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317" r:id="rId2"/>
    <p:sldId id="264" r:id="rId3"/>
    <p:sldId id="319" r:id="rId4"/>
    <p:sldId id="283" r:id="rId5"/>
    <p:sldId id="266" r:id="rId6"/>
    <p:sldId id="318" r:id="rId7"/>
    <p:sldId id="321" r:id="rId8"/>
    <p:sldId id="322" r:id="rId9"/>
    <p:sldId id="323" r:id="rId10"/>
    <p:sldId id="324" r:id="rId11"/>
    <p:sldId id="325" r:id="rId12"/>
    <p:sldId id="291" r:id="rId13"/>
    <p:sldId id="292" r:id="rId14"/>
    <p:sldId id="312" r:id="rId15"/>
    <p:sldId id="269" r:id="rId16"/>
    <p:sldId id="310" r:id="rId17"/>
    <p:sldId id="298" r:id="rId18"/>
    <p:sldId id="314" r:id="rId19"/>
    <p:sldId id="316" r:id="rId20"/>
    <p:sldId id="315" r:id="rId21"/>
    <p:sldId id="313" r:id="rId22"/>
    <p:sldId id="294" r:id="rId23"/>
    <p:sldId id="265" r:id="rId24"/>
    <p:sldId id="284" r:id="rId25"/>
    <p:sldId id="305" r:id="rId26"/>
    <p:sldId id="306" r:id="rId27"/>
    <p:sldId id="297" r:id="rId28"/>
    <p:sldId id="285" r:id="rId29"/>
    <p:sldId id="287" r:id="rId30"/>
    <p:sldId id="308" r:id="rId31"/>
    <p:sldId id="307" r:id="rId32"/>
    <p:sldId id="311" r:id="rId33"/>
    <p:sldId id="286" r:id="rId34"/>
    <p:sldId id="288" r:id="rId35"/>
    <p:sldId id="299" r:id="rId36"/>
    <p:sldId id="282" r:id="rId37"/>
    <p:sldId id="300" r:id="rId38"/>
    <p:sldId id="289" r:id="rId39"/>
    <p:sldId id="309" r:id="rId40"/>
    <p:sldId id="290" r:id="rId41"/>
    <p:sldId id="301" r:id="rId42"/>
    <p:sldId id="302" r:id="rId43"/>
    <p:sldId id="303" r:id="rId44"/>
    <p:sldId id="304" r:id="rId4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9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50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224" y="288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76ABC-33D1-9C41-94E4-617AD2CE1B7F}" type="datetimeFigureOut">
              <a:rPr lang="de-DE" smtClean="0"/>
              <a:t>13.05.22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ABC9-534C-8B4E-8D84-780BFD0E7F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698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53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45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890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570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298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2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007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434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900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527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05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839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831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5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153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354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3830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88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123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983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8849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39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2534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057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1206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905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799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95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970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535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081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DABC9-534C-8B4E-8D84-780BFD0E7F3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71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272F6-05AE-2E40-A456-0AA9A4393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8D5F3B-45FA-C940-95A0-4F6F7BFA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EBB05-F4D8-3E47-A136-BD80E07F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D8C3-7D46-0F49-B24C-EB77122FC604}" type="datetime1">
              <a:t>13.05.22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4B5B7-2638-2041-BD28-6DAD4B7A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2CE6B-30D2-5F4B-97C5-9636C88F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62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CE6E2-71C4-AD4D-9389-F8C882BE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F314B8-4A93-C244-A955-80815D95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BBB8A-8437-424B-B56F-2957E46D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740B-A762-CC4F-8842-3B0709E16494}" type="datetime1">
              <a:t>13.05.22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0552-B61A-A242-A1DF-4725D060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8C45A-1489-1C4A-82F7-268CE6CE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43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7171FF-D075-BB44-B091-17C725BA1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7E07FF-50D3-A449-85A7-2AA8150AA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CDBAE2-2481-D544-9F56-FBE98BDF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CEFDD-97F0-3F4E-856D-53E015FA5109}" type="datetime1">
              <a:t>13.05.22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50F466-6D4A-794D-8A92-1024F811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2B66BC-41F7-CE4D-A91C-5153ED3A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1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01676-00C0-7547-A6BC-1E7FBF1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953-9619-1F46-9F6D-3B5E9D85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3AE685-0595-9240-8E8C-CA1C6625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66B10-EA18-AA4D-98CF-856740AC35F1}" type="datetime1">
              <a:t>13.05.22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69F1E-776C-134A-BC61-2310A934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CBC51-2B09-C44A-BDEA-8AA596B9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0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9BBDA-AAA6-3749-AAEE-7FB52CF1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9788C-ED9B-0147-8BE9-0EF58B4C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12A0C-0244-484B-8F27-575CEAA0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A1CA-7E22-9747-8D35-F7D8EE0D09E4}" type="datetime1">
              <a:t>13.05.22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ABDD7-7FDC-4D41-B3A6-8C1EDD31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2C9C-BB03-8047-80BC-A02B80A4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AE6F5-1CED-C34E-9B11-35EAB51C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3493B-7349-2D49-BFE8-3C7F15AD9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4A815-1CC9-414F-A49D-FEC7C8332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74201-2EA4-4647-9A13-9B09B996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B954-90D5-F240-B297-4FE6A023436C}" type="datetime1">
              <a:t>13.05.22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342F1-FBB4-3945-AEE5-4C73146B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49EA3-F2A1-0749-9042-BD71F57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81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9793DD-682A-AB43-B9BE-30604E45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8EAB5B-274F-6F4B-AA9F-5F55F151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024678-213F-7E42-BF21-3797DBE43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0BD7F0-DB34-3B42-A068-61914E00E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BA623E-8334-3248-8463-5F84C98FA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DED25A-1056-AD40-8E69-4BEF609C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D93F8-6522-3547-A308-39305832D986}" type="datetime1">
              <a:t>13.05.22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2CDA5A-89F6-1640-808A-F42FDC7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6129B7-C862-3947-91D6-A601F59F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50A88-9B34-7B45-B913-E2851258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D688C7-FA1D-574E-8574-EC86E0E0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55E5-A07A-EF47-A0BA-443B784B7103}" type="datetime1">
              <a:t>13.05.22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6886FD-AD59-8445-AAE6-955E90C5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3313E-5A49-CB49-A0EE-CD5C36A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62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B1B36-5321-9C42-8982-B31F35C1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79BA-97B3-BC47-B977-FE53E0846046}" type="datetime1">
              <a:t>13.05.22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1E1245-3B2D-6143-BEC3-DF6C9C9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F538B-8286-5D4C-B376-0A1C6069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3A93A-95E4-B64C-B40E-B9933CDE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B0D10-1ABA-9D49-B61A-806692C2C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0C32D1-1713-F04E-AF7B-F18E59014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248151-BD2C-C64A-90F4-3B11FE63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B09A-BAAD-7C43-B25A-805ABA21608B}" type="datetime1">
              <a:t>13.05.22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91572-EC97-DF4E-BE5A-331B17DD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4B4BB0-37D7-B74B-82A7-4E292EA7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67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9B2D2-0C4E-1F44-A851-0D967852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AFCD5E-DF90-9B44-93D3-51175D8A5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C8CD59-0A7F-024D-BBBB-676CBACF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CFCC23-E11B-2E4B-BBB7-8D4A22D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8569-B3F3-7940-A5AE-D6935026A2BE}" type="datetime1">
              <a:t>13.05.22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3CDD43-F03E-F047-A7CE-27DBB0F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5653B-494D-0242-B61D-939EE24D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18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7704054-6112-3B4F-96AA-4A1F860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A3C8BD-57B6-8A49-BFAC-3A2C3E1B4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D0F897-907F-AC4F-9B32-FC48301CC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7DD1-F0AC-9F48-BEEF-9A8C75FA3F30}" type="datetime1">
              <a:t>13.05.22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F94B9B-0000-D84C-A3BA-006333A2F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9D90DB-343E-6548-969E-B472B6CB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93BF-CEC1-484B-B797-4695C35961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26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15.png"/><Relationship Id="rId4" Type="http://schemas.openxmlformats.org/officeDocument/2006/relationships/image" Target="../media/image33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36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15.png"/><Relationship Id="rId4" Type="http://schemas.openxmlformats.org/officeDocument/2006/relationships/image" Target="../media/image33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mds.org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wnloads.psl.noaa.gov/Datasets/noaa.ersst.v5/sst.mnmean.nc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0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191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1.png"/><Relationship Id="rId5" Type="http://schemas.openxmlformats.org/officeDocument/2006/relationships/image" Target="../media/image181.png"/><Relationship Id="rId4" Type="http://schemas.openxmlformats.org/officeDocument/2006/relationships/image" Target="../media/image1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5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5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5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5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5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CED7DCE-EB32-B548-9BBA-A49D1E4E1D60}"/>
              </a:ext>
            </a:extLst>
          </p:cNvPr>
          <p:cNvSpPr txBox="1"/>
          <p:nvPr/>
        </p:nvSpPr>
        <p:spPr>
          <a:xfrm>
            <a:off x="961604" y="671210"/>
            <a:ext cx="1068929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3400" b="1" dirty="0"/>
          </a:p>
          <a:p>
            <a:endParaRPr lang="de-DE" sz="3400" b="1" dirty="0"/>
          </a:p>
          <a:p>
            <a:r>
              <a:rPr lang="de-DE" sz="3400" b="1" dirty="0"/>
              <a:t>“</a:t>
            </a:r>
            <a:r>
              <a:rPr lang="de-DE" sz="3400" b="1"/>
              <a:t>Using Echo State Networks for detecting ENSO</a:t>
            </a:r>
            <a:r>
              <a:rPr lang="de-DE" sz="3400" b="1" dirty="0"/>
              <a:t>“</a:t>
            </a:r>
            <a:endParaRPr lang="de-DE" sz="3400" dirty="0"/>
          </a:p>
          <a:p>
            <a:endParaRPr lang="de-DE" sz="3400" b="1" dirty="0"/>
          </a:p>
          <a:p>
            <a:endParaRPr lang="de-DE" sz="3000" b="1" dirty="0"/>
          </a:p>
          <a:p>
            <a:r>
              <a:rPr lang="de-DE" sz="2400" dirty="0" err="1"/>
              <a:t>Marco Landt-Hayen					Prof. Dr. Peer Kröger (CAU Kiel)</a:t>
            </a:r>
          </a:p>
          <a:p>
            <a:r>
              <a:rPr lang="de-DE" sz="2400" dirty="0" err="1"/>
              <a:t>June 2</a:t>
            </a:r>
            <a:r>
              <a:rPr lang="de-DE" sz="2400" baseline="30000" dirty="0" err="1"/>
              <a:t>nd</a:t>
            </a:r>
            <a:r>
              <a:rPr lang="de-DE" sz="2400" dirty="0" err="1"/>
              <a:t>, 2022						Prof. Dr. Martin Claus (GEOMAR)</a:t>
            </a:r>
          </a:p>
          <a:p>
            <a:r>
              <a:rPr lang="de-DE" sz="2400" dirty="0" err="1"/>
              <a:t>							Dr. Willi Rath (GEOMAR)</a:t>
            </a:r>
            <a:endParaRPr lang="de-DE" sz="24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C0893B0-3B99-7648-8FF8-D1AD33FC2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24" y="5198072"/>
            <a:ext cx="2836809" cy="9419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CA68049-67DC-5940-9019-A0F5FE84E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965" y="5198072"/>
            <a:ext cx="2108200" cy="8509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6BD53EF-124D-2541-93DB-7F6F2491C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9394" y="4621486"/>
            <a:ext cx="4590075" cy="115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12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3756907" y="1844146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3756906" y="292536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3756905" y="4006578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5387996" y="2381664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5387995" y="346906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4189394" y="2060390"/>
            <a:ext cx="1198602" cy="5375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4189394" y="2060390"/>
            <a:ext cx="1198601" cy="1624915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189393" y="2597908"/>
            <a:ext cx="1198603" cy="54369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4189392" y="3685305"/>
            <a:ext cx="1198603" cy="537517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189392" y="2597908"/>
            <a:ext cx="1198604" cy="16249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89393" y="3141606"/>
            <a:ext cx="1198602" cy="543699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3561667" y="1268226"/>
            <a:ext cx="119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(l)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5074967" y="1806202"/>
            <a:ext cx="11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(l+1)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3063078" y="187572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3063078" y="294554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3063076" y="403815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6005558" y="349445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5999993" y="239168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4149918" y="175431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4099324" y="270232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4015164" y="368276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4751889" y="2059359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5055246" y="307266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3063076" y="144990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6606708" y="238400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6606708" y="349544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92106B9B-8DCE-2219-A17E-6F0378E05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91" y="4946101"/>
            <a:ext cx="9283207" cy="794892"/>
          </a:xfrm>
          <a:prstGeom prst="rect">
            <a:avLst/>
          </a:prstGeom>
        </p:spPr>
      </p:pic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1F9DE3BA-574E-414C-A532-1D995A441012}"/>
              </a:ext>
            </a:extLst>
          </p:cNvPr>
          <p:cNvSpPr/>
          <p:nvPr/>
        </p:nvSpPr>
        <p:spPr>
          <a:xfrm>
            <a:off x="5979007" y="4828204"/>
            <a:ext cx="4007783" cy="98125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56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hteck 135">
            <a:extLst>
              <a:ext uri="{FF2B5EF4-FFF2-40B4-BE49-F238E27FC236}">
                <a16:creationId xmlns:a16="http://schemas.microsoft.com/office/drawing/2014/main" id="{9AE5D3E8-CE5C-5E11-D3B4-CAAE91024E5B}"/>
              </a:ext>
            </a:extLst>
          </p:cNvPr>
          <p:cNvSpPr/>
          <p:nvPr/>
        </p:nvSpPr>
        <p:spPr>
          <a:xfrm>
            <a:off x="10316410" y="4480237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0DBC7218-53C8-9EF5-330D-77C5842D8EF3}"/>
              </a:ext>
            </a:extLst>
          </p:cNvPr>
          <p:cNvSpPr/>
          <p:nvPr/>
        </p:nvSpPr>
        <p:spPr>
          <a:xfrm>
            <a:off x="10373510" y="47970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55C4063-4086-442E-40F7-08540A44465D}"/>
              </a:ext>
            </a:extLst>
          </p:cNvPr>
          <p:cNvSpPr/>
          <p:nvPr/>
        </p:nvSpPr>
        <p:spPr>
          <a:xfrm>
            <a:off x="10373510" y="504523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F33031C-FC7B-294C-566A-69E5868ED52F}"/>
              </a:ext>
            </a:extLst>
          </p:cNvPr>
          <p:cNvSpPr/>
          <p:nvPr/>
        </p:nvSpPr>
        <p:spPr>
          <a:xfrm>
            <a:off x="10373510" y="529340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1C58861-83C1-94DB-82BE-6F543364FCE5}"/>
              </a:ext>
            </a:extLst>
          </p:cNvPr>
          <p:cNvSpPr/>
          <p:nvPr/>
        </p:nvSpPr>
        <p:spPr>
          <a:xfrm>
            <a:off x="10373510" y="55415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F06A8B7-AE8F-FB51-E723-DDDC18348C2B}"/>
              </a:ext>
            </a:extLst>
          </p:cNvPr>
          <p:cNvSpPr/>
          <p:nvPr/>
        </p:nvSpPr>
        <p:spPr>
          <a:xfrm>
            <a:off x="10373510" y="578975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2" name="Gerade Verbindung 181">
            <a:extLst>
              <a:ext uri="{FF2B5EF4-FFF2-40B4-BE49-F238E27FC236}">
                <a16:creationId xmlns:a16="http://schemas.microsoft.com/office/drawing/2014/main" id="{D3A78D56-6E54-593C-4029-D14748680C59}"/>
              </a:ext>
            </a:extLst>
          </p:cNvPr>
          <p:cNvCxnSpPr>
            <a:cxnSpLocks/>
            <a:stCxn id="9" idx="2"/>
            <a:endCxn id="137" idx="6"/>
          </p:cNvCxnSpPr>
          <p:nvPr/>
        </p:nvCxnSpPr>
        <p:spPr>
          <a:xfrm flipH="1" flipV="1">
            <a:off x="10589510" y="4656882"/>
            <a:ext cx="1009942" cy="57535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088094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599452" y="5015992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stCxn id="52" idx="6"/>
            <a:endCxn id="137" idx="2"/>
          </p:cNvCxnSpPr>
          <p:nvPr/>
        </p:nvCxnSpPr>
        <p:spPr>
          <a:xfrm>
            <a:off x="9361194" y="2522264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263173" y="4333716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y</a:t>
            </a:r>
            <a:r>
              <a:rPr lang="de-DE"/>
              <a:t>(T)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8732570" y="1933930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stCxn id="57" idx="6"/>
            <a:endCxn id="179" idx="2"/>
          </p:cNvCxnSpPr>
          <p:nvPr/>
        </p:nvCxnSpPr>
        <p:spPr>
          <a:xfrm>
            <a:off x="9361194" y="3763139"/>
            <a:ext cx="1012316" cy="213461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693750" y="4861419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145194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145194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145194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145194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145194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145194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7844313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7901413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7901413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7901413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7901413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7901413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7901413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7456891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117413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117413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117413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117413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8327893" y="397361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6617975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262451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6675075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6675075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6675075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6675075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6675075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6675075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5374194" y="4483416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5431294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5431294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5431294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5431294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5431294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5431294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021755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5647294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5647294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5647294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5647294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6891075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6891075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06" y="3808089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2686081" y="4451241"/>
            <a:ext cx="330200" cy="1607408"/>
          </a:xfrm>
          <a:prstGeom prst="rect">
            <a:avLst/>
          </a:prstGeom>
          <a:solidFill>
            <a:srgbClr val="FC00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2743181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2743181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2743181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2743181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2743181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2743181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2333642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1469620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114096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1526720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1526720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1526720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1526720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1526720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1514827" y="36942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1742720" y="2561394"/>
            <a:ext cx="1000461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1730827" y="3802269"/>
            <a:ext cx="1012354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3952768" y="503357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441852" y="256139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441852" y="262205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0466" y="1764934"/>
            <a:ext cx="68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7828383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7885483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7885483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7885483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7885483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7885483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7511575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101483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085553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101483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101483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8324236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5852993" y="397456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939" y="3855979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137" idx="2"/>
          </p:cNvCxnSpPr>
          <p:nvPr/>
        </p:nvCxnSpPr>
        <p:spPr>
          <a:xfrm flipV="1">
            <a:off x="8117413" y="4656882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179" idx="2"/>
          </p:cNvCxnSpPr>
          <p:nvPr/>
        </p:nvCxnSpPr>
        <p:spPr>
          <a:xfrm flipV="1">
            <a:off x="8117413" y="5897757"/>
            <a:ext cx="2256097" cy="317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717" y="5523203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5647294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5647294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844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5364904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5422004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5422004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5422004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5422004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5422004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048096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5638004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5622074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5638004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5638004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5860757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695721" y="226742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68752" y="244541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225852" y="25140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225852" y="27622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225852" y="3258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225852" y="350675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225852" y="301359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441852" y="256139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441852" y="361475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137" name="Oval 136">
            <a:extLst>
              <a:ext uri="{FF2B5EF4-FFF2-40B4-BE49-F238E27FC236}">
                <a16:creationId xmlns:a16="http://schemas.microsoft.com/office/drawing/2014/main" id="{1BB06A1E-4527-E957-20F8-AF7C07EFAE66}"/>
              </a:ext>
            </a:extLst>
          </p:cNvPr>
          <p:cNvSpPr/>
          <p:nvPr/>
        </p:nvSpPr>
        <p:spPr>
          <a:xfrm>
            <a:off x="10373510" y="454888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id="{A38C8799-DA86-59D5-04E3-C21C3CD84195}"/>
              </a:ext>
            </a:extLst>
          </p:cNvPr>
          <p:cNvSpPr txBox="1"/>
          <p:nvPr/>
        </p:nvSpPr>
        <p:spPr>
          <a:xfrm>
            <a:off x="9978166" y="61295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(T)</a:t>
            </a:r>
          </a:p>
        </p:txBody>
      </p:sp>
      <p:cxnSp>
        <p:nvCxnSpPr>
          <p:cNvPr id="181" name="Gerade Verbindung 180">
            <a:extLst>
              <a:ext uri="{FF2B5EF4-FFF2-40B4-BE49-F238E27FC236}">
                <a16:creationId xmlns:a16="http://schemas.microsoft.com/office/drawing/2014/main" id="{C45FD4FD-8393-C831-4667-425ABCDCADEA}"/>
              </a:ext>
            </a:extLst>
          </p:cNvPr>
          <p:cNvCxnSpPr>
            <a:cxnSpLocks/>
            <a:stCxn id="9" idx="2"/>
            <a:endCxn id="179" idx="6"/>
          </p:cNvCxnSpPr>
          <p:nvPr/>
        </p:nvCxnSpPr>
        <p:spPr>
          <a:xfrm flipH="1">
            <a:off x="10589510" y="5232236"/>
            <a:ext cx="1009942" cy="66552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hteck 182">
            <a:extLst>
              <a:ext uri="{FF2B5EF4-FFF2-40B4-BE49-F238E27FC236}">
                <a16:creationId xmlns:a16="http://schemas.microsoft.com/office/drawing/2014/main" id="{E58A347A-A193-7CD1-8FB8-795F791983EF}"/>
              </a:ext>
            </a:extLst>
          </p:cNvPr>
          <p:cNvSpPr/>
          <p:nvPr/>
        </p:nvSpPr>
        <p:spPr>
          <a:xfrm>
            <a:off x="3948164" y="238474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Textfeld 183">
            <a:extLst>
              <a:ext uri="{FF2B5EF4-FFF2-40B4-BE49-F238E27FC236}">
                <a16:creationId xmlns:a16="http://schemas.microsoft.com/office/drawing/2014/main" id="{67438EB9-C2BD-6002-27E9-2248ABB65449}"/>
              </a:ext>
            </a:extLst>
          </p:cNvPr>
          <p:cNvSpPr txBox="1"/>
          <p:nvPr/>
        </p:nvSpPr>
        <p:spPr>
          <a:xfrm>
            <a:off x="3592640" y="195339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(2)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B6577BC9-FA6F-F301-705D-408E0432DE03}"/>
              </a:ext>
            </a:extLst>
          </p:cNvPr>
          <p:cNvSpPr/>
          <p:nvPr/>
        </p:nvSpPr>
        <p:spPr>
          <a:xfrm>
            <a:off x="4005264" y="24533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276BBF6-7B62-F94C-E795-11B56FC96159}"/>
              </a:ext>
            </a:extLst>
          </p:cNvPr>
          <p:cNvSpPr/>
          <p:nvPr/>
        </p:nvSpPr>
        <p:spPr>
          <a:xfrm>
            <a:off x="4005264" y="270156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588D3A00-E1BB-3452-AADD-3B4422FE327D}"/>
              </a:ext>
            </a:extLst>
          </p:cNvPr>
          <p:cNvSpPr/>
          <p:nvPr/>
        </p:nvSpPr>
        <p:spPr>
          <a:xfrm>
            <a:off x="4005264" y="294974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7069D9C8-2B14-7E7B-A2AF-D82A2AFFEAC7}"/>
              </a:ext>
            </a:extLst>
          </p:cNvPr>
          <p:cNvSpPr/>
          <p:nvPr/>
        </p:nvSpPr>
        <p:spPr>
          <a:xfrm>
            <a:off x="4005264" y="319791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DD23343-CBEE-D65D-AEAA-E5A41A549B83}"/>
              </a:ext>
            </a:extLst>
          </p:cNvPr>
          <p:cNvSpPr/>
          <p:nvPr/>
        </p:nvSpPr>
        <p:spPr>
          <a:xfrm>
            <a:off x="4005264" y="344609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838B4FEB-17F3-4CC6-94DC-036126D9323E}"/>
              </a:ext>
            </a:extLst>
          </p:cNvPr>
          <p:cNvSpPr/>
          <p:nvPr/>
        </p:nvSpPr>
        <p:spPr>
          <a:xfrm>
            <a:off x="4005264" y="369058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1" name="Gerade Verbindung 190">
            <a:extLst>
              <a:ext uri="{FF2B5EF4-FFF2-40B4-BE49-F238E27FC236}">
                <a16:creationId xmlns:a16="http://schemas.microsoft.com/office/drawing/2014/main" id="{1F384089-A483-3835-8A01-2F9C8257C561}"/>
              </a:ext>
            </a:extLst>
          </p:cNvPr>
          <p:cNvCxnSpPr>
            <a:cxnSpLocks/>
            <a:stCxn id="120" idx="6"/>
            <a:endCxn id="185" idx="2"/>
          </p:cNvCxnSpPr>
          <p:nvPr/>
        </p:nvCxnSpPr>
        <p:spPr>
          <a:xfrm flipV="1">
            <a:off x="2959181" y="2561394"/>
            <a:ext cx="1046083" cy="3307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BB5B4E53-E73C-BE39-8694-9C57C3F37D86}"/>
              </a:ext>
            </a:extLst>
          </p:cNvPr>
          <p:cNvCxnSpPr>
            <a:cxnSpLocks/>
            <a:stCxn id="120" idx="6"/>
            <a:endCxn id="190" idx="2"/>
          </p:cNvCxnSpPr>
          <p:nvPr/>
        </p:nvCxnSpPr>
        <p:spPr>
          <a:xfrm flipV="1">
            <a:off x="2959181" y="3798580"/>
            <a:ext cx="1046083" cy="207018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192">
            <a:extLst>
              <a:ext uri="{FF2B5EF4-FFF2-40B4-BE49-F238E27FC236}">
                <a16:creationId xmlns:a16="http://schemas.microsoft.com/office/drawing/2014/main" id="{1F3602F1-B5B5-A2F9-7324-40DE64209676}"/>
              </a:ext>
            </a:extLst>
          </p:cNvPr>
          <p:cNvCxnSpPr>
            <a:cxnSpLocks/>
            <a:stCxn id="115" idx="6"/>
            <a:endCxn id="185" idx="2"/>
          </p:cNvCxnSpPr>
          <p:nvPr/>
        </p:nvCxnSpPr>
        <p:spPr>
          <a:xfrm flipV="1">
            <a:off x="2959181" y="2561394"/>
            <a:ext cx="1046083" cy="206649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feld 193">
            <a:extLst>
              <a:ext uri="{FF2B5EF4-FFF2-40B4-BE49-F238E27FC236}">
                <a16:creationId xmlns:a16="http://schemas.microsoft.com/office/drawing/2014/main" id="{EDE8C911-836B-97A5-EC76-572AB42D33FB}"/>
              </a:ext>
            </a:extLst>
          </p:cNvPr>
          <p:cNvSpPr txBox="1"/>
          <p:nvPr/>
        </p:nvSpPr>
        <p:spPr>
          <a:xfrm>
            <a:off x="3173350" y="3971690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80868F26-CCD1-DBAE-DAEB-85E04C9AEF84}"/>
              </a:ext>
            </a:extLst>
          </p:cNvPr>
          <p:cNvSpPr/>
          <p:nvPr/>
        </p:nvSpPr>
        <p:spPr>
          <a:xfrm>
            <a:off x="2695093" y="2532975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8D4CC2F-FE7D-DBFC-7ED0-EE32AC3B071A}"/>
              </a:ext>
            </a:extLst>
          </p:cNvPr>
          <p:cNvSpPr/>
          <p:nvPr/>
        </p:nvSpPr>
        <p:spPr>
          <a:xfrm>
            <a:off x="2752193" y="26016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7C4397C-F1E2-CBF2-C7E9-74D065DF96D2}"/>
              </a:ext>
            </a:extLst>
          </p:cNvPr>
          <p:cNvSpPr/>
          <p:nvPr/>
        </p:nvSpPr>
        <p:spPr>
          <a:xfrm>
            <a:off x="2752193" y="284979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0FFB1EB-9F22-D327-7E46-89A4552BD941}"/>
              </a:ext>
            </a:extLst>
          </p:cNvPr>
          <p:cNvSpPr/>
          <p:nvPr/>
        </p:nvSpPr>
        <p:spPr>
          <a:xfrm>
            <a:off x="2752193" y="334614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BB706CA-44E6-0983-6CED-908680172E6E}"/>
              </a:ext>
            </a:extLst>
          </p:cNvPr>
          <p:cNvSpPr/>
          <p:nvPr/>
        </p:nvSpPr>
        <p:spPr>
          <a:xfrm>
            <a:off x="2752193" y="359432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828ED84-4FD6-FCB2-A1F2-EB713B45CB8A}"/>
              </a:ext>
            </a:extLst>
          </p:cNvPr>
          <p:cNvSpPr/>
          <p:nvPr/>
        </p:nvSpPr>
        <p:spPr>
          <a:xfrm>
            <a:off x="2752193" y="31011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03D1E9A8-4041-9E90-5AFB-FB210A8EEEF9}"/>
              </a:ext>
            </a:extLst>
          </p:cNvPr>
          <p:cNvSpPr txBox="1"/>
          <p:nvPr/>
        </p:nvSpPr>
        <p:spPr>
          <a:xfrm>
            <a:off x="2378285" y="182629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(2)</a:t>
            </a:r>
          </a:p>
        </p:txBody>
      </p:sp>
      <p:cxnSp>
        <p:nvCxnSpPr>
          <p:cNvPr id="202" name="Gerade Verbindung 201">
            <a:extLst>
              <a:ext uri="{FF2B5EF4-FFF2-40B4-BE49-F238E27FC236}">
                <a16:creationId xmlns:a16="http://schemas.microsoft.com/office/drawing/2014/main" id="{7832BB98-52B9-9511-5719-24367242CE03}"/>
              </a:ext>
            </a:extLst>
          </p:cNvPr>
          <p:cNvCxnSpPr>
            <a:cxnSpLocks/>
            <a:stCxn id="196" idx="6"/>
            <a:endCxn id="185" idx="2"/>
          </p:cNvCxnSpPr>
          <p:nvPr/>
        </p:nvCxnSpPr>
        <p:spPr>
          <a:xfrm flipV="1">
            <a:off x="2968193" y="2561394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202">
            <a:extLst>
              <a:ext uri="{FF2B5EF4-FFF2-40B4-BE49-F238E27FC236}">
                <a16:creationId xmlns:a16="http://schemas.microsoft.com/office/drawing/2014/main" id="{116A0B2D-0F77-02CD-C16C-2E281C44C1D2}"/>
              </a:ext>
            </a:extLst>
          </p:cNvPr>
          <p:cNvCxnSpPr>
            <a:cxnSpLocks/>
            <a:endCxn id="190" idx="2"/>
          </p:cNvCxnSpPr>
          <p:nvPr/>
        </p:nvCxnSpPr>
        <p:spPr>
          <a:xfrm>
            <a:off x="2952263" y="2709620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203">
            <a:extLst>
              <a:ext uri="{FF2B5EF4-FFF2-40B4-BE49-F238E27FC236}">
                <a16:creationId xmlns:a16="http://schemas.microsoft.com/office/drawing/2014/main" id="{CDD7FE89-4DB4-3E34-7436-A4649AE06EA6}"/>
              </a:ext>
            </a:extLst>
          </p:cNvPr>
          <p:cNvCxnSpPr>
            <a:cxnSpLocks/>
            <a:stCxn id="199" idx="6"/>
          </p:cNvCxnSpPr>
          <p:nvPr/>
        </p:nvCxnSpPr>
        <p:spPr>
          <a:xfrm flipV="1">
            <a:off x="2968193" y="2560953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>
            <a:extLst>
              <a:ext uri="{FF2B5EF4-FFF2-40B4-BE49-F238E27FC236}">
                <a16:creationId xmlns:a16="http://schemas.microsoft.com/office/drawing/2014/main" id="{D064C907-2A65-9F9E-60DB-02E74C00FB67}"/>
              </a:ext>
            </a:extLst>
          </p:cNvPr>
          <p:cNvCxnSpPr>
            <a:cxnSpLocks/>
            <a:stCxn id="199" idx="6"/>
            <a:endCxn id="190" idx="2"/>
          </p:cNvCxnSpPr>
          <p:nvPr/>
        </p:nvCxnSpPr>
        <p:spPr>
          <a:xfrm>
            <a:off x="2968193" y="3702320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feld 205">
            <a:extLst>
              <a:ext uri="{FF2B5EF4-FFF2-40B4-BE49-F238E27FC236}">
                <a16:creationId xmlns:a16="http://schemas.microsoft.com/office/drawing/2014/main" id="{730DDF45-E602-3EE0-7C9A-49076023A671}"/>
              </a:ext>
            </a:extLst>
          </p:cNvPr>
          <p:cNvSpPr txBox="1"/>
          <p:nvPr/>
        </p:nvSpPr>
        <p:spPr>
          <a:xfrm>
            <a:off x="3190946" y="2272626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cxnSp>
        <p:nvCxnSpPr>
          <p:cNvPr id="207" name="Gerade Verbindung 206">
            <a:extLst>
              <a:ext uri="{FF2B5EF4-FFF2-40B4-BE49-F238E27FC236}">
                <a16:creationId xmlns:a16="http://schemas.microsoft.com/office/drawing/2014/main" id="{6963236D-A6CD-F114-A419-2519B91347D6}"/>
              </a:ext>
            </a:extLst>
          </p:cNvPr>
          <p:cNvCxnSpPr>
            <a:cxnSpLocks/>
            <a:stCxn id="115" idx="6"/>
            <a:endCxn id="190" idx="2"/>
          </p:cNvCxnSpPr>
          <p:nvPr/>
        </p:nvCxnSpPr>
        <p:spPr>
          <a:xfrm flipV="1">
            <a:off x="2959181" y="3798580"/>
            <a:ext cx="1046083" cy="82930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feld 207">
            <a:extLst>
              <a:ext uri="{FF2B5EF4-FFF2-40B4-BE49-F238E27FC236}">
                <a16:creationId xmlns:a16="http://schemas.microsoft.com/office/drawing/2014/main" id="{72CB6237-9822-9490-FF89-CF8309B1F1A3}"/>
              </a:ext>
            </a:extLst>
          </p:cNvPr>
          <p:cNvSpPr txBox="1"/>
          <p:nvPr/>
        </p:nvSpPr>
        <p:spPr>
          <a:xfrm>
            <a:off x="4577951" y="2916669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/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66844086-4BA3-24E9-3300-5633B409E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458" y="3850816"/>
                <a:ext cx="6390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47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57EEA59-5B54-C71A-416D-F7E271A14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3171212"/>
            <a:ext cx="4800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85062" y="4568212"/>
            <a:ext cx="2743200" cy="365125"/>
          </a:xfrm>
        </p:spPr>
        <p:txBody>
          <a:bodyPr/>
          <a:lstStyle/>
          <a:p>
            <a:fld id="{884D93BF-CEC1-484B-B797-4695C35961E3}" type="slidenum">
              <a:rPr lang="de-DE" smtClean="0"/>
              <a:t>12</a:t>
            </a:fld>
            <a:endParaRPr lang="de-D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56EDBC-6EB7-20A8-7381-76A1EF033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62" y="110512"/>
            <a:ext cx="48006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/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Good performance is found for the following setup: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Take </a:t>
                </a:r>
                <a:r>
                  <a:rPr lang="de-DE" b="1"/>
                  <a:t>whole world's sst anomaly fields as input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swap </a:t>
                </a:r>
                <a:r>
                  <a:rPr lang="de-DE"/>
                  <a:t>longitude and latitude, dimensions: (samples, lon, lat)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capped</a:t>
                </a:r>
                <a:r>
                  <a:rPr lang="de-DE"/>
                  <a:t> with “absolute“ limits [-5°C, 5°C]</a:t>
                </a:r>
                <a:endParaRPr lang="de-DE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scaled</a:t>
                </a:r>
                <a:r>
                  <a:rPr lang="de-DE"/>
                  <a:t> to [-1,1]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continuous </a:t>
                </a:r>
                <a:r>
                  <a:rPr lang="de-DE"/>
                  <a:t>sst anomaly index as </a:t>
                </a:r>
                <a:r>
                  <a:rPr lang="de-DE" b="1"/>
                  <a:t>single target</a:t>
                </a:r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tanh</a:t>
                </a:r>
                <a:r>
                  <a:rPr lang="de-DE"/>
                  <a:t> activation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n</a:t>
                </a:r>
                <a:r>
                  <a:rPr lang="de-DE" b="1" baseline="-25000"/>
                  <a:t>res</a:t>
                </a:r>
                <a:r>
                  <a:rPr lang="de-DE" b="1"/>
                  <a:t> </a:t>
                </a:r>
                <a:r>
                  <a:rPr lang="de-DE"/>
                  <a:t>= 300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W</a:t>
                </a:r>
                <a:r>
                  <a:rPr lang="de-DE" baseline="-25000"/>
                  <a:t>in_lim</a:t>
                </a:r>
                <a:r>
                  <a:rPr lang="de-DE"/>
                  <a:t> =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spectral radius </a:t>
                </a:r>
                <a:r>
                  <a:rPr lang="de-DE"/>
                  <a:t>= 0.8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/>
                  <a:t>sparsity </a:t>
                </a:r>
                <a:r>
                  <a:rPr lang="de-DE"/>
                  <a:t>= 0.3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 (determines memory!)</a:t>
                </a:r>
              </a:p>
              <a:p>
                <a:endParaRPr lang="de-DE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/>
                  <a:t>train</a:t>
                </a:r>
                <a:r>
                  <a:rPr lang="de-DE"/>
                  <a:t> </a:t>
                </a:r>
                <a:r>
                  <a:rPr lang="de-DE" b="1"/>
                  <a:t>accuracy 96% / 100% </a:t>
                </a:r>
                <a:r>
                  <a:rPr lang="de-DE"/>
                  <a:t>for El Nino / La Nina</a:t>
                </a:r>
                <a:endParaRPr lang="de-DE" b="1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b="1">
                    <a:solidFill>
                      <a:srgbClr val="0070C0"/>
                    </a:solidFill>
                  </a:rPr>
                  <a:t>validation accuracy </a:t>
                </a:r>
                <a:r>
                  <a:rPr lang="de-DE">
                    <a:solidFill>
                      <a:srgbClr val="0070C0"/>
                    </a:solidFill>
                  </a:rPr>
                  <a:t>of </a:t>
                </a:r>
                <a:r>
                  <a:rPr lang="de-DE" b="1">
                    <a:solidFill>
                      <a:srgbClr val="0070C0"/>
                    </a:solidFill>
                  </a:rPr>
                  <a:t>96% / 99% </a:t>
                </a:r>
                <a:r>
                  <a:rPr lang="de-DE"/>
                  <a:t>for El Nino / La Nina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B3EA804A-49CA-794D-83C3-0CC43B542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8" y="1013254"/>
                <a:ext cx="9926548" cy="4801314"/>
              </a:xfrm>
              <a:prstGeom prst="rect">
                <a:avLst/>
              </a:prstGeom>
              <a:blipFill>
                <a:blip r:embed="rId5"/>
                <a:stretch>
                  <a:fillRect l="-511" t="-5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55402F-B011-0A49-8496-EB5FD6813ADF}"/>
              </a:ext>
            </a:extLst>
          </p:cNvPr>
          <p:cNvSpPr txBox="1"/>
          <p:nvPr/>
        </p:nvSpPr>
        <p:spPr>
          <a:xfrm>
            <a:off x="5073179" y="1311023"/>
            <a:ext cx="207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solidFill>
                  <a:srgbClr val="C00000"/>
                </a:solidFill>
              </a:rPr>
              <a:t>timesteps</a:t>
            </a:r>
            <a:r>
              <a:rPr lang="de-DE" sz="1600">
                <a:solidFill>
                  <a:srgbClr val="C00000"/>
                </a:solidFill>
              </a:rPr>
              <a:t>   </a:t>
            </a:r>
            <a:r>
              <a:rPr lang="de-DE" sz="1600" b="1">
                <a:solidFill>
                  <a:srgbClr val="C00000"/>
                </a:solidFill>
              </a:rPr>
              <a:t>features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1B7D07C-05BF-EE47-BABE-CD4FBEBECCF5}"/>
              </a:ext>
            </a:extLst>
          </p:cNvPr>
          <p:cNvCxnSpPr/>
          <p:nvPr/>
        </p:nvCxnSpPr>
        <p:spPr>
          <a:xfrm>
            <a:off x="5580616" y="1632703"/>
            <a:ext cx="97170" cy="3024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567F17F-344C-D749-8DB2-02D5845E3FA8}"/>
              </a:ext>
            </a:extLst>
          </p:cNvPr>
          <p:cNvCxnSpPr>
            <a:cxnSpLocks/>
          </p:cNvCxnSpPr>
          <p:nvPr/>
        </p:nvCxnSpPr>
        <p:spPr>
          <a:xfrm flipH="1">
            <a:off x="6096000" y="1632702"/>
            <a:ext cx="340484" cy="302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37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664480C-237F-F706-AB13-A447ED728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14" y="885789"/>
            <a:ext cx="3182483" cy="176528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/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96%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96%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blipFill>
                <a:blip r:embed="rId4"/>
                <a:stretch>
                  <a:fillRect l="-208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/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relevance map for </a:t>
                </a:r>
                <a:r>
                  <a:rPr lang="de-DE" b="1"/>
                  <a:t>single El Nino sample</a:t>
                </a:r>
              </a:p>
              <a:p>
                <a:r>
                  <a:rPr lang="de-DE">
                    <a:sym typeface="Wingdings" pitchFamily="2" charset="2"/>
                  </a:rPr>
                  <a:t> </a:t>
                </a:r>
                <a:r>
                  <a:rPr lang="de-DE"/>
                  <a:t>„</a:t>
                </a:r>
                <a:r>
                  <a:rPr lang="de-DE" b="1"/>
                  <a:t>fading</a:t>
                </a:r>
                <a:r>
                  <a:rPr lang="de-DE"/>
                  <a:t>“ </a:t>
                </a:r>
                <a:r>
                  <a:rPr lang="de-DE" b="1"/>
                  <a:t>memory</a:t>
                </a:r>
                <a:r>
                  <a:rPr lang="de-DE"/>
                  <a:t>, depending on 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 b="1"/>
                  <a:t> </a:t>
                </a:r>
              </a:p>
              <a:p>
                <a:r>
                  <a:rPr lang="de-DE" b="1">
                    <a:sym typeface="Wingdings" pitchFamily="2" charset="2"/>
                  </a:rPr>
                  <a:t> </a:t>
                </a:r>
                <a:r>
                  <a:rPr lang="de-DE">
                    <a:sym typeface="Wingdings" pitchFamily="2" charset="2"/>
                  </a:rPr>
                  <a:t>results in </a:t>
                </a:r>
                <a:r>
                  <a:rPr lang="de-DE" b="1">
                    <a:sym typeface="Wingdings" pitchFamily="2" charset="2"/>
                  </a:rPr>
                  <a:t>decreasing accuracy </a:t>
                </a:r>
                <a:r>
                  <a:rPr lang="de-DE">
                    <a:sym typeface="Wingdings" pitchFamily="2" charset="2"/>
                  </a:rPr>
                  <a:t>(here: El Nino)</a:t>
                </a:r>
                <a:endParaRPr lang="de-DE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blipFill>
                <a:blip r:embed="rId5"/>
                <a:stretch>
                  <a:fillRect l="-1084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/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0.05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95%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96%</a:t>
                </a:r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blipFill>
                <a:blip r:embed="rId6"/>
                <a:stretch>
                  <a:fillRect l="-156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/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0.2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81%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89%</a:t>
                </a:r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blipFill>
                <a:blip r:embed="rId7"/>
                <a:stretch>
                  <a:fillRect l="-2083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448BF395-AB35-24A7-02D0-6F784F80A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0020" y="2425790"/>
            <a:ext cx="3108836" cy="17244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23B9E91-25D9-ED63-443F-8DB4D1EC3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1699" y="3134073"/>
            <a:ext cx="3055815" cy="16950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F163D3F-7B9F-63E0-0811-CAB0371EC9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0614" y="1673598"/>
            <a:ext cx="3108834" cy="17244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/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0.3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62%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78%</a:t>
                </a:r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blipFill>
                <a:blip r:embed="rId11"/>
                <a:stretch>
                  <a:fillRect l="-2073" t="-4110" b="-10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7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664480C-237F-F706-AB13-A447ED728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14" y="885789"/>
            <a:ext cx="3182483" cy="1765283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 by 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/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0.005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96%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96%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93016B44-BA0A-024E-937C-16FD9AA9D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9" y="2812795"/>
                <a:ext cx="2428917" cy="923330"/>
              </a:xfrm>
              <a:prstGeom prst="rect">
                <a:avLst/>
              </a:prstGeom>
              <a:blipFill>
                <a:blip r:embed="rId4"/>
                <a:stretch>
                  <a:fillRect l="-208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/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relevance map for </a:t>
                </a:r>
                <a:r>
                  <a:rPr lang="de-DE" b="1"/>
                  <a:t>single El Nino sample</a:t>
                </a:r>
              </a:p>
              <a:p>
                <a:r>
                  <a:rPr lang="de-DE">
                    <a:sym typeface="Wingdings" pitchFamily="2" charset="2"/>
                  </a:rPr>
                  <a:t> </a:t>
                </a:r>
                <a:r>
                  <a:rPr lang="de-DE"/>
                  <a:t>„</a:t>
                </a:r>
                <a:r>
                  <a:rPr lang="de-DE" b="1"/>
                  <a:t>fading</a:t>
                </a:r>
                <a:r>
                  <a:rPr lang="de-DE"/>
                  <a:t>“ </a:t>
                </a:r>
                <a:r>
                  <a:rPr lang="de-DE" b="1"/>
                  <a:t>memory</a:t>
                </a:r>
                <a:r>
                  <a:rPr lang="de-DE"/>
                  <a:t>, depending on leakrate </a:t>
                </a:r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 b="1"/>
                  <a:t> </a:t>
                </a:r>
              </a:p>
              <a:p>
                <a:r>
                  <a:rPr lang="de-DE" b="1">
                    <a:sym typeface="Wingdings" pitchFamily="2" charset="2"/>
                  </a:rPr>
                  <a:t> </a:t>
                </a:r>
                <a:r>
                  <a:rPr lang="de-DE">
                    <a:sym typeface="Wingdings" pitchFamily="2" charset="2"/>
                  </a:rPr>
                  <a:t>results in </a:t>
                </a:r>
                <a:r>
                  <a:rPr lang="de-DE" b="1">
                    <a:sym typeface="Wingdings" pitchFamily="2" charset="2"/>
                  </a:rPr>
                  <a:t>decreasing accuracy </a:t>
                </a:r>
                <a:r>
                  <a:rPr lang="de-DE">
                    <a:sym typeface="Wingdings" pitchFamily="2" charset="2"/>
                  </a:rPr>
                  <a:t>(here: El Nino)</a:t>
                </a:r>
                <a:endParaRPr lang="de-DE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D4D57B5-8C5E-6C41-9F72-DB8706137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655" y="698548"/>
                <a:ext cx="4681199" cy="923330"/>
              </a:xfrm>
              <a:prstGeom prst="rect">
                <a:avLst/>
              </a:prstGeom>
              <a:blipFill>
                <a:blip r:embed="rId5"/>
                <a:stretch>
                  <a:fillRect l="-1084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/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0.05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95%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96%</a:t>
                </a:r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E54A13D-48C4-329D-E01C-744C1E704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829" y="3383543"/>
                <a:ext cx="2428917" cy="923330"/>
              </a:xfrm>
              <a:prstGeom prst="rect">
                <a:avLst/>
              </a:prstGeom>
              <a:blipFill>
                <a:blip r:embed="rId6"/>
                <a:stretch>
                  <a:fillRect l="-156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/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0.2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81%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89%</a:t>
                </a:r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B2F9FAA1-ED94-FB5E-07E5-768E8F6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121" y="4191802"/>
                <a:ext cx="2428917" cy="923330"/>
              </a:xfrm>
              <a:prstGeom prst="rect">
                <a:avLst/>
              </a:prstGeom>
              <a:blipFill>
                <a:blip r:embed="rId7"/>
                <a:stretch>
                  <a:fillRect l="-2083" t="-4110" b="-95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448BF395-AB35-24A7-02D0-6F784F80A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0020" y="2425790"/>
            <a:ext cx="3108836" cy="172443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23B9E91-25D9-ED63-443F-8DB4D1EC3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1699" y="3134073"/>
            <a:ext cx="3055815" cy="169502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F163D3F-7B9F-63E0-0811-CAB0371EC9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0614" y="1673598"/>
            <a:ext cx="3108834" cy="17244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/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/>
                  <a:t> = 0.3</a:t>
                </a:r>
              </a:p>
              <a:p>
                <a:r>
                  <a:rPr lang="de-DE"/>
                  <a:t>val acc = </a:t>
                </a:r>
                <a:r>
                  <a:rPr lang="de-DE" b="1"/>
                  <a:t>62%</a:t>
                </a:r>
                <a:r>
                  <a:rPr lang="de-DE"/>
                  <a:t> </a:t>
                </a:r>
              </a:p>
              <a:p>
                <a:r>
                  <a:rPr lang="de-DE"/>
                  <a:t>train acc = </a:t>
                </a:r>
                <a:r>
                  <a:rPr lang="de-DE" b="1"/>
                  <a:t>78%</a:t>
                </a:r>
                <a:r>
                  <a:rPr lang="de-DE"/>
                  <a:t> </a:t>
                </a: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A55E388A-B75C-1B8F-0D5A-6CDB18AB1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083" y="4929802"/>
                <a:ext cx="2428917" cy="923330"/>
              </a:xfrm>
              <a:prstGeom prst="rect">
                <a:avLst/>
              </a:prstGeom>
              <a:blipFill>
                <a:blip r:embed="rId11"/>
                <a:stretch>
                  <a:fillRect l="-2073" t="-4110" b="-109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fik 11">
            <a:extLst>
              <a:ext uri="{FF2B5EF4-FFF2-40B4-BE49-F238E27FC236}">
                <a16:creationId xmlns:a16="http://schemas.microsoft.com/office/drawing/2014/main" id="{76150617-B6B3-36BA-A2A4-EC99AAF1A9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8559" y="4455348"/>
            <a:ext cx="2266127" cy="2266127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74906E4D-A3CA-4D8B-409F-EC248D3AEDF4}"/>
              </a:ext>
            </a:extLst>
          </p:cNvPr>
          <p:cNvSpPr txBox="1"/>
          <p:nvPr/>
        </p:nvSpPr>
        <p:spPr>
          <a:xfrm>
            <a:off x="2852949" y="5366409"/>
            <a:ext cx="468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„radar sweep“</a:t>
            </a:r>
          </a:p>
        </p:txBody>
      </p:sp>
    </p:spTree>
    <p:extLst>
      <p:ext uri="{BB962C8B-B14F-4D97-AF65-F5344CB8AC3E}">
        <p14:creationId xmlns:p14="http://schemas.microsoft.com/office/powerpoint/2010/main" val="1568515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Discussion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ESN models also work on </a:t>
            </a:r>
            <a:r>
              <a:rPr lang="de-DE" b="1"/>
              <a:t>un-capped inputs</a:t>
            </a:r>
            <a:r>
              <a:rPr lang="de-DE"/>
              <a:t>, in some case with even better classification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But then </a:t>
            </a:r>
            <a:r>
              <a:rPr lang="de-DE" b="1"/>
              <a:t>don‘t find nice relevance maps </a:t>
            </a:r>
            <a:r>
              <a:rPr lang="de-DE"/>
              <a:t>highlighting Nino region (overfitting on invalid noise?!).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Feeding inputs col by col slightly outperforms row by row approach in terms of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Plus observe </a:t>
            </a:r>
            <a:r>
              <a:rPr lang="de-DE" b="1"/>
              <a:t>less artefacts in terms of stripes for col by col method</a:t>
            </a:r>
            <a:r>
              <a:rPr lang="de-DE"/>
              <a:t>. Prefer col by col approach!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Coupled ESN requires very large reservoirs </a:t>
            </a:r>
            <a:r>
              <a:rPr lang="de-DE"/>
              <a:t>(lat x lon gridpoints = n</a:t>
            </a:r>
            <a:r>
              <a:rPr lang="de-DE" baseline="-25000"/>
              <a:t>res</a:t>
            </a:r>
            <a:r>
              <a:rPr lang="de-DE"/>
              <a:t>). That leads to runtime explosion, since we need largest eigenvalue of reservoir weights. Reduced input size by factor of 4 to overcome this problem. Look for fast algorithms to at least estimate largest eigenvalue.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Comparing </a:t>
            </a:r>
            <a:r>
              <a:rPr lang="de-DE" b="1"/>
              <a:t>number of trainable parameters</a:t>
            </a:r>
            <a:r>
              <a:rPr lang="de-DE"/>
              <a:t>, ESN models clearly win: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Linear Regression has 10.988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MLP (2 hidden layers with 8 units each) has some 88.000 parameters.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couples ESN has 2.772 x 2 output weights to train but note: With one-targets and output weights trained in closed-form manner, find inverse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base ESN with column by column and row by row approach only work with n</a:t>
            </a:r>
            <a:r>
              <a:rPr lang="de-DE" baseline="-25000"/>
              <a:t>res</a:t>
            </a:r>
            <a:r>
              <a:rPr lang="de-DE"/>
              <a:t>=300 output weights to be trained.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ESN models </a:t>
            </a:r>
            <a:r>
              <a:rPr lang="de-DE"/>
              <a:t>in this experiment are </a:t>
            </a:r>
            <a:r>
              <a:rPr lang="de-DE" b="1"/>
              <a:t>very sensitive </a:t>
            </a:r>
            <a:r>
              <a:rPr lang="de-DE"/>
              <a:t>to preparation of input data (e.g. scaling) and have some </a:t>
            </a:r>
            <a:r>
              <a:rPr lang="de-DE" b="1"/>
              <a:t>problems with noise and outliers </a:t>
            </a:r>
            <a:r>
              <a:rPr lang="de-DE"/>
              <a:t>in sst anomaly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906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Discussion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ESN models also work on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un-capped inputs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, in some case with even better classification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But then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don‘t find nice relevance maps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highlighting Nino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Feeding inputs col by col slightly outperforms row by row approach in terms of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Plus observe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less artefacts in terms of stripes for col by col method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. Prefer col by col approach!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Coupled ESN requires very large reservoirs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(lat x lon gridpoints = n</a:t>
            </a:r>
            <a:r>
              <a:rPr lang="de-DE" baseline="-25000">
                <a:solidFill>
                  <a:schemeClr val="bg1">
                    <a:lumMod val="85000"/>
                  </a:schemeClr>
                </a:solidFill>
              </a:rPr>
              <a:t>res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). That leads to runtime explosion, since we need largest eigenvalue of reservoir weights. Reduced input size by factor of 4 to overcome this problem. Look for fast algorithms to at least estimate largest eigenvalue.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Comparing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number of trainable parameters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, ESN models clearly win: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Linear Regression has 10.988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MLP (2 hidden layers with 8 units each) has some 88.000 parameters.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couples ESN has 2.772 x 2 output weights to train but note: With one-targets and output weights trained in closed-form manner, find inverse weights.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>
                <a:solidFill>
                  <a:schemeClr val="bg1">
                    <a:lumMod val="85000"/>
                  </a:schemeClr>
                </a:solidFill>
              </a:rPr>
              <a:t>base ESN with column by column and row by row approach only work with n</a:t>
            </a:r>
            <a:r>
              <a:rPr lang="de-DE" baseline="-25000">
                <a:solidFill>
                  <a:schemeClr val="bg1">
                    <a:lumMod val="85000"/>
                  </a:schemeClr>
                </a:solidFill>
              </a:rPr>
              <a:t>res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=300 output weights to be trained.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ESN models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in this experiment are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very sensitive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to preparation of input data (e.g. scaling) and have some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problems with noise and outliers </a:t>
            </a:r>
            <a:r>
              <a:rPr lang="de-DE">
                <a:solidFill>
                  <a:schemeClr val="bg1">
                    <a:lumMod val="85000"/>
                  </a:schemeClr>
                </a:solidFill>
              </a:rPr>
              <a:t>in sst anomaly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D7D60A0-F4C0-E24B-BAAD-C923BA8C6CA1}"/>
              </a:ext>
            </a:extLst>
          </p:cNvPr>
          <p:cNvSpPr/>
          <p:nvPr/>
        </p:nvSpPr>
        <p:spPr>
          <a:xfrm>
            <a:off x="1551008" y="2991545"/>
            <a:ext cx="9513425" cy="3087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1A91A4-CB5C-894B-9836-1703D6475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700" y="3127006"/>
            <a:ext cx="7585886" cy="295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54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Expect </a:t>
            </a:r>
            <a:r>
              <a:rPr lang="de-DE" b="1"/>
              <a:t>problems with col- / row-wise approach</a:t>
            </a:r>
            <a:r>
              <a:rPr lang="de-DE"/>
              <a:t>. Whereas coupled ESN should be robust agains transformations, since we feed whole sst anomaly field (valid gridpoints) vectorized into the model.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0C54254-D3BD-202C-DBF4-6E726F5A3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8" y="2405544"/>
            <a:ext cx="4660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35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Expect </a:t>
            </a:r>
            <a:r>
              <a:rPr lang="de-DE" b="1"/>
              <a:t>problems with col- / row-wise approach</a:t>
            </a:r>
            <a:r>
              <a:rPr lang="de-DE"/>
              <a:t>. Whereas coupled ESN should be robust agains transformations, since we feed whole sst anomaly field (valid gridpoints) vectorized into the model.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75EFEB3-BE5E-50CF-8CD6-4FB8C27C2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8" y="2405544"/>
            <a:ext cx="4660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C9CBD12-A179-1DDB-49ED-FAB010595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24" y="2405544"/>
            <a:ext cx="4660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CFCEC32-061A-37C8-6A0A-D11B4818AE46}"/>
              </a:ext>
            </a:extLst>
          </p:cNvPr>
          <p:cNvSpPr txBox="1"/>
          <p:nvPr/>
        </p:nvSpPr>
        <p:spPr>
          <a:xfrm>
            <a:off x="1573427" y="6270024"/>
            <a:ext cx="881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apply (same) </a:t>
            </a:r>
            <a:r>
              <a:rPr lang="de-DE" b="1"/>
              <a:t>random permutation </a:t>
            </a:r>
            <a:r>
              <a:rPr lang="de-DE"/>
              <a:t>on input sample</a:t>
            </a:r>
            <a:r>
              <a:rPr lang="de-DE" b="1"/>
              <a:t> for each row</a:t>
            </a:r>
            <a:r>
              <a:rPr lang="de-DE"/>
              <a:t>, to disturb zonal structure</a:t>
            </a:r>
          </a:p>
        </p:txBody>
      </p:sp>
      <p:sp>
        <p:nvSpPr>
          <p:cNvPr id="3" name="Nach oben gekrümmter Pfeil 2">
            <a:extLst>
              <a:ext uri="{FF2B5EF4-FFF2-40B4-BE49-F238E27FC236}">
                <a16:creationId xmlns:a16="http://schemas.microsoft.com/office/drawing/2014/main" id="{C9DD9354-E15C-0BAB-0D41-302B992B61F6}"/>
              </a:ext>
            </a:extLst>
          </p:cNvPr>
          <p:cNvSpPr/>
          <p:nvPr/>
        </p:nvSpPr>
        <p:spPr>
          <a:xfrm>
            <a:off x="3583459" y="5373568"/>
            <a:ext cx="5027141" cy="7677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97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19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Expect </a:t>
            </a:r>
            <a:r>
              <a:rPr lang="de-DE" b="1"/>
              <a:t>problems with col- / row-wise approach</a:t>
            </a:r>
            <a:r>
              <a:rPr lang="de-DE"/>
              <a:t>. Whereas coupled ESN should be robust agains transformations, since we feed whole sst anomaly field (valid gridpoints) vectorized into the model.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75EFEB3-BE5E-50CF-8CD6-4FB8C27C2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8" y="2405544"/>
            <a:ext cx="4660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C9CBD12-A179-1DDB-49ED-FAB010595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24" y="2405544"/>
            <a:ext cx="46609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CFCEC32-061A-37C8-6A0A-D11B4818AE46}"/>
              </a:ext>
            </a:extLst>
          </p:cNvPr>
          <p:cNvSpPr txBox="1"/>
          <p:nvPr/>
        </p:nvSpPr>
        <p:spPr>
          <a:xfrm>
            <a:off x="1573427" y="6270024"/>
            <a:ext cx="881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apply (same) </a:t>
            </a:r>
            <a:r>
              <a:rPr lang="de-DE" b="1"/>
              <a:t>random permutation </a:t>
            </a:r>
            <a:r>
              <a:rPr lang="de-DE"/>
              <a:t>on input sample</a:t>
            </a:r>
            <a:r>
              <a:rPr lang="de-DE" b="1"/>
              <a:t> for each row</a:t>
            </a:r>
            <a:r>
              <a:rPr lang="de-DE"/>
              <a:t>, to disturb zonal structure</a:t>
            </a:r>
          </a:p>
        </p:txBody>
      </p:sp>
      <p:sp>
        <p:nvSpPr>
          <p:cNvPr id="3" name="Nach oben gekrümmter Pfeil 2">
            <a:extLst>
              <a:ext uri="{FF2B5EF4-FFF2-40B4-BE49-F238E27FC236}">
                <a16:creationId xmlns:a16="http://schemas.microsoft.com/office/drawing/2014/main" id="{C9DD9354-E15C-0BAB-0D41-302B992B61F6}"/>
              </a:ext>
            </a:extLst>
          </p:cNvPr>
          <p:cNvSpPr/>
          <p:nvPr/>
        </p:nvSpPr>
        <p:spPr>
          <a:xfrm>
            <a:off x="3583459" y="5373568"/>
            <a:ext cx="5027141" cy="76774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9F6476A-9E38-C062-14A7-20A98CCB568E}"/>
              </a:ext>
            </a:extLst>
          </p:cNvPr>
          <p:cNvSpPr txBox="1"/>
          <p:nvPr/>
        </p:nvSpPr>
        <p:spPr>
          <a:xfrm>
            <a:off x="8610600" y="5759189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FF0000"/>
                </a:solidFill>
              </a:rPr>
              <a:t>val acc drops from 96% </a:t>
            </a:r>
            <a:r>
              <a:rPr lang="de-DE" b="1">
                <a:solidFill>
                  <a:srgbClr val="FF0000"/>
                </a:solidFill>
                <a:sym typeface="Wingdings" pitchFamily="2" charset="2"/>
              </a:rPr>
              <a:t> 75%</a:t>
            </a:r>
            <a:endParaRPr lang="de-DE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4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Let‘s start with a </a:t>
            </a:r>
            <a:r>
              <a:rPr lang="de-DE" sz="2400" b="1" dirty="0"/>
              <a:t>quiz</a:t>
            </a:r>
            <a:r>
              <a:rPr lang="de-DE" sz="2400" dirty="0"/>
              <a:t>!</a:t>
            </a:r>
            <a:endParaRPr lang="de-DE" sz="24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836733E-D73D-FB4E-ED18-944146C1FEF2}"/>
              </a:ext>
            </a:extLst>
          </p:cNvPr>
          <p:cNvSpPr txBox="1"/>
          <p:nvPr/>
        </p:nvSpPr>
        <p:spPr>
          <a:xfrm>
            <a:off x="365769" y="1222625"/>
            <a:ext cx="10175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1.  Who of you has ever </a:t>
            </a:r>
            <a:r>
              <a:rPr lang="de-DE" sz="2400" b="1"/>
              <a:t>trained</a:t>
            </a:r>
            <a:r>
              <a:rPr lang="de-DE" sz="2400"/>
              <a:t> some </a:t>
            </a:r>
            <a:r>
              <a:rPr lang="de-DE" sz="2400" b="1"/>
              <a:t>artificial neural network</a:t>
            </a:r>
            <a:r>
              <a:rPr lang="de-DE" sz="24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10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53ABF44-201E-EA38-F4AB-7B74EED3A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24" y="2456344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Expect </a:t>
            </a:r>
            <a:r>
              <a:rPr lang="de-DE" b="1"/>
              <a:t>problems with col- / row-wise approach</a:t>
            </a:r>
            <a:r>
              <a:rPr lang="de-DE"/>
              <a:t>. Whereas coupled ESN should be robust agains transformations, since we feed whole sst anomaly field (valid gridpoints) vectorized into the model.</a:t>
            </a:r>
          </a:p>
        </p:txBody>
      </p:sp>
    </p:spTree>
    <p:extLst>
      <p:ext uri="{BB962C8B-B14F-4D97-AF65-F5344CB8AC3E}">
        <p14:creationId xmlns:p14="http://schemas.microsoft.com/office/powerpoint/2010/main" val="3985261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53ABF44-201E-EA38-F4AB-7B74EED3A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24" y="2456344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4F3A414-A4C5-EC4C-F3D2-CED3CC291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24" y="2456344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FollowUp experiment:</a:t>
            </a:r>
            <a:r>
              <a:rPr lang="de-DE" sz="2400" b="1" dirty="0"/>
              <a:t> Permutation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33065" y="812165"/>
            <a:ext cx="97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ENSO has some strong zonal structure. Question is, what happens if we apply some (reversible!) </a:t>
            </a:r>
            <a:r>
              <a:rPr lang="de-DE" b="1"/>
              <a:t>transformation on sst field?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Still have the same information, but does that </a:t>
            </a:r>
            <a:r>
              <a:rPr lang="de-DE" b="1"/>
              <a:t>“destroy“ ESN model performance</a:t>
            </a:r>
            <a:r>
              <a:rPr lang="de-DE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Expect </a:t>
            </a:r>
            <a:r>
              <a:rPr lang="de-DE" b="1"/>
              <a:t>problems with col- / row-wise approach</a:t>
            </a:r>
            <a:r>
              <a:rPr lang="de-DE"/>
              <a:t>. Whereas coupled ESN should be robust agains transformations, since we feed whole sst anomaly field (valid gridpoints) vectorized into the model.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CFCEC32-061A-37C8-6A0A-D11B4818AE46}"/>
              </a:ext>
            </a:extLst>
          </p:cNvPr>
          <p:cNvSpPr txBox="1"/>
          <p:nvPr/>
        </p:nvSpPr>
        <p:spPr>
          <a:xfrm>
            <a:off x="4149814" y="6282539"/>
            <a:ext cx="640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reverse permutation </a:t>
            </a:r>
            <a:r>
              <a:rPr lang="de-DE"/>
              <a:t>to restore relevance map</a:t>
            </a:r>
          </a:p>
        </p:txBody>
      </p:sp>
      <p:sp>
        <p:nvSpPr>
          <p:cNvPr id="3" name="Nach oben gekrümmter Pfeil 2">
            <a:extLst>
              <a:ext uri="{FF2B5EF4-FFF2-40B4-BE49-F238E27FC236}">
                <a16:creationId xmlns:a16="http://schemas.microsoft.com/office/drawing/2014/main" id="{C9DD9354-E15C-0BAB-0D41-302B992B61F6}"/>
              </a:ext>
            </a:extLst>
          </p:cNvPr>
          <p:cNvSpPr/>
          <p:nvPr/>
        </p:nvSpPr>
        <p:spPr>
          <a:xfrm flipH="1">
            <a:off x="3390900" y="5445195"/>
            <a:ext cx="5052021" cy="767740"/>
          </a:xfrm>
          <a:prstGeom prst="curved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66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Sources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543697" y="1112108"/>
            <a:ext cx="90327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[Kim &amp; King, 2020] „Time series prediction using deep echo state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[Toms et al., 2020] „Physically Interpretable Neural Networks for the Geosciences: Applications to Earth System Variability“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[Schaetti et al., 2017] „Echo State Networks-based Reservoir Computing for MNIST Handwritten Digits Recognition“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[Woodward et al., 2011] "A Reservoir Computing approach to Image Classification using Coupled Echo State and Back-Propagation Neural Networks“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Free online book „Mining massive data sets“ (</a:t>
            </a:r>
            <a:r>
              <a:rPr lang="de-DE">
                <a:hlinkClick r:id="rId2"/>
              </a:rPr>
              <a:t>http://www.mmds.org</a:t>
            </a:r>
            <a:r>
              <a:rPr lang="de-DE"/>
              <a:t>), shows two approaches to get largest eigenvalue and related eigenvector in ch. 11: „Power iteration“ and „CUR decomposition“</a:t>
            </a:r>
          </a:p>
        </p:txBody>
      </p:sp>
    </p:spTree>
    <p:extLst>
      <p:ext uri="{BB962C8B-B14F-4D97-AF65-F5344CB8AC3E}">
        <p14:creationId xmlns:p14="http://schemas.microsoft.com/office/powerpoint/2010/main" val="3610346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349DC1-8020-704C-A9A0-4D7FFCADBAC0}"/>
              </a:ext>
            </a:extLst>
          </p:cNvPr>
          <p:cNvSpPr txBox="1"/>
          <p:nvPr/>
        </p:nvSpPr>
        <p:spPr>
          <a:xfrm>
            <a:off x="481912" y="840254"/>
            <a:ext cx="90327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Use Nino3.4 box (5°N–5°S, 120–170°W) in the tropical Pacific to diagnose ENSO from sea-surface temperature (SST) anomalies.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SST data</a:t>
            </a:r>
            <a:r>
              <a:rPr lang="de-DE"/>
              <a:t>: </a:t>
            </a:r>
            <a:r>
              <a:rPr lang="de-DE" u="sng">
                <a:hlinkClick r:id="rId2"/>
              </a:rPr>
              <a:t>https://downloads.psl.noaa.gov/Datasets/noaa.ersst.v5/sst.mnmean.nc</a:t>
            </a:r>
            <a:endParaRPr lang="de-DE" u="sng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Provides monthly mean SST from 1854 to now in 2° by 2° lat/lon grid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/>
              <a:t>Start from 1880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Calaculate </a:t>
            </a:r>
            <a:r>
              <a:rPr lang="de-DE" b="1"/>
              <a:t>ENSO index</a:t>
            </a:r>
            <a:r>
              <a:rPr lang="de-DE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b="1" dirty="0" err="1"/>
              <a:t>Niño</a:t>
            </a:r>
            <a:r>
              <a:rPr lang="de-DE" b="1" dirty="0"/>
              <a:t> 3.4 </a:t>
            </a:r>
            <a:r>
              <a:rPr lang="de-DE" b="1" dirty="0" err="1"/>
              <a:t>region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(e.g., 1980-2009)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Niño</a:t>
            </a:r>
            <a:r>
              <a:rPr lang="de-DE" dirty="0"/>
              <a:t> 3.4 </a:t>
            </a:r>
            <a:r>
              <a:rPr lang="de-DE" dirty="0" err="1"/>
              <a:t>region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subtract</a:t>
            </a:r>
            <a:r>
              <a:rPr lang="de-DE" dirty="0"/>
              <a:t> </a:t>
            </a:r>
            <a:r>
              <a:rPr lang="de-DE" dirty="0" err="1"/>
              <a:t>climatology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averaged</a:t>
            </a:r>
            <a:r>
              <a:rPr lang="de-DE" dirty="0"/>
              <a:t> total SST time 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</a:t>
            </a:r>
            <a:r>
              <a:rPr lang="de-DE" dirty="0" err="1"/>
              <a:t>anomalies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dirty="0" err="1"/>
              <a:t>Normalize, no rolling mean!</a:t>
            </a:r>
          </a:p>
          <a:p>
            <a:pPr lvl="1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26A63B9-BA7F-C74C-8759-FF541648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99" y="3847546"/>
            <a:ext cx="9070201" cy="28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872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63945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</p:spTree>
    <p:extLst>
      <p:ext uri="{BB962C8B-B14F-4D97-AF65-F5344CB8AC3E}">
        <p14:creationId xmlns:p14="http://schemas.microsoft.com/office/powerpoint/2010/main" val="3183659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372EA3-3E89-0947-82B1-55295F15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27" y="761634"/>
            <a:ext cx="5544408" cy="30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63945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ABD7A0-B4C9-784F-9339-EC85AAD17842}"/>
              </a:ext>
            </a:extLst>
          </p:cNvPr>
          <p:cNvSpPr txBox="1"/>
          <p:nvPr/>
        </p:nvSpPr>
        <p:spPr>
          <a:xfrm>
            <a:off x="6874476" y="1717603"/>
            <a:ext cx="190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remove NaN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F9584B-BDEA-0446-8031-F087F251629B}"/>
              </a:ext>
            </a:extLst>
          </p:cNvPr>
          <p:cNvSpPr txBox="1"/>
          <p:nvPr/>
        </p:nvSpPr>
        <p:spPr>
          <a:xfrm>
            <a:off x="7260592" y="4105706"/>
            <a:ext cx="4093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ym typeface="Wingdings" pitchFamily="2" charset="2"/>
              </a:rPr>
              <a:t> Even with removed (former) NaN values find peek from sst anomalies over Arctic region, seasonally covered with ice.</a:t>
            </a:r>
          </a:p>
          <a:p>
            <a:endParaRPr lang="de-DE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5757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4CB73A-2240-A63F-D810-B74D32811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27" y="3762942"/>
            <a:ext cx="5666164" cy="312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372EA3-3E89-0947-82B1-55295F153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27" y="712206"/>
            <a:ext cx="5544408" cy="30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Data pre-processing: Scale inputs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CA1227-69CD-EF4B-AF84-E4B737B3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9" y="714517"/>
            <a:ext cx="5445555" cy="30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80993C1-8B07-934E-8430-0892265C434C}"/>
              </a:ext>
            </a:extLst>
          </p:cNvPr>
          <p:cNvSpPr txBox="1"/>
          <p:nvPr/>
        </p:nvSpPr>
        <p:spPr>
          <a:xfrm>
            <a:off x="1136820" y="1717603"/>
            <a:ext cx="203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raw input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NaN to zero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ABD7A0-B4C9-784F-9339-EC85AAD17842}"/>
              </a:ext>
            </a:extLst>
          </p:cNvPr>
          <p:cNvSpPr txBox="1"/>
          <p:nvPr/>
        </p:nvSpPr>
        <p:spPr>
          <a:xfrm>
            <a:off x="6874476" y="1717603"/>
            <a:ext cx="190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remove NaN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9F13E-687F-C448-B98C-7E4E8A9000CF}"/>
              </a:ext>
            </a:extLst>
          </p:cNvPr>
          <p:cNvSpPr txBox="1"/>
          <p:nvPr/>
        </p:nvSpPr>
        <p:spPr>
          <a:xfrm>
            <a:off x="1504784" y="4353492"/>
            <a:ext cx="316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capped values outside [-5,5]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scaled to [-1,1]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F9584B-BDEA-0446-8031-F087F251629B}"/>
              </a:ext>
            </a:extLst>
          </p:cNvPr>
          <p:cNvSpPr txBox="1"/>
          <p:nvPr/>
        </p:nvSpPr>
        <p:spPr>
          <a:xfrm>
            <a:off x="7260592" y="4105706"/>
            <a:ext cx="40932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ym typeface="Wingdings" pitchFamily="2" charset="2"/>
              </a:rPr>
              <a:t> Even with removed (former) NaN values find peek from sst anomalies over Arctic region, seasonally covered with ice.</a:t>
            </a:r>
          </a:p>
          <a:p>
            <a:endParaRPr lang="de-DE">
              <a:sym typeface="Wingdings" pitchFamily="2" charset="2"/>
            </a:endParaRPr>
          </a:p>
          <a:p>
            <a:r>
              <a:rPr lang="de-DE">
                <a:sym typeface="Wingdings" pitchFamily="2" charset="2"/>
              </a:rPr>
              <a:t> All models can handle un-capped input data. But for getting „nice“ relevance maps, prefere working on capped inputs, essential for ESN models (see later results…)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690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Agenda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9F13E-687F-C448-B98C-7E4E8A9000CF}"/>
              </a:ext>
            </a:extLst>
          </p:cNvPr>
          <p:cNvSpPr txBox="1"/>
          <p:nvPr/>
        </p:nvSpPr>
        <p:spPr>
          <a:xfrm>
            <a:off x="365769" y="1165747"/>
            <a:ext cx="78383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b="1"/>
              <a:t>Classification</a:t>
            </a:r>
            <a:r>
              <a:rPr lang="de-DE" sz="2200"/>
              <a:t> of sst anomaly fields and </a:t>
            </a:r>
            <a:r>
              <a:rPr lang="de-DE" sz="2200" b="1"/>
              <a:t>LRP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Linear Regression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Multilayer perceptron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„coupled“ baseESN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200" b="1"/>
              <a:t>base ESN: </a:t>
            </a:r>
            <a:r>
              <a:rPr lang="de-DE" sz="2200"/>
              <a:t>feed inputs</a:t>
            </a:r>
            <a:r>
              <a:rPr lang="de-DE" sz="2200" b="1"/>
              <a:t> column by column (</a:t>
            </a:r>
            <a:r>
              <a:rPr lang="de-DE" sz="2200"/>
              <a:t>or </a:t>
            </a:r>
            <a:r>
              <a:rPr lang="de-DE" sz="2200" b="1"/>
              <a:t>row by row</a:t>
            </a:r>
            <a:r>
              <a:rPr lang="de-DE" sz="2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0660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1. Linear Regression: Classification and „LRP“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30C6AE-8792-4746-8FEF-858C9CECB73B}"/>
              </a:ext>
            </a:extLst>
          </p:cNvPr>
          <p:cNvSpPr txBox="1"/>
          <p:nvPr/>
        </p:nvSpPr>
        <p:spPr>
          <a:xfrm>
            <a:off x="365769" y="1013254"/>
            <a:ext cx="83655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values),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 </a:t>
            </a:r>
            <a:r>
              <a:rPr lang="de-DE"/>
              <a:t>with “absolute“ limits [-5°C, 5°C]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unscaled </a:t>
            </a:r>
            <a:r>
              <a:rPr lang="de-DE" b="1"/>
              <a:t>continuous</a:t>
            </a:r>
            <a:r>
              <a:rPr lang="de-DE"/>
              <a:t> normalized sst anomaly index as </a:t>
            </a:r>
            <a:r>
              <a:rPr lang="de-DE" b="1"/>
              <a:t>target</a:t>
            </a:r>
            <a:r>
              <a:rPr lang="de-DE"/>
              <a:t>.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100% / 100% </a:t>
            </a:r>
            <a:r>
              <a:rPr lang="de-DE"/>
              <a:t>for El Nino / La Nina samples</a:t>
            </a:r>
          </a:p>
          <a:p>
            <a:r>
              <a:rPr lang="de-DE"/>
              <a:t>(Fidelity is close to perfect!)</a:t>
            </a:r>
          </a:p>
          <a:p>
            <a:endParaRPr lang="de-DE"/>
          </a:p>
          <a:p>
            <a:endParaRPr lang="de-D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671AD0-E734-9041-B7C0-55ABFC1E5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81" y="3904700"/>
            <a:ext cx="7187341" cy="28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90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29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1346886" y="191529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1346885" y="2996513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1346884" y="4077729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2977975" y="2452815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2977974" y="354021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1779373" y="2131541"/>
            <a:ext cx="1198602" cy="5375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1779373" y="2131541"/>
            <a:ext cx="1198601" cy="1624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79372" y="2669059"/>
            <a:ext cx="1198603" cy="5436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779371" y="3756456"/>
            <a:ext cx="1198603" cy="5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79371" y="2669059"/>
            <a:ext cx="1198604" cy="16249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79372" y="3212757"/>
            <a:ext cx="1198602" cy="54369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1151647" y="14031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2782739" y="190911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j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653057" y="194687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653057" y="301669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653055" y="410930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3595537" y="356560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3589972" y="246283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1739897" y="182546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1689303" y="277347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1605143" y="3753918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2341868" y="213051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2645225" y="314381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653055" y="152105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4196687" y="245515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4196687" y="356659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FBCCDEE-86AA-F363-F1F5-7BDB8B7AD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739" y="4872946"/>
            <a:ext cx="9283207" cy="7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2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Let‘s start with a </a:t>
            </a:r>
            <a:r>
              <a:rPr lang="de-DE" sz="2400" b="1" dirty="0"/>
              <a:t>quiz</a:t>
            </a:r>
            <a:r>
              <a:rPr lang="de-DE" sz="2400" dirty="0"/>
              <a:t>!</a:t>
            </a:r>
            <a:endParaRPr lang="de-DE" sz="2400" b="1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1E3AAD3-B81C-1122-C0C5-8F42968099AC}"/>
              </a:ext>
            </a:extLst>
          </p:cNvPr>
          <p:cNvSpPr txBox="1"/>
          <p:nvPr/>
        </p:nvSpPr>
        <p:spPr>
          <a:xfrm>
            <a:off x="365769" y="2096672"/>
            <a:ext cx="10175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de-DE" sz="2400"/>
          </a:p>
          <a:p>
            <a:r>
              <a:rPr lang="de-DE" sz="2400"/>
              <a:t>2.  Who of you has at least a rough idea, what „</a:t>
            </a:r>
            <a:r>
              <a:rPr lang="de-DE" sz="2400" b="1"/>
              <a:t>explainable AI</a:t>
            </a:r>
            <a:r>
              <a:rPr lang="de-DE" sz="2400"/>
              <a:t>“ refers to?</a:t>
            </a:r>
          </a:p>
          <a:p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1937471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1346886" y="191529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1346885" y="2996513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1346884" y="4077729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2977975" y="2452815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2977974" y="354021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1779373" y="2131541"/>
            <a:ext cx="1198602" cy="537518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1779373" y="2131541"/>
            <a:ext cx="1198601" cy="1624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79372" y="2669059"/>
            <a:ext cx="1198603" cy="543698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779371" y="3756456"/>
            <a:ext cx="1198603" cy="5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79371" y="2669059"/>
            <a:ext cx="1198604" cy="1624914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79372" y="3212757"/>
            <a:ext cx="1198602" cy="54369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1151647" y="14031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2782739" y="190911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j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653057" y="194687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653057" y="301669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653055" y="410930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3595537" y="356560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3589972" y="246283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1739897" y="182546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1689303" y="277347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1605143" y="3753918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2341868" y="213051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2645225" y="314381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653055" y="152105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4196687" y="245515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4196687" y="356659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B8F50A0C-54F1-716B-785A-7884EAF5E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739" y="4872946"/>
            <a:ext cx="9283207" cy="794892"/>
          </a:xfrm>
          <a:prstGeom prst="rect">
            <a:avLst/>
          </a:prstGeom>
        </p:spPr>
      </p:pic>
      <p:sp>
        <p:nvSpPr>
          <p:cNvPr id="48" name="Abgerundetes Rechteck 47">
            <a:extLst>
              <a:ext uri="{FF2B5EF4-FFF2-40B4-BE49-F238E27FC236}">
                <a16:creationId xmlns:a16="http://schemas.microsoft.com/office/drawing/2014/main" id="{5BD158AA-B8AA-B75D-0641-ADD3F3B2B6D1}"/>
              </a:ext>
            </a:extLst>
          </p:cNvPr>
          <p:cNvSpPr/>
          <p:nvPr/>
        </p:nvSpPr>
        <p:spPr>
          <a:xfrm>
            <a:off x="3702832" y="4755049"/>
            <a:ext cx="4007783" cy="98125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004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1346886" y="191529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1346885" y="2996513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1346884" y="4077729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2977975" y="2452815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2977974" y="354021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1779373" y="2131541"/>
            <a:ext cx="1198602" cy="5375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1779373" y="2131541"/>
            <a:ext cx="1198601" cy="1624915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79372" y="2669059"/>
            <a:ext cx="1198603" cy="5436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779371" y="3756456"/>
            <a:ext cx="1198603" cy="537517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79371" y="2669059"/>
            <a:ext cx="1198604" cy="16249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79372" y="3212757"/>
            <a:ext cx="1198602" cy="543699"/>
          </a:xfrm>
          <a:prstGeom prst="line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1151647" y="14031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2782739" y="190911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j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653057" y="194687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653057" y="301669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653055" y="410930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3595537" y="356560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3589972" y="246283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1739897" y="182546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1689303" y="277347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1605143" y="3753918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2341868" y="213051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2645225" y="314381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653055" y="152105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4196687" y="245515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4196687" y="356659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92106B9B-8DCE-2219-A17E-6F0378E05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739" y="4872946"/>
            <a:ext cx="9283207" cy="794892"/>
          </a:xfrm>
          <a:prstGeom prst="rect">
            <a:avLst/>
          </a:prstGeom>
        </p:spPr>
      </p:pic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1F9DE3BA-574E-414C-A532-1D995A441012}"/>
              </a:ext>
            </a:extLst>
          </p:cNvPr>
          <p:cNvSpPr/>
          <p:nvPr/>
        </p:nvSpPr>
        <p:spPr>
          <a:xfrm>
            <a:off x="8015355" y="4755049"/>
            <a:ext cx="4007783" cy="981258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822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1346886" y="191529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1346885" y="2996513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1346884" y="4077729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2977975" y="2452815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2977974" y="354021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1779373" y="2131541"/>
            <a:ext cx="1198602" cy="5375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1779373" y="2131541"/>
            <a:ext cx="1198601" cy="162491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1779372" y="2669059"/>
            <a:ext cx="1198603" cy="54369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1779371" y="3756456"/>
            <a:ext cx="1198603" cy="53751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1779371" y="2669059"/>
            <a:ext cx="1198604" cy="162491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1779372" y="3212757"/>
            <a:ext cx="1198602" cy="54369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1151647" y="1403175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2782739" y="1909117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j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653057" y="194687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653057" y="301669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653055" y="410930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3595537" y="356560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3589972" y="246283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1739897" y="182546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1689303" y="277347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1605143" y="3753918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2341868" y="213051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2645225" y="314381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653055" y="152105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4196687" y="245515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4196687" y="356659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6D1F5B-092F-ECBD-503A-6A24F816F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510" y="1212803"/>
            <a:ext cx="7149585" cy="190506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05CC51F-B583-2FA1-3D52-3B49EC4F5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628" y="3390467"/>
            <a:ext cx="5162427" cy="71961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894FE5D-F542-639C-87F5-1DA40F805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687" y="5059771"/>
            <a:ext cx="7195745" cy="100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48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371D167F-1F1B-3146-BD1F-4C2F2FE2B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015" y="318273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23D69CC-719F-7D4F-9BE1-345A1048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015" y="132520"/>
            <a:ext cx="47117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836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2. Multilayer Perceptron (MLP): Classification and LRP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30C6AE-8792-4746-8FEF-858C9CECB73B}"/>
              </a:ext>
            </a:extLst>
          </p:cNvPr>
          <p:cNvSpPr txBox="1"/>
          <p:nvPr/>
        </p:nvSpPr>
        <p:spPr>
          <a:xfrm>
            <a:off x="365769" y="1013254"/>
            <a:ext cx="67073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 </a:t>
            </a:r>
            <a:r>
              <a:rPr lang="de-DE"/>
              <a:t>with “absolute“ limits [-5°C, 5°C]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one-hot targets</a:t>
            </a:r>
            <a:endParaRPr lang="de-DE"/>
          </a:p>
          <a:p>
            <a:endParaRPr lang="de-DE" b="1"/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100% / 98% </a:t>
            </a:r>
            <a:r>
              <a:rPr lang="de-DE"/>
              <a:t>for El Nino / La Nina samples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113005F-7B69-7F44-8282-8CF9669E810F}"/>
              </a:ext>
            </a:extLst>
          </p:cNvPr>
          <p:cNvSpPr txBox="1"/>
          <p:nvPr/>
        </p:nvSpPr>
        <p:spPr>
          <a:xfrm>
            <a:off x="7759149" y="315042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7795B12-2261-484F-A87F-69EA834BC5AF}"/>
              </a:ext>
            </a:extLst>
          </p:cNvPr>
          <p:cNvSpPr txBox="1"/>
          <p:nvPr/>
        </p:nvSpPr>
        <p:spPr>
          <a:xfrm>
            <a:off x="7759149" y="3323999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986E476-7BC3-3C4A-B028-862329B3D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4" y="4621427"/>
            <a:ext cx="7029028" cy="19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41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8" y="302411"/>
            <a:ext cx="770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for </a:t>
            </a:r>
            <a:r>
              <a:rPr lang="de-DE" sz="2400" b="1" dirty="0"/>
              <a:t>„coupled“</a:t>
            </a:r>
            <a:r>
              <a:rPr lang="de-DE" sz="2400" dirty="0"/>
              <a:t> </a:t>
            </a:r>
            <a:r>
              <a:rPr lang="de-DE" sz="2400" b="1" dirty="0"/>
              <a:t>baseESN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B1E2D1-A0FA-7A41-902B-D454445722DA}"/>
              </a:ext>
            </a:extLst>
          </p:cNvPr>
          <p:cNvGrpSpPr/>
          <p:nvPr/>
        </p:nvGrpSpPr>
        <p:grpSpPr>
          <a:xfrm>
            <a:off x="317500" y="1089032"/>
            <a:ext cx="9664700" cy="2215417"/>
            <a:chOff x="2034212" y="4543432"/>
            <a:chExt cx="9664700" cy="2215417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9F7E214-BD67-1C48-BA84-BB2F367A4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212" y="5244024"/>
              <a:ext cx="9664700" cy="622300"/>
            </a:xfrm>
            <a:prstGeom prst="rect">
              <a:avLst/>
            </a:prstGeom>
          </p:spPr>
        </p:pic>
        <p:sp>
          <p:nvSpPr>
            <p:cNvPr id="10" name="Geschweifte Klammer links 9">
              <a:extLst>
                <a:ext uri="{FF2B5EF4-FFF2-40B4-BE49-F238E27FC236}">
                  <a16:creationId xmlns:a16="http://schemas.microsoft.com/office/drawing/2014/main" id="{D64F367B-F265-D940-ACB8-0CD174A5DF3A}"/>
                </a:ext>
              </a:extLst>
            </p:cNvPr>
            <p:cNvSpPr/>
            <p:nvPr/>
          </p:nvSpPr>
          <p:spPr>
            <a:xfrm rot="16200000">
              <a:off x="4172298" y="4829389"/>
              <a:ext cx="294177" cy="2070993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59D9D7A-0367-C64C-A0CB-35C3E7ED3161}"/>
                </a:ext>
              </a:extLst>
            </p:cNvPr>
            <p:cNvSpPr txBox="1"/>
            <p:nvPr/>
          </p:nvSpPr>
          <p:spPr>
            <a:xfrm>
              <a:off x="3016669" y="6112518"/>
              <a:ext cx="2605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keep</a:t>
              </a:r>
              <a:r>
                <a:rPr lang="de-DE" dirty="0"/>
                <a:t> 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previous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r>
                <a:rPr lang="de-DE" dirty="0"/>
                <a:t> state</a:t>
              </a:r>
            </a:p>
          </p:txBody>
        </p:sp>
        <p:sp>
          <p:nvSpPr>
            <p:cNvPr id="12" name="Geschweifte Klammer links 11">
              <a:extLst>
                <a:ext uri="{FF2B5EF4-FFF2-40B4-BE49-F238E27FC236}">
                  <a16:creationId xmlns:a16="http://schemas.microsoft.com/office/drawing/2014/main" id="{7741BC26-2324-3141-B3D4-977011CC0F15}"/>
                </a:ext>
              </a:extLst>
            </p:cNvPr>
            <p:cNvSpPr/>
            <p:nvPr/>
          </p:nvSpPr>
          <p:spPr>
            <a:xfrm rot="5400000">
              <a:off x="7103876" y="4363457"/>
              <a:ext cx="287789" cy="1623802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3D5EC58-29DC-8447-AA24-3436F3E0EEFD}"/>
                </a:ext>
              </a:extLst>
            </p:cNvPr>
            <p:cNvSpPr txBox="1"/>
            <p:nvPr/>
          </p:nvSpPr>
          <p:spPr>
            <a:xfrm>
              <a:off x="6075190" y="4543432"/>
              <a:ext cx="2605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current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input</a:t>
              </a:r>
              <a:endParaRPr lang="de-DE" dirty="0"/>
            </a:p>
          </p:txBody>
        </p:sp>
        <p:sp>
          <p:nvSpPr>
            <p:cNvPr id="14" name="Geschweifte Klammer links 13">
              <a:extLst>
                <a:ext uri="{FF2B5EF4-FFF2-40B4-BE49-F238E27FC236}">
                  <a16:creationId xmlns:a16="http://schemas.microsoft.com/office/drawing/2014/main" id="{8F39BE34-66AA-7D4C-9E99-803AAD2660BB}"/>
                </a:ext>
              </a:extLst>
            </p:cNvPr>
            <p:cNvSpPr/>
            <p:nvPr/>
          </p:nvSpPr>
          <p:spPr>
            <a:xfrm rot="16200000">
              <a:off x="9589766" y="4664463"/>
              <a:ext cx="294177" cy="243079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D7C473D6-A348-9F43-A352-116A801EA377}"/>
                </a:ext>
              </a:extLst>
            </p:cNvPr>
            <p:cNvSpPr txBox="1"/>
            <p:nvPr/>
          </p:nvSpPr>
          <p:spPr>
            <a:xfrm>
              <a:off x="8438889" y="6112518"/>
              <a:ext cx="292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recurrence</a:t>
              </a:r>
              <a:r>
                <a:rPr lang="de-DE" dirty="0"/>
                <a:t> </a:t>
              </a:r>
              <a:r>
                <a:rPr lang="de-DE" dirty="0" err="1"/>
                <a:t>inside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endParaRPr lang="de-DE" dirty="0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04797477-1234-6E4C-80DA-DC8B57CCC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46045"/>
            <a:ext cx="4822590" cy="1522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185EC47-19E5-9D4A-B872-9FCC9944EED1}"/>
                  </a:ext>
                </a:extLst>
              </p:cNvPr>
              <p:cNvSpPr txBox="1"/>
              <p:nvPr/>
            </p:nvSpPr>
            <p:spPr>
              <a:xfrm>
                <a:off x="159562" y="3908310"/>
                <a:ext cx="550163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/>
                  <a:t>„coupled“ baseESN </a:t>
                </a:r>
                <a:r>
                  <a:rPr lang="de-DE"/>
                  <a:t>simplifies reservoir state transition:</a:t>
                </a:r>
              </a:p>
              <a:p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feed whole sst anomaly field in first timestep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couple each gridpoint to exactly one reservoir unit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no additional inputs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let reservoir swing, total timesteps 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 =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b</a:t>
                </a:r>
                <a:r>
                  <a:rPr lang="de-DE" baseline="-25000"/>
                  <a:t>in</a:t>
                </a:r>
                <a:r>
                  <a:rPr lang="de-DE"/>
                  <a:t>=b</a:t>
                </a:r>
                <a:r>
                  <a:rPr lang="de-DE" baseline="-25000"/>
                  <a:t>res</a:t>
                </a:r>
                <a:r>
                  <a:rPr lang="de-DE"/>
                  <a:t>=0</a:t>
                </a:r>
              </a:p>
              <a:p>
                <a:endParaRPr lang="de-DE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185EC47-19E5-9D4A-B872-9FCC9944E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62" y="3908310"/>
                <a:ext cx="5501632" cy="2585323"/>
              </a:xfrm>
              <a:prstGeom prst="rect">
                <a:avLst/>
              </a:prstGeom>
              <a:blipFill>
                <a:blip r:embed="rId5"/>
                <a:stretch>
                  <a:fillRect l="-922" t="-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91F49CE7-153B-FD42-9732-B77E8FE17044}"/>
              </a:ext>
            </a:extLst>
          </p:cNvPr>
          <p:cNvSpPr/>
          <p:nvPr/>
        </p:nvSpPr>
        <p:spPr>
          <a:xfrm>
            <a:off x="5981700" y="4220645"/>
            <a:ext cx="4911490" cy="1522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372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47707532-B6CF-4CD7-E9F8-81CA45006E84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6" name="Grafik 105">
              <a:extLst>
                <a:ext uri="{FF2B5EF4-FFF2-40B4-BE49-F238E27FC236}">
                  <a16:creationId xmlns:a16="http://schemas.microsoft.com/office/drawing/2014/main" id="{EF588305-1DBF-2DF5-D63B-7B6F9E120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DF42E5C2-68B1-D6C2-DB96-046D4D4A51F6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87916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36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0FBD3B-16EE-8E46-B7D5-D33B28BC8A97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3" name="Grafik 102">
              <a:extLst>
                <a:ext uri="{FF2B5EF4-FFF2-40B4-BE49-F238E27FC236}">
                  <a16:creationId xmlns:a16="http://schemas.microsoft.com/office/drawing/2014/main" id="{3D569F95-535D-2543-BE11-9A2FF13B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1A39EA96-3E7F-EB43-8750-2358BDE38D95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EC58DB23-AAF0-EF4E-A5F1-44B9B922116C}"/>
              </a:ext>
            </a:extLst>
          </p:cNvPr>
          <p:cNvSpPr/>
          <p:nvPr/>
        </p:nvSpPr>
        <p:spPr>
          <a:xfrm>
            <a:off x="21262" y="1156739"/>
            <a:ext cx="3129711" cy="2808193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Abgerundetes Rechteck 104">
            <a:extLst>
              <a:ext uri="{FF2B5EF4-FFF2-40B4-BE49-F238E27FC236}">
                <a16:creationId xmlns:a16="http://schemas.microsoft.com/office/drawing/2014/main" id="{5408CA41-F134-0E4A-A6E9-B000FE509149}"/>
              </a:ext>
            </a:extLst>
          </p:cNvPr>
          <p:cNvSpPr/>
          <p:nvPr/>
        </p:nvSpPr>
        <p:spPr>
          <a:xfrm>
            <a:off x="5721424" y="137095"/>
            <a:ext cx="3628638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352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EC3EA28E-D5B4-2AFD-79F0-721EAAA7436A}"/>
              </a:ext>
            </a:extLst>
          </p:cNvPr>
          <p:cNvGrpSpPr/>
          <p:nvPr/>
        </p:nvGrpSpPr>
        <p:grpSpPr>
          <a:xfrm>
            <a:off x="5794049" y="177382"/>
            <a:ext cx="3436063" cy="995691"/>
            <a:chOff x="3115708" y="1110033"/>
            <a:chExt cx="4936890" cy="1548323"/>
          </a:xfrm>
        </p:grpSpPr>
        <p:pic>
          <p:nvPicPr>
            <p:cNvPr id="108" name="Grafik 107">
              <a:extLst>
                <a:ext uri="{FF2B5EF4-FFF2-40B4-BE49-F238E27FC236}">
                  <a16:creationId xmlns:a16="http://schemas.microsoft.com/office/drawing/2014/main" id="{84307855-EF6C-F036-380F-636943262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0008" y="1135433"/>
              <a:ext cx="4822590" cy="1522923"/>
            </a:xfrm>
            <a:prstGeom prst="rect">
              <a:avLst/>
            </a:prstGeom>
          </p:spPr>
        </p:pic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B31718D7-052E-6C99-165F-D216F571B214}"/>
                </a:ext>
              </a:extLst>
            </p:cNvPr>
            <p:cNvSpPr/>
            <p:nvPr/>
          </p:nvSpPr>
          <p:spPr>
            <a:xfrm>
              <a:off x="3115708" y="1110033"/>
              <a:ext cx="4911490" cy="15229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982200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37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baseESN: </a:t>
            </a:r>
            <a:r>
              <a:rPr lang="de-DE" sz="2400" dirty="0"/>
              <a:t>Unfold recurrence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385375" y="3361610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385374" y="4449007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2126840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1033712" y="2706700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626676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07577F3C-0998-1A4E-AEFC-61A7F06BF8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3367715"/>
            <a:ext cx="1130074" cy="12975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6CCB34A-D748-A849-8056-287ABFBA08B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0255300" y="2126840"/>
            <a:ext cx="1130074" cy="25384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255300" y="3367715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405843" y="396620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1003930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1003930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10039300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1003930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1003930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1003930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738419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795519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795519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795519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795519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795519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795519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350997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9011519" y="2126840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9011519" y="3367715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9011519" y="2126840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9011519" y="3367715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476612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512081" y="1982370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7156557" y="155101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569181" y="2051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569181" y="229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569181" y="254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569181" y="2795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569181" y="3043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569181" y="328820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268300" y="4087992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325400" y="4156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325400" y="4404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325400" y="4652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325400" y="4901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325400" y="5149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325400" y="53975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915861" y="5738963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541400" y="2159015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541400" y="3396201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541400" y="2159015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541400" y="3396201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1229B251-5C91-924F-BE6C-8D1D2E57F756}"/>
              </a:ext>
            </a:extLst>
          </p:cNvPr>
          <p:cNvSpPr txBox="1"/>
          <p:nvPr/>
        </p:nvSpPr>
        <p:spPr>
          <a:xfrm>
            <a:off x="7031538" y="4362789"/>
            <a:ext cx="61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endParaRPr lang="de-DE"/>
          </a:p>
        </p:txBody>
      </p: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785181" y="2159015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785181" y="3396201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549" y="3627775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781046" y="4055817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838146" y="41244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838146" y="43726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838146" y="462081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838146" y="486898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838146" y="5117162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838146" y="5365337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428607" y="5706788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554708" y="1950195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2199184" y="151884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611808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611808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611808" y="2515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611808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611808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599915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827808" y="2126840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815915" y="3367715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/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83314553-4595-984E-AF28-5D2AF9870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6" y="3595600"/>
                <a:ext cx="639096" cy="369332"/>
              </a:xfrm>
              <a:prstGeom prst="rect">
                <a:avLst/>
              </a:prstGeom>
              <a:blipFill>
                <a:blip r:embed="rId5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945925" y="4867108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47D710C-E0BA-CC41-BD4F-C9E057E12B45}"/>
              </a:ext>
            </a:extLst>
          </p:cNvPr>
          <p:cNvSpPr/>
          <p:nvPr/>
        </p:nvSpPr>
        <p:spPr>
          <a:xfrm>
            <a:off x="338070" y="1950195"/>
            <a:ext cx="330200" cy="16074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CB56A0B-8C39-6B46-BF26-3D033871DE5B}"/>
              </a:ext>
            </a:extLst>
          </p:cNvPr>
          <p:cNvSpPr/>
          <p:nvPr/>
        </p:nvSpPr>
        <p:spPr>
          <a:xfrm>
            <a:off x="395170" y="2018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C2281727-1C9B-2245-9E9E-554923305421}"/>
              </a:ext>
            </a:extLst>
          </p:cNvPr>
          <p:cNvSpPr/>
          <p:nvPr/>
        </p:nvSpPr>
        <p:spPr>
          <a:xfrm>
            <a:off x="395170" y="22670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2F674C1-6C6B-AE4C-A618-E8645C65F3C3}"/>
              </a:ext>
            </a:extLst>
          </p:cNvPr>
          <p:cNvSpPr/>
          <p:nvPr/>
        </p:nvSpPr>
        <p:spPr>
          <a:xfrm>
            <a:off x="395170" y="2763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1E1ED9-BECD-7B48-AC70-8FAC0A2965E0}"/>
              </a:ext>
            </a:extLst>
          </p:cNvPr>
          <p:cNvSpPr/>
          <p:nvPr/>
        </p:nvSpPr>
        <p:spPr>
          <a:xfrm>
            <a:off x="395170" y="30115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CC7093E-DE54-2D4F-9315-0CE60E675D40}"/>
              </a:ext>
            </a:extLst>
          </p:cNvPr>
          <p:cNvSpPr/>
          <p:nvPr/>
        </p:nvSpPr>
        <p:spPr>
          <a:xfrm>
            <a:off x="395170" y="325971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35" idx="6"/>
            <a:endCxn id="124" idx="2"/>
          </p:cNvCxnSpPr>
          <p:nvPr/>
        </p:nvCxnSpPr>
        <p:spPr>
          <a:xfrm>
            <a:off x="611170" y="2126840"/>
            <a:ext cx="200063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39" idx="6"/>
            <a:endCxn id="129" idx="2"/>
          </p:cNvCxnSpPr>
          <p:nvPr/>
        </p:nvCxnSpPr>
        <p:spPr>
          <a:xfrm>
            <a:off x="611170" y="3367715"/>
            <a:ext cx="198874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/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/>
                  <a:t>=1</a:t>
                </a:r>
              </a:p>
            </p:txBody>
          </p:sp>
        </mc:Choice>
        <mc:Fallback xmlns="">
          <p:sp>
            <p:nvSpPr>
              <p:cNvPr id="142" name="Textfeld 141">
                <a:extLst>
                  <a:ext uri="{FF2B5EF4-FFF2-40B4-BE49-F238E27FC236}">
                    <a16:creationId xmlns:a16="http://schemas.microsoft.com/office/drawing/2014/main" id="{BB70E33E-26BE-5048-9F4A-A6BC4993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28" y="3393187"/>
                <a:ext cx="639096" cy="369332"/>
              </a:xfrm>
              <a:prstGeom prst="rect">
                <a:avLst/>
              </a:prstGeom>
              <a:blipFill>
                <a:blip r:embed="rId6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>
            <a:extLst>
              <a:ext uri="{FF2B5EF4-FFF2-40B4-BE49-F238E27FC236}">
                <a16:creationId xmlns:a16="http://schemas.microsoft.com/office/drawing/2014/main" id="{9A5777C0-EB33-FE4D-87E9-D69D4FF2DB49}"/>
              </a:ext>
            </a:extLst>
          </p:cNvPr>
          <p:cNvSpPr/>
          <p:nvPr/>
        </p:nvSpPr>
        <p:spPr>
          <a:xfrm>
            <a:off x="395170" y="251838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Grafik 1025">
            <a:extLst>
              <a:ext uri="{FF2B5EF4-FFF2-40B4-BE49-F238E27FC236}">
                <a16:creationId xmlns:a16="http://schemas.microsoft.com/office/drawing/2014/main" id="{3D320F03-9696-2440-8624-9A33B6BB5F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201" y="2286112"/>
            <a:ext cx="1702415" cy="896538"/>
          </a:xfrm>
          <a:prstGeom prst="rect">
            <a:avLst/>
          </a:prstGeom>
        </p:spPr>
      </p:pic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21262" y="124351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6" name="Abgerundetes Rechteck 105">
            <a:extLst>
              <a:ext uri="{FF2B5EF4-FFF2-40B4-BE49-F238E27FC236}">
                <a16:creationId xmlns:a16="http://schemas.microsoft.com/office/drawing/2014/main" id="{148E4592-A07B-CF47-85A3-36FE142AC173}"/>
              </a:ext>
            </a:extLst>
          </p:cNvPr>
          <p:cNvSpPr/>
          <p:nvPr/>
        </p:nvSpPr>
        <p:spPr>
          <a:xfrm>
            <a:off x="5961123" y="1441147"/>
            <a:ext cx="2129950" cy="4672421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Abgerundetes Rechteck 106">
            <a:extLst>
              <a:ext uri="{FF2B5EF4-FFF2-40B4-BE49-F238E27FC236}">
                <a16:creationId xmlns:a16="http://schemas.microsoft.com/office/drawing/2014/main" id="{9675D60C-BF35-5349-8985-BBFD37CB4FDE}"/>
              </a:ext>
            </a:extLst>
          </p:cNvPr>
          <p:cNvSpPr/>
          <p:nvPr/>
        </p:nvSpPr>
        <p:spPr>
          <a:xfrm>
            <a:off x="8350996" y="1441147"/>
            <a:ext cx="2129950" cy="4672421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Abgerundetes Rechteck 109">
            <a:extLst>
              <a:ext uri="{FF2B5EF4-FFF2-40B4-BE49-F238E27FC236}">
                <a16:creationId xmlns:a16="http://schemas.microsoft.com/office/drawing/2014/main" id="{1D04D71D-9415-9846-B709-13DBE850A7E7}"/>
              </a:ext>
            </a:extLst>
          </p:cNvPr>
          <p:cNvSpPr/>
          <p:nvPr/>
        </p:nvSpPr>
        <p:spPr>
          <a:xfrm>
            <a:off x="5721424" y="739469"/>
            <a:ext cx="3628638" cy="461666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799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E27DA78-CD47-8C71-F4E5-05B04B787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315452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7CE5A89-63D3-7AA9-F551-EB075DB2A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896" y="144627"/>
            <a:ext cx="47117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38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„coupled“ baseESN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B3EA804A-49CA-794D-83C3-0CC43B5423DC}"/>
              </a:ext>
            </a:extLst>
          </p:cNvPr>
          <p:cNvSpPr txBox="1"/>
          <p:nvPr/>
        </p:nvSpPr>
        <p:spPr>
          <a:xfrm>
            <a:off x="365768" y="1013254"/>
            <a:ext cx="99265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Best performance is found for the following setup: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Feed </a:t>
            </a:r>
            <a:r>
              <a:rPr lang="de-DE" b="1"/>
              <a:t>whole world's sst anomaly fields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Only consider „valid“ gridpoints </a:t>
            </a:r>
            <a:r>
              <a:rPr lang="de-DE"/>
              <a:t>(remove NaN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reduced in size</a:t>
            </a:r>
            <a:r>
              <a:rPr lang="de-DE"/>
              <a:t> by factor of 4,  </a:t>
            </a:r>
            <a:r>
              <a:rPr lang="de-DE" b="1"/>
              <a:t>flattened</a:t>
            </a:r>
            <a:r>
              <a:rPr lang="de-DE"/>
              <a:t> (vectorized)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capped</a:t>
            </a:r>
            <a:r>
              <a:rPr lang="de-DE"/>
              <a:t> with “absolute“ limits [-5°C, 5°C]</a:t>
            </a:r>
            <a:endParaRPr lang="de-DE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scaled</a:t>
            </a:r>
            <a:r>
              <a:rPr lang="de-DE"/>
              <a:t> to [-1,1]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continuous </a:t>
            </a:r>
            <a:r>
              <a:rPr lang="de-DE"/>
              <a:t>sst anomaly index as </a:t>
            </a:r>
            <a:r>
              <a:rPr lang="de-DE" b="1"/>
              <a:t>single target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tanh</a:t>
            </a:r>
            <a:r>
              <a:rPr lang="de-DE"/>
              <a:t> activation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n</a:t>
            </a:r>
            <a:r>
              <a:rPr lang="de-DE" b="1" baseline="-25000"/>
              <a:t>res</a:t>
            </a:r>
            <a:r>
              <a:rPr lang="de-DE" b="1"/>
              <a:t> = lat </a:t>
            </a:r>
            <a:r>
              <a:rPr lang="de-DE"/>
              <a:t>x </a:t>
            </a:r>
            <a:r>
              <a:rPr lang="de-DE" b="1"/>
              <a:t>lon </a:t>
            </a:r>
            <a:r>
              <a:rPr lang="de-DE"/>
              <a:t>gridpoints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spectral radius </a:t>
            </a:r>
            <a:r>
              <a:rPr lang="de-DE"/>
              <a:t>= 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sparsity </a:t>
            </a:r>
            <a:r>
              <a:rPr lang="de-DE"/>
              <a:t>=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total </a:t>
            </a:r>
            <a:r>
              <a:rPr lang="de-DE" b="1"/>
              <a:t>timesteps</a:t>
            </a:r>
            <a:r>
              <a:rPr lang="de-DE"/>
              <a:t> T = 4</a:t>
            </a:r>
          </a:p>
          <a:p>
            <a:endParaRPr lang="de-DE"/>
          </a:p>
          <a:p>
            <a:pPr marL="285750" indent="-285750">
              <a:buFont typeface="Wingdings" pitchFamily="2" charset="2"/>
              <a:buChar char="à"/>
            </a:pPr>
            <a:r>
              <a:rPr lang="de-DE" b="1"/>
              <a:t>train</a:t>
            </a:r>
            <a:r>
              <a:rPr lang="de-DE"/>
              <a:t> </a:t>
            </a:r>
            <a:r>
              <a:rPr lang="de-DE" b="1"/>
              <a:t>accuracy 100%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de-DE" b="1">
                <a:solidFill>
                  <a:srgbClr val="0070C0"/>
                </a:solidFill>
              </a:rPr>
              <a:t>validation accuracy </a:t>
            </a:r>
            <a:r>
              <a:rPr lang="de-DE">
                <a:solidFill>
                  <a:srgbClr val="0070C0"/>
                </a:solidFill>
              </a:rPr>
              <a:t>of </a:t>
            </a:r>
            <a:r>
              <a:rPr lang="de-DE" b="1">
                <a:solidFill>
                  <a:srgbClr val="0070C0"/>
                </a:solidFill>
              </a:rPr>
              <a:t>97% / 100% </a:t>
            </a:r>
            <a:r>
              <a:rPr lang="de-DE"/>
              <a:t>for El Nino / La Nina</a:t>
            </a:r>
          </a:p>
          <a:p>
            <a:endParaRPr lang="de-DE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8CE9CC6-B5DC-E94E-BF6F-FD9DC78F74C4}"/>
              </a:ext>
            </a:extLst>
          </p:cNvPr>
          <p:cNvSpPr txBox="1"/>
          <p:nvPr/>
        </p:nvSpPr>
        <p:spPr>
          <a:xfrm>
            <a:off x="7772401" y="328133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EL NINO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0D93361-025A-0D4F-B2BE-D3741D625B28}"/>
              </a:ext>
            </a:extLst>
          </p:cNvPr>
          <p:cNvSpPr txBox="1"/>
          <p:nvPr/>
        </p:nvSpPr>
        <p:spPr>
          <a:xfrm>
            <a:off x="7772401" y="3337090"/>
            <a:ext cx="307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mean relevance map: </a:t>
            </a:r>
            <a:r>
              <a:rPr lang="de-DE" b="1"/>
              <a:t>LA NINA</a:t>
            </a:r>
          </a:p>
        </p:txBody>
      </p:sp>
    </p:spTree>
    <p:extLst>
      <p:ext uri="{BB962C8B-B14F-4D97-AF65-F5344CB8AC3E}">
        <p14:creationId xmlns:p14="http://schemas.microsoft.com/office/powerpoint/2010/main" val="155035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39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82E57F9-3BB6-6240-A20F-2C7B35750895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A00A614-01CF-BA43-9671-123FB05EA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5" y="1559615"/>
            <a:ext cx="165100" cy="20955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1F5F02E-0EDA-6047-8592-2522D692F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84" y="1559615"/>
            <a:ext cx="76200" cy="2095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3732A5BD-6DEC-7140-9BA3-5EF02F975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58" y="1559615"/>
            <a:ext cx="76200" cy="20955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DAF5E3D2-1EE5-A749-A3F9-FA0C0847D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833" y="1559615"/>
            <a:ext cx="76200" cy="20955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117AC10-43A5-0348-8001-7DA6C9C9FB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608" y="1559615"/>
            <a:ext cx="76200" cy="2095500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C61F0B4C-06BA-9844-971D-6E806AFC39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6420" y="1559615"/>
            <a:ext cx="3556000" cy="20955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E4B420C6-55D2-F44C-8B8B-76AC026F3256}"/>
              </a:ext>
            </a:extLst>
          </p:cNvPr>
          <p:cNvSpPr txBox="1"/>
          <p:nvPr/>
        </p:nvSpPr>
        <p:spPr>
          <a:xfrm>
            <a:off x="438982" y="3856382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t=1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84EE66C-C598-4C41-926E-2735C95774E1}"/>
              </a:ext>
            </a:extLst>
          </p:cNvPr>
          <p:cNvSpPr txBox="1"/>
          <p:nvPr/>
        </p:nvSpPr>
        <p:spPr>
          <a:xfrm>
            <a:off x="661782" y="4225714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A323919B-C47C-DC4D-B1C4-74FA6BCDBC8E}"/>
              </a:ext>
            </a:extLst>
          </p:cNvPr>
          <p:cNvSpPr txBox="1"/>
          <p:nvPr/>
        </p:nvSpPr>
        <p:spPr>
          <a:xfrm>
            <a:off x="884582" y="4595046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t=3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30B87A17-9F8B-7446-BB39-3A13FC3F01A0}"/>
              </a:ext>
            </a:extLst>
          </p:cNvPr>
          <p:cNvSpPr txBox="1"/>
          <p:nvPr/>
        </p:nvSpPr>
        <p:spPr>
          <a:xfrm>
            <a:off x="1107382" y="4225714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t=4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1E17FD7-2C08-8946-AC11-102AE839DCBF}"/>
              </a:ext>
            </a:extLst>
          </p:cNvPr>
          <p:cNvSpPr txBox="1"/>
          <p:nvPr/>
        </p:nvSpPr>
        <p:spPr>
          <a:xfrm>
            <a:off x="1330182" y="3856382"/>
            <a:ext cx="66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t=5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98226DB-C159-E440-A9D0-B46FBD0B10D8}"/>
              </a:ext>
            </a:extLst>
          </p:cNvPr>
          <p:cNvCxnSpPr>
            <a:endCxn id="20" idx="2"/>
          </p:cNvCxnSpPr>
          <p:nvPr/>
        </p:nvCxnSpPr>
        <p:spPr>
          <a:xfrm flipV="1">
            <a:off x="636105" y="3655115"/>
            <a:ext cx="0" cy="20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49302FE5-DCA8-2240-967D-0353FE055933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808384" y="3655115"/>
            <a:ext cx="76198" cy="58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F466F51-0865-DE4D-9249-3FC4A8F535EB}"/>
              </a:ext>
            </a:extLst>
          </p:cNvPr>
          <p:cNvCxnSpPr>
            <a:cxnSpLocks/>
            <a:endCxn id="22" idx="2"/>
          </p:cNvCxnSpPr>
          <p:nvPr/>
        </p:nvCxnSpPr>
        <p:spPr>
          <a:xfrm flipH="1" flipV="1">
            <a:off x="954158" y="3655115"/>
            <a:ext cx="133491" cy="93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F81E438-C89C-1B46-930B-067AC430DBF8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1099933" y="3655115"/>
            <a:ext cx="175449" cy="58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701BA69-7811-534F-A879-ECADC42B237A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1245708" y="3655115"/>
            <a:ext cx="249303" cy="20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34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5F7E6E-07AE-3942-AC4B-376E591E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8" y="841461"/>
            <a:ext cx="7352613" cy="3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0AC5F6D-99E2-C24A-9040-381B08B15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224" y="3809125"/>
            <a:ext cx="7352613" cy="302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333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40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23BC1183-F47C-2183-5593-33784E88E53E}"/>
                  </a:ext>
                </a:extLst>
              </p:cNvPr>
              <p:cNvSpPr txBox="1"/>
              <p:nvPr/>
            </p:nvSpPr>
            <p:spPr>
              <a:xfrm>
                <a:off x="2741705" y="3893068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23BC1183-F47C-2183-5593-33784E88E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05" y="3893068"/>
                <a:ext cx="6390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801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3" name="Freihandform 2">
            <a:extLst>
              <a:ext uri="{FF2B5EF4-FFF2-40B4-BE49-F238E27FC236}">
                <a16:creationId xmlns:a16="http://schemas.microsoft.com/office/drawing/2014/main" id="{52E4384D-8CEC-A949-92D7-DE98A6449CA9}"/>
              </a:ext>
            </a:extLst>
          </p:cNvPr>
          <p:cNvSpPr/>
          <p:nvPr/>
        </p:nvSpPr>
        <p:spPr>
          <a:xfrm>
            <a:off x="5692449" y="4005330"/>
            <a:ext cx="5437019" cy="2704563"/>
          </a:xfrm>
          <a:custGeom>
            <a:avLst/>
            <a:gdLst>
              <a:gd name="connsiteX0" fmla="*/ 2524272 w 5437019"/>
              <a:gd name="connsiteY0" fmla="*/ 2678805 h 2704563"/>
              <a:gd name="connsiteX1" fmla="*/ 2369726 w 5437019"/>
              <a:gd name="connsiteY1" fmla="*/ 2665926 h 2704563"/>
              <a:gd name="connsiteX2" fmla="*/ 2240937 w 5437019"/>
              <a:gd name="connsiteY2" fmla="*/ 2653047 h 2704563"/>
              <a:gd name="connsiteX3" fmla="*/ 1970481 w 5437019"/>
              <a:gd name="connsiteY3" fmla="*/ 2678805 h 2704563"/>
              <a:gd name="connsiteX4" fmla="*/ 1764419 w 5437019"/>
              <a:gd name="connsiteY4" fmla="*/ 2704563 h 2704563"/>
              <a:gd name="connsiteX5" fmla="*/ 1326537 w 5437019"/>
              <a:gd name="connsiteY5" fmla="*/ 2691684 h 2704563"/>
              <a:gd name="connsiteX6" fmla="*/ 721230 w 5437019"/>
              <a:gd name="connsiteY6" fmla="*/ 2678805 h 2704563"/>
              <a:gd name="connsiteX7" fmla="*/ 450774 w 5437019"/>
              <a:gd name="connsiteY7" fmla="*/ 2665926 h 2704563"/>
              <a:gd name="connsiteX8" fmla="*/ 360621 w 5437019"/>
              <a:gd name="connsiteY8" fmla="*/ 2653047 h 2704563"/>
              <a:gd name="connsiteX9" fmla="*/ 244712 w 5437019"/>
              <a:gd name="connsiteY9" fmla="*/ 2588653 h 2704563"/>
              <a:gd name="connsiteX10" fmla="*/ 128802 w 5437019"/>
              <a:gd name="connsiteY10" fmla="*/ 2524259 h 2704563"/>
              <a:gd name="connsiteX11" fmla="*/ 77286 w 5437019"/>
              <a:gd name="connsiteY11" fmla="*/ 2485622 h 2704563"/>
              <a:gd name="connsiteX12" fmla="*/ 12892 w 5437019"/>
              <a:gd name="connsiteY12" fmla="*/ 2369712 h 2704563"/>
              <a:gd name="connsiteX13" fmla="*/ 13 w 5437019"/>
              <a:gd name="connsiteY13" fmla="*/ 1635616 h 2704563"/>
              <a:gd name="connsiteX14" fmla="*/ 25771 w 5437019"/>
              <a:gd name="connsiteY14" fmla="*/ 1300766 h 2704563"/>
              <a:gd name="connsiteX15" fmla="*/ 51528 w 5437019"/>
              <a:gd name="connsiteY15" fmla="*/ 914400 h 2704563"/>
              <a:gd name="connsiteX16" fmla="*/ 77286 w 5437019"/>
              <a:gd name="connsiteY16" fmla="*/ 528033 h 2704563"/>
              <a:gd name="connsiteX17" fmla="*/ 90165 w 5437019"/>
              <a:gd name="connsiteY17" fmla="*/ 489397 h 2704563"/>
              <a:gd name="connsiteX18" fmla="*/ 115923 w 5437019"/>
              <a:gd name="connsiteY18" fmla="*/ 450760 h 2704563"/>
              <a:gd name="connsiteX19" fmla="*/ 141681 w 5437019"/>
              <a:gd name="connsiteY19" fmla="*/ 360608 h 2704563"/>
              <a:gd name="connsiteX20" fmla="*/ 180317 w 5437019"/>
              <a:gd name="connsiteY20" fmla="*/ 334850 h 2704563"/>
              <a:gd name="connsiteX21" fmla="*/ 257590 w 5437019"/>
              <a:gd name="connsiteY21" fmla="*/ 309093 h 2704563"/>
              <a:gd name="connsiteX22" fmla="*/ 592441 w 5437019"/>
              <a:gd name="connsiteY22" fmla="*/ 321971 h 2704563"/>
              <a:gd name="connsiteX23" fmla="*/ 940171 w 5437019"/>
              <a:gd name="connsiteY23" fmla="*/ 347729 h 2704563"/>
              <a:gd name="connsiteX24" fmla="*/ 1918965 w 5437019"/>
              <a:gd name="connsiteY24" fmla="*/ 360608 h 2704563"/>
              <a:gd name="connsiteX25" fmla="*/ 3116700 w 5437019"/>
              <a:gd name="connsiteY25" fmla="*/ 386366 h 2704563"/>
              <a:gd name="connsiteX26" fmla="*/ 3400036 w 5437019"/>
              <a:gd name="connsiteY26" fmla="*/ 360608 h 2704563"/>
              <a:gd name="connsiteX27" fmla="*/ 3760644 w 5437019"/>
              <a:gd name="connsiteY27" fmla="*/ 347729 h 2704563"/>
              <a:gd name="connsiteX28" fmla="*/ 3863675 w 5437019"/>
              <a:gd name="connsiteY28" fmla="*/ 321971 h 2704563"/>
              <a:gd name="connsiteX29" fmla="*/ 3902312 w 5437019"/>
              <a:gd name="connsiteY29" fmla="*/ 296214 h 2704563"/>
              <a:gd name="connsiteX30" fmla="*/ 3979585 w 5437019"/>
              <a:gd name="connsiteY30" fmla="*/ 270456 h 2704563"/>
              <a:gd name="connsiteX31" fmla="*/ 4018221 w 5437019"/>
              <a:gd name="connsiteY31" fmla="*/ 257577 h 2704563"/>
              <a:gd name="connsiteX32" fmla="*/ 4069737 w 5437019"/>
              <a:gd name="connsiteY32" fmla="*/ 244698 h 2704563"/>
              <a:gd name="connsiteX33" fmla="*/ 4147010 w 5437019"/>
              <a:gd name="connsiteY33" fmla="*/ 218940 h 2704563"/>
              <a:gd name="connsiteX34" fmla="*/ 4301557 w 5437019"/>
              <a:gd name="connsiteY34" fmla="*/ 167425 h 2704563"/>
              <a:gd name="connsiteX35" fmla="*/ 4378830 w 5437019"/>
              <a:gd name="connsiteY35" fmla="*/ 141667 h 2704563"/>
              <a:gd name="connsiteX36" fmla="*/ 4417466 w 5437019"/>
              <a:gd name="connsiteY36" fmla="*/ 128788 h 2704563"/>
              <a:gd name="connsiteX37" fmla="*/ 4468982 w 5437019"/>
              <a:gd name="connsiteY37" fmla="*/ 115909 h 2704563"/>
              <a:gd name="connsiteX38" fmla="*/ 4546255 w 5437019"/>
              <a:gd name="connsiteY38" fmla="*/ 90152 h 2704563"/>
              <a:gd name="connsiteX39" fmla="*/ 4597771 w 5437019"/>
              <a:gd name="connsiteY39" fmla="*/ 77273 h 2704563"/>
              <a:gd name="connsiteX40" fmla="*/ 4675044 w 5437019"/>
              <a:gd name="connsiteY40" fmla="*/ 51515 h 2704563"/>
              <a:gd name="connsiteX41" fmla="*/ 4713681 w 5437019"/>
              <a:gd name="connsiteY41" fmla="*/ 38636 h 2704563"/>
              <a:gd name="connsiteX42" fmla="*/ 4752317 w 5437019"/>
              <a:gd name="connsiteY42" fmla="*/ 25757 h 2704563"/>
              <a:gd name="connsiteX43" fmla="*/ 4906864 w 5437019"/>
              <a:gd name="connsiteY43" fmla="*/ 0 h 2704563"/>
              <a:gd name="connsiteX44" fmla="*/ 5138683 w 5437019"/>
              <a:gd name="connsiteY44" fmla="*/ 12878 h 2704563"/>
              <a:gd name="connsiteX45" fmla="*/ 5254593 w 5437019"/>
              <a:gd name="connsiteY45" fmla="*/ 77273 h 2704563"/>
              <a:gd name="connsiteX46" fmla="*/ 5383382 w 5437019"/>
              <a:gd name="connsiteY46" fmla="*/ 180304 h 2704563"/>
              <a:gd name="connsiteX47" fmla="*/ 5409140 w 5437019"/>
              <a:gd name="connsiteY47" fmla="*/ 218940 h 2704563"/>
              <a:gd name="connsiteX48" fmla="*/ 5409140 w 5437019"/>
              <a:gd name="connsiteY48" fmla="*/ 618185 h 2704563"/>
              <a:gd name="connsiteX49" fmla="*/ 5396261 w 5437019"/>
              <a:gd name="connsiteY49" fmla="*/ 669701 h 2704563"/>
              <a:gd name="connsiteX50" fmla="*/ 5383382 w 5437019"/>
              <a:gd name="connsiteY50" fmla="*/ 746974 h 2704563"/>
              <a:gd name="connsiteX51" fmla="*/ 5370503 w 5437019"/>
              <a:gd name="connsiteY51" fmla="*/ 785611 h 2704563"/>
              <a:gd name="connsiteX52" fmla="*/ 5357624 w 5437019"/>
              <a:gd name="connsiteY52" fmla="*/ 837126 h 2704563"/>
              <a:gd name="connsiteX53" fmla="*/ 5318988 w 5437019"/>
              <a:gd name="connsiteY53" fmla="*/ 1017431 h 2704563"/>
              <a:gd name="connsiteX54" fmla="*/ 5306109 w 5437019"/>
              <a:gd name="connsiteY54" fmla="*/ 1056067 h 2704563"/>
              <a:gd name="connsiteX55" fmla="*/ 5241714 w 5437019"/>
              <a:gd name="connsiteY55" fmla="*/ 1133340 h 2704563"/>
              <a:gd name="connsiteX56" fmla="*/ 5203078 w 5437019"/>
              <a:gd name="connsiteY56" fmla="*/ 1159098 h 2704563"/>
              <a:gd name="connsiteX57" fmla="*/ 5151562 w 5437019"/>
              <a:gd name="connsiteY57" fmla="*/ 1197735 h 2704563"/>
              <a:gd name="connsiteX58" fmla="*/ 5009895 w 5437019"/>
              <a:gd name="connsiteY58" fmla="*/ 1249250 h 2704563"/>
              <a:gd name="connsiteX59" fmla="*/ 4945500 w 5437019"/>
              <a:gd name="connsiteY59" fmla="*/ 1275008 h 2704563"/>
              <a:gd name="connsiteX60" fmla="*/ 4855348 w 5437019"/>
              <a:gd name="connsiteY60" fmla="*/ 1300766 h 2704563"/>
              <a:gd name="connsiteX61" fmla="*/ 4803833 w 5437019"/>
              <a:gd name="connsiteY61" fmla="*/ 1326524 h 2704563"/>
              <a:gd name="connsiteX62" fmla="*/ 4765196 w 5437019"/>
              <a:gd name="connsiteY62" fmla="*/ 1339402 h 2704563"/>
              <a:gd name="connsiteX63" fmla="*/ 4700802 w 5437019"/>
              <a:gd name="connsiteY63" fmla="*/ 1378039 h 2704563"/>
              <a:gd name="connsiteX64" fmla="*/ 4636407 w 5437019"/>
              <a:gd name="connsiteY64" fmla="*/ 1390918 h 2704563"/>
              <a:gd name="connsiteX65" fmla="*/ 4597771 w 5437019"/>
              <a:gd name="connsiteY65" fmla="*/ 1403797 h 2704563"/>
              <a:gd name="connsiteX66" fmla="*/ 4494740 w 5437019"/>
              <a:gd name="connsiteY66" fmla="*/ 1429555 h 2704563"/>
              <a:gd name="connsiteX67" fmla="*/ 4443224 w 5437019"/>
              <a:gd name="connsiteY67" fmla="*/ 1442433 h 2704563"/>
              <a:gd name="connsiteX68" fmla="*/ 4404588 w 5437019"/>
              <a:gd name="connsiteY68" fmla="*/ 1481070 h 2704563"/>
              <a:gd name="connsiteX69" fmla="*/ 4327314 w 5437019"/>
              <a:gd name="connsiteY69" fmla="*/ 1506828 h 2704563"/>
              <a:gd name="connsiteX70" fmla="*/ 4275799 w 5437019"/>
              <a:gd name="connsiteY70" fmla="*/ 1545464 h 2704563"/>
              <a:gd name="connsiteX71" fmla="*/ 4224283 w 5437019"/>
              <a:gd name="connsiteY71" fmla="*/ 1596980 h 2704563"/>
              <a:gd name="connsiteX72" fmla="*/ 4172768 w 5437019"/>
              <a:gd name="connsiteY72" fmla="*/ 1622738 h 2704563"/>
              <a:gd name="connsiteX73" fmla="*/ 4134131 w 5437019"/>
              <a:gd name="connsiteY73" fmla="*/ 1661374 h 2704563"/>
              <a:gd name="connsiteX74" fmla="*/ 4082616 w 5437019"/>
              <a:gd name="connsiteY74" fmla="*/ 1700011 h 2704563"/>
              <a:gd name="connsiteX75" fmla="*/ 4043979 w 5437019"/>
              <a:gd name="connsiteY75" fmla="*/ 1738647 h 2704563"/>
              <a:gd name="connsiteX76" fmla="*/ 3928069 w 5437019"/>
              <a:gd name="connsiteY76" fmla="*/ 1828800 h 2704563"/>
              <a:gd name="connsiteX77" fmla="*/ 3863675 w 5437019"/>
              <a:gd name="connsiteY77" fmla="*/ 1893194 h 2704563"/>
              <a:gd name="connsiteX78" fmla="*/ 3812159 w 5437019"/>
              <a:gd name="connsiteY78" fmla="*/ 1931831 h 2704563"/>
              <a:gd name="connsiteX79" fmla="*/ 3670492 w 5437019"/>
              <a:gd name="connsiteY79" fmla="*/ 2060619 h 2704563"/>
              <a:gd name="connsiteX80" fmla="*/ 3631855 w 5437019"/>
              <a:gd name="connsiteY80" fmla="*/ 2112135 h 2704563"/>
              <a:gd name="connsiteX81" fmla="*/ 3593219 w 5437019"/>
              <a:gd name="connsiteY81" fmla="*/ 2150771 h 2704563"/>
              <a:gd name="connsiteX82" fmla="*/ 3567461 w 5437019"/>
              <a:gd name="connsiteY82" fmla="*/ 2189408 h 2704563"/>
              <a:gd name="connsiteX83" fmla="*/ 3528824 w 5437019"/>
              <a:gd name="connsiteY83" fmla="*/ 2228045 h 2704563"/>
              <a:gd name="connsiteX84" fmla="*/ 3503066 w 5437019"/>
              <a:gd name="connsiteY84" fmla="*/ 2266681 h 2704563"/>
              <a:gd name="connsiteX85" fmla="*/ 3464430 w 5437019"/>
              <a:gd name="connsiteY85" fmla="*/ 2305318 h 2704563"/>
              <a:gd name="connsiteX86" fmla="*/ 3374278 w 5437019"/>
              <a:gd name="connsiteY86" fmla="*/ 2421228 h 2704563"/>
              <a:gd name="connsiteX87" fmla="*/ 3297005 w 5437019"/>
              <a:gd name="connsiteY87" fmla="*/ 2472743 h 2704563"/>
              <a:gd name="connsiteX88" fmla="*/ 3219731 w 5437019"/>
              <a:gd name="connsiteY88" fmla="*/ 2498501 h 2704563"/>
              <a:gd name="connsiteX89" fmla="*/ 3181095 w 5437019"/>
              <a:gd name="connsiteY89" fmla="*/ 2511380 h 2704563"/>
              <a:gd name="connsiteX90" fmla="*/ 3129579 w 5437019"/>
              <a:gd name="connsiteY90" fmla="*/ 2524259 h 2704563"/>
              <a:gd name="connsiteX91" fmla="*/ 3052306 w 5437019"/>
              <a:gd name="connsiteY91" fmla="*/ 2550016 h 2704563"/>
              <a:gd name="connsiteX92" fmla="*/ 2975033 w 5437019"/>
              <a:gd name="connsiteY92" fmla="*/ 2575774 h 2704563"/>
              <a:gd name="connsiteX93" fmla="*/ 2936396 w 5437019"/>
              <a:gd name="connsiteY93" fmla="*/ 2588653 h 2704563"/>
              <a:gd name="connsiteX94" fmla="*/ 2833365 w 5437019"/>
              <a:gd name="connsiteY94" fmla="*/ 2614411 h 2704563"/>
              <a:gd name="connsiteX95" fmla="*/ 2704576 w 5437019"/>
              <a:gd name="connsiteY95" fmla="*/ 2640169 h 2704563"/>
              <a:gd name="connsiteX96" fmla="*/ 2588666 w 5437019"/>
              <a:gd name="connsiteY96" fmla="*/ 2665926 h 2704563"/>
              <a:gd name="connsiteX97" fmla="*/ 2446999 w 5437019"/>
              <a:gd name="connsiteY97" fmla="*/ 2665926 h 270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5437019" h="2704563">
                <a:moveTo>
                  <a:pt x="2524272" y="2678805"/>
                </a:moveTo>
                <a:lnTo>
                  <a:pt x="2369726" y="2665926"/>
                </a:lnTo>
                <a:cubicBezTo>
                  <a:pt x="2326759" y="2662020"/>
                  <a:pt x="2284081" y="2653047"/>
                  <a:pt x="2240937" y="2653047"/>
                </a:cubicBezTo>
                <a:cubicBezTo>
                  <a:pt x="2108209" y="2653047"/>
                  <a:pt x="2081059" y="2664983"/>
                  <a:pt x="1970481" y="2678805"/>
                </a:cubicBezTo>
                <a:cubicBezTo>
                  <a:pt x="1710783" y="2711268"/>
                  <a:pt x="1981775" y="2673512"/>
                  <a:pt x="1764419" y="2704563"/>
                </a:cubicBezTo>
                <a:lnTo>
                  <a:pt x="1326537" y="2691684"/>
                </a:lnTo>
                <a:lnTo>
                  <a:pt x="721230" y="2678805"/>
                </a:lnTo>
                <a:cubicBezTo>
                  <a:pt x="631015" y="2676152"/>
                  <a:pt x="540926" y="2670219"/>
                  <a:pt x="450774" y="2665926"/>
                </a:cubicBezTo>
                <a:cubicBezTo>
                  <a:pt x="420723" y="2661633"/>
                  <a:pt x="389907" y="2661034"/>
                  <a:pt x="360621" y="2653047"/>
                </a:cubicBezTo>
                <a:cubicBezTo>
                  <a:pt x="336355" y="2646429"/>
                  <a:pt x="260847" y="2597617"/>
                  <a:pt x="244712" y="2588653"/>
                </a:cubicBezTo>
                <a:cubicBezTo>
                  <a:pt x="171062" y="2547736"/>
                  <a:pt x="209326" y="2577941"/>
                  <a:pt x="128802" y="2524259"/>
                </a:cubicBezTo>
                <a:cubicBezTo>
                  <a:pt x="110942" y="2512352"/>
                  <a:pt x="91547" y="2501665"/>
                  <a:pt x="77286" y="2485622"/>
                </a:cubicBezTo>
                <a:cubicBezTo>
                  <a:pt x="30050" y="2432481"/>
                  <a:pt x="30382" y="2422181"/>
                  <a:pt x="12892" y="2369712"/>
                </a:cubicBezTo>
                <a:cubicBezTo>
                  <a:pt x="8599" y="2125013"/>
                  <a:pt x="13" y="1880352"/>
                  <a:pt x="13" y="1635616"/>
                </a:cubicBezTo>
                <a:cubicBezTo>
                  <a:pt x="13" y="1412895"/>
                  <a:pt x="-1432" y="1436781"/>
                  <a:pt x="25771" y="1300766"/>
                </a:cubicBezTo>
                <a:cubicBezTo>
                  <a:pt x="45464" y="1103842"/>
                  <a:pt x="39964" y="1180387"/>
                  <a:pt x="51528" y="914400"/>
                </a:cubicBezTo>
                <a:cubicBezTo>
                  <a:pt x="60705" y="703326"/>
                  <a:pt x="38010" y="665496"/>
                  <a:pt x="77286" y="528033"/>
                </a:cubicBezTo>
                <a:cubicBezTo>
                  <a:pt x="81015" y="514980"/>
                  <a:pt x="84094" y="501539"/>
                  <a:pt x="90165" y="489397"/>
                </a:cubicBezTo>
                <a:cubicBezTo>
                  <a:pt x="97087" y="475553"/>
                  <a:pt x="107337" y="463639"/>
                  <a:pt x="115923" y="450760"/>
                </a:cubicBezTo>
                <a:cubicBezTo>
                  <a:pt x="116764" y="447394"/>
                  <a:pt x="134963" y="369006"/>
                  <a:pt x="141681" y="360608"/>
                </a:cubicBezTo>
                <a:cubicBezTo>
                  <a:pt x="151350" y="348521"/>
                  <a:pt x="166173" y="341136"/>
                  <a:pt x="180317" y="334850"/>
                </a:cubicBezTo>
                <a:cubicBezTo>
                  <a:pt x="205128" y="323823"/>
                  <a:pt x="257590" y="309093"/>
                  <a:pt x="257590" y="309093"/>
                </a:cubicBezTo>
                <a:lnTo>
                  <a:pt x="592441" y="321971"/>
                </a:lnTo>
                <a:cubicBezTo>
                  <a:pt x="945519" y="342146"/>
                  <a:pt x="350507" y="335183"/>
                  <a:pt x="940171" y="347729"/>
                </a:cubicBezTo>
                <a:lnTo>
                  <a:pt x="1918965" y="360608"/>
                </a:lnTo>
                <a:lnTo>
                  <a:pt x="3116700" y="386366"/>
                </a:lnTo>
                <a:cubicBezTo>
                  <a:pt x="3223587" y="374490"/>
                  <a:pt x="3286943" y="366125"/>
                  <a:pt x="3400036" y="360608"/>
                </a:cubicBezTo>
                <a:cubicBezTo>
                  <a:pt x="3520172" y="354748"/>
                  <a:pt x="3640441" y="352022"/>
                  <a:pt x="3760644" y="347729"/>
                </a:cubicBezTo>
                <a:cubicBezTo>
                  <a:pt x="3785138" y="342830"/>
                  <a:pt x="3837273" y="335172"/>
                  <a:pt x="3863675" y="321971"/>
                </a:cubicBezTo>
                <a:cubicBezTo>
                  <a:pt x="3877519" y="315049"/>
                  <a:pt x="3888168" y="302500"/>
                  <a:pt x="3902312" y="296214"/>
                </a:cubicBezTo>
                <a:cubicBezTo>
                  <a:pt x="3927123" y="285187"/>
                  <a:pt x="3953827" y="279042"/>
                  <a:pt x="3979585" y="270456"/>
                </a:cubicBezTo>
                <a:cubicBezTo>
                  <a:pt x="3992464" y="266163"/>
                  <a:pt x="4005051" y="260870"/>
                  <a:pt x="4018221" y="257577"/>
                </a:cubicBezTo>
                <a:cubicBezTo>
                  <a:pt x="4035393" y="253284"/>
                  <a:pt x="4052783" y="249784"/>
                  <a:pt x="4069737" y="244698"/>
                </a:cubicBezTo>
                <a:cubicBezTo>
                  <a:pt x="4095743" y="236896"/>
                  <a:pt x="4121252" y="227526"/>
                  <a:pt x="4147010" y="218940"/>
                </a:cubicBezTo>
                <a:lnTo>
                  <a:pt x="4301557" y="167425"/>
                </a:lnTo>
                <a:lnTo>
                  <a:pt x="4378830" y="141667"/>
                </a:lnTo>
                <a:cubicBezTo>
                  <a:pt x="4391709" y="137374"/>
                  <a:pt x="4404296" y="132081"/>
                  <a:pt x="4417466" y="128788"/>
                </a:cubicBezTo>
                <a:cubicBezTo>
                  <a:pt x="4434638" y="124495"/>
                  <a:pt x="4452028" y="120995"/>
                  <a:pt x="4468982" y="115909"/>
                </a:cubicBezTo>
                <a:cubicBezTo>
                  <a:pt x="4494988" y="108107"/>
                  <a:pt x="4519915" y="96737"/>
                  <a:pt x="4546255" y="90152"/>
                </a:cubicBezTo>
                <a:cubicBezTo>
                  <a:pt x="4563427" y="85859"/>
                  <a:pt x="4580817" y="82359"/>
                  <a:pt x="4597771" y="77273"/>
                </a:cubicBezTo>
                <a:cubicBezTo>
                  <a:pt x="4623777" y="69471"/>
                  <a:pt x="4649286" y="60101"/>
                  <a:pt x="4675044" y="51515"/>
                </a:cubicBezTo>
                <a:lnTo>
                  <a:pt x="4713681" y="38636"/>
                </a:lnTo>
                <a:cubicBezTo>
                  <a:pt x="4726560" y="34343"/>
                  <a:pt x="4739005" y="28419"/>
                  <a:pt x="4752317" y="25757"/>
                </a:cubicBezTo>
                <a:cubicBezTo>
                  <a:pt x="4846478" y="6925"/>
                  <a:pt x="4795042" y="15974"/>
                  <a:pt x="4906864" y="0"/>
                </a:cubicBezTo>
                <a:cubicBezTo>
                  <a:pt x="4984137" y="4293"/>
                  <a:pt x="5061639" y="5541"/>
                  <a:pt x="5138683" y="12878"/>
                </a:cubicBezTo>
                <a:cubicBezTo>
                  <a:pt x="5178353" y="16656"/>
                  <a:pt x="5230638" y="61303"/>
                  <a:pt x="5254593" y="77273"/>
                </a:cubicBezTo>
                <a:cubicBezTo>
                  <a:pt x="5300364" y="107787"/>
                  <a:pt x="5347709" y="137497"/>
                  <a:pt x="5383382" y="180304"/>
                </a:cubicBezTo>
                <a:cubicBezTo>
                  <a:pt x="5393291" y="192195"/>
                  <a:pt x="5400554" y="206061"/>
                  <a:pt x="5409140" y="218940"/>
                </a:cubicBezTo>
                <a:cubicBezTo>
                  <a:pt x="5459102" y="368826"/>
                  <a:pt x="5430944" y="269330"/>
                  <a:pt x="5409140" y="618185"/>
                </a:cubicBezTo>
                <a:cubicBezTo>
                  <a:pt x="5408036" y="635851"/>
                  <a:pt x="5399732" y="652344"/>
                  <a:pt x="5396261" y="669701"/>
                </a:cubicBezTo>
                <a:cubicBezTo>
                  <a:pt x="5391140" y="695307"/>
                  <a:pt x="5389047" y="721483"/>
                  <a:pt x="5383382" y="746974"/>
                </a:cubicBezTo>
                <a:cubicBezTo>
                  <a:pt x="5380437" y="760226"/>
                  <a:pt x="5374233" y="772558"/>
                  <a:pt x="5370503" y="785611"/>
                </a:cubicBezTo>
                <a:cubicBezTo>
                  <a:pt x="5365640" y="802630"/>
                  <a:pt x="5361333" y="819819"/>
                  <a:pt x="5357624" y="837126"/>
                </a:cubicBezTo>
                <a:cubicBezTo>
                  <a:pt x="5344961" y="896217"/>
                  <a:pt x="5335785" y="958639"/>
                  <a:pt x="5318988" y="1017431"/>
                </a:cubicBezTo>
                <a:cubicBezTo>
                  <a:pt x="5315259" y="1030484"/>
                  <a:pt x="5312180" y="1043925"/>
                  <a:pt x="5306109" y="1056067"/>
                </a:cubicBezTo>
                <a:cubicBezTo>
                  <a:pt x="5291635" y="1085014"/>
                  <a:pt x="5266130" y="1112993"/>
                  <a:pt x="5241714" y="1133340"/>
                </a:cubicBezTo>
                <a:cubicBezTo>
                  <a:pt x="5229823" y="1143249"/>
                  <a:pt x="5215673" y="1150101"/>
                  <a:pt x="5203078" y="1159098"/>
                </a:cubicBezTo>
                <a:cubicBezTo>
                  <a:pt x="5185611" y="1171574"/>
                  <a:pt x="5170326" y="1187311"/>
                  <a:pt x="5151562" y="1197735"/>
                </a:cubicBezTo>
                <a:cubicBezTo>
                  <a:pt x="5115353" y="1217851"/>
                  <a:pt x="5046392" y="1234651"/>
                  <a:pt x="5009895" y="1249250"/>
                </a:cubicBezTo>
                <a:cubicBezTo>
                  <a:pt x="4988430" y="1257836"/>
                  <a:pt x="4967432" y="1267697"/>
                  <a:pt x="4945500" y="1275008"/>
                </a:cubicBezTo>
                <a:cubicBezTo>
                  <a:pt x="4896489" y="1291345"/>
                  <a:pt x="4898755" y="1282163"/>
                  <a:pt x="4855348" y="1300766"/>
                </a:cubicBezTo>
                <a:cubicBezTo>
                  <a:pt x="4837702" y="1308329"/>
                  <a:pt x="4821479" y="1318961"/>
                  <a:pt x="4803833" y="1326524"/>
                </a:cubicBezTo>
                <a:cubicBezTo>
                  <a:pt x="4791355" y="1331872"/>
                  <a:pt x="4777338" y="1333331"/>
                  <a:pt x="4765196" y="1339402"/>
                </a:cubicBezTo>
                <a:cubicBezTo>
                  <a:pt x="4742807" y="1350597"/>
                  <a:pt x="4724044" y="1368742"/>
                  <a:pt x="4700802" y="1378039"/>
                </a:cubicBezTo>
                <a:cubicBezTo>
                  <a:pt x="4680478" y="1386169"/>
                  <a:pt x="4657643" y="1385609"/>
                  <a:pt x="4636407" y="1390918"/>
                </a:cubicBezTo>
                <a:cubicBezTo>
                  <a:pt x="4623237" y="1394211"/>
                  <a:pt x="4610868" y="1400225"/>
                  <a:pt x="4597771" y="1403797"/>
                </a:cubicBezTo>
                <a:cubicBezTo>
                  <a:pt x="4563618" y="1413112"/>
                  <a:pt x="4529084" y="1420969"/>
                  <a:pt x="4494740" y="1429555"/>
                </a:cubicBezTo>
                <a:lnTo>
                  <a:pt x="4443224" y="1442433"/>
                </a:lnTo>
                <a:cubicBezTo>
                  <a:pt x="4430345" y="1455312"/>
                  <a:pt x="4420509" y="1472225"/>
                  <a:pt x="4404588" y="1481070"/>
                </a:cubicBezTo>
                <a:cubicBezTo>
                  <a:pt x="4380854" y="1494256"/>
                  <a:pt x="4327314" y="1506828"/>
                  <a:pt x="4327314" y="1506828"/>
                </a:cubicBezTo>
                <a:cubicBezTo>
                  <a:pt x="4310142" y="1519707"/>
                  <a:pt x="4291953" y="1531330"/>
                  <a:pt x="4275799" y="1545464"/>
                </a:cubicBezTo>
                <a:cubicBezTo>
                  <a:pt x="4257523" y="1561456"/>
                  <a:pt x="4243711" y="1582409"/>
                  <a:pt x="4224283" y="1596980"/>
                </a:cubicBezTo>
                <a:cubicBezTo>
                  <a:pt x="4208924" y="1608499"/>
                  <a:pt x="4188391" y="1611579"/>
                  <a:pt x="4172768" y="1622738"/>
                </a:cubicBezTo>
                <a:cubicBezTo>
                  <a:pt x="4157947" y="1633324"/>
                  <a:pt x="4147960" y="1649521"/>
                  <a:pt x="4134131" y="1661374"/>
                </a:cubicBezTo>
                <a:cubicBezTo>
                  <a:pt x="4117834" y="1675343"/>
                  <a:pt x="4098913" y="1686042"/>
                  <a:pt x="4082616" y="1700011"/>
                </a:cubicBezTo>
                <a:cubicBezTo>
                  <a:pt x="4068787" y="1711864"/>
                  <a:pt x="4057971" y="1726987"/>
                  <a:pt x="4043979" y="1738647"/>
                </a:cubicBezTo>
                <a:cubicBezTo>
                  <a:pt x="4006376" y="1769982"/>
                  <a:pt x="3962680" y="1794189"/>
                  <a:pt x="3928069" y="1828800"/>
                </a:cubicBezTo>
                <a:cubicBezTo>
                  <a:pt x="3906604" y="1850265"/>
                  <a:pt x="3886363" y="1873027"/>
                  <a:pt x="3863675" y="1893194"/>
                </a:cubicBezTo>
                <a:cubicBezTo>
                  <a:pt x="3847632" y="1907455"/>
                  <a:pt x="3827982" y="1917327"/>
                  <a:pt x="3812159" y="1931831"/>
                </a:cubicBezTo>
                <a:cubicBezTo>
                  <a:pt x="3660192" y="2071134"/>
                  <a:pt x="3761647" y="1999850"/>
                  <a:pt x="3670492" y="2060619"/>
                </a:cubicBezTo>
                <a:cubicBezTo>
                  <a:pt x="3657613" y="2077791"/>
                  <a:pt x="3645824" y="2095838"/>
                  <a:pt x="3631855" y="2112135"/>
                </a:cubicBezTo>
                <a:cubicBezTo>
                  <a:pt x="3620002" y="2125963"/>
                  <a:pt x="3604879" y="2136779"/>
                  <a:pt x="3593219" y="2150771"/>
                </a:cubicBezTo>
                <a:cubicBezTo>
                  <a:pt x="3583310" y="2162662"/>
                  <a:pt x="3577370" y="2177517"/>
                  <a:pt x="3567461" y="2189408"/>
                </a:cubicBezTo>
                <a:cubicBezTo>
                  <a:pt x="3555801" y="2203400"/>
                  <a:pt x="3540484" y="2214053"/>
                  <a:pt x="3528824" y="2228045"/>
                </a:cubicBezTo>
                <a:cubicBezTo>
                  <a:pt x="3518915" y="2239936"/>
                  <a:pt x="3512975" y="2254790"/>
                  <a:pt x="3503066" y="2266681"/>
                </a:cubicBezTo>
                <a:cubicBezTo>
                  <a:pt x="3491406" y="2280673"/>
                  <a:pt x="3475612" y="2290941"/>
                  <a:pt x="3464430" y="2305318"/>
                </a:cubicBezTo>
                <a:cubicBezTo>
                  <a:pt x="3421830" y="2360090"/>
                  <a:pt x="3423614" y="2382855"/>
                  <a:pt x="3374278" y="2421228"/>
                </a:cubicBezTo>
                <a:cubicBezTo>
                  <a:pt x="3349842" y="2440234"/>
                  <a:pt x="3326373" y="2462954"/>
                  <a:pt x="3297005" y="2472743"/>
                </a:cubicBezTo>
                <a:lnTo>
                  <a:pt x="3219731" y="2498501"/>
                </a:lnTo>
                <a:cubicBezTo>
                  <a:pt x="3206852" y="2502794"/>
                  <a:pt x="3194265" y="2508087"/>
                  <a:pt x="3181095" y="2511380"/>
                </a:cubicBezTo>
                <a:cubicBezTo>
                  <a:pt x="3163923" y="2515673"/>
                  <a:pt x="3146533" y="2519173"/>
                  <a:pt x="3129579" y="2524259"/>
                </a:cubicBezTo>
                <a:cubicBezTo>
                  <a:pt x="3103573" y="2532061"/>
                  <a:pt x="3078064" y="2541430"/>
                  <a:pt x="3052306" y="2550016"/>
                </a:cubicBezTo>
                <a:lnTo>
                  <a:pt x="2975033" y="2575774"/>
                </a:lnTo>
                <a:cubicBezTo>
                  <a:pt x="2962154" y="2580067"/>
                  <a:pt x="2949566" y="2585360"/>
                  <a:pt x="2936396" y="2588653"/>
                </a:cubicBezTo>
                <a:cubicBezTo>
                  <a:pt x="2902052" y="2597239"/>
                  <a:pt x="2868078" y="2607468"/>
                  <a:pt x="2833365" y="2614411"/>
                </a:cubicBezTo>
                <a:cubicBezTo>
                  <a:pt x="2790435" y="2622997"/>
                  <a:pt x="2746109" y="2626325"/>
                  <a:pt x="2704576" y="2640169"/>
                </a:cubicBezTo>
                <a:cubicBezTo>
                  <a:pt x="2659684" y="2655132"/>
                  <a:pt x="2643710" y="2662688"/>
                  <a:pt x="2588666" y="2665926"/>
                </a:cubicBezTo>
                <a:cubicBezTo>
                  <a:pt x="2541525" y="2668699"/>
                  <a:pt x="2494221" y="2665926"/>
                  <a:pt x="2446999" y="2665926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3632893" y="897089"/>
            <a:ext cx="2099240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A9318D14-612A-9D95-AD39-713B2EC09F48}"/>
                  </a:ext>
                </a:extLst>
              </p:cNvPr>
              <p:cNvSpPr txBox="1"/>
              <p:nvPr/>
            </p:nvSpPr>
            <p:spPr>
              <a:xfrm>
                <a:off x="2741705" y="3893068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A9318D14-612A-9D95-AD39-713B2EC0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05" y="3893068"/>
                <a:ext cx="6390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969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42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6695151" y="923428"/>
            <a:ext cx="1817269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Abgerundetes Rechteck 133">
            <a:extLst>
              <a:ext uri="{FF2B5EF4-FFF2-40B4-BE49-F238E27FC236}">
                <a16:creationId xmlns:a16="http://schemas.microsoft.com/office/drawing/2014/main" id="{A1FC4AFC-F20B-814B-B675-067FEA3372DD}"/>
              </a:ext>
            </a:extLst>
          </p:cNvPr>
          <p:cNvSpPr/>
          <p:nvPr/>
        </p:nvSpPr>
        <p:spPr>
          <a:xfrm>
            <a:off x="8240590" y="1847717"/>
            <a:ext cx="1333672" cy="210530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Abgerundetes Rechteck 134">
            <a:extLst>
              <a:ext uri="{FF2B5EF4-FFF2-40B4-BE49-F238E27FC236}">
                <a16:creationId xmlns:a16="http://schemas.microsoft.com/office/drawing/2014/main" id="{9D717A47-E8B9-8243-909F-121D73C73639}"/>
              </a:ext>
            </a:extLst>
          </p:cNvPr>
          <p:cNvSpPr/>
          <p:nvPr/>
        </p:nvSpPr>
        <p:spPr>
          <a:xfrm>
            <a:off x="5793626" y="1836448"/>
            <a:ext cx="1333672" cy="210530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Abgerundetes Rechteck 135">
            <a:extLst>
              <a:ext uri="{FF2B5EF4-FFF2-40B4-BE49-F238E27FC236}">
                <a16:creationId xmlns:a16="http://schemas.microsoft.com/office/drawing/2014/main" id="{8C4F0FA3-71DD-7B4D-BC06-A2919C824EC7}"/>
              </a:ext>
            </a:extLst>
          </p:cNvPr>
          <p:cNvSpPr/>
          <p:nvPr/>
        </p:nvSpPr>
        <p:spPr>
          <a:xfrm>
            <a:off x="783709" y="1741810"/>
            <a:ext cx="1333672" cy="2105309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802D22DD-6980-781D-DB22-F291085FC5D0}"/>
                  </a:ext>
                </a:extLst>
              </p:cNvPr>
              <p:cNvSpPr txBox="1"/>
              <p:nvPr/>
            </p:nvSpPr>
            <p:spPr>
              <a:xfrm>
                <a:off x="2741705" y="3893068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37" name="Textfeld 136">
                <a:extLst>
                  <a:ext uri="{FF2B5EF4-FFF2-40B4-BE49-F238E27FC236}">
                    <a16:creationId xmlns:a16="http://schemas.microsoft.com/office/drawing/2014/main" id="{802D22DD-6980-781D-DB22-F291085FC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05" y="3893068"/>
                <a:ext cx="6390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188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43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8739319" y="884199"/>
            <a:ext cx="2614481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reihandform 1">
            <a:extLst>
              <a:ext uri="{FF2B5EF4-FFF2-40B4-BE49-F238E27FC236}">
                <a16:creationId xmlns:a16="http://schemas.microsoft.com/office/drawing/2014/main" id="{4CC61F67-1A65-7647-BB52-410B5D92E9B1}"/>
              </a:ext>
            </a:extLst>
          </p:cNvPr>
          <p:cNvSpPr/>
          <p:nvPr/>
        </p:nvSpPr>
        <p:spPr>
          <a:xfrm>
            <a:off x="5679583" y="2975020"/>
            <a:ext cx="1674254" cy="3631842"/>
          </a:xfrm>
          <a:custGeom>
            <a:avLst/>
            <a:gdLst>
              <a:gd name="connsiteX0" fmla="*/ 115910 w 1674254"/>
              <a:gd name="connsiteY0" fmla="*/ 1635617 h 3631842"/>
              <a:gd name="connsiteX1" fmla="*/ 218941 w 1674254"/>
              <a:gd name="connsiteY1" fmla="*/ 1558343 h 3631842"/>
              <a:gd name="connsiteX2" fmla="*/ 257578 w 1674254"/>
              <a:gd name="connsiteY2" fmla="*/ 1545465 h 3631842"/>
              <a:gd name="connsiteX3" fmla="*/ 334851 w 1674254"/>
              <a:gd name="connsiteY3" fmla="*/ 1481070 h 3631842"/>
              <a:gd name="connsiteX4" fmla="*/ 373487 w 1674254"/>
              <a:gd name="connsiteY4" fmla="*/ 1442434 h 3631842"/>
              <a:gd name="connsiteX5" fmla="*/ 412124 w 1674254"/>
              <a:gd name="connsiteY5" fmla="*/ 1416676 h 3631842"/>
              <a:gd name="connsiteX6" fmla="*/ 515155 w 1674254"/>
              <a:gd name="connsiteY6" fmla="*/ 1300766 h 3631842"/>
              <a:gd name="connsiteX7" fmla="*/ 528034 w 1674254"/>
              <a:gd name="connsiteY7" fmla="*/ 1262129 h 3631842"/>
              <a:gd name="connsiteX8" fmla="*/ 553792 w 1674254"/>
              <a:gd name="connsiteY8" fmla="*/ 1210614 h 3631842"/>
              <a:gd name="connsiteX9" fmla="*/ 605307 w 1674254"/>
              <a:gd name="connsiteY9" fmla="*/ 1120462 h 3631842"/>
              <a:gd name="connsiteX10" fmla="*/ 618186 w 1674254"/>
              <a:gd name="connsiteY10" fmla="*/ 1081825 h 3631842"/>
              <a:gd name="connsiteX11" fmla="*/ 669702 w 1674254"/>
              <a:gd name="connsiteY11" fmla="*/ 1004552 h 3631842"/>
              <a:gd name="connsiteX12" fmla="*/ 695459 w 1674254"/>
              <a:gd name="connsiteY12" fmla="*/ 965915 h 3631842"/>
              <a:gd name="connsiteX13" fmla="*/ 734096 w 1674254"/>
              <a:gd name="connsiteY13" fmla="*/ 927279 h 3631842"/>
              <a:gd name="connsiteX14" fmla="*/ 798490 w 1674254"/>
              <a:gd name="connsiteY14" fmla="*/ 862884 h 3631842"/>
              <a:gd name="connsiteX15" fmla="*/ 850006 w 1674254"/>
              <a:gd name="connsiteY15" fmla="*/ 798490 h 3631842"/>
              <a:gd name="connsiteX16" fmla="*/ 875763 w 1674254"/>
              <a:gd name="connsiteY16" fmla="*/ 759853 h 3631842"/>
              <a:gd name="connsiteX17" fmla="*/ 914400 w 1674254"/>
              <a:gd name="connsiteY17" fmla="*/ 721217 h 3631842"/>
              <a:gd name="connsiteX18" fmla="*/ 965916 w 1674254"/>
              <a:gd name="connsiteY18" fmla="*/ 643943 h 3631842"/>
              <a:gd name="connsiteX19" fmla="*/ 1017431 w 1674254"/>
              <a:gd name="connsiteY19" fmla="*/ 528034 h 3631842"/>
              <a:gd name="connsiteX20" fmla="*/ 1043189 w 1674254"/>
              <a:gd name="connsiteY20" fmla="*/ 450760 h 3631842"/>
              <a:gd name="connsiteX21" fmla="*/ 1107583 w 1674254"/>
              <a:gd name="connsiteY21" fmla="*/ 373487 h 3631842"/>
              <a:gd name="connsiteX22" fmla="*/ 1133341 w 1674254"/>
              <a:gd name="connsiteY22" fmla="*/ 296214 h 3631842"/>
              <a:gd name="connsiteX23" fmla="*/ 1159099 w 1674254"/>
              <a:gd name="connsiteY23" fmla="*/ 218941 h 3631842"/>
              <a:gd name="connsiteX24" fmla="*/ 1171978 w 1674254"/>
              <a:gd name="connsiteY24" fmla="*/ 180304 h 3631842"/>
              <a:gd name="connsiteX25" fmla="*/ 1184856 w 1674254"/>
              <a:gd name="connsiteY25" fmla="*/ 141667 h 3631842"/>
              <a:gd name="connsiteX26" fmla="*/ 1339403 w 1674254"/>
              <a:gd name="connsiteY26" fmla="*/ 12879 h 3631842"/>
              <a:gd name="connsiteX27" fmla="*/ 1378040 w 1674254"/>
              <a:gd name="connsiteY27" fmla="*/ 0 h 3631842"/>
              <a:gd name="connsiteX28" fmla="*/ 1416676 w 1674254"/>
              <a:gd name="connsiteY28" fmla="*/ 12879 h 3631842"/>
              <a:gd name="connsiteX29" fmla="*/ 1519707 w 1674254"/>
              <a:gd name="connsiteY29" fmla="*/ 38636 h 3631842"/>
              <a:gd name="connsiteX30" fmla="*/ 1558344 w 1674254"/>
              <a:gd name="connsiteY30" fmla="*/ 64394 h 3631842"/>
              <a:gd name="connsiteX31" fmla="*/ 1609859 w 1674254"/>
              <a:gd name="connsiteY31" fmla="*/ 141667 h 3631842"/>
              <a:gd name="connsiteX32" fmla="*/ 1635617 w 1674254"/>
              <a:gd name="connsiteY32" fmla="*/ 180304 h 3631842"/>
              <a:gd name="connsiteX33" fmla="*/ 1661375 w 1674254"/>
              <a:gd name="connsiteY33" fmla="*/ 270456 h 3631842"/>
              <a:gd name="connsiteX34" fmla="*/ 1674254 w 1674254"/>
              <a:gd name="connsiteY34" fmla="*/ 412124 h 3631842"/>
              <a:gd name="connsiteX35" fmla="*/ 1648496 w 1674254"/>
              <a:gd name="connsiteY35" fmla="*/ 643943 h 3631842"/>
              <a:gd name="connsiteX36" fmla="*/ 1622738 w 1674254"/>
              <a:gd name="connsiteY36" fmla="*/ 901521 h 3631842"/>
              <a:gd name="connsiteX37" fmla="*/ 1609859 w 1674254"/>
              <a:gd name="connsiteY37" fmla="*/ 965915 h 3631842"/>
              <a:gd name="connsiteX38" fmla="*/ 1596980 w 1674254"/>
              <a:gd name="connsiteY38" fmla="*/ 1043188 h 3631842"/>
              <a:gd name="connsiteX39" fmla="*/ 1571223 w 1674254"/>
              <a:gd name="connsiteY39" fmla="*/ 1171977 h 3631842"/>
              <a:gd name="connsiteX40" fmla="*/ 1558344 w 1674254"/>
              <a:gd name="connsiteY40" fmla="*/ 1236372 h 3631842"/>
              <a:gd name="connsiteX41" fmla="*/ 1545465 w 1674254"/>
              <a:gd name="connsiteY41" fmla="*/ 1313645 h 3631842"/>
              <a:gd name="connsiteX42" fmla="*/ 1519707 w 1674254"/>
              <a:gd name="connsiteY42" fmla="*/ 1481070 h 3631842"/>
              <a:gd name="connsiteX43" fmla="*/ 1493949 w 1674254"/>
              <a:gd name="connsiteY43" fmla="*/ 1584101 h 3631842"/>
              <a:gd name="connsiteX44" fmla="*/ 1481071 w 1674254"/>
              <a:gd name="connsiteY44" fmla="*/ 1622738 h 3631842"/>
              <a:gd name="connsiteX45" fmla="*/ 1468192 w 1674254"/>
              <a:gd name="connsiteY45" fmla="*/ 1700011 h 3631842"/>
              <a:gd name="connsiteX46" fmla="*/ 1455313 w 1674254"/>
              <a:gd name="connsiteY46" fmla="*/ 1738648 h 3631842"/>
              <a:gd name="connsiteX47" fmla="*/ 1403797 w 1674254"/>
              <a:gd name="connsiteY47" fmla="*/ 1893194 h 3631842"/>
              <a:gd name="connsiteX48" fmla="*/ 1378040 w 1674254"/>
              <a:gd name="connsiteY48" fmla="*/ 1996225 h 3631842"/>
              <a:gd name="connsiteX49" fmla="*/ 1352282 w 1674254"/>
              <a:gd name="connsiteY49" fmla="*/ 2086377 h 3631842"/>
              <a:gd name="connsiteX50" fmla="*/ 1339403 w 1674254"/>
              <a:gd name="connsiteY50" fmla="*/ 2125014 h 3631842"/>
              <a:gd name="connsiteX51" fmla="*/ 1313645 w 1674254"/>
              <a:gd name="connsiteY51" fmla="*/ 2228045 h 3631842"/>
              <a:gd name="connsiteX52" fmla="*/ 1287887 w 1674254"/>
              <a:gd name="connsiteY52" fmla="*/ 2343955 h 3631842"/>
              <a:gd name="connsiteX53" fmla="*/ 1262130 w 1674254"/>
              <a:gd name="connsiteY53" fmla="*/ 2498501 h 3631842"/>
              <a:gd name="connsiteX54" fmla="*/ 1249251 w 1674254"/>
              <a:gd name="connsiteY54" fmla="*/ 2550017 h 3631842"/>
              <a:gd name="connsiteX55" fmla="*/ 1236372 w 1674254"/>
              <a:gd name="connsiteY55" fmla="*/ 2588653 h 3631842"/>
              <a:gd name="connsiteX56" fmla="*/ 1210614 w 1674254"/>
              <a:gd name="connsiteY56" fmla="*/ 2691684 h 3631842"/>
              <a:gd name="connsiteX57" fmla="*/ 1159099 w 1674254"/>
              <a:gd name="connsiteY57" fmla="*/ 2768957 h 3631842"/>
              <a:gd name="connsiteX58" fmla="*/ 1120462 w 1674254"/>
              <a:gd name="connsiteY58" fmla="*/ 2807594 h 3631842"/>
              <a:gd name="connsiteX59" fmla="*/ 1068947 w 1674254"/>
              <a:gd name="connsiteY59" fmla="*/ 2884867 h 3631842"/>
              <a:gd name="connsiteX60" fmla="*/ 1043189 w 1674254"/>
              <a:gd name="connsiteY60" fmla="*/ 2923504 h 3631842"/>
              <a:gd name="connsiteX61" fmla="*/ 1017431 w 1674254"/>
              <a:gd name="connsiteY61" fmla="*/ 3039414 h 3631842"/>
              <a:gd name="connsiteX62" fmla="*/ 978794 w 1674254"/>
              <a:gd name="connsiteY62" fmla="*/ 3168203 h 3631842"/>
              <a:gd name="connsiteX63" fmla="*/ 965916 w 1674254"/>
              <a:gd name="connsiteY63" fmla="*/ 3206839 h 3631842"/>
              <a:gd name="connsiteX64" fmla="*/ 940158 w 1674254"/>
              <a:gd name="connsiteY64" fmla="*/ 3284112 h 3631842"/>
              <a:gd name="connsiteX65" fmla="*/ 888642 w 1674254"/>
              <a:gd name="connsiteY65" fmla="*/ 3361386 h 3631842"/>
              <a:gd name="connsiteX66" fmla="*/ 811369 w 1674254"/>
              <a:gd name="connsiteY66" fmla="*/ 3412901 h 3631842"/>
              <a:gd name="connsiteX67" fmla="*/ 785611 w 1674254"/>
              <a:gd name="connsiteY67" fmla="*/ 3490174 h 3631842"/>
              <a:gd name="connsiteX68" fmla="*/ 669702 w 1674254"/>
              <a:gd name="connsiteY68" fmla="*/ 3580326 h 3631842"/>
              <a:gd name="connsiteX69" fmla="*/ 631065 w 1674254"/>
              <a:gd name="connsiteY69" fmla="*/ 3593205 h 3631842"/>
              <a:gd name="connsiteX70" fmla="*/ 489397 w 1674254"/>
              <a:gd name="connsiteY70" fmla="*/ 3618963 h 3631842"/>
              <a:gd name="connsiteX71" fmla="*/ 425003 w 1674254"/>
              <a:gd name="connsiteY71" fmla="*/ 3631842 h 3631842"/>
              <a:gd name="connsiteX72" fmla="*/ 296214 w 1674254"/>
              <a:gd name="connsiteY72" fmla="*/ 3618963 h 3631842"/>
              <a:gd name="connsiteX73" fmla="*/ 206062 w 1674254"/>
              <a:gd name="connsiteY73" fmla="*/ 3593205 h 3631842"/>
              <a:gd name="connsiteX74" fmla="*/ 180304 w 1674254"/>
              <a:gd name="connsiteY74" fmla="*/ 3554569 h 3631842"/>
              <a:gd name="connsiteX75" fmla="*/ 103031 w 1674254"/>
              <a:gd name="connsiteY75" fmla="*/ 3477295 h 3631842"/>
              <a:gd name="connsiteX76" fmla="*/ 64394 w 1674254"/>
              <a:gd name="connsiteY76" fmla="*/ 3219718 h 3631842"/>
              <a:gd name="connsiteX77" fmla="*/ 12879 w 1674254"/>
              <a:gd name="connsiteY77" fmla="*/ 3078050 h 3631842"/>
              <a:gd name="connsiteX78" fmla="*/ 0 w 1674254"/>
              <a:gd name="connsiteY78" fmla="*/ 3013656 h 3631842"/>
              <a:gd name="connsiteX79" fmla="*/ 12879 w 1674254"/>
              <a:gd name="connsiteY79" fmla="*/ 2730321 h 3631842"/>
              <a:gd name="connsiteX80" fmla="*/ 25758 w 1674254"/>
              <a:gd name="connsiteY80" fmla="*/ 2640169 h 3631842"/>
              <a:gd name="connsiteX81" fmla="*/ 12879 w 1674254"/>
              <a:gd name="connsiteY81" fmla="*/ 2408349 h 3631842"/>
              <a:gd name="connsiteX82" fmla="*/ 38637 w 1674254"/>
              <a:gd name="connsiteY82" fmla="*/ 1880315 h 3631842"/>
              <a:gd name="connsiteX83" fmla="*/ 64394 w 1674254"/>
              <a:gd name="connsiteY83" fmla="*/ 1777284 h 3631842"/>
              <a:gd name="connsiteX84" fmla="*/ 115910 w 1674254"/>
              <a:gd name="connsiteY84" fmla="*/ 1635617 h 363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674254" h="3631842">
                <a:moveTo>
                  <a:pt x="115910" y="1635617"/>
                </a:moveTo>
                <a:cubicBezTo>
                  <a:pt x="141668" y="1599127"/>
                  <a:pt x="191604" y="1572011"/>
                  <a:pt x="218941" y="1558343"/>
                </a:cubicBezTo>
                <a:cubicBezTo>
                  <a:pt x="231083" y="1552272"/>
                  <a:pt x="244699" y="1549758"/>
                  <a:pt x="257578" y="1545465"/>
                </a:cubicBezTo>
                <a:cubicBezTo>
                  <a:pt x="370443" y="1432597"/>
                  <a:pt x="227278" y="1570714"/>
                  <a:pt x="334851" y="1481070"/>
                </a:cubicBezTo>
                <a:cubicBezTo>
                  <a:pt x="348843" y="1469410"/>
                  <a:pt x="359495" y="1454094"/>
                  <a:pt x="373487" y="1442434"/>
                </a:cubicBezTo>
                <a:cubicBezTo>
                  <a:pt x="385378" y="1432525"/>
                  <a:pt x="400555" y="1426959"/>
                  <a:pt x="412124" y="1416676"/>
                </a:cubicBezTo>
                <a:cubicBezTo>
                  <a:pt x="442844" y="1389370"/>
                  <a:pt x="493623" y="1343829"/>
                  <a:pt x="515155" y="1300766"/>
                </a:cubicBezTo>
                <a:cubicBezTo>
                  <a:pt x="521226" y="1288624"/>
                  <a:pt x="522686" y="1274607"/>
                  <a:pt x="528034" y="1262129"/>
                </a:cubicBezTo>
                <a:cubicBezTo>
                  <a:pt x="535597" y="1244483"/>
                  <a:pt x="544267" y="1227283"/>
                  <a:pt x="553792" y="1210614"/>
                </a:cubicBezTo>
                <a:cubicBezTo>
                  <a:pt x="590742" y="1145952"/>
                  <a:pt x="571953" y="1198288"/>
                  <a:pt x="605307" y="1120462"/>
                </a:cubicBezTo>
                <a:cubicBezTo>
                  <a:pt x="610655" y="1107984"/>
                  <a:pt x="611593" y="1093692"/>
                  <a:pt x="618186" y="1081825"/>
                </a:cubicBezTo>
                <a:cubicBezTo>
                  <a:pt x="633220" y="1054764"/>
                  <a:pt x="652530" y="1030310"/>
                  <a:pt x="669702" y="1004552"/>
                </a:cubicBezTo>
                <a:cubicBezTo>
                  <a:pt x="678288" y="991673"/>
                  <a:pt x="684514" y="976860"/>
                  <a:pt x="695459" y="965915"/>
                </a:cubicBezTo>
                <a:cubicBezTo>
                  <a:pt x="708338" y="953036"/>
                  <a:pt x="722436" y="941271"/>
                  <a:pt x="734096" y="927279"/>
                </a:cubicBezTo>
                <a:cubicBezTo>
                  <a:pt x="787760" y="862882"/>
                  <a:pt x="727655" y="910109"/>
                  <a:pt x="798490" y="862884"/>
                </a:cubicBezTo>
                <a:cubicBezTo>
                  <a:pt x="823563" y="787666"/>
                  <a:pt x="791751" y="856746"/>
                  <a:pt x="850006" y="798490"/>
                </a:cubicBezTo>
                <a:cubicBezTo>
                  <a:pt x="860951" y="787545"/>
                  <a:pt x="865854" y="771744"/>
                  <a:pt x="875763" y="759853"/>
                </a:cubicBezTo>
                <a:cubicBezTo>
                  <a:pt x="887423" y="745861"/>
                  <a:pt x="903218" y="735594"/>
                  <a:pt x="914400" y="721217"/>
                </a:cubicBezTo>
                <a:cubicBezTo>
                  <a:pt x="933406" y="696781"/>
                  <a:pt x="965916" y="643943"/>
                  <a:pt x="965916" y="643943"/>
                </a:cubicBezTo>
                <a:cubicBezTo>
                  <a:pt x="996568" y="551986"/>
                  <a:pt x="976612" y="589261"/>
                  <a:pt x="1017431" y="528034"/>
                </a:cubicBezTo>
                <a:cubicBezTo>
                  <a:pt x="1026017" y="502276"/>
                  <a:pt x="1023990" y="469959"/>
                  <a:pt x="1043189" y="450760"/>
                </a:cubicBezTo>
                <a:cubicBezTo>
                  <a:pt x="1067453" y="426496"/>
                  <a:pt x="1093238" y="405762"/>
                  <a:pt x="1107583" y="373487"/>
                </a:cubicBezTo>
                <a:cubicBezTo>
                  <a:pt x="1118610" y="348676"/>
                  <a:pt x="1124755" y="321972"/>
                  <a:pt x="1133341" y="296214"/>
                </a:cubicBezTo>
                <a:lnTo>
                  <a:pt x="1159099" y="218941"/>
                </a:lnTo>
                <a:lnTo>
                  <a:pt x="1171978" y="180304"/>
                </a:lnTo>
                <a:cubicBezTo>
                  <a:pt x="1176271" y="167425"/>
                  <a:pt x="1175257" y="151266"/>
                  <a:pt x="1184856" y="141667"/>
                </a:cubicBezTo>
                <a:cubicBezTo>
                  <a:pt x="1220723" y="105800"/>
                  <a:pt x="1285612" y="30809"/>
                  <a:pt x="1339403" y="12879"/>
                </a:cubicBezTo>
                <a:lnTo>
                  <a:pt x="1378040" y="0"/>
                </a:lnTo>
                <a:cubicBezTo>
                  <a:pt x="1390919" y="4293"/>
                  <a:pt x="1403579" y="9307"/>
                  <a:pt x="1416676" y="12879"/>
                </a:cubicBezTo>
                <a:cubicBezTo>
                  <a:pt x="1450829" y="22193"/>
                  <a:pt x="1519707" y="38636"/>
                  <a:pt x="1519707" y="38636"/>
                </a:cubicBezTo>
                <a:cubicBezTo>
                  <a:pt x="1532586" y="47222"/>
                  <a:pt x="1548151" y="52745"/>
                  <a:pt x="1558344" y="64394"/>
                </a:cubicBezTo>
                <a:cubicBezTo>
                  <a:pt x="1578729" y="87691"/>
                  <a:pt x="1592687" y="115909"/>
                  <a:pt x="1609859" y="141667"/>
                </a:cubicBezTo>
                <a:cubicBezTo>
                  <a:pt x="1618445" y="154546"/>
                  <a:pt x="1630722" y="165620"/>
                  <a:pt x="1635617" y="180304"/>
                </a:cubicBezTo>
                <a:cubicBezTo>
                  <a:pt x="1654093" y="235733"/>
                  <a:pt x="1645203" y="205771"/>
                  <a:pt x="1661375" y="270456"/>
                </a:cubicBezTo>
                <a:cubicBezTo>
                  <a:pt x="1665668" y="317679"/>
                  <a:pt x="1674254" y="364707"/>
                  <a:pt x="1674254" y="412124"/>
                </a:cubicBezTo>
                <a:cubicBezTo>
                  <a:pt x="1674254" y="570588"/>
                  <a:pt x="1662272" y="526846"/>
                  <a:pt x="1648496" y="643943"/>
                </a:cubicBezTo>
                <a:cubicBezTo>
                  <a:pt x="1634228" y="765216"/>
                  <a:pt x="1639106" y="786944"/>
                  <a:pt x="1622738" y="901521"/>
                </a:cubicBezTo>
                <a:cubicBezTo>
                  <a:pt x="1619642" y="923191"/>
                  <a:pt x="1613775" y="944378"/>
                  <a:pt x="1609859" y="965915"/>
                </a:cubicBezTo>
                <a:cubicBezTo>
                  <a:pt x="1605188" y="991607"/>
                  <a:pt x="1601792" y="1017522"/>
                  <a:pt x="1596980" y="1043188"/>
                </a:cubicBezTo>
                <a:cubicBezTo>
                  <a:pt x="1588912" y="1086218"/>
                  <a:pt x="1579809" y="1129047"/>
                  <a:pt x="1571223" y="1171977"/>
                </a:cubicBezTo>
                <a:cubicBezTo>
                  <a:pt x="1566930" y="1193442"/>
                  <a:pt x="1561943" y="1214780"/>
                  <a:pt x="1558344" y="1236372"/>
                </a:cubicBezTo>
                <a:cubicBezTo>
                  <a:pt x="1554051" y="1262130"/>
                  <a:pt x="1549436" y="1287836"/>
                  <a:pt x="1545465" y="1313645"/>
                </a:cubicBezTo>
                <a:cubicBezTo>
                  <a:pt x="1539481" y="1352542"/>
                  <a:pt x="1528469" y="1440183"/>
                  <a:pt x="1519707" y="1481070"/>
                </a:cubicBezTo>
                <a:cubicBezTo>
                  <a:pt x="1512289" y="1515685"/>
                  <a:pt x="1505143" y="1550517"/>
                  <a:pt x="1493949" y="1584101"/>
                </a:cubicBezTo>
                <a:cubicBezTo>
                  <a:pt x="1489656" y="1596980"/>
                  <a:pt x="1484016" y="1609486"/>
                  <a:pt x="1481071" y="1622738"/>
                </a:cubicBezTo>
                <a:cubicBezTo>
                  <a:pt x="1475406" y="1648229"/>
                  <a:pt x="1473857" y="1674520"/>
                  <a:pt x="1468192" y="1700011"/>
                </a:cubicBezTo>
                <a:cubicBezTo>
                  <a:pt x="1465247" y="1713263"/>
                  <a:pt x="1458885" y="1725551"/>
                  <a:pt x="1455313" y="1738648"/>
                </a:cubicBezTo>
                <a:cubicBezTo>
                  <a:pt x="1418816" y="1872469"/>
                  <a:pt x="1448686" y="1803418"/>
                  <a:pt x="1403797" y="1893194"/>
                </a:cubicBezTo>
                <a:cubicBezTo>
                  <a:pt x="1395211" y="1927538"/>
                  <a:pt x="1389235" y="1962641"/>
                  <a:pt x="1378040" y="1996225"/>
                </a:cubicBezTo>
                <a:cubicBezTo>
                  <a:pt x="1347160" y="2088864"/>
                  <a:pt x="1384625" y="1973177"/>
                  <a:pt x="1352282" y="2086377"/>
                </a:cubicBezTo>
                <a:cubicBezTo>
                  <a:pt x="1348552" y="2099430"/>
                  <a:pt x="1342975" y="2111917"/>
                  <a:pt x="1339403" y="2125014"/>
                </a:cubicBezTo>
                <a:cubicBezTo>
                  <a:pt x="1330088" y="2159167"/>
                  <a:pt x="1322231" y="2193701"/>
                  <a:pt x="1313645" y="2228045"/>
                </a:cubicBezTo>
                <a:cubicBezTo>
                  <a:pt x="1300745" y="2279644"/>
                  <a:pt x="1297697" y="2288363"/>
                  <a:pt x="1287887" y="2343955"/>
                </a:cubicBezTo>
                <a:cubicBezTo>
                  <a:pt x="1278811" y="2395386"/>
                  <a:pt x="1274797" y="2447834"/>
                  <a:pt x="1262130" y="2498501"/>
                </a:cubicBezTo>
                <a:cubicBezTo>
                  <a:pt x="1257837" y="2515673"/>
                  <a:pt x="1254114" y="2532998"/>
                  <a:pt x="1249251" y="2550017"/>
                </a:cubicBezTo>
                <a:cubicBezTo>
                  <a:pt x="1245522" y="2563070"/>
                  <a:pt x="1239944" y="2575556"/>
                  <a:pt x="1236372" y="2588653"/>
                </a:cubicBezTo>
                <a:cubicBezTo>
                  <a:pt x="1227057" y="2622806"/>
                  <a:pt x="1230251" y="2662229"/>
                  <a:pt x="1210614" y="2691684"/>
                </a:cubicBezTo>
                <a:cubicBezTo>
                  <a:pt x="1193442" y="2717442"/>
                  <a:pt x="1180989" y="2747067"/>
                  <a:pt x="1159099" y="2768957"/>
                </a:cubicBezTo>
                <a:cubicBezTo>
                  <a:pt x="1146220" y="2781836"/>
                  <a:pt x="1131644" y="2793217"/>
                  <a:pt x="1120462" y="2807594"/>
                </a:cubicBezTo>
                <a:cubicBezTo>
                  <a:pt x="1101456" y="2832030"/>
                  <a:pt x="1086119" y="2859109"/>
                  <a:pt x="1068947" y="2884867"/>
                </a:cubicBezTo>
                <a:cubicBezTo>
                  <a:pt x="1060361" y="2897746"/>
                  <a:pt x="1048084" y="2908820"/>
                  <a:pt x="1043189" y="2923504"/>
                </a:cubicBezTo>
                <a:cubicBezTo>
                  <a:pt x="1018124" y="2998698"/>
                  <a:pt x="1040098" y="2926083"/>
                  <a:pt x="1017431" y="3039414"/>
                </a:cubicBezTo>
                <a:cubicBezTo>
                  <a:pt x="1007699" y="3088073"/>
                  <a:pt x="995220" y="3118923"/>
                  <a:pt x="978794" y="3168203"/>
                </a:cubicBezTo>
                <a:lnTo>
                  <a:pt x="965916" y="3206839"/>
                </a:lnTo>
                <a:cubicBezTo>
                  <a:pt x="965916" y="3206840"/>
                  <a:pt x="940159" y="3284111"/>
                  <a:pt x="940158" y="3284112"/>
                </a:cubicBezTo>
                <a:cubicBezTo>
                  <a:pt x="922986" y="3309870"/>
                  <a:pt x="914400" y="3344214"/>
                  <a:pt x="888642" y="3361386"/>
                </a:cubicBezTo>
                <a:lnTo>
                  <a:pt x="811369" y="3412901"/>
                </a:lnTo>
                <a:cubicBezTo>
                  <a:pt x="802783" y="3438659"/>
                  <a:pt x="804809" y="3470975"/>
                  <a:pt x="785611" y="3490174"/>
                </a:cubicBezTo>
                <a:cubicBezTo>
                  <a:pt x="752274" y="3523512"/>
                  <a:pt x="715918" y="3564921"/>
                  <a:pt x="669702" y="3580326"/>
                </a:cubicBezTo>
                <a:cubicBezTo>
                  <a:pt x="656823" y="3584619"/>
                  <a:pt x="644235" y="3589912"/>
                  <a:pt x="631065" y="3593205"/>
                </a:cubicBezTo>
                <a:cubicBezTo>
                  <a:pt x="588645" y="3603810"/>
                  <a:pt x="531502" y="3611307"/>
                  <a:pt x="489397" y="3618963"/>
                </a:cubicBezTo>
                <a:cubicBezTo>
                  <a:pt x="467860" y="3622879"/>
                  <a:pt x="446468" y="3627549"/>
                  <a:pt x="425003" y="3631842"/>
                </a:cubicBezTo>
                <a:cubicBezTo>
                  <a:pt x="382073" y="3627549"/>
                  <a:pt x="338924" y="3625065"/>
                  <a:pt x="296214" y="3618963"/>
                </a:cubicBezTo>
                <a:cubicBezTo>
                  <a:pt x="267916" y="3614920"/>
                  <a:pt x="233583" y="3602379"/>
                  <a:pt x="206062" y="3593205"/>
                </a:cubicBezTo>
                <a:cubicBezTo>
                  <a:pt x="197476" y="3580326"/>
                  <a:pt x="190587" y="3566138"/>
                  <a:pt x="180304" y="3554569"/>
                </a:cubicBezTo>
                <a:cubicBezTo>
                  <a:pt x="156103" y="3527343"/>
                  <a:pt x="103031" y="3477295"/>
                  <a:pt x="103031" y="3477295"/>
                </a:cubicBezTo>
                <a:cubicBezTo>
                  <a:pt x="61863" y="3353794"/>
                  <a:pt x="119080" y="3534164"/>
                  <a:pt x="64394" y="3219718"/>
                </a:cubicBezTo>
                <a:cubicBezTo>
                  <a:pt x="54440" y="3162479"/>
                  <a:pt x="29040" y="3131920"/>
                  <a:pt x="12879" y="3078050"/>
                </a:cubicBezTo>
                <a:cubicBezTo>
                  <a:pt x="6589" y="3057083"/>
                  <a:pt x="4293" y="3035121"/>
                  <a:pt x="0" y="3013656"/>
                </a:cubicBezTo>
                <a:cubicBezTo>
                  <a:pt x="4293" y="2919211"/>
                  <a:pt x="6374" y="2824639"/>
                  <a:pt x="12879" y="2730321"/>
                </a:cubicBezTo>
                <a:cubicBezTo>
                  <a:pt x="14968" y="2700037"/>
                  <a:pt x="25758" y="2670525"/>
                  <a:pt x="25758" y="2640169"/>
                </a:cubicBezTo>
                <a:cubicBezTo>
                  <a:pt x="25758" y="2562777"/>
                  <a:pt x="17172" y="2485622"/>
                  <a:pt x="12879" y="2408349"/>
                </a:cubicBezTo>
                <a:cubicBezTo>
                  <a:pt x="21465" y="2232338"/>
                  <a:pt x="-4102" y="2051274"/>
                  <a:pt x="38637" y="1880315"/>
                </a:cubicBezTo>
                <a:cubicBezTo>
                  <a:pt x="47223" y="1845971"/>
                  <a:pt x="53199" y="1810868"/>
                  <a:pt x="64394" y="1777284"/>
                </a:cubicBezTo>
                <a:cubicBezTo>
                  <a:pt x="94225" y="1687793"/>
                  <a:pt x="90152" y="1672107"/>
                  <a:pt x="115910" y="1635617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Freihandform 136">
            <a:extLst>
              <a:ext uri="{FF2B5EF4-FFF2-40B4-BE49-F238E27FC236}">
                <a16:creationId xmlns:a16="http://schemas.microsoft.com/office/drawing/2014/main" id="{C08FF9FB-EA9D-4346-86C8-D2E1F6BBA137}"/>
              </a:ext>
            </a:extLst>
          </p:cNvPr>
          <p:cNvSpPr/>
          <p:nvPr/>
        </p:nvSpPr>
        <p:spPr>
          <a:xfrm>
            <a:off x="8185811" y="2921364"/>
            <a:ext cx="1674254" cy="3631842"/>
          </a:xfrm>
          <a:custGeom>
            <a:avLst/>
            <a:gdLst>
              <a:gd name="connsiteX0" fmla="*/ 115910 w 1674254"/>
              <a:gd name="connsiteY0" fmla="*/ 1635617 h 3631842"/>
              <a:gd name="connsiteX1" fmla="*/ 218941 w 1674254"/>
              <a:gd name="connsiteY1" fmla="*/ 1558343 h 3631842"/>
              <a:gd name="connsiteX2" fmla="*/ 257578 w 1674254"/>
              <a:gd name="connsiteY2" fmla="*/ 1545465 h 3631842"/>
              <a:gd name="connsiteX3" fmla="*/ 334851 w 1674254"/>
              <a:gd name="connsiteY3" fmla="*/ 1481070 h 3631842"/>
              <a:gd name="connsiteX4" fmla="*/ 373487 w 1674254"/>
              <a:gd name="connsiteY4" fmla="*/ 1442434 h 3631842"/>
              <a:gd name="connsiteX5" fmla="*/ 412124 w 1674254"/>
              <a:gd name="connsiteY5" fmla="*/ 1416676 h 3631842"/>
              <a:gd name="connsiteX6" fmla="*/ 515155 w 1674254"/>
              <a:gd name="connsiteY6" fmla="*/ 1300766 h 3631842"/>
              <a:gd name="connsiteX7" fmla="*/ 528034 w 1674254"/>
              <a:gd name="connsiteY7" fmla="*/ 1262129 h 3631842"/>
              <a:gd name="connsiteX8" fmla="*/ 553792 w 1674254"/>
              <a:gd name="connsiteY8" fmla="*/ 1210614 h 3631842"/>
              <a:gd name="connsiteX9" fmla="*/ 605307 w 1674254"/>
              <a:gd name="connsiteY9" fmla="*/ 1120462 h 3631842"/>
              <a:gd name="connsiteX10" fmla="*/ 618186 w 1674254"/>
              <a:gd name="connsiteY10" fmla="*/ 1081825 h 3631842"/>
              <a:gd name="connsiteX11" fmla="*/ 669702 w 1674254"/>
              <a:gd name="connsiteY11" fmla="*/ 1004552 h 3631842"/>
              <a:gd name="connsiteX12" fmla="*/ 695459 w 1674254"/>
              <a:gd name="connsiteY12" fmla="*/ 965915 h 3631842"/>
              <a:gd name="connsiteX13" fmla="*/ 734096 w 1674254"/>
              <a:gd name="connsiteY13" fmla="*/ 927279 h 3631842"/>
              <a:gd name="connsiteX14" fmla="*/ 798490 w 1674254"/>
              <a:gd name="connsiteY14" fmla="*/ 862884 h 3631842"/>
              <a:gd name="connsiteX15" fmla="*/ 850006 w 1674254"/>
              <a:gd name="connsiteY15" fmla="*/ 798490 h 3631842"/>
              <a:gd name="connsiteX16" fmla="*/ 875763 w 1674254"/>
              <a:gd name="connsiteY16" fmla="*/ 759853 h 3631842"/>
              <a:gd name="connsiteX17" fmla="*/ 914400 w 1674254"/>
              <a:gd name="connsiteY17" fmla="*/ 721217 h 3631842"/>
              <a:gd name="connsiteX18" fmla="*/ 965916 w 1674254"/>
              <a:gd name="connsiteY18" fmla="*/ 643943 h 3631842"/>
              <a:gd name="connsiteX19" fmla="*/ 1017431 w 1674254"/>
              <a:gd name="connsiteY19" fmla="*/ 528034 h 3631842"/>
              <a:gd name="connsiteX20" fmla="*/ 1043189 w 1674254"/>
              <a:gd name="connsiteY20" fmla="*/ 450760 h 3631842"/>
              <a:gd name="connsiteX21" fmla="*/ 1107583 w 1674254"/>
              <a:gd name="connsiteY21" fmla="*/ 373487 h 3631842"/>
              <a:gd name="connsiteX22" fmla="*/ 1133341 w 1674254"/>
              <a:gd name="connsiteY22" fmla="*/ 296214 h 3631842"/>
              <a:gd name="connsiteX23" fmla="*/ 1159099 w 1674254"/>
              <a:gd name="connsiteY23" fmla="*/ 218941 h 3631842"/>
              <a:gd name="connsiteX24" fmla="*/ 1171978 w 1674254"/>
              <a:gd name="connsiteY24" fmla="*/ 180304 h 3631842"/>
              <a:gd name="connsiteX25" fmla="*/ 1184856 w 1674254"/>
              <a:gd name="connsiteY25" fmla="*/ 141667 h 3631842"/>
              <a:gd name="connsiteX26" fmla="*/ 1339403 w 1674254"/>
              <a:gd name="connsiteY26" fmla="*/ 12879 h 3631842"/>
              <a:gd name="connsiteX27" fmla="*/ 1378040 w 1674254"/>
              <a:gd name="connsiteY27" fmla="*/ 0 h 3631842"/>
              <a:gd name="connsiteX28" fmla="*/ 1416676 w 1674254"/>
              <a:gd name="connsiteY28" fmla="*/ 12879 h 3631842"/>
              <a:gd name="connsiteX29" fmla="*/ 1519707 w 1674254"/>
              <a:gd name="connsiteY29" fmla="*/ 38636 h 3631842"/>
              <a:gd name="connsiteX30" fmla="*/ 1558344 w 1674254"/>
              <a:gd name="connsiteY30" fmla="*/ 64394 h 3631842"/>
              <a:gd name="connsiteX31" fmla="*/ 1609859 w 1674254"/>
              <a:gd name="connsiteY31" fmla="*/ 141667 h 3631842"/>
              <a:gd name="connsiteX32" fmla="*/ 1635617 w 1674254"/>
              <a:gd name="connsiteY32" fmla="*/ 180304 h 3631842"/>
              <a:gd name="connsiteX33" fmla="*/ 1661375 w 1674254"/>
              <a:gd name="connsiteY33" fmla="*/ 270456 h 3631842"/>
              <a:gd name="connsiteX34" fmla="*/ 1674254 w 1674254"/>
              <a:gd name="connsiteY34" fmla="*/ 412124 h 3631842"/>
              <a:gd name="connsiteX35" fmla="*/ 1648496 w 1674254"/>
              <a:gd name="connsiteY35" fmla="*/ 643943 h 3631842"/>
              <a:gd name="connsiteX36" fmla="*/ 1622738 w 1674254"/>
              <a:gd name="connsiteY36" fmla="*/ 901521 h 3631842"/>
              <a:gd name="connsiteX37" fmla="*/ 1609859 w 1674254"/>
              <a:gd name="connsiteY37" fmla="*/ 965915 h 3631842"/>
              <a:gd name="connsiteX38" fmla="*/ 1596980 w 1674254"/>
              <a:gd name="connsiteY38" fmla="*/ 1043188 h 3631842"/>
              <a:gd name="connsiteX39" fmla="*/ 1571223 w 1674254"/>
              <a:gd name="connsiteY39" fmla="*/ 1171977 h 3631842"/>
              <a:gd name="connsiteX40" fmla="*/ 1558344 w 1674254"/>
              <a:gd name="connsiteY40" fmla="*/ 1236372 h 3631842"/>
              <a:gd name="connsiteX41" fmla="*/ 1545465 w 1674254"/>
              <a:gd name="connsiteY41" fmla="*/ 1313645 h 3631842"/>
              <a:gd name="connsiteX42" fmla="*/ 1519707 w 1674254"/>
              <a:gd name="connsiteY42" fmla="*/ 1481070 h 3631842"/>
              <a:gd name="connsiteX43" fmla="*/ 1493949 w 1674254"/>
              <a:gd name="connsiteY43" fmla="*/ 1584101 h 3631842"/>
              <a:gd name="connsiteX44" fmla="*/ 1481071 w 1674254"/>
              <a:gd name="connsiteY44" fmla="*/ 1622738 h 3631842"/>
              <a:gd name="connsiteX45" fmla="*/ 1468192 w 1674254"/>
              <a:gd name="connsiteY45" fmla="*/ 1700011 h 3631842"/>
              <a:gd name="connsiteX46" fmla="*/ 1455313 w 1674254"/>
              <a:gd name="connsiteY46" fmla="*/ 1738648 h 3631842"/>
              <a:gd name="connsiteX47" fmla="*/ 1403797 w 1674254"/>
              <a:gd name="connsiteY47" fmla="*/ 1893194 h 3631842"/>
              <a:gd name="connsiteX48" fmla="*/ 1378040 w 1674254"/>
              <a:gd name="connsiteY48" fmla="*/ 1996225 h 3631842"/>
              <a:gd name="connsiteX49" fmla="*/ 1352282 w 1674254"/>
              <a:gd name="connsiteY49" fmla="*/ 2086377 h 3631842"/>
              <a:gd name="connsiteX50" fmla="*/ 1339403 w 1674254"/>
              <a:gd name="connsiteY50" fmla="*/ 2125014 h 3631842"/>
              <a:gd name="connsiteX51" fmla="*/ 1313645 w 1674254"/>
              <a:gd name="connsiteY51" fmla="*/ 2228045 h 3631842"/>
              <a:gd name="connsiteX52" fmla="*/ 1287887 w 1674254"/>
              <a:gd name="connsiteY52" fmla="*/ 2343955 h 3631842"/>
              <a:gd name="connsiteX53" fmla="*/ 1262130 w 1674254"/>
              <a:gd name="connsiteY53" fmla="*/ 2498501 h 3631842"/>
              <a:gd name="connsiteX54" fmla="*/ 1249251 w 1674254"/>
              <a:gd name="connsiteY54" fmla="*/ 2550017 h 3631842"/>
              <a:gd name="connsiteX55" fmla="*/ 1236372 w 1674254"/>
              <a:gd name="connsiteY55" fmla="*/ 2588653 h 3631842"/>
              <a:gd name="connsiteX56" fmla="*/ 1210614 w 1674254"/>
              <a:gd name="connsiteY56" fmla="*/ 2691684 h 3631842"/>
              <a:gd name="connsiteX57" fmla="*/ 1159099 w 1674254"/>
              <a:gd name="connsiteY57" fmla="*/ 2768957 h 3631842"/>
              <a:gd name="connsiteX58" fmla="*/ 1120462 w 1674254"/>
              <a:gd name="connsiteY58" fmla="*/ 2807594 h 3631842"/>
              <a:gd name="connsiteX59" fmla="*/ 1068947 w 1674254"/>
              <a:gd name="connsiteY59" fmla="*/ 2884867 h 3631842"/>
              <a:gd name="connsiteX60" fmla="*/ 1043189 w 1674254"/>
              <a:gd name="connsiteY60" fmla="*/ 2923504 h 3631842"/>
              <a:gd name="connsiteX61" fmla="*/ 1017431 w 1674254"/>
              <a:gd name="connsiteY61" fmla="*/ 3039414 h 3631842"/>
              <a:gd name="connsiteX62" fmla="*/ 978794 w 1674254"/>
              <a:gd name="connsiteY62" fmla="*/ 3168203 h 3631842"/>
              <a:gd name="connsiteX63" fmla="*/ 965916 w 1674254"/>
              <a:gd name="connsiteY63" fmla="*/ 3206839 h 3631842"/>
              <a:gd name="connsiteX64" fmla="*/ 940158 w 1674254"/>
              <a:gd name="connsiteY64" fmla="*/ 3284112 h 3631842"/>
              <a:gd name="connsiteX65" fmla="*/ 888642 w 1674254"/>
              <a:gd name="connsiteY65" fmla="*/ 3361386 h 3631842"/>
              <a:gd name="connsiteX66" fmla="*/ 811369 w 1674254"/>
              <a:gd name="connsiteY66" fmla="*/ 3412901 h 3631842"/>
              <a:gd name="connsiteX67" fmla="*/ 785611 w 1674254"/>
              <a:gd name="connsiteY67" fmla="*/ 3490174 h 3631842"/>
              <a:gd name="connsiteX68" fmla="*/ 669702 w 1674254"/>
              <a:gd name="connsiteY68" fmla="*/ 3580326 h 3631842"/>
              <a:gd name="connsiteX69" fmla="*/ 631065 w 1674254"/>
              <a:gd name="connsiteY69" fmla="*/ 3593205 h 3631842"/>
              <a:gd name="connsiteX70" fmla="*/ 489397 w 1674254"/>
              <a:gd name="connsiteY70" fmla="*/ 3618963 h 3631842"/>
              <a:gd name="connsiteX71" fmla="*/ 425003 w 1674254"/>
              <a:gd name="connsiteY71" fmla="*/ 3631842 h 3631842"/>
              <a:gd name="connsiteX72" fmla="*/ 296214 w 1674254"/>
              <a:gd name="connsiteY72" fmla="*/ 3618963 h 3631842"/>
              <a:gd name="connsiteX73" fmla="*/ 206062 w 1674254"/>
              <a:gd name="connsiteY73" fmla="*/ 3593205 h 3631842"/>
              <a:gd name="connsiteX74" fmla="*/ 180304 w 1674254"/>
              <a:gd name="connsiteY74" fmla="*/ 3554569 h 3631842"/>
              <a:gd name="connsiteX75" fmla="*/ 103031 w 1674254"/>
              <a:gd name="connsiteY75" fmla="*/ 3477295 h 3631842"/>
              <a:gd name="connsiteX76" fmla="*/ 64394 w 1674254"/>
              <a:gd name="connsiteY76" fmla="*/ 3219718 h 3631842"/>
              <a:gd name="connsiteX77" fmla="*/ 12879 w 1674254"/>
              <a:gd name="connsiteY77" fmla="*/ 3078050 h 3631842"/>
              <a:gd name="connsiteX78" fmla="*/ 0 w 1674254"/>
              <a:gd name="connsiteY78" fmla="*/ 3013656 h 3631842"/>
              <a:gd name="connsiteX79" fmla="*/ 12879 w 1674254"/>
              <a:gd name="connsiteY79" fmla="*/ 2730321 h 3631842"/>
              <a:gd name="connsiteX80" fmla="*/ 25758 w 1674254"/>
              <a:gd name="connsiteY80" fmla="*/ 2640169 h 3631842"/>
              <a:gd name="connsiteX81" fmla="*/ 12879 w 1674254"/>
              <a:gd name="connsiteY81" fmla="*/ 2408349 h 3631842"/>
              <a:gd name="connsiteX82" fmla="*/ 38637 w 1674254"/>
              <a:gd name="connsiteY82" fmla="*/ 1880315 h 3631842"/>
              <a:gd name="connsiteX83" fmla="*/ 64394 w 1674254"/>
              <a:gd name="connsiteY83" fmla="*/ 1777284 h 3631842"/>
              <a:gd name="connsiteX84" fmla="*/ 115910 w 1674254"/>
              <a:gd name="connsiteY84" fmla="*/ 1635617 h 3631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674254" h="3631842">
                <a:moveTo>
                  <a:pt x="115910" y="1635617"/>
                </a:moveTo>
                <a:cubicBezTo>
                  <a:pt x="141668" y="1599127"/>
                  <a:pt x="191604" y="1572011"/>
                  <a:pt x="218941" y="1558343"/>
                </a:cubicBezTo>
                <a:cubicBezTo>
                  <a:pt x="231083" y="1552272"/>
                  <a:pt x="244699" y="1549758"/>
                  <a:pt x="257578" y="1545465"/>
                </a:cubicBezTo>
                <a:cubicBezTo>
                  <a:pt x="370443" y="1432597"/>
                  <a:pt x="227278" y="1570714"/>
                  <a:pt x="334851" y="1481070"/>
                </a:cubicBezTo>
                <a:cubicBezTo>
                  <a:pt x="348843" y="1469410"/>
                  <a:pt x="359495" y="1454094"/>
                  <a:pt x="373487" y="1442434"/>
                </a:cubicBezTo>
                <a:cubicBezTo>
                  <a:pt x="385378" y="1432525"/>
                  <a:pt x="400555" y="1426959"/>
                  <a:pt x="412124" y="1416676"/>
                </a:cubicBezTo>
                <a:cubicBezTo>
                  <a:pt x="442844" y="1389370"/>
                  <a:pt x="493623" y="1343829"/>
                  <a:pt x="515155" y="1300766"/>
                </a:cubicBezTo>
                <a:cubicBezTo>
                  <a:pt x="521226" y="1288624"/>
                  <a:pt x="522686" y="1274607"/>
                  <a:pt x="528034" y="1262129"/>
                </a:cubicBezTo>
                <a:cubicBezTo>
                  <a:pt x="535597" y="1244483"/>
                  <a:pt x="544267" y="1227283"/>
                  <a:pt x="553792" y="1210614"/>
                </a:cubicBezTo>
                <a:cubicBezTo>
                  <a:pt x="590742" y="1145952"/>
                  <a:pt x="571953" y="1198288"/>
                  <a:pt x="605307" y="1120462"/>
                </a:cubicBezTo>
                <a:cubicBezTo>
                  <a:pt x="610655" y="1107984"/>
                  <a:pt x="611593" y="1093692"/>
                  <a:pt x="618186" y="1081825"/>
                </a:cubicBezTo>
                <a:cubicBezTo>
                  <a:pt x="633220" y="1054764"/>
                  <a:pt x="652530" y="1030310"/>
                  <a:pt x="669702" y="1004552"/>
                </a:cubicBezTo>
                <a:cubicBezTo>
                  <a:pt x="678288" y="991673"/>
                  <a:pt x="684514" y="976860"/>
                  <a:pt x="695459" y="965915"/>
                </a:cubicBezTo>
                <a:cubicBezTo>
                  <a:pt x="708338" y="953036"/>
                  <a:pt x="722436" y="941271"/>
                  <a:pt x="734096" y="927279"/>
                </a:cubicBezTo>
                <a:cubicBezTo>
                  <a:pt x="787760" y="862882"/>
                  <a:pt x="727655" y="910109"/>
                  <a:pt x="798490" y="862884"/>
                </a:cubicBezTo>
                <a:cubicBezTo>
                  <a:pt x="823563" y="787666"/>
                  <a:pt x="791751" y="856746"/>
                  <a:pt x="850006" y="798490"/>
                </a:cubicBezTo>
                <a:cubicBezTo>
                  <a:pt x="860951" y="787545"/>
                  <a:pt x="865854" y="771744"/>
                  <a:pt x="875763" y="759853"/>
                </a:cubicBezTo>
                <a:cubicBezTo>
                  <a:pt x="887423" y="745861"/>
                  <a:pt x="903218" y="735594"/>
                  <a:pt x="914400" y="721217"/>
                </a:cubicBezTo>
                <a:cubicBezTo>
                  <a:pt x="933406" y="696781"/>
                  <a:pt x="965916" y="643943"/>
                  <a:pt x="965916" y="643943"/>
                </a:cubicBezTo>
                <a:cubicBezTo>
                  <a:pt x="996568" y="551986"/>
                  <a:pt x="976612" y="589261"/>
                  <a:pt x="1017431" y="528034"/>
                </a:cubicBezTo>
                <a:cubicBezTo>
                  <a:pt x="1026017" y="502276"/>
                  <a:pt x="1023990" y="469959"/>
                  <a:pt x="1043189" y="450760"/>
                </a:cubicBezTo>
                <a:cubicBezTo>
                  <a:pt x="1067453" y="426496"/>
                  <a:pt x="1093238" y="405762"/>
                  <a:pt x="1107583" y="373487"/>
                </a:cubicBezTo>
                <a:cubicBezTo>
                  <a:pt x="1118610" y="348676"/>
                  <a:pt x="1124755" y="321972"/>
                  <a:pt x="1133341" y="296214"/>
                </a:cubicBezTo>
                <a:lnTo>
                  <a:pt x="1159099" y="218941"/>
                </a:lnTo>
                <a:lnTo>
                  <a:pt x="1171978" y="180304"/>
                </a:lnTo>
                <a:cubicBezTo>
                  <a:pt x="1176271" y="167425"/>
                  <a:pt x="1175257" y="151266"/>
                  <a:pt x="1184856" y="141667"/>
                </a:cubicBezTo>
                <a:cubicBezTo>
                  <a:pt x="1220723" y="105800"/>
                  <a:pt x="1285612" y="30809"/>
                  <a:pt x="1339403" y="12879"/>
                </a:cubicBezTo>
                <a:lnTo>
                  <a:pt x="1378040" y="0"/>
                </a:lnTo>
                <a:cubicBezTo>
                  <a:pt x="1390919" y="4293"/>
                  <a:pt x="1403579" y="9307"/>
                  <a:pt x="1416676" y="12879"/>
                </a:cubicBezTo>
                <a:cubicBezTo>
                  <a:pt x="1450829" y="22193"/>
                  <a:pt x="1519707" y="38636"/>
                  <a:pt x="1519707" y="38636"/>
                </a:cubicBezTo>
                <a:cubicBezTo>
                  <a:pt x="1532586" y="47222"/>
                  <a:pt x="1548151" y="52745"/>
                  <a:pt x="1558344" y="64394"/>
                </a:cubicBezTo>
                <a:cubicBezTo>
                  <a:pt x="1578729" y="87691"/>
                  <a:pt x="1592687" y="115909"/>
                  <a:pt x="1609859" y="141667"/>
                </a:cubicBezTo>
                <a:cubicBezTo>
                  <a:pt x="1618445" y="154546"/>
                  <a:pt x="1630722" y="165620"/>
                  <a:pt x="1635617" y="180304"/>
                </a:cubicBezTo>
                <a:cubicBezTo>
                  <a:pt x="1654093" y="235733"/>
                  <a:pt x="1645203" y="205771"/>
                  <a:pt x="1661375" y="270456"/>
                </a:cubicBezTo>
                <a:cubicBezTo>
                  <a:pt x="1665668" y="317679"/>
                  <a:pt x="1674254" y="364707"/>
                  <a:pt x="1674254" y="412124"/>
                </a:cubicBezTo>
                <a:cubicBezTo>
                  <a:pt x="1674254" y="570588"/>
                  <a:pt x="1662272" y="526846"/>
                  <a:pt x="1648496" y="643943"/>
                </a:cubicBezTo>
                <a:cubicBezTo>
                  <a:pt x="1634228" y="765216"/>
                  <a:pt x="1639106" y="786944"/>
                  <a:pt x="1622738" y="901521"/>
                </a:cubicBezTo>
                <a:cubicBezTo>
                  <a:pt x="1619642" y="923191"/>
                  <a:pt x="1613775" y="944378"/>
                  <a:pt x="1609859" y="965915"/>
                </a:cubicBezTo>
                <a:cubicBezTo>
                  <a:pt x="1605188" y="991607"/>
                  <a:pt x="1601792" y="1017522"/>
                  <a:pt x="1596980" y="1043188"/>
                </a:cubicBezTo>
                <a:cubicBezTo>
                  <a:pt x="1588912" y="1086218"/>
                  <a:pt x="1579809" y="1129047"/>
                  <a:pt x="1571223" y="1171977"/>
                </a:cubicBezTo>
                <a:cubicBezTo>
                  <a:pt x="1566930" y="1193442"/>
                  <a:pt x="1561943" y="1214780"/>
                  <a:pt x="1558344" y="1236372"/>
                </a:cubicBezTo>
                <a:cubicBezTo>
                  <a:pt x="1554051" y="1262130"/>
                  <a:pt x="1549436" y="1287836"/>
                  <a:pt x="1545465" y="1313645"/>
                </a:cubicBezTo>
                <a:cubicBezTo>
                  <a:pt x="1539481" y="1352542"/>
                  <a:pt x="1528469" y="1440183"/>
                  <a:pt x="1519707" y="1481070"/>
                </a:cubicBezTo>
                <a:cubicBezTo>
                  <a:pt x="1512289" y="1515685"/>
                  <a:pt x="1505143" y="1550517"/>
                  <a:pt x="1493949" y="1584101"/>
                </a:cubicBezTo>
                <a:cubicBezTo>
                  <a:pt x="1489656" y="1596980"/>
                  <a:pt x="1484016" y="1609486"/>
                  <a:pt x="1481071" y="1622738"/>
                </a:cubicBezTo>
                <a:cubicBezTo>
                  <a:pt x="1475406" y="1648229"/>
                  <a:pt x="1473857" y="1674520"/>
                  <a:pt x="1468192" y="1700011"/>
                </a:cubicBezTo>
                <a:cubicBezTo>
                  <a:pt x="1465247" y="1713263"/>
                  <a:pt x="1458885" y="1725551"/>
                  <a:pt x="1455313" y="1738648"/>
                </a:cubicBezTo>
                <a:cubicBezTo>
                  <a:pt x="1418816" y="1872469"/>
                  <a:pt x="1448686" y="1803418"/>
                  <a:pt x="1403797" y="1893194"/>
                </a:cubicBezTo>
                <a:cubicBezTo>
                  <a:pt x="1395211" y="1927538"/>
                  <a:pt x="1389235" y="1962641"/>
                  <a:pt x="1378040" y="1996225"/>
                </a:cubicBezTo>
                <a:cubicBezTo>
                  <a:pt x="1347160" y="2088864"/>
                  <a:pt x="1384625" y="1973177"/>
                  <a:pt x="1352282" y="2086377"/>
                </a:cubicBezTo>
                <a:cubicBezTo>
                  <a:pt x="1348552" y="2099430"/>
                  <a:pt x="1342975" y="2111917"/>
                  <a:pt x="1339403" y="2125014"/>
                </a:cubicBezTo>
                <a:cubicBezTo>
                  <a:pt x="1330088" y="2159167"/>
                  <a:pt x="1322231" y="2193701"/>
                  <a:pt x="1313645" y="2228045"/>
                </a:cubicBezTo>
                <a:cubicBezTo>
                  <a:pt x="1300745" y="2279644"/>
                  <a:pt x="1297697" y="2288363"/>
                  <a:pt x="1287887" y="2343955"/>
                </a:cubicBezTo>
                <a:cubicBezTo>
                  <a:pt x="1278811" y="2395386"/>
                  <a:pt x="1274797" y="2447834"/>
                  <a:pt x="1262130" y="2498501"/>
                </a:cubicBezTo>
                <a:cubicBezTo>
                  <a:pt x="1257837" y="2515673"/>
                  <a:pt x="1254114" y="2532998"/>
                  <a:pt x="1249251" y="2550017"/>
                </a:cubicBezTo>
                <a:cubicBezTo>
                  <a:pt x="1245522" y="2563070"/>
                  <a:pt x="1239944" y="2575556"/>
                  <a:pt x="1236372" y="2588653"/>
                </a:cubicBezTo>
                <a:cubicBezTo>
                  <a:pt x="1227057" y="2622806"/>
                  <a:pt x="1230251" y="2662229"/>
                  <a:pt x="1210614" y="2691684"/>
                </a:cubicBezTo>
                <a:cubicBezTo>
                  <a:pt x="1193442" y="2717442"/>
                  <a:pt x="1180989" y="2747067"/>
                  <a:pt x="1159099" y="2768957"/>
                </a:cubicBezTo>
                <a:cubicBezTo>
                  <a:pt x="1146220" y="2781836"/>
                  <a:pt x="1131644" y="2793217"/>
                  <a:pt x="1120462" y="2807594"/>
                </a:cubicBezTo>
                <a:cubicBezTo>
                  <a:pt x="1101456" y="2832030"/>
                  <a:pt x="1086119" y="2859109"/>
                  <a:pt x="1068947" y="2884867"/>
                </a:cubicBezTo>
                <a:cubicBezTo>
                  <a:pt x="1060361" y="2897746"/>
                  <a:pt x="1048084" y="2908820"/>
                  <a:pt x="1043189" y="2923504"/>
                </a:cubicBezTo>
                <a:cubicBezTo>
                  <a:pt x="1018124" y="2998698"/>
                  <a:pt x="1040098" y="2926083"/>
                  <a:pt x="1017431" y="3039414"/>
                </a:cubicBezTo>
                <a:cubicBezTo>
                  <a:pt x="1007699" y="3088073"/>
                  <a:pt x="995220" y="3118923"/>
                  <a:pt x="978794" y="3168203"/>
                </a:cubicBezTo>
                <a:lnTo>
                  <a:pt x="965916" y="3206839"/>
                </a:lnTo>
                <a:cubicBezTo>
                  <a:pt x="965916" y="3206840"/>
                  <a:pt x="940159" y="3284111"/>
                  <a:pt x="940158" y="3284112"/>
                </a:cubicBezTo>
                <a:cubicBezTo>
                  <a:pt x="922986" y="3309870"/>
                  <a:pt x="914400" y="3344214"/>
                  <a:pt x="888642" y="3361386"/>
                </a:cubicBezTo>
                <a:lnTo>
                  <a:pt x="811369" y="3412901"/>
                </a:lnTo>
                <a:cubicBezTo>
                  <a:pt x="802783" y="3438659"/>
                  <a:pt x="804809" y="3470975"/>
                  <a:pt x="785611" y="3490174"/>
                </a:cubicBezTo>
                <a:cubicBezTo>
                  <a:pt x="752274" y="3523512"/>
                  <a:pt x="715918" y="3564921"/>
                  <a:pt x="669702" y="3580326"/>
                </a:cubicBezTo>
                <a:cubicBezTo>
                  <a:pt x="656823" y="3584619"/>
                  <a:pt x="644235" y="3589912"/>
                  <a:pt x="631065" y="3593205"/>
                </a:cubicBezTo>
                <a:cubicBezTo>
                  <a:pt x="588645" y="3603810"/>
                  <a:pt x="531502" y="3611307"/>
                  <a:pt x="489397" y="3618963"/>
                </a:cubicBezTo>
                <a:cubicBezTo>
                  <a:pt x="467860" y="3622879"/>
                  <a:pt x="446468" y="3627549"/>
                  <a:pt x="425003" y="3631842"/>
                </a:cubicBezTo>
                <a:cubicBezTo>
                  <a:pt x="382073" y="3627549"/>
                  <a:pt x="338924" y="3625065"/>
                  <a:pt x="296214" y="3618963"/>
                </a:cubicBezTo>
                <a:cubicBezTo>
                  <a:pt x="267916" y="3614920"/>
                  <a:pt x="233583" y="3602379"/>
                  <a:pt x="206062" y="3593205"/>
                </a:cubicBezTo>
                <a:cubicBezTo>
                  <a:pt x="197476" y="3580326"/>
                  <a:pt x="190587" y="3566138"/>
                  <a:pt x="180304" y="3554569"/>
                </a:cubicBezTo>
                <a:cubicBezTo>
                  <a:pt x="156103" y="3527343"/>
                  <a:pt x="103031" y="3477295"/>
                  <a:pt x="103031" y="3477295"/>
                </a:cubicBezTo>
                <a:cubicBezTo>
                  <a:pt x="61863" y="3353794"/>
                  <a:pt x="119080" y="3534164"/>
                  <a:pt x="64394" y="3219718"/>
                </a:cubicBezTo>
                <a:cubicBezTo>
                  <a:pt x="54440" y="3162479"/>
                  <a:pt x="29040" y="3131920"/>
                  <a:pt x="12879" y="3078050"/>
                </a:cubicBezTo>
                <a:cubicBezTo>
                  <a:pt x="6589" y="3057083"/>
                  <a:pt x="4293" y="3035121"/>
                  <a:pt x="0" y="3013656"/>
                </a:cubicBezTo>
                <a:cubicBezTo>
                  <a:pt x="4293" y="2919211"/>
                  <a:pt x="6374" y="2824639"/>
                  <a:pt x="12879" y="2730321"/>
                </a:cubicBezTo>
                <a:cubicBezTo>
                  <a:pt x="14968" y="2700037"/>
                  <a:pt x="25758" y="2670525"/>
                  <a:pt x="25758" y="2640169"/>
                </a:cubicBezTo>
                <a:cubicBezTo>
                  <a:pt x="25758" y="2562777"/>
                  <a:pt x="17172" y="2485622"/>
                  <a:pt x="12879" y="2408349"/>
                </a:cubicBezTo>
                <a:cubicBezTo>
                  <a:pt x="21465" y="2232338"/>
                  <a:pt x="-4102" y="2051274"/>
                  <a:pt x="38637" y="1880315"/>
                </a:cubicBezTo>
                <a:cubicBezTo>
                  <a:pt x="47223" y="1845971"/>
                  <a:pt x="53199" y="1810868"/>
                  <a:pt x="64394" y="1777284"/>
                </a:cubicBezTo>
                <a:cubicBezTo>
                  <a:pt x="94225" y="1687793"/>
                  <a:pt x="90152" y="1672107"/>
                  <a:pt x="115910" y="1635617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C2ED2254-76CD-AB50-D743-BE54EF8F78E2}"/>
                  </a:ext>
                </a:extLst>
              </p:cNvPr>
              <p:cNvSpPr txBox="1"/>
              <p:nvPr/>
            </p:nvSpPr>
            <p:spPr>
              <a:xfrm>
                <a:off x="2741705" y="3893068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34" name="Textfeld 133">
                <a:extLst>
                  <a:ext uri="{FF2B5EF4-FFF2-40B4-BE49-F238E27FC236}">
                    <a16:creationId xmlns:a16="http://schemas.microsoft.com/office/drawing/2014/main" id="{C2ED2254-76CD-AB50-D743-BE54EF8F7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05" y="3893068"/>
                <a:ext cx="6390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807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hteck 50">
            <a:extLst>
              <a:ext uri="{FF2B5EF4-FFF2-40B4-BE49-F238E27FC236}">
                <a16:creationId xmlns:a16="http://schemas.microsoft.com/office/drawing/2014/main" id="{CBD2210A-CABB-4140-8992-0B763F5A2CF6}"/>
              </a:ext>
            </a:extLst>
          </p:cNvPr>
          <p:cNvSpPr/>
          <p:nvPr/>
        </p:nvSpPr>
        <p:spPr>
          <a:xfrm>
            <a:off x="9772131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44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baseESN: </a:t>
            </a:r>
            <a:r>
              <a:rPr lang="de-DE" sz="2400" dirty="0"/>
              <a:t>Feed inputs </a:t>
            </a:r>
            <a:r>
              <a:rPr lang="de-DE" sz="2400" b="1" dirty="0"/>
              <a:t>column-wise </a:t>
            </a:r>
            <a:r>
              <a:rPr lang="de-DE" sz="2400" dirty="0"/>
              <a:t>or </a:t>
            </a:r>
            <a:r>
              <a:rPr lang="de-DE" sz="2400" b="1" dirty="0"/>
              <a:t>row-wise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9CCA8-00CB-CF42-BEA2-FEC7EE6548FF}"/>
              </a:ext>
            </a:extLst>
          </p:cNvPr>
          <p:cNvSpPr/>
          <p:nvPr/>
        </p:nvSpPr>
        <p:spPr>
          <a:xfrm>
            <a:off x="11175306" y="3757034"/>
            <a:ext cx="432487" cy="432487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8D0E4F-DD05-5841-B458-DC6BEE61BD4C}"/>
              </a:ext>
            </a:extLst>
          </p:cNvPr>
          <p:cNvSpPr/>
          <p:nvPr/>
        </p:nvSpPr>
        <p:spPr>
          <a:xfrm>
            <a:off x="11175305" y="484443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F02A917-D987-8346-ABD6-9EA0478289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2522264"/>
            <a:ext cx="1130075" cy="14510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DAC9-D24F-DC42-A4DB-4B6C547B4BEC}"/>
              </a:ext>
            </a:extLst>
          </p:cNvPr>
          <p:cNvSpPr txBox="1"/>
          <p:nvPr/>
        </p:nvSpPr>
        <p:spPr>
          <a:xfrm>
            <a:off x="10823643" y="3102124"/>
            <a:ext cx="11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output </a:t>
            </a:r>
            <a:r>
              <a:rPr lang="de-DE"/>
              <a:t>(one-hot)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2CD48E7-65DA-2445-A2F8-13E7C4A2B126}"/>
              </a:ext>
            </a:extLst>
          </p:cNvPr>
          <p:cNvSpPr txBox="1"/>
          <p:nvPr/>
        </p:nvSpPr>
        <p:spPr>
          <a:xfrm>
            <a:off x="9416607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(T)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9D3B0111-B9CC-284E-88F8-6069B3A830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045231" y="3763139"/>
            <a:ext cx="1130075" cy="21013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9DA98980-9FC3-5744-9169-20B6EE977C49}"/>
              </a:ext>
            </a:extLst>
          </p:cNvPr>
          <p:cNvSpPr txBox="1"/>
          <p:nvPr/>
        </p:nvSpPr>
        <p:spPr>
          <a:xfrm>
            <a:off x="10173463" y="3191798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484473-8F1D-ED4F-8627-257EEB8AAB8E}"/>
              </a:ext>
            </a:extLst>
          </p:cNvPr>
          <p:cNvSpPr/>
          <p:nvPr/>
        </p:nvSpPr>
        <p:spPr>
          <a:xfrm>
            <a:off x="9829231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9CC6283-5083-344B-BF32-657366DE5A3C}"/>
              </a:ext>
            </a:extLst>
          </p:cNvPr>
          <p:cNvSpPr/>
          <p:nvPr/>
        </p:nvSpPr>
        <p:spPr>
          <a:xfrm>
            <a:off x="9829231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58ED42A-FA6E-A14D-AEE3-CD2E442B645F}"/>
              </a:ext>
            </a:extLst>
          </p:cNvPr>
          <p:cNvSpPr/>
          <p:nvPr/>
        </p:nvSpPr>
        <p:spPr>
          <a:xfrm>
            <a:off x="9829231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8E9AB1A-1985-0246-8BCF-3B0B821E0AF6}"/>
              </a:ext>
            </a:extLst>
          </p:cNvPr>
          <p:cNvSpPr/>
          <p:nvPr/>
        </p:nvSpPr>
        <p:spPr>
          <a:xfrm>
            <a:off x="9829231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B25EB6-04D6-6F43-B0BA-2E99B79F97E1}"/>
              </a:ext>
            </a:extLst>
          </p:cNvPr>
          <p:cNvSpPr/>
          <p:nvPr/>
        </p:nvSpPr>
        <p:spPr>
          <a:xfrm>
            <a:off x="9829231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DD9A9CD-F9B4-4C4D-A27D-6501B9CA7769}"/>
              </a:ext>
            </a:extLst>
          </p:cNvPr>
          <p:cNvSpPr/>
          <p:nvPr/>
        </p:nvSpPr>
        <p:spPr>
          <a:xfrm>
            <a:off x="9829231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A77A456-F1E0-0E4C-ACB4-A93AF8AE34B2}"/>
              </a:ext>
            </a:extLst>
          </p:cNvPr>
          <p:cNvSpPr/>
          <p:nvPr/>
        </p:nvSpPr>
        <p:spPr>
          <a:xfrm>
            <a:off x="8528350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9965F7D-293A-334D-ACCD-2E2535E23856}"/>
              </a:ext>
            </a:extLst>
          </p:cNvPr>
          <p:cNvSpPr/>
          <p:nvPr/>
        </p:nvSpPr>
        <p:spPr>
          <a:xfrm>
            <a:off x="8585450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77E0615-D854-5A42-B752-540AEB36681E}"/>
              </a:ext>
            </a:extLst>
          </p:cNvPr>
          <p:cNvSpPr/>
          <p:nvPr/>
        </p:nvSpPr>
        <p:spPr>
          <a:xfrm>
            <a:off x="8585450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2145224-15A7-4C45-9EC9-4F51682189FB}"/>
              </a:ext>
            </a:extLst>
          </p:cNvPr>
          <p:cNvSpPr/>
          <p:nvPr/>
        </p:nvSpPr>
        <p:spPr>
          <a:xfrm>
            <a:off x="8585450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649868F-7B8C-F049-8483-2B68CAE7AC34}"/>
              </a:ext>
            </a:extLst>
          </p:cNvPr>
          <p:cNvSpPr/>
          <p:nvPr/>
        </p:nvSpPr>
        <p:spPr>
          <a:xfrm>
            <a:off x="8585450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964790E-290B-0247-B219-81FB87ED944C}"/>
              </a:ext>
            </a:extLst>
          </p:cNvPr>
          <p:cNvSpPr/>
          <p:nvPr/>
        </p:nvSpPr>
        <p:spPr>
          <a:xfrm>
            <a:off x="8585450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6EDE6EB-BB47-6149-85A3-4196BC80D43C}"/>
              </a:ext>
            </a:extLst>
          </p:cNvPr>
          <p:cNvSpPr/>
          <p:nvPr/>
        </p:nvSpPr>
        <p:spPr>
          <a:xfrm>
            <a:off x="8585450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2DB37923-8E01-E143-BA8F-0B7742600A32}"/>
              </a:ext>
            </a:extLst>
          </p:cNvPr>
          <p:cNvSpPr txBox="1"/>
          <p:nvPr/>
        </p:nvSpPr>
        <p:spPr>
          <a:xfrm>
            <a:off x="8140928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(T-1)</a:t>
            </a:r>
          </a:p>
        </p:txBody>
      </p: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8E8EEFDB-EDDF-A948-9BAD-14A0F703BB32}"/>
              </a:ext>
            </a:extLst>
          </p:cNvPr>
          <p:cNvCxnSpPr>
            <a:cxnSpLocks/>
            <a:stCxn id="64" idx="6"/>
            <a:endCxn id="52" idx="2"/>
          </p:cNvCxnSpPr>
          <p:nvPr/>
        </p:nvCxnSpPr>
        <p:spPr>
          <a:xfrm flipV="1">
            <a:off x="8801450" y="2522264"/>
            <a:ext cx="1027781" cy="337867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875551F6-9C4C-0340-B062-558C9005C451}"/>
              </a:ext>
            </a:extLst>
          </p:cNvPr>
          <p:cNvCxnSpPr>
            <a:cxnSpLocks/>
            <a:stCxn id="64" idx="6"/>
            <a:endCxn id="57" idx="2"/>
          </p:cNvCxnSpPr>
          <p:nvPr/>
        </p:nvCxnSpPr>
        <p:spPr>
          <a:xfrm flipV="1">
            <a:off x="8801450" y="3763139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BEFFE542-A6B5-E643-B436-A452657A5E27}"/>
              </a:ext>
            </a:extLst>
          </p:cNvPr>
          <p:cNvCxnSpPr>
            <a:cxnSpLocks/>
            <a:stCxn id="59" idx="6"/>
            <a:endCxn id="52" idx="2"/>
          </p:cNvCxnSpPr>
          <p:nvPr/>
        </p:nvCxnSpPr>
        <p:spPr>
          <a:xfrm flipV="1">
            <a:off x="8801450" y="2522264"/>
            <a:ext cx="1027781" cy="21377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FEFE6CAC-4AC9-2844-9606-B875DB4F200D}"/>
              </a:ext>
            </a:extLst>
          </p:cNvPr>
          <p:cNvCxnSpPr>
            <a:cxnSpLocks/>
            <a:stCxn id="59" idx="6"/>
            <a:endCxn id="57" idx="2"/>
          </p:cNvCxnSpPr>
          <p:nvPr/>
        </p:nvCxnSpPr>
        <p:spPr>
          <a:xfrm flipV="1">
            <a:off x="8801450" y="3763139"/>
            <a:ext cx="1027781" cy="8969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C813AEB-CA75-4746-B4F0-411D48F07828}"/>
              </a:ext>
            </a:extLst>
          </p:cNvPr>
          <p:cNvSpPr txBox="1"/>
          <p:nvPr/>
        </p:nvSpPr>
        <p:spPr>
          <a:xfrm>
            <a:off x="9011930" y="3894954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DF7D383-0991-A946-8600-6FD768F369F8}"/>
              </a:ext>
            </a:extLst>
          </p:cNvPr>
          <p:cNvSpPr/>
          <p:nvPr/>
        </p:nvSpPr>
        <p:spPr>
          <a:xfrm>
            <a:off x="7302012" y="2377794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34049E12-D3A2-9847-8ADE-E45BC62D8CFC}"/>
              </a:ext>
            </a:extLst>
          </p:cNvPr>
          <p:cNvSpPr txBox="1"/>
          <p:nvPr/>
        </p:nvSpPr>
        <p:spPr>
          <a:xfrm>
            <a:off x="6946488" y="1946441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(T-1)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23AB2D-EBB5-8B4C-89D6-830057545A98}"/>
              </a:ext>
            </a:extLst>
          </p:cNvPr>
          <p:cNvSpPr/>
          <p:nvPr/>
        </p:nvSpPr>
        <p:spPr>
          <a:xfrm>
            <a:off x="7359112" y="2446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4B01D2C-7DBB-8842-ACC8-5F1A188835E4}"/>
              </a:ext>
            </a:extLst>
          </p:cNvPr>
          <p:cNvSpPr/>
          <p:nvPr/>
        </p:nvSpPr>
        <p:spPr>
          <a:xfrm>
            <a:off x="7359112" y="2694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228069C-C622-8449-AB87-0D930A11315C}"/>
              </a:ext>
            </a:extLst>
          </p:cNvPr>
          <p:cNvSpPr/>
          <p:nvPr/>
        </p:nvSpPr>
        <p:spPr>
          <a:xfrm>
            <a:off x="7359112" y="2942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7E4EB25-1583-2942-968F-C28E04F311CC}"/>
              </a:ext>
            </a:extLst>
          </p:cNvPr>
          <p:cNvSpPr/>
          <p:nvPr/>
        </p:nvSpPr>
        <p:spPr>
          <a:xfrm>
            <a:off x="7359112" y="3190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5F985CD-0DD1-664A-B8F0-BF6D7EAD1753}"/>
              </a:ext>
            </a:extLst>
          </p:cNvPr>
          <p:cNvSpPr/>
          <p:nvPr/>
        </p:nvSpPr>
        <p:spPr>
          <a:xfrm>
            <a:off x="7359112" y="3439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923036-C931-5B45-AAD7-DD2A808561ED}"/>
              </a:ext>
            </a:extLst>
          </p:cNvPr>
          <p:cNvSpPr/>
          <p:nvPr/>
        </p:nvSpPr>
        <p:spPr>
          <a:xfrm>
            <a:off x="7359112" y="3683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754C481-FDF9-4C45-B042-10B68A90B2E3}"/>
              </a:ext>
            </a:extLst>
          </p:cNvPr>
          <p:cNvSpPr/>
          <p:nvPr/>
        </p:nvSpPr>
        <p:spPr>
          <a:xfrm>
            <a:off x="6058231" y="4483416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5226253-D5EA-234E-AF32-6CEF961769B4}"/>
              </a:ext>
            </a:extLst>
          </p:cNvPr>
          <p:cNvSpPr/>
          <p:nvPr/>
        </p:nvSpPr>
        <p:spPr>
          <a:xfrm>
            <a:off x="6115331" y="4552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4F1E42A-EF08-C942-94BF-39C29F869AEF}"/>
              </a:ext>
            </a:extLst>
          </p:cNvPr>
          <p:cNvSpPr/>
          <p:nvPr/>
        </p:nvSpPr>
        <p:spPr>
          <a:xfrm>
            <a:off x="6115331" y="4800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544AE04-8863-2442-BCC4-8301610CDB84}"/>
              </a:ext>
            </a:extLst>
          </p:cNvPr>
          <p:cNvSpPr/>
          <p:nvPr/>
        </p:nvSpPr>
        <p:spPr>
          <a:xfrm>
            <a:off x="6115331" y="5048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6494BE-EC14-D94E-B304-695536E4F925}"/>
              </a:ext>
            </a:extLst>
          </p:cNvPr>
          <p:cNvSpPr/>
          <p:nvPr/>
        </p:nvSpPr>
        <p:spPr>
          <a:xfrm>
            <a:off x="6115331" y="5296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D3113E-C0F2-B040-A8E9-1594C32A804F}"/>
              </a:ext>
            </a:extLst>
          </p:cNvPr>
          <p:cNvSpPr/>
          <p:nvPr/>
        </p:nvSpPr>
        <p:spPr>
          <a:xfrm>
            <a:off x="6115331" y="5544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8CD44E-FC4A-8943-8E89-F7B3C0CC8263}"/>
              </a:ext>
            </a:extLst>
          </p:cNvPr>
          <p:cNvSpPr/>
          <p:nvPr/>
        </p:nvSpPr>
        <p:spPr>
          <a:xfrm>
            <a:off x="6115331" y="57929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A4AD857-BEB6-8C4F-8F88-D0070EBFC83F}"/>
              </a:ext>
            </a:extLst>
          </p:cNvPr>
          <p:cNvSpPr txBox="1"/>
          <p:nvPr/>
        </p:nvSpPr>
        <p:spPr>
          <a:xfrm>
            <a:off x="5705792" y="6134387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(T-2)</a:t>
            </a:r>
          </a:p>
        </p:txBody>
      </p: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C9F3439-3FBC-7447-AFC2-D4EECE7C4B64}"/>
              </a:ext>
            </a:extLst>
          </p:cNvPr>
          <p:cNvCxnSpPr>
            <a:cxnSpLocks/>
            <a:stCxn id="94" idx="6"/>
            <a:endCxn id="82" idx="2"/>
          </p:cNvCxnSpPr>
          <p:nvPr/>
        </p:nvCxnSpPr>
        <p:spPr>
          <a:xfrm flipV="1">
            <a:off x="6331331" y="2554439"/>
            <a:ext cx="1027781" cy="334649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5C49AA5D-BF05-2545-8CA9-7CB081AD73F5}"/>
              </a:ext>
            </a:extLst>
          </p:cNvPr>
          <p:cNvCxnSpPr>
            <a:cxnSpLocks/>
            <a:stCxn id="94" idx="6"/>
            <a:endCxn id="87" idx="2"/>
          </p:cNvCxnSpPr>
          <p:nvPr/>
        </p:nvCxnSpPr>
        <p:spPr>
          <a:xfrm flipV="1">
            <a:off x="6331331" y="3791625"/>
            <a:ext cx="1027781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0027CF2F-78E4-AF44-B933-3101EBFDE6AC}"/>
              </a:ext>
            </a:extLst>
          </p:cNvPr>
          <p:cNvCxnSpPr>
            <a:cxnSpLocks/>
            <a:stCxn id="89" idx="6"/>
            <a:endCxn id="82" idx="2"/>
          </p:cNvCxnSpPr>
          <p:nvPr/>
        </p:nvCxnSpPr>
        <p:spPr>
          <a:xfrm flipV="1">
            <a:off x="6331331" y="2554439"/>
            <a:ext cx="102778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7F8F60F6-4747-5344-99D2-E1BC78847E05}"/>
              </a:ext>
            </a:extLst>
          </p:cNvPr>
          <p:cNvCxnSpPr>
            <a:cxnSpLocks/>
            <a:stCxn id="89" idx="6"/>
            <a:endCxn id="87" idx="2"/>
          </p:cNvCxnSpPr>
          <p:nvPr/>
        </p:nvCxnSpPr>
        <p:spPr>
          <a:xfrm flipV="1">
            <a:off x="6331331" y="3791625"/>
            <a:ext cx="1027781" cy="8684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0ACFD39F-36A8-2A40-84F1-79F375503AA2}"/>
              </a:ext>
            </a:extLst>
          </p:cNvPr>
          <p:cNvCxnSpPr>
            <a:cxnSpLocks/>
            <a:stCxn id="82" idx="6"/>
            <a:endCxn id="59" idx="2"/>
          </p:cNvCxnSpPr>
          <p:nvPr/>
        </p:nvCxnSpPr>
        <p:spPr>
          <a:xfrm>
            <a:off x="7575112" y="2554439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408A02D2-ABF0-3543-A994-38C1B86AA4DA}"/>
              </a:ext>
            </a:extLst>
          </p:cNvPr>
          <p:cNvCxnSpPr>
            <a:cxnSpLocks/>
            <a:stCxn id="87" idx="6"/>
            <a:endCxn id="64" idx="2"/>
          </p:cNvCxnSpPr>
          <p:nvPr/>
        </p:nvCxnSpPr>
        <p:spPr>
          <a:xfrm>
            <a:off x="7575112" y="3791625"/>
            <a:ext cx="1010338" cy="210931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/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4305BC85-D5C7-BD47-988C-6E44A16B6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601" y="3899625"/>
                <a:ext cx="6390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Rechteck 113">
            <a:extLst>
              <a:ext uri="{FF2B5EF4-FFF2-40B4-BE49-F238E27FC236}">
                <a16:creationId xmlns:a16="http://schemas.microsoft.com/office/drawing/2014/main" id="{DDD1E85C-36CC-E94F-8F36-3021D491B5CD}"/>
              </a:ext>
            </a:extLst>
          </p:cNvPr>
          <p:cNvSpPr/>
          <p:nvPr/>
        </p:nvSpPr>
        <p:spPr>
          <a:xfrm>
            <a:off x="3570977" y="4451241"/>
            <a:ext cx="330200" cy="1607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F50C713-56AE-844E-8006-481AA6579962}"/>
              </a:ext>
            </a:extLst>
          </p:cNvPr>
          <p:cNvSpPr/>
          <p:nvPr/>
        </p:nvSpPr>
        <p:spPr>
          <a:xfrm>
            <a:off x="3628077" y="45198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31C535-AB5F-7648-9582-8B98829412F4}"/>
              </a:ext>
            </a:extLst>
          </p:cNvPr>
          <p:cNvSpPr/>
          <p:nvPr/>
        </p:nvSpPr>
        <p:spPr>
          <a:xfrm>
            <a:off x="3628077" y="47680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F88A641-F6F1-C143-BDB3-B039E69A58D9}"/>
              </a:ext>
            </a:extLst>
          </p:cNvPr>
          <p:cNvSpPr/>
          <p:nvPr/>
        </p:nvSpPr>
        <p:spPr>
          <a:xfrm>
            <a:off x="3628077" y="501623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D28175-ADF3-F840-A4C5-0475236654F7}"/>
              </a:ext>
            </a:extLst>
          </p:cNvPr>
          <p:cNvSpPr/>
          <p:nvPr/>
        </p:nvSpPr>
        <p:spPr>
          <a:xfrm>
            <a:off x="3628077" y="526441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C33EFE1-509F-2345-B089-9CCDBAB8EE9E}"/>
              </a:ext>
            </a:extLst>
          </p:cNvPr>
          <p:cNvSpPr/>
          <p:nvPr/>
        </p:nvSpPr>
        <p:spPr>
          <a:xfrm>
            <a:off x="3628077" y="551258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20AC25A-5CB7-6642-8A35-EA1CD3BB0ADE}"/>
              </a:ext>
            </a:extLst>
          </p:cNvPr>
          <p:cNvSpPr/>
          <p:nvPr/>
        </p:nvSpPr>
        <p:spPr>
          <a:xfrm>
            <a:off x="3628077" y="5760761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95F57BEB-8B60-104E-B18D-D0000190AEC2}"/>
              </a:ext>
            </a:extLst>
          </p:cNvPr>
          <p:cNvSpPr txBox="1"/>
          <p:nvPr/>
        </p:nvSpPr>
        <p:spPr>
          <a:xfrm>
            <a:off x="3218538" y="6102212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x</a:t>
            </a:r>
            <a:r>
              <a:rPr lang="de-DE"/>
              <a:t>(1)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AB9751E-4DE6-2349-BFA5-B8974BA2B76A}"/>
              </a:ext>
            </a:extLst>
          </p:cNvPr>
          <p:cNvSpPr/>
          <p:nvPr/>
        </p:nvSpPr>
        <p:spPr>
          <a:xfrm>
            <a:off x="2344639" y="2345619"/>
            <a:ext cx="330200" cy="1607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FDA75ED6-84C1-D04F-A5A7-525F1BEFB2EF}"/>
              </a:ext>
            </a:extLst>
          </p:cNvPr>
          <p:cNvSpPr txBox="1"/>
          <p:nvPr/>
        </p:nvSpPr>
        <p:spPr>
          <a:xfrm>
            <a:off x="1989115" y="1914266"/>
            <a:ext cx="110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act</a:t>
            </a:r>
            <a:r>
              <a:rPr lang="de-DE"/>
              <a:t>(1)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5FB78B-5D46-DE40-A9AE-E01A22F5F0C8}"/>
              </a:ext>
            </a:extLst>
          </p:cNvPr>
          <p:cNvSpPr/>
          <p:nvPr/>
        </p:nvSpPr>
        <p:spPr>
          <a:xfrm>
            <a:off x="2401739" y="24142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D06D288-19AB-E144-ACE5-BA147169A5A9}"/>
              </a:ext>
            </a:extLst>
          </p:cNvPr>
          <p:cNvSpPr/>
          <p:nvPr/>
        </p:nvSpPr>
        <p:spPr>
          <a:xfrm>
            <a:off x="2401739" y="26624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F5445D0-768F-874F-B549-1DA1AD5406F4}"/>
              </a:ext>
            </a:extLst>
          </p:cNvPr>
          <p:cNvSpPr/>
          <p:nvPr/>
        </p:nvSpPr>
        <p:spPr>
          <a:xfrm>
            <a:off x="2401739" y="29106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CF3742C-5479-6147-BAB6-518D241F547E}"/>
              </a:ext>
            </a:extLst>
          </p:cNvPr>
          <p:cNvSpPr/>
          <p:nvPr/>
        </p:nvSpPr>
        <p:spPr>
          <a:xfrm>
            <a:off x="2401739" y="31587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29B2CEF-D447-5843-B02E-8013AB6E80FF}"/>
              </a:ext>
            </a:extLst>
          </p:cNvPr>
          <p:cNvSpPr/>
          <p:nvPr/>
        </p:nvSpPr>
        <p:spPr>
          <a:xfrm>
            <a:off x="2401739" y="34069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F51399A-985D-B248-A4F5-B332B3D0F9FF}"/>
              </a:ext>
            </a:extLst>
          </p:cNvPr>
          <p:cNvSpPr/>
          <p:nvPr/>
        </p:nvSpPr>
        <p:spPr>
          <a:xfrm>
            <a:off x="2389846" y="365513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3023E243-D122-984A-A96D-957B4DE692A2}"/>
              </a:ext>
            </a:extLst>
          </p:cNvPr>
          <p:cNvCxnSpPr>
            <a:cxnSpLocks/>
            <a:stCxn id="124" idx="6"/>
            <a:endCxn id="115" idx="2"/>
          </p:cNvCxnSpPr>
          <p:nvPr/>
        </p:nvCxnSpPr>
        <p:spPr>
          <a:xfrm>
            <a:off x="2617739" y="2522264"/>
            <a:ext cx="1010338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>
            <a:extLst>
              <a:ext uri="{FF2B5EF4-FFF2-40B4-BE49-F238E27FC236}">
                <a16:creationId xmlns:a16="http://schemas.microsoft.com/office/drawing/2014/main" id="{9C16EA3A-82AF-5A4F-B20D-E6CD541CD24D}"/>
              </a:ext>
            </a:extLst>
          </p:cNvPr>
          <p:cNvCxnSpPr>
            <a:cxnSpLocks/>
            <a:stCxn id="129" idx="6"/>
            <a:endCxn id="120" idx="2"/>
          </p:cNvCxnSpPr>
          <p:nvPr/>
        </p:nvCxnSpPr>
        <p:spPr>
          <a:xfrm>
            <a:off x="2605846" y="3763139"/>
            <a:ext cx="1022231" cy="210562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E6B36AB1-5FDA-EE45-A75F-AD3E6F669192}"/>
              </a:ext>
            </a:extLst>
          </p:cNvPr>
          <p:cNvSpPr txBox="1"/>
          <p:nvPr/>
        </p:nvSpPr>
        <p:spPr>
          <a:xfrm>
            <a:off x="4735856" y="5262532"/>
            <a:ext cx="81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(…)</a:t>
            </a:r>
          </a:p>
        </p:txBody>
      </p:sp>
      <p:cxnSp>
        <p:nvCxnSpPr>
          <p:cNvPr id="140" name="Gerade Verbindung 139">
            <a:extLst>
              <a:ext uri="{FF2B5EF4-FFF2-40B4-BE49-F238E27FC236}">
                <a16:creationId xmlns:a16="http://schemas.microsoft.com/office/drawing/2014/main" id="{3EF997ED-0B4B-7444-8F75-F68BBF71954F}"/>
              </a:ext>
            </a:extLst>
          </p:cNvPr>
          <p:cNvCxnSpPr>
            <a:cxnSpLocks/>
            <a:stCxn id="171" idx="6"/>
            <a:endCxn id="124" idx="2"/>
          </p:cNvCxnSpPr>
          <p:nvPr/>
        </p:nvCxnSpPr>
        <p:spPr>
          <a:xfrm flipV="1">
            <a:off x="1316871" y="2522264"/>
            <a:ext cx="1084868" cy="606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9C346EAD-3610-1748-BAE6-8B4CF96FE386}"/>
              </a:ext>
            </a:extLst>
          </p:cNvPr>
          <p:cNvCxnSpPr>
            <a:cxnSpLocks/>
            <a:stCxn id="171" idx="6"/>
            <a:endCxn id="129" idx="2"/>
          </p:cNvCxnSpPr>
          <p:nvPr/>
        </p:nvCxnSpPr>
        <p:spPr>
          <a:xfrm>
            <a:off x="1316871" y="2582925"/>
            <a:ext cx="1072975" cy="11802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feld 152">
            <a:extLst>
              <a:ext uri="{FF2B5EF4-FFF2-40B4-BE49-F238E27FC236}">
                <a16:creationId xmlns:a16="http://schemas.microsoft.com/office/drawing/2014/main" id="{4E067EDE-B24A-9547-ADD8-99E8D96E70BA}"/>
              </a:ext>
            </a:extLst>
          </p:cNvPr>
          <p:cNvSpPr txBox="1"/>
          <p:nvPr/>
        </p:nvSpPr>
        <p:spPr>
          <a:xfrm>
            <a:off x="692932" y="1667429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(1)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FC241FA-EEB3-F04B-994B-E08E45A5EF82}"/>
              </a:ext>
            </a:extLst>
          </p:cNvPr>
          <p:cNvSpPr/>
          <p:nvPr/>
        </p:nvSpPr>
        <p:spPr>
          <a:xfrm>
            <a:off x="8512420" y="2530744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D80F45-D2D9-ED46-A752-F1BD6E0F7B6A}"/>
              </a:ext>
            </a:extLst>
          </p:cNvPr>
          <p:cNvSpPr/>
          <p:nvPr/>
        </p:nvSpPr>
        <p:spPr>
          <a:xfrm>
            <a:off x="8569520" y="25993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B758EE4-501D-2448-84A9-FF46DFA66488}"/>
              </a:ext>
            </a:extLst>
          </p:cNvPr>
          <p:cNvSpPr/>
          <p:nvPr/>
        </p:nvSpPr>
        <p:spPr>
          <a:xfrm>
            <a:off x="8569520" y="284756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A377910-8BBE-A049-BB05-6D9D7E2A70D7}"/>
              </a:ext>
            </a:extLst>
          </p:cNvPr>
          <p:cNvSpPr/>
          <p:nvPr/>
        </p:nvSpPr>
        <p:spPr>
          <a:xfrm>
            <a:off x="8569520" y="3343914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377D21-3520-6E40-A65B-04C9D82B9FB6}"/>
              </a:ext>
            </a:extLst>
          </p:cNvPr>
          <p:cNvSpPr/>
          <p:nvPr/>
        </p:nvSpPr>
        <p:spPr>
          <a:xfrm>
            <a:off x="8569520" y="3592089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1F4F13E-6D66-0C41-97C1-048A7908FE93}"/>
              </a:ext>
            </a:extLst>
          </p:cNvPr>
          <p:cNvSpPr/>
          <p:nvPr/>
        </p:nvSpPr>
        <p:spPr>
          <a:xfrm>
            <a:off x="8569520" y="309893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E886810-F8FD-204F-BC82-39C9186188C3}"/>
              </a:ext>
            </a:extLst>
          </p:cNvPr>
          <p:cNvSpPr txBox="1"/>
          <p:nvPr/>
        </p:nvSpPr>
        <p:spPr>
          <a:xfrm>
            <a:off x="8195612" y="1824068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(T)</a:t>
            </a:r>
          </a:p>
        </p:txBody>
      </p: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FEE99C73-5E08-DA48-B701-558B397954E4}"/>
              </a:ext>
            </a:extLst>
          </p:cNvPr>
          <p:cNvCxnSpPr>
            <a:cxnSpLocks/>
            <a:stCxn id="104" idx="6"/>
            <a:endCxn id="52" idx="2"/>
          </p:cNvCxnSpPr>
          <p:nvPr/>
        </p:nvCxnSpPr>
        <p:spPr>
          <a:xfrm flipV="1">
            <a:off x="8785520" y="2522264"/>
            <a:ext cx="1043711" cy="1851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>
            <a:extLst>
              <a:ext uri="{FF2B5EF4-FFF2-40B4-BE49-F238E27FC236}">
                <a16:creationId xmlns:a16="http://schemas.microsoft.com/office/drawing/2014/main" id="{63EBD094-827F-F242-95C1-0507BF9FE6A8}"/>
              </a:ext>
            </a:extLst>
          </p:cNvPr>
          <p:cNvCxnSpPr>
            <a:cxnSpLocks/>
          </p:cNvCxnSpPr>
          <p:nvPr/>
        </p:nvCxnSpPr>
        <p:spPr>
          <a:xfrm>
            <a:off x="8769590" y="2707389"/>
            <a:ext cx="1059641" cy="109119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CB08DAF7-0E75-9E4C-BD5B-24F66D838EE1}"/>
              </a:ext>
            </a:extLst>
          </p:cNvPr>
          <p:cNvCxnSpPr>
            <a:cxnSpLocks/>
            <a:stCxn id="107" idx="6"/>
            <a:endCxn id="52" idx="2"/>
          </p:cNvCxnSpPr>
          <p:nvPr/>
        </p:nvCxnSpPr>
        <p:spPr>
          <a:xfrm flipV="1">
            <a:off x="8785520" y="2522264"/>
            <a:ext cx="1043711" cy="117782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98A1C801-1CAB-394A-80D2-65E79907A0FA}"/>
              </a:ext>
            </a:extLst>
          </p:cNvPr>
          <p:cNvCxnSpPr>
            <a:cxnSpLocks/>
            <a:stCxn id="107" idx="6"/>
            <a:endCxn id="57" idx="2"/>
          </p:cNvCxnSpPr>
          <p:nvPr/>
        </p:nvCxnSpPr>
        <p:spPr>
          <a:xfrm>
            <a:off x="8785520" y="3700089"/>
            <a:ext cx="1043711" cy="6305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feld 145">
            <a:extLst>
              <a:ext uri="{FF2B5EF4-FFF2-40B4-BE49-F238E27FC236}">
                <a16:creationId xmlns:a16="http://schemas.microsoft.com/office/drawing/2014/main" id="{6A07AC57-7066-2945-8ED7-49E8460D3E67}"/>
              </a:ext>
            </a:extLst>
          </p:cNvPr>
          <p:cNvSpPr txBox="1"/>
          <p:nvPr/>
        </p:nvSpPr>
        <p:spPr>
          <a:xfrm>
            <a:off x="9008273" y="2270395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3D59D80-6177-4840-A95B-86287EFAE010}"/>
              </a:ext>
            </a:extLst>
          </p:cNvPr>
          <p:cNvSpPr txBox="1"/>
          <p:nvPr/>
        </p:nvSpPr>
        <p:spPr>
          <a:xfrm>
            <a:off x="6596022" y="392540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res</a:t>
            </a:r>
            <a:r>
              <a:rPr lang="de-DE" b="1"/>
              <a:t>b</a:t>
            </a:r>
            <a:r>
              <a:rPr lang="de-DE" b="1" baseline="-25000"/>
              <a:t>res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/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48" name="Textfeld 147">
                <a:extLst>
                  <a:ext uri="{FF2B5EF4-FFF2-40B4-BE49-F238E27FC236}">
                    <a16:creationId xmlns:a16="http://schemas.microsoft.com/office/drawing/2014/main" id="{4AC485B7-9ED5-D64F-BE04-3616AEC0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95" y="2823611"/>
                <a:ext cx="639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EA573527-A50E-564F-92F5-F185B965064B}"/>
              </a:ext>
            </a:extLst>
          </p:cNvPr>
          <p:cNvCxnSpPr>
            <a:cxnSpLocks/>
            <a:stCxn id="59" idx="6"/>
            <a:endCxn id="9" idx="2"/>
          </p:cNvCxnSpPr>
          <p:nvPr/>
        </p:nvCxnSpPr>
        <p:spPr>
          <a:xfrm flipV="1">
            <a:off x="8801450" y="3973278"/>
            <a:ext cx="2373856" cy="6867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38368B8B-14C1-344E-AEF9-6889977E77CD}"/>
              </a:ext>
            </a:extLst>
          </p:cNvPr>
          <p:cNvCxnSpPr>
            <a:cxnSpLocks/>
            <a:stCxn id="64" idx="6"/>
            <a:endCxn id="9" idx="2"/>
          </p:cNvCxnSpPr>
          <p:nvPr/>
        </p:nvCxnSpPr>
        <p:spPr>
          <a:xfrm flipV="1">
            <a:off x="8801450" y="3973278"/>
            <a:ext cx="2373856" cy="192765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/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CA9760FB-BA36-1649-B79F-7B5604C2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121" y="4716570"/>
                <a:ext cx="10277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feld 151">
            <a:extLst>
              <a:ext uri="{FF2B5EF4-FFF2-40B4-BE49-F238E27FC236}">
                <a16:creationId xmlns:a16="http://schemas.microsoft.com/office/drawing/2014/main" id="{204485EB-9AB8-4643-AEC3-CCE013E14636}"/>
              </a:ext>
            </a:extLst>
          </p:cNvPr>
          <p:cNvSpPr txBox="1"/>
          <p:nvPr/>
        </p:nvSpPr>
        <p:spPr>
          <a:xfrm>
            <a:off x="10173462" y="404378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out</a:t>
            </a:r>
            <a:r>
              <a:rPr lang="de-DE" b="1"/>
              <a:t> b</a:t>
            </a:r>
            <a:r>
              <a:rPr lang="de-DE" b="1" baseline="-25000"/>
              <a:t>out</a:t>
            </a:r>
            <a:endParaRPr lang="de-DE"/>
          </a:p>
        </p:txBody>
      </p: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118F157B-EB5C-0E48-88DB-7B32A964E7AF}"/>
              </a:ext>
            </a:extLst>
          </p:cNvPr>
          <p:cNvCxnSpPr>
            <a:cxnSpLocks/>
            <a:stCxn id="89" idx="6"/>
            <a:endCxn id="59" idx="2"/>
          </p:cNvCxnSpPr>
          <p:nvPr/>
        </p:nvCxnSpPr>
        <p:spPr>
          <a:xfrm>
            <a:off x="6331331" y="4660061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E529CB-B2FC-7848-9264-699FB3E07DC8}"/>
              </a:ext>
            </a:extLst>
          </p:cNvPr>
          <p:cNvCxnSpPr>
            <a:cxnSpLocks/>
            <a:stCxn id="94" idx="6"/>
            <a:endCxn id="64" idx="2"/>
          </p:cNvCxnSpPr>
          <p:nvPr/>
        </p:nvCxnSpPr>
        <p:spPr>
          <a:xfrm>
            <a:off x="6331331" y="5900936"/>
            <a:ext cx="225411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/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/>
              </a:p>
            </p:txBody>
          </p:sp>
        </mc:Choice>
        <mc:Fallback xmlns="">
          <p:sp>
            <p:nvSpPr>
              <p:cNvPr id="156" name="Textfeld 155">
                <a:extLst>
                  <a:ext uri="{FF2B5EF4-FFF2-40B4-BE49-F238E27FC236}">
                    <a16:creationId xmlns:a16="http://schemas.microsoft.com/office/drawing/2014/main" id="{3FA53F82-A571-B340-95A8-D3A1C9E4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881" y="5539531"/>
                <a:ext cx="102778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chteck 156">
            <a:extLst>
              <a:ext uri="{FF2B5EF4-FFF2-40B4-BE49-F238E27FC236}">
                <a16:creationId xmlns:a16="http://schemas.microsoft.com/office/drawing/2014/main" id="{B3218D6F-B358-274B-882F-E158C6A22895}"/>
              </a:ext>
            </a:extLst>
          </p:cNvPr>
          <p:cNvSpPr/>
          <p:nvPr/>
        </p:nvSpPr>
        <p:spPr>
          <a:xfrm>
            <a:off x="6048941" y="252602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433EAF2-4BD8-2847-A511-35EC3BA41D9E}"/>
              </a:ext>
            </a:extLst>
          </p:cNvPr>
          <p:cNvSpPr/>
          <p:nvPr/>
        </p:nvSpPr>
        <p:spPr>
          <a:xfrm>
            <a:off x="6106041" y="25946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F1617E2-2D62-3D4E-A68B-897AE6FBDE3B}"/>
              </a:ext>
            </a:extLst>
          </p:cNvPr>
          <p:cNvSpPr/>
          <p:nvPr/>
        </p:nvSpPr>
        <p:spPr>
          <a:xfrm>
            <a:off x="6106041" y="284284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45C55ABA-F6BF-D544-97AC-EACE265AC3AA}"/>
              </a:ext>
            </a:extLst>
          </p:cNvPr>
          <p:cNvSpPr/>
          <p:nvPr/>
        </p:nvSpPr>
        <p:spPr>
          <a:xfrm>
            <a:off x="6106041" y="333919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2A51191-0E77-1746-8E13-CFAFC97F6061}"/>
              </a:ext>
            </a:extLst>
          </p:cNvPr>
          <p:cNvSpPr/>
          <p:nvPr/>
        </p:nvSpPr>
        <p:spPr>
          <a:xfrm>
            <a:off x="6106041" y="358736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A9ECB16-BE11-A649-B4FD-CA518B8B05F0}"/>
              </a:ext>
            </a:extLst>
          </p:cNvPr>
          <p:cNvSpPr/>
          <p:nvPr/>
        </p:nvSpPr>
        <p:spPr>
          <a:xfrm>
            <a:off x="6106041" y="309420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8A4F454D-F520-2A45-B82A-8306F9EF984D}"/>
              </a:ext>
            </a:extLst>
          </p:cNvPr>
          <p:cNvSpPr txBox="1"/>
          <p:nvPr/>
        </p:nvSpPr>
        <p:spPr>
          <a:xfrm>
            <a:off x="5732133" y="1819344"/>
            <a:ext cx="1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input</a:t>
            </a:r>
          </a:p>
          <a:p>
            <a:pPr algn="ctr"/>
            <a:r>
              <a:rPr lang="de-DE" b="1"/>
              <a:t>u</a:t>
            </a:r>
            <a:r>
              <a:rPr lang="de-DE"/>
              <a:t>(T-1)</a:t>
            </a:r>
          </a:p>
        </p:txBody>
      </p: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9B286F06-48A4-744C-ABC7-E8298E3F7708}"/>
              </a:ext>
            </a:extLst>
          </p:cNvPr>
          <p:cNvCxnSpPr>
            <a:cxnSpLocks/>
            <a:stCxn id="158" idx="6"/>
            <a:endCxn id="82" idx="2"/>
          </p:cNvCxnSpPr>
          <p:nvPr/>
        </p:nvCxnSpPr>
        <p:spPr>
          <a:xfrm flipV="1">
            <a:off x="6322041" y="2554439"/>
            <a:ext cx="1037071" cy="14822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199AC58-2285-B943-9E11-69A4E7A9F45C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6306111" y="2702665"/>
            <a:ext cx="1053001" cy="10889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165">
            <a:extLst>
              <a:ext uri="{FF2B5EF4-FFF2-40B4-BE49-F238E27FC236}">
                <a16:creationId xmlns:a16="http://schemas.microsoft.com/office/drawing/2014/main" id="{D8EB24A1-03AF-464E-BC3D-285FC530D3BE}"/>
              </a:ext>
            </a:extLst>
          </p:cNvPr>
          <p:cNvCxnSpPr>
            <a:cxnSpLocks/>
            <a:stCxn id="161" idx="6"/>
          </p:cNvCxnSpPr>
          <p:nvPr/>
        </p:nvCxnSpPr>
        <p:spPr>
          <a:xfrm flipV="1">
            <a:off x="6322041" y="2553998"/>
            <a:ext cx="1027781" cy="1141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166">
            <a:extLst>
              <a:ext uri="{FF2B5EF4-FFF2-40B4-BE49-F238E27FC236}">
                <a16:creationId xmlns:a16="http://schemas.microsoft.com/office/drawing/2014/main" id="{2D3A46B5-C172-D44F-A569-9A1327F238BD}"/>
              </a:ext>
            </a:extLst>
          </p:cNvPr>
          <p:cNvCxnSpPr>
            <a:cxnSpLocks/>
            <a:stCxn id="161" idx="6"/>
            <a:endCxn id="87" idx="2"/>
          </p:cNvCxnSpPr>
          <p:nvPr/>
        </p:nvCxnSpPr>
        <p:spPr>
          <a:xfrm>
            <a:off x="6322041" y="3695365"/>
            <a:ext cx="1037071" cy="9626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713817D1-4009-3F4E-942A-7BF1E5631663}"/>
              </a:ext>
            </a:extLst>
          </p:cNvPr>
          <p:cNvSpPr txBox="1"/>
          <p:nvPr/>
        </p:nvSpPr>
        <p:spPr>
          <a:xfrm>
            <a:off x="6544794" y="2265671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3FBA8F8-7777-D94A-AB0B-D511EF9C4545}"/>
              </a:ext>
            </a:extLst>
          </p:cNvPr>
          <p:cNvSpPr txBox="1"/>
          <p:nvPr/>
        </p:nvSpPr>
        <p:spPr>
          <a:xfrm>
            <a:off x="1570740" y="2228297"/>
            <a:ext cx="61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W</a:t>
            </a:r>
            <a:r>
              <a:rPr lang="de-DE" b="1" baseline="-25000"/>
              <a:t>in</a:t>
            </a:r>
            <a:r>
              <a:rPr lang="de-DE" b="1"/>
              <a:t> b</a:t>
            </a:r>
            <a:r>
              <a:rPr lang="de-DE" b="1" baseline="-25000"/>
              <a:t>in</a:t>
            </a:r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0E984CDA-86EE-F146-9AEE-CBD6FE90BCF2}"/>
              </a:ext>
            </a:extLst>
          </p:cNvPr>
          <p:cNvSpPr/>
          <p:nvPr/>
        </p:nvSpPr>
        <p:spPr>
          <a:xfrm>
            <a:off x="1043771" y="2406280"/>
            <a:ext cx="330200" cy="1348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5BBE36BE-4DCC-9A45-A963-6294397A14AA}"/>
              </a:ext>
            </a:extLst>
          </p:cNvPr>
          <p:cNvSpPr/>
          <p:nvPr/>
        </p:nvSpPr>
        <p:spPr>
          <a:xfrm>
            <a:off x="1100871" y="24749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98F8EC8-1E14-7147-8363-6E4888591AFB}"/>
              </a:ext>
            </a:extLst>
          </p:cNvPr>
          <p:cNvSpPr/>
          <p:nvPr/>
        </p:nvSpPr>
        <p:spPr>
          <a:xfrm>
            <a:off x="1100871" y="272310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C73D923-D705-EF49-B6BD-C3E469C71A5A}"/>
              </a:ext>
            </a:extLst>
          </p:cNvPr>
          <p:cNvSpPr/>
          <p:nvPr/>
        </p:nvSpPr>
        <p:spPr>
          <a:xfrm>
            <a:off x="1100871" y="3219450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D0A0BB0-A8CA-654F-B59D-778E17C274C7}"/>
              </a:ext>
            </a:extLst>
          </p:cNvPr>
          <p:cNvSpPr/>
          <p:nvPr/>
        </p:nvSpPr>
        <p:spPr>
          <a:xfrm>
            <a:off x="1100871" y="3467625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CBD473F-76BC-2949-98D9-3D7B3D3ECB07}"/>
              </a:ext>
            </a:extLst>
          </p:cNvPr>
          <p:cNvSpPr/>
          <p:nvPr/>
        </p:nvSpPr>
        <p:spPr>
          <a:xfrm>
            <a:off x="1100871" y="2974466"/>
            <a:ext cx="216000" cy="21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93F4A20C-3549-0B45-A6E6-4F44A38095C4}"/>
              </a:ext>
            </a:extLst>
          </p:cNvPr>
          <p:cNvCxnSpPr>
            <a:cxnSpLocks/>
            <a:stCxn id="174" idx="6"/>
            <a:endCxn id="124" idx="2"/>
          </p:cNvCxnSpPr>
          <p:nvPr/>
        </p:nvCxnSpPr>
        <p:spPr>
          <a:xfrm flipV="1">
            <a:off x="1316871" y="2522264"/>
            <a:ext cx="1084868" cy="105336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177">
            <a:extLst>
              <a:ext uri="{FF2B5EF4-FFF2-40B4-BE49-F238E27FC236}">
                <a16:creationId xmlns:a16="http://schemas.microsoft.com/office/drawing/2014/main" id="{F37A035D-D7CC-C04E-B051-57CFAA5D0CE3}"/>
              </a:ext>
            </a:extLst>
          </p:cNvPr>
          <p:cNvCxnSpPr>
            <a:cxnSpLocks/>
            <a:stCxn id="174" idx="6"/>
            <a:endCxn id="129" idx="2"/>
          </p:cNvCxnSpPr>
          <p:nvPr/>
        </p:nvCxnSpPr>
        <p:spPr>
          <a:xfrm>
            <a:off x="1316871" y="3575625"/>
            <a:ext cx="1072975" cy="18751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Grafik 143">
            <a:extLst>
              <a:ext uri="{FF2B5EF4-FFF2-40B4-BE49-F238E27FC236}">
                <a16:creationId xmlns:a16="http://schemas.microsoft.com/office/drawing/2014/main" id="{D89D1FD1-E44C-6042-8679-F98AA7CBB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288" y="829406"/>
            <a:ext cx="9664700" cy="622300"/>
          </a:xfrm>
          <a:prstGeom prst="rect">
            <a:avLst/>
          </a:prstGeom>
        </p:spPr>
      </p:pic>
      <p:sp>
        <p:nvSpPr>
          <p:cNvPr id="132" name="Abgerundetes Rechteck 131">
            <a:extLst>
              <a:ext uri="{FF2B5EF4-FFF2-40B4-BE49-F238E27FC236}">
                <a16:creationId xmlns:a16="http://schemas.microsoft.com/office/drawing/2014/main" id="{F28B0DA1-1D2F-0A44-BBB7-A73FFDAFB4B3}"/>
              </a:ext>
            </a:extLst>
          </p:cNvPr>
          <p:cNvSpPr/>
          <p:nvPr/>
        </p:nvSpPr>
        <p:spPr>
          <a:xfrm>
            <a:off x="5943987" y="896256"/>
            <a:ext cx="5569726" cy="461666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Abgerundetes Rechteck 133">
            <a:extLst>
              <a:ext uri="{FF2B5EF4-FFF2-40B4-BE49-F238E27FC236}">
                <a16:creationId xmlns:a16="http://schemas.microsoft.com/office/drawing/2014/main" id="{B6735704-3F6B-2E45-AE9D-160AD9265A7B}"/>
              </a:ext>
            </a:extLst>
          </p:cNvPr>
          <p:cNvSpPr/>
          <p:nvPr/>
        </p:nvSpPr>
        <p:spPr>
          <a:xfrm>
            <a:off x="8252543" y="1833245"/>
            <a:ext cx="2031078" cy="467047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Abgerundetes Rechteck 134">
            <a:extLst>
              <a:ext uri="{FF2B5EF4-FFF2-40B4-BE49-F238E27FC236}">
                <a16:creationId xmlns:a16="http://schemas.microsoft.com/office/drawing/2014/main" id="{F276F21F-9B7F-F745-AA7A-DA1358E2FFA8}"/>
              </a:ext>
            </a:extLst>
          </p:cNvPr>
          <p:cNvSpPr/>
          <p:nvPr/>
        </p:nvSpPr>
        <p:spPr>
          <a:xfrm>
            <a:off x="5834187" y="1801070"/>
            <a:ext cx="2031078" cy="467047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6E8A1A7E-FE27-FEE4-658E-16B84E774670}"/>
                  </a:ext>
                </a:extLst>
              </p:cNvPr>
              <p:cNvSpPr txBox="1"/>
              <p:nvPr/>
            </p:nvSpPr>
            <p:spPr>
              <a:xfrm>
                <a:off x="2741705" y="3893068"/>
                <a:ext cx="639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/>
              </a:p>
            </p:txBody>
          </p:sp>
        </mc:Choice>
        <mc:Fallback>
          <p:sp>
            <p:nvSpPr>
              <p:cNvPr id="136" name="Textfeld 135">
                <a:extLst>
                  <a:ext uri="{FF2B5EF4-FFF2-40B4-BE49-F238E27FC236}">
                    <a16:creationId xmlns:a16="http://schemas.microsoft.com/office/drawing/2014/main" id="{6E8A1A7E-FE27-FEE4-658E-16B84E774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05" y="3893068"/>
                <a:ext cx="6390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50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El Ni</a:t>
            </a:r>
            <a:r>
              <a:rPr lang="de-DE" sz="2400" b="1" dirty="0" err="1"/>
              <a:t>ñ</a:t>
            </a:r>
            <a:r>
              <a:rPr lang="de-DE" sz="2400" b="1" dirty="0"/>
              <a:t>o Southern Oscillation </a:t>
            </a:r>
            <a:r>
              <a:rPr lang="de-DE" sz="2400" dirty="0"/>
              <a:t>(ENSO)</a:t>
            </a:r>
            <a:endParaRPr lang="de-DE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594C02-CE06-D24D-A3D4-FD81267C5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56" y="1062681"/>
            <a:ext cx="10330487" cy="506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6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6</a:t>
            </a:fld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1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3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5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7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19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0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2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4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6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28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18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3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5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7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190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08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2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4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6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280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18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36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5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72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190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08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26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4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62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280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18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3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5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7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190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08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2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4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6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280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1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3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5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7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19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0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2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4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6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28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949549" y="1402871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-19182" y="1529705"/>
            <a:ext cx="105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D </a:t>
            </a:r>
            <a:r>
              <a:rPr lang="de-DE"/>
              <a:t>input features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1977365" y="334798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386234" y="821480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  </a:t>
            </a:r>
            <a:r>
              <a:rPr lang="de-DE"/>
              <a:t>timesteps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613A00-EAB9-AE92-829A-7624AC4865E4}"/>
              </a:ext>
            </a:extLst>
          </p:cNvPr>
          <p:cNvSpPr/>
          <p:nvPr/>
        </p:nvSpPr>
        <p:spPr>
          <a:xfrm>
            <a:off x="920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C6F9FD6-C69B-FC67-34CB-5B7C58E44507}"/>
              </a:ext>
            </a:extLst>
          </p:cNvPr>
          <p:cNvSpPr/>
          <p:nvPr/>
        </p:nvSpPr>
        <p:spPr>
          <a:xfrm>
            <a:off x="1172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191C99A4-67AF-7D20-E09C-6D0C80DEA019}"/>
              </a:ext>
            </a:extLst>
          </p:cNvPr>
          <p:cNvSpPr/>
          <p:nvPr/>
        </p:nvSpPr>
        <p:spPr>
          <a:xfrm>
            <a:off x="1424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290619F-956A-B3D5-F965-0EE637D0D087}"/>
              </a:ext>
            </a:extLst>
          </p:cNvPr>
          <p:cNvSpPr/>
          <p:nvPr/>
        </p:nvSpPr>
        <p:spPr>
          <a:xfrm>
            <a:off x="1676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D62B35F-576E-6126-CB31-DB2F524630BF}"/>
              </a:ext>
            </a:extLst>
          </p:cNvPr>
          <p:cNvSpPr/>
          <p:nvPr/>
        </p:nvSpPr>
        <p:spPr>
          <a:xfrm>
            <a:off x="19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8268E1A7-D571-6E24-8BF3-8569311970D4}"/>
              </a:ext>
            </a:extLst>
          </p:cNvPr>
          <p:cNvSpPr/>
          <p:nvPr/>
        </p:nvSpPr>
        <p:spPr>
          <a:xfrm>
            <a:off x="209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2688B5A-0104-4A93-4B9C-024EC218AC6F}"/>
              </a:ext>
            </a:extLst>
          </p:cNvPr>
          <p:cNvSpPr/>
          <p:nvPr/>
        </p:nvSpPr>
        <p:spPr>
          <a:xfrm>
            <a:off x="227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7522FFF2-F5F2-8A03-9F43-EE02AC54CF57}"/>
              </a:ext>
            </a:extLst>
          </p:cNvPr>
          <p:cNvSpPr/>
          <p:nvPr/>
        </p:nvSpPr>
        <p:spPr>
          <a:xfrm>
            <a:off x="245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2B04374-A87E-BD89-4B73-4046B243DED4}"/>
              </a:ext>
            </a:extLst>
          </p:cNvPr>
          <p:cNvSpPr/>
          <p:nvPr/>
        </p:nvSpPr>
        <p:spPr>
          <a:xfrm>
            <a:off x="263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9F2326F6-8FF1-6284-F193-015E468928A6}"/>
              </a:ext>
            </a:extLst>
          </p:cNvPr>
          <p:cNvSpPr/>
          <p:nvPr/>
        </p:nvSpPr>
        <p:spPr>
          <a:xfrm>
            <a:off x="28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40FB50B2-887F-D338-8B92-672E1137F898}"/>
              </a:ext>
            </a:extLst>
          </p:cNvPr>
          <p:cNvSpPr/>
          <p:nvPr/>
        </p:nvSpPr>
        <p:spPr>
          <a:xfrm>
            <a:off x="920585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EE135B7B-F6CB-E747-99E1-636425199C99}"/>
              </a:ext>
            </a:extLst>
          </p:cNvPr>
          <p:cNvSpPr/>
          <p:nvPr/>
        </p:nvSpPr>
        <p:spPr>
          <a:xfrm>
            <a:off x="1172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A1355FA-D3D6-9C80-153C-1C57CF520E6B}"/>
              </a:ext>
            </a:extLst>
          </p:cNvPr>
          <p:cNvSpPr/>
          <p:nvPr/>
        </p:nvSpPr>
        <p:spPr>
          <a:xfrm>
            <a:off x="1424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343D805-6D1A-5E0E-4FF8-7FCAB921349E}"/>
              </a:ext>
            </a:extLst>
          </p:cNvPr>
          <p:cNvSpPr/>
          <p:nvPr/>
        </p:nvSpPr>
        <p:spPr>
          <a:xfrm>
            <a:off x="1676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492EF6-C2BB-88D1-539E-E394DF5FCB2A}"/>
              </a:ext>
            </a:extLst>
          </p:cNvPr>
          <p:cNvSpPr/>
          <p:nvPr/>
        </p:nvSpPr>
        <p:spPr>
          <a:xfrm>
            <a:off x="191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B5CB2B2-838E-3A66-414A-96BB82AE6FE6}"/>
              </a:ext>
            </a:extLst>
          </p:cNvPr>
          <p:cNvSpPr/>
          <p:nvPr/>
        </p:nvSpPr>
        <p:spPr>
          <a:xfrm>
            <a:off x="209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E9FCF7A-6A62-F6AB-5882-EA9624C5C9B3}"/>
              </a:ext>
            </a:extLst>
          </p:cNvPr>
          <p:cNvSpPr/>
          <p:nvPr/>
        </p:nvSpPr>
        <p:spPr>
          <a:xfrm>
            <a:off x="227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E1BAC317-0A54-446F-016D-6D487B5D5026}"/>
              </a:ext>
            </a:extLst>
          </p:cNvPr>
          <p:cNvSpPr/>
          <p:nvPr/>
        </p:nvSpPr>
        <p:spPr>
          <a:xfrm>
            <a:off x="245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B2AD68F-F101-21BD-45A6-8C6F9D82C610}"/>
              </a:ext>
            </a:extLst>
          </p:cNvPr>
          <p:cNvSpPr/>
          <p:nvPr/>
        </p:nvSpPr>
        <p:spPr>
          <a:xfrm>
            <a:off x="263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16A522CF-CF39-D2EE-0DFB-0B2BF16F98BA}"/>
              </a:ext>
            </a:extLst>
          </p:cNvPr>
          <p:cNvSpPr/>
          <p:nvPr/>
        </p:nvSpPr>
        <p:spPr>
          <a:xfrm>
            <a:off x="2812072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98E5C2DA-F571-419E-7165-60F23B1D3462}"/>
              </a:ext>
            </a:extLst>
          </p:cNvPr>
          <p:cNvSpPr/>
          <p:nvPr/>
        </p:nvSpPr>
        <p:spPr>
          <a:xfrm>
            <a:off x="920585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184A8E9-AF13-0F7C-5603-94175CD79469}"/>
              </a:ext>
            </a:extLst>
          </p:cNvPr>
          <p:cNvSpPr/>
          <p:nvPr/>
        </p:nvSpPr>
        <p:spPr>
          <a:xfrm>
            <a:off x="1172585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4F75F49-E9CD-ABD2-AA00-9E585C10F4EA}"/>
              </a:ext>
            </a:extLst>
          </p:cNvPr>
          <p:cNvSpPr/>
          <p:nvPr/>
        </p:nvSpPr>
        <p:spPr>
          <a:xfrm>
            <a:off x="1424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DD1CEA7-C921-EF4E-BD5C-F8444E39ADB8}"/>
              </a:ext>
            </a:extLst>
          </p:cNvPr>
          <p:cNvSpPr/>
          <p:nvPr/>
        </p:nvSpPr>
        <p:spPr>
          <a:xfrm>
            <a:off x="1676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628CF234-AAF6-163F-C5A1-C58867AD27D5}"/>
              </a:ext>
            </a:extLst>
          </p:cNvPr>
          <p:cNvSpPr/>
          <p:nvPr/>
        </p:nvSpPr>
        <p:spPr>
          <a:xfrm>
            <a:off x="191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BB4BDC5D-FE9B-796D-362B-E3A34EE03273}"/>
              </a:ext>
            </a:extLst>
          </p:cNvPr>
          <p:cNvSpPr/>
          <p:nvPr/>
        </p:nvSpPr>
        <p:spPr>
          <a:xfrm>
            <a:off x="209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A61EE24F-06A9-91A9-D8FF-78A0FC5F0D28}"/>
              </a:ext>
            </a:extLst>
          </p:cNvPr>
          <p:cNvSpPr/>
          <p:nvPr/>
        </p:nvSpPr>
        <p:spPr>
          <a:xfrm>
            <a:off x="227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274AEBC-B311-DED6-E8B4-A37C91E57398}"/>
              </a:ext>
            </a:extLst>
          </p:cNvPr>
          <p:cNvSpPr/>
          <p:nvPr/>
        </p:nvSpPr>
        <p:spPr>
          <a:xfrm>
            <a:off x="245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F59003-E568-9976-6885-D8E2CE13FD3B}"/>
              </a:ext>
            </a:extLst>
          </p:cNvPr>
          <p:cNvSpPr/>
          <p:nvPr/>
        </p:nvSpPr>
        <p:spPr>
          <a:xfrm>
            <a:off x="2632072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453CD0D-0C4D-C30B-93B9-58A7106ED4B3}"/>
              </a:ext>
            </a:extLst>
          </p:cNvPr>
          <p:cNvSpPr/>
          <p:nvPr/>
        </p:nvSpPr>
        <p:spPr>
          <a:xfrm>
            <a:off x="2812072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14AC1472-6C41-34B7-CC60-FF7D8CD14D69}"/>
              </a:ext>
            </a:extLst>
          </p:cNvPr>
          <p:cNvSpPr/>
          <p:nvPr/>
        </p:nvSpPr>
        <p:spPr>
          <a:xfrm>
            <a:off x="920585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7C8DE4E9-00A5-7797-96A8-2146D0E36EF0}"/>
              </a:ext>
            </a:extLst>
          </p:cNvPr>
          <p:cNvSpPr/>
          <p:nvPr/>
        </p:nvSpPr>
        <p:spPr>
          <a:xfrm>
            <a:off x="1172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6BD12D69-1593-CD0D-5053-EC0EF93F56B1}"/>
              </a:ext>
            </a:extLst>
          </p:cNvPr>
          <p:cNvSpPr/>
          <p:nvPr/>
        </p:nvSpPr>
        <p:spPr>
          <a:xfrm>
            <a:off x="1424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D54A13B-FC76-DD1F-89CE-52647325A9CF}"/>
              </a:ext>
            </a:extLst>
          </p:cNvPr>
          <p:cNvSpPr/>
          <p:nvPr/>
        </p:nvSpPr>
        <p:spPr>
          <a:xfrm>
            <a:off x="1676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378A073-0916-107B-9950-5FDE793BEE8F}"/>
              </a:ext>
            </a:extLst>
          </p:cNvPr>
          <p:cNvSpPr/>
          <p:nvPr/>
        </p:nvSpPr>
        <p:spPr>
          <a:xfrm>
            <a:off x="191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F20D12C-E69C-2059-5F15-161A858B18AF}"/>
              </a:ext>
            </a:extLst>
          </p:cNvPr>
          <p:cNvSpPr/>
          <p:nvPr/>
        </p:nvSpPr>
        <p:spPr>
          <a:xfrm>
            <a:off x="209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CB935D5-E84D-734B-AA37-B150780E53B8}"/>
              </a:ext>
            </a:extLst>
          </p:cNvPr>
          <p:cNvSpPr/>
          <p:nvPr/>
        </p:nvSpPr>
        <p:spPr>
          <a:xfrm>
            <a:off x="227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1B626DE-274C-A556-D74F-9A5C0BBF4885}"/>
              </a:ext>
            </a:extLst>
          </p:cNvPr>
          <p:cNvSpPr/>
          <p:nvPr/>
        </p:nvSpPr>
        <p:spPr>
          <a:xfrm>
            <a:off x="245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F1999183-37E8-CEFA-B72D-BD0E09B10F3A}"/>
              </a:ext>
            </a:extLst>
          </p:cNvPr>
          <p:cNvSpPr/>
          <p:nvPr/>
        </p:nvSpPr>
        <p:spPr>
          <a:xfrm>
            <a:off x="263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7483E13A-6031-6602-7A17-4B202A948C32}"/>
              </a:ext>
            </a:extLst>
          </p:cNvPr>
          <p:cNvSpPr/>
          <p:nvPr/>
        </p:nvSpPr>
        <p:spPr>
          <a:xfrm>
            <a:off x="2812072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0AE55C-648C-D27D-AE47-9BC77EEAAE2A}"/>
              </a:ext>
            </a:extLst>
          </p:cNvPr>
          <p:cNvSpPr/>
          <p:nvPr/>
        </p:nvSpPr>
        <p:spPr>
          <a:xfrm>
            <a:off x="920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5327A03D-FE87-8300-BBCC-0873D96FE51B}"/>
              </a:ext>
            </a:extLst>
          </p:cNvPr>
          <p:cNvSpPr/>
          <p:nvPr/>
        </p:nvSpPr>
        <p:spPr>
          <a:xfrm>
            <a:off x="1172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C1FABA3-D673-9D1A-BE68-83ECD5CA470E}"/>
              </a:ext>
            </a:extLst>
          </p:cNvPr>
          <p:cNvSpPr/>
          <p:nvPr/>
        </p:nvSpPr>
        <p:spPr>
          <a:xfrm>
            <a:off x="1424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B6F1FC7-FD5B-5A8C-69CA-B5F8A6C46A89}"/>
              </a:ext>
            </a:extLst>
          </p:cNvPr>
          <p:cNvSpPr/>
          <p:nvPr/>
        </p:nvSpPr>
        <p:spPr>
          <a:xfrm>
            <a:off x="1676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A7F1991-F446-7DB9-8B2A-9CD54DA452BC}"/>
              </a:ext>
            </a:extLst>
          </p:cNvPr>
          <p:cNvSpPr/>
          <p:nvPr/>
        </p:nvSpPr>
        <p:spPr>
          <a:xfrm>
            <a:off x="19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17BC6BA-B6BB-3496-BBDF-7AB0E9FF51A1}"/>
              </a:ext>
            </a:extLst>
          </p:cNvPr>
          <p:cNvSpPr/>
          <p:nvPr/>
        </p:nvSpPr>
        <p:spPr>
          <a:xfrm>
            <a:off x="209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F04F1E0C-1EE7-E56E-D8DD-C5062C8798CB}"/>
              </a:ext>
            </a:extLst>
          </p:cNvPr>
          <p:cNvSpPr/>
          <p:nvPr/>
        </p:nvSpPr>
        <p:spPr>
          <a:xfrm>
            <a:off x="227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75E5356F-7F2F-F7EC-71FC-9EC0760E7211}"/>
              </a:ext>
            </a:extLst>
          </p:cNvPr>
          <p:cNvSpPr/>
          <p:nvPr/>
        </p:nvSpPr>
        <p:spPr>
          <a:xfrm>
            <a:off x="245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503D4C2-E85C-3EB9-1C0F-EDEA064C1E65}"/>
              </a:ext>
            </a:extLst>
          </p:cNvPr>
          <p:cNvSpPr/>
          <p:nvPr/>
        </p:nvSpPr>
        <p:spPr>
          <a:xfrm>
            <a:off x="263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41F07B6A-0BCB-5263-3A6F-49E40D68C351}"/>
              </a:ext>
            </a:extLst>
          </p:cNvPr>
          <p:cNvSpPr/>
          <p:nvPr/>
        </p:nvSpPr>
        <p:spPr>
          <a:xfrm>
            <a:off x="28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B1E0F006-FDF6-95F2-F38C-746D47F3A079}"/>
              </a:ext>
            </a:extLst>
          </p:cNvPr>
          <p:cNvSpPr txBox="1"/>
          <p:nvPr/>
        </p:nvSpPr>
        <p:spPr>
          <a:xfrm>
            <a:off x="745416" y="3611650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8CE49EA8-0DBC-BB68-A447-E181D9A9B9E3}"/>
              </a:ext>
            </a:extLst>
          </p:cNvPr>
          <p:cNvSpPr txBox="1"/>
          <p:nvPr/>
        </p:nvSpPr>
        <p:spPr>
          <a:xfrm>
            <a:off x="1006953" y="3860864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(2)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7A8D96F5-5F82-9243-3360-D8A29440FD3A}"/>
              </a:ext>
            </a:extLst>
          </p:cNvPr>
          <p:cNvSpPr txBox="1"/>
          <p:nvPr/>
        </p:nvSpPr>
        <p:spPr>
          <a:xfrm>
            <a:off x="1252200" y="3602318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(3)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F5B6EEDA-61DE-CD35-4BF2-6C701E6ACE77}"/>
              </a:ext>
            </a:extLst>
          </p:cNvPr>
          <p:cNvSpPr txBox="1"/>
          <p:nvPr/>
        </p:nvSpPr>
        <p:spPr>
          <a:xfrm>
            <a:off x="1510649" y="3870196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(4)</a:t>
            </a: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AC7DF416-F259-745A-4C91-ADE78CFD7EE6}"/>
              </a:ext>
            </a:extLst>
          </p:cNvPr>
          <p:cNvCxnSpPr>
            <a:cxnSpLocks/>
          </p:cNvCxnSpPr>
          <p:nvPr/>
        </p:nvCxnSpPr>
        <p:spPr>
          <a:xfrm flipV="1">
            <a:off x="1006953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795AB352-08D3-7E05-3D98-1D8E04B99BB1}"/>
              </a:ext>
            </a:extLst>
          </p:cNvPr>
          <p:cNvCxnSpPr>
            <a:cxnSpLocks/>
          </p:cNvCxnSpPr>
          <p:nvPr/>
        </p:nvCxnSpPr>
        <p:spPr>
          <a:xfrm flipV="1">
            <a:off x="1510878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E5BA5EBE-5194-2195-2DD9-B31DACD89CE2}"/>
              </a:ext>
            </a:extLst>
          </p:cNvPr>
          <p:cNvCxnSpPr>
            <a:cxnSpLocks/>
          </p:cNvCxnSpPr>
          <p:nvPr/>
        </p:nvCxnSpPr>
        <p:spPr>
          <a:xfrm flipH="1" flipV="1">
            <a:off x="1252200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6C62C2E0-42A7-2365-17A0-DEB25EE3A2F1}"/>
              </a:ext>
            </a:extLst>
          </p:cNvPr>
          <p:cNvCxnSpPr>
            <a:cxnSpLocks/>
          </p:cNvCxnSpPr>
          <p:nvPr/>
        </p:nvCxnSpPr>
        <p:spPr>
          <a:xfrm flipH="1" flipV="1">
            <a:off x="1768805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36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71958" y="2035080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906858" y="286720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130975" y="241725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88753" y="22659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5019758" y="26385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525152" y="278601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137298" y="324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60753" y="34598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5015062" y="309693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306779" y="2353836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96022" y="2939205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4039138" y="2606730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4043144" y="3060285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84862" y="2923543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64553" y="2409934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306779" y="3361451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77006" y="3286534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526029" y="265145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94771" y="301640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57665" y="2455025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335261" y="2834162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706196" y="211315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985331" y="3940085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 err="1"/>
              <a:t>here 5 input features with T=10 timesteps</a:t>
            </a:r>
            <a:endParaRPr lang="de-DE" sz="14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829142" y="1329459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7</a:t>
            </a:fld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1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3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5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7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19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0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2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4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6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28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18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3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5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7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190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08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2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4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6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280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18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36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5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72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190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08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26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4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62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280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18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3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5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7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190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08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2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4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6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280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1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3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5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7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19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0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2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4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6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28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949549" y="1402871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-19182" y="1529705"/>
            <a:ext cx="105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D </a:t>
            </a:r>
            <a:r>
              <a:rPr lang="de-DE"/>
              <a:t>input features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1977365" y="334798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386234" y="821480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  </a:t>
            </a:r>
            <a:r>
              <a:rPr lang="de-DE"/>
              <a:t>timesteps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613A00-EAB9-AE92-829A-7624AC4865E4}"/>
              </a:ext>
            </a:extLst>
          </p:cNvPr>
          <p:cNvSpPr/>
          <p:nvPr/>
        </p:nvSpPr>
        <p:spPr>
          <a:xfrm>
            <a:off x="920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C6F9FD6-C69B-FC67-34CB-5B7C58E44507}"/>
              </a:ext>
            </a:extLst>
          </p:cNvPr>
          <p:cNvSpPr/>
          <p:nvPr/>
        </p:nvSpPr>
        <p:spPr>
          <a:xfrm>
            <a:off x="1172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191C99A4-67AF-7D20-E09C-6D0C80DEA019}"/>
              </a:ext>
            </a:extLst>
          </p:cNvPr>
          <p:cNvSpPr/>
          <p:nvPr/>
        </p:nvSpPr>
        <p:spPr>
          <a:xfrm>
            <a:off x="1424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290619F-956A-B3D5-F965-0EE637D0D087}"/>
              </a:ext>
            </a:extLst>
          </p:cNvPr>
          <p:cNvSpPr/>
          <p:nvPr/>
        </p:nvSpPr>
        <p:spPr>
          <a:xfrm>
            <a:off x="1676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D62B35F-576E-6126-CB31-DB2F524630BF}"/>
              </a:ext>
            </a:extLst>
          </p:cNvPr>
          <p:cNvSpPr/>
          <p:nvPr/>
        </p:nvSpPr>
        <p:spPr>
          <a:xfrm>
            <a:off x="19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8268E1A7-D571-6E24-8BF3-8569311970D4}"/>
              </a:ext>
            </a:extLst>
          </p:cNvPr>
          <p:cNvSpPr/>
          <p:nvPr/>
        </p:nvSpPr>
        <p:spPr>
          <a:xfrm>
            <a:off x="209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2688B5A-0104-4A93-4B9C-024EC218AC6F}"/>
              </a:ext>
            </a:extLst>
          </p:cNvPr>
          <p:cNvSpPr/>
          <p:nvPr/>
        </p:nvSpPr>
        <p:spPr>
          <a:xfrm>
            <a:off x="227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7522FFF2-F5F2-8A03-9F43-EE02AC54CF57}"/>
              </a:ext>
            </a:extLst>
          </p:cNvPr>
          <p:cNvSpPr/>
          <p:nvPr/>
        </p:nvSpPr>
        <p:spPr>
          <a:xfrm>
            <a:off x="245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2B04374-A87E-BD89-4B73-4046B243DED4}"/>
              </a:ext>
            </a:extLst>
          </p:cNvPr>
          <p:cNvSpPr/>
          <p:nvPr/>
        </p:nvSpPr>
        <p:spPr>
          <a:xfrm>
            <a:off x="263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9F2326F6-8FF1-6284-F193-015E468928A6}"/>
              </a:ext>
            </a:extLst>
          </p:cNvPr>
          <p:cNvSpPr/>
          <p:nvPr/>
        </p:nvSpPr>
        <p:spPr>
          <a:xfrm>
            <a:off x="28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40FB50B2-887F-D338-8B92-672E1137F898}"/>
              </a:ext>
            </a:extLst>
          </p:cNvPr>
          <p:cNvSpPr/>
          <p:nvPr/>
        </p:nvSpPr>
        <p:spPr>
          <a:xfrm>
            <a:off x="920585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EE135B7B-F6CB-E747-99E1-636425199C99}"/>
              </a:ext>
            </a:extLst>
          </p:cNvPr>
          <p:cNvSpPr/>
          <p:nvPr/>
        </p:nvSpPr>
        <p:spPr>
          <a:xfrm>
            <a:off x="1172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A1355FA-D3D6-9C80-153C-1C57CF520E6B}"/>
              </a:ext>
            </a:extLst>
          </p:cNvPr>
          <p:cNvSpPr/>
          <p:nvPr/>
        </p:nvSpPr>
        <p:spPr>
          <a:xfrm>
            <a:off x="1424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343D805-6D1A-5E0E-4FF8-7FCAB921349E}"/>
              </a:ext>
            </a:extLst>
          </p:cNvPr>
          <p:cNvSpPr/>
          <p:nvPr/>
        </p:nvSpPr>
        <p:spPr>
          <a:xfrm>
            <a:off x="1676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492EF6-C2BB-88D1-539E-E394DF5FCB2A}"/>
              </a:ext>
            </a:extLst>
          </p:cNvPr>
          <p:cNvSpPr/>
          <p:nvPr/>
        </p:nvSpPr>
        <p:spPr>
          <a:xfrm>
            <a:off x="191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B5CB2B2-838E-3A66-414A-96BB82AE6FE6}"/>
              </a:ext>
            </a:extLst>
          </p:cNvPr>
          <p:cNvSpPr/>
          <p:nvPr/>
        </p:nvSpPr>
        <p:spPr>
          <a:xfrm>
            <a:off x="209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E9FCF7A-6A62-F6AB-5882-EA9624C5C9B3}"/>
              </a:ext>
            </a:extLst>
          </p:cNvPr>
          <p:cNvSpPr/>
          <p:nvPr/>
        </p:nvSpPr>
        <p:spPr>
          <a:xfrm>
            <a:off x="227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E1BAC317-0A54-446F-016D-6D487B5D5026}"/>
              </a:ext>
            </a:extLst>
          </p:cNvPr>
          <p:cNvSpPr/>
          <p:nvPr/>
        </p:nvSpPr>
        <p:spPr>
          <a:xfrm>
            <a:off x="245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B2AD68F-F101-21BD-45A6-8C6F9D82C610}"/>
              </a:ext>
            </a:extLst>
          </p:cNvPr>
          <p:cNvSpPr/>
          <p:nvPr/>
        </p:nvSpPr>
        <p:spPr>
          <a:xfrm>
            <a:off x="263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16A522CF-CF39-D2EE-0DFB-0B2BF16F98BA}"/>
              </a:ext>
            </a:extLst>
          </p:cNvPr>
          <p:cNvSpPr/>
          <p:nvPr/>
        </p:nvSpPr>
        <p:spPr>
          <a:xfrm>
            <a:off x="2812072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98E5C2DA-F571-419E-7165-60F23B1D3462}"/>
              </a:ext>
            </a:extLst>
          </p:cNvPr>
          <p:cNvSpPr/>
          <p:nvPr/>
        </p:nvSpPr>
        <p:spPr>
          <a:xfrm>
            <a:off x="920585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184A8E9-AF13-0F7C-5603-94175CD79469}"/>
              </a:ext>
            </a:extLst>
          </p:cNvPr>
          <p:cNvSpPr/>
          <p:nvPr/>
        </p:nvSpPr>
        <p:spPr>
          <a:xfrm>
            <a:off x="1172585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4F75F49-E9CD-ABD2-AA00-9E585C10F4EA}"/>
              </a:ext>
            </a:extLst>
          </p:cNvPr>
          <p:cNvSpPr/>
          <p:nvPr/>
        </p:nvSpPr>
        <p:spPr>
          <a:xfrm>
            <a:off x="1424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DD1CEA7-C921-EF4E-BD5C-F8444E39ADB8}"/>
              </a:ext>
            </a:extLst>
          </p:cNvPr>
          <p:cNvSpPr/>
          <p:nvPr/>
        </p:nvSpPr>
        <p:spPr>
          <a:xfrm>
            <a:off x="1676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628CF234-AAF6-163F-C5A1-C58867AD27D5}"/>
              </a:ext>
            </a:extLst>
          </p:cNvPr>
          <p:cNvSpPr/>
          <p:nvPr/>
        </p:nvSpPr>
        <p:spPr>
          <a:xfrm>
            <a:off x="191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BB4BDC5D-FE9B-796D-362B-E3A34EE03273}"/>
              </a:ext>
            </a:extLst>
          </p:cNvPr>
          <p:cNvSpPr/>
          <p:nvPr/>
        </p:nvSpPr>
        <p:spPr>
          <a:xfrm>
            <a:off x="209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A61EE24F-06A9-91A9-D8FF-78A0FC5F0D28}"/>
              </a:ext>
            </a:extLst>
          </p:cNvPr>
          <p:cNvSpPr/>
          <p:nvPr/>
        </p:nvSpPr>
        <p:spPr>
          <a:xfrm>
            <a:off x="227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274AEBC-B311-DED6-E8B4-A37C91E57398}"/>
              </a:ext>
            </a:extLst>
          </p:cNvPr>
          <p:cNvSpPr/>
          <p:nvPr/>
        </p:nvSpPr>
        <p:spPr>
          <a:xfrm>
            <a:off x="245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F59003-E568-9976-6885-D8E2CE13FD3B}"/>
              </a:ext>
            </a:extLst>
          </p:cNvPr>
          <p:cNvSpPr/>
          <p:nvPr/>
        </p:nvSpPr>
        <p:spPr>
          <a:xfrm>
            <a:off x="2632072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453CD0D-0C4D-C30B-93B9-58A7106ED4B3}"/>
              </a:ext>
            </a:extLst>
          </p:cNvPr>
          <p:cNvSpPr/>
          <p:nvPr/>
        </p:nvSpPr>
        <p:spPr>
          <a:xfrm>
            <a:off x="2812072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14AC1472-6C41-34B7-CC60-FF7D8CD14D69}"/>
              </a:ext>
            </a:extLst>
          </p:cNvPr>
          <p:cNvSpPr/>
          <p:nvPr/>
        </p:nvSpPr>
        <p:spPr>
          <a:xfrm>
            <a:off x="920585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7C8DE4E9-00A5-7797-96A8-2146D0E36EF0}"/>
              </a:ext>
            </a:extLst>
          </p:cNvPr>
          <p:cNvSpPr/>
          <p:nvPr/>
        </p:nvSpPr>
        <p:spPr>
          <a:xfrm>
            <a:off x="1172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6BD12D69-1593-CD0D-5053-EC0EF93F56B1}"/>
              </a:ext>
            </a:extLst>
          </p:cNvPr>
          <p:cNvSpPr/>
          <p:nvPr/>
        </p:nvSpPr>
        <p:spPr>
          <a:xfrm>
            <a:off x="1424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D54A13B-FC76-DD1F-89CE-52647325A9CF}"/>
              </a:ext>
            </a:extLst>
          </p:cNvPr>
          <p:cNvSpPr/>
          <p:nvPr/>
        </p:nvSpPr>
        <p:spPr>
          <a:xfrm>
            <a:off x="1676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378A073-0916-107B-9950-5FDE793BEE8F}"/>
              </a:ext>
            </a:extLst>
          </p:cNvPr>
          <p:cNvSpPr/>
          <p:nvPr/>
        </p:nvSpPr>
        <p:spPr>
          <a:xfrm>
            <a:off x="191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F20D12C-E69C-2059-5F15-161A858B18AF}"/>
              </a:ext>
            </a:extLst>
          </p:cNvPr>
          <p:cNvSpPr/>
          <p:nvPr/>
        </p:nvSpPr>
        <p:spPr>
          <a:xfrm>
            <a:off x="209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CB935D5-E84D-734B-AA37-B150780E53B8}"/>
              </a:ext>
            </a:extLst>
          </p:cNvPr>
          <p:cNvSpPr/>
          <p:nvPr/>
        </p:nvSpPr>
        <p:spPr>
          <a:xfrm>
            <a:off x="227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1B626DE-274C-A556-D74F-9A5C0BBF4885}"/>
              </a:ext>
            </a:extLst>
          </p:cNvPr>
          <p:cNvSpPr/>
          <p:nvPr/>
        </p:nvSpPr>
        <p:spPr>
          <a:xfrm>
            <a:off x="245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F1999183-37E8-CEFA-B72D-BD0E09B10F3A}"/>
              </a:ext>
            </a:extLst>
          </p:cNvPr>
          <p:cNvSpPr/>
          <p:nvPr/>
        </p:nvSpPr>
        <p:spPr>
          <a:xfrm>
            <a:off x="263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7483E13A-6031-6602-7A17-4B202A948C32}"/>
              </a:ext>
            </a:extLst>
          </p:cNvPr>
          <p:cNvSpPr/>
          <p:nvPr/>
        </p:nvSpPr>
        <p:spPr>
          <a:xfrm>
            <a:off x="2812072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0AE55C-648C-D27D-AE47-9BC77EEAAE2A}"/>
              </a:ext>
            </a:extLst>
          </p:cNvPr>
          <p:cNvSpPr/>
          <p:nvPr/>
        </p:nvSpPr>
        <p:spPr>
          <a:xfrm>
            <a:off x="920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5327A03D-FE87-8300-BBCC-0873D96FE51B}"/>
              </a:ext>
            </a:extLst>
          </p:cNvPr>
          <p:cNvSpPr/>
          <p:nvPr/>
        </p:nvSpPr>
        <p:spPr>
          <a:xfrm>
            <a:off x="1172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C1FABA3-D673-9D1A-BE68-83ECD5CA470E}"/>
              </a:ext>
            </a:extLst>
          </p:cNvPr>
          <p:cNvSpPr/>
          <p:nvPr/>
        </p:nvSpPr>
        <p:spPr>
          <a:xfrm>
            <a:off x="1424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B6F1FC7-FD5B-5A8C-69CA-B5F8A6C46A89}"/>
              </a:ext>
            </a:extLst>
          </p:cNvPr>
          <p:cNvSpPr/>
          <p:nvPr/>
        </p:nvSpPr>
        <p:spPr>
          <a:xfrm>
            <a:off x="1676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A7F1991-F446-7DB9-8B2A-9CD54DA452BC}"/>
              </a:ext>
            </a:extLst>
          </p:cNvPr>
          <p:cNvSpPr/>
          <p:nvPr/>
        </p:nvSpPr>
        <p:spPr>
          <a:xfrm>
            <a:off x="19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17BC6BA-B6BB-3496-BBDF-7AB0E9FF51A1}"/>
              </a:ext>
            </a:extLst>
          </p:cNvPr>
          <p:cNvSpPr/>
          <p:nvPr/>
        </p:nvSpPr>
        <p:spPr>
          <a:xfrm>
            <a:off x="209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F04F1E0C-1EE7-E56E-D8DD-C5062C8798CB}"/>
              </a:ext>
            </a:extLst>
          </p:cNvPr>
          <p:cNvSpPr/>
          <p:nvPr/>
        </p:nvSpPr>
        <p:spPr>
          <a:xfrm>
            <a:off x="227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75E5356F-7F2F-F7EC-71FC-9EC0760E7211}"/>
              </a:ext>
            </a:extLst>
          </p:cNvPr>
          <p:cNvSpPr/>
          <p:nvPr/>
        </p:nvSpPr>
        <p:spPr>
          <a:xfrm>
            <a:off x="245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503D4C2-E85C-3EB9-1C0F-EDEA064C1E65}"/>
              </a:ext>
            </a:extLst>
          </p:cNvPr>
          <p:cNvSpPr/>
          <p:nvPr/>
        </p:nvSpPr>
        <p:spPr>
          <a:xfrm>
            <a:off x="263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41F07B6A-0BCB-5263-3A6F-49E40D68C351}"/>
              </a:ext>
            </a:extLst>
          </p:cNvPr>
          <p:cNvSpPr/>
          <p:nvPr/>
        </p:nvSpPr>
        <p:spPr>
          <a:xfrm>
            <a:off x="28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B1E0F006-FDF6-95F2-F38C-746D47F3A079}"/>
              </a:ext>
            </a:extLst>
          </p:cNvPr>
          <p:cNvSpPr txBox="1"/>
          <p:nvPr/>
        </p:nvSpPr>
        <p:spPr>
          <a:xfrm>
            <a:off x="745416" y="3611650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8CE49EA8-0DBC-BB68-A447-E181D9A9B9E3}"/>
              </a:ext>
            </a:extLst>
          </p:cNvPr>
          <p:cNvSpPr txBox="1"/>
          <p:nvPr/>
        </p:nvSpPr>
        <p:spPr>
          <a:xfrm>
            <a:off x="1006953" y="3860864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(2)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7A8D96F5-5F82-9243-3360-D8A29440FD3A}"/>
              </a:ext>
            </a:extLst>
          </p:cNvPr>
          <p:cNvSpPr txBox="1"/>
          <p:nvPr/>
        </p:nvSpPr>
        <p:spPr>
          <a:xfrm>
            <a:off x="1252200" y="3602318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(3)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F5B6EEDA-61DE-CD35-4BF2-6C701E6ACE77}"/>
              </a:ext>
            </a:extLst>
          </p:cNvPr>
          <p:cNvSpPr txBox="1"/>
          <p:nvPr/>
        </p:nvSpPr>
        <p:spPr>
          <a:xfrm>
            <a:off x="1510649" y="3870196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(4)</a:t>
            </a: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AC7DF416-F259-745A-4C91-ADE78CFD7EE6}"/>
              </a:ext>
            </a:extLst>
          </p:cNvPr>
          <p:cNvCxnSpPr>
            <a:cxnSpLocks/>
          </p:cNvCxnSpPr>
          <p:nvPr/>
        </p:nvCxnSpPr>
        <p:spPr>
          <a:xfrm flipV="1">
            <a:off x="1006953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795AB352-08D3-7E05-3D98-1D8E04B99BB1}"/>
              </a:ext>
            </a:extLst>
          </p:cNvPr>
          <p:cNvCxnSpPr>
            <a:cxnSpLocks/>
          </p:cNvCxnSpPr>
          <p:nvPr/>
        </p:nvCxnSpPr>
        <p:spPr>
          <a:xfrm flipV="1">
            <a:off x="1510878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E5BA5EBE-5194-2195-2DD9-B31DACD89CE2}"/>
              </a:ext>
            </a:extLst>
          </p:cNvPr>
          <p:cNvCxnSpPr>
            <a:cxnSpLocks/>
          </p:cNvCxnSpPr>
          <p:nvPr/>
        </p:nvCxnSpPr>
        <p:spPr>
          <a:xfrm flipH="1" flipV="1">
            <a:off x="1252200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6C62C2E0-42A7-2365-17A0-DEB25EE3A2F1}"/>
              </a:ext>
            </a:extLst>
          </p:cNvPr>
          <p:cNvCxnSpPr>
            <a:cxnSpLocks/>
          </p:cNvCxnSpPr>
          <p:nvPr/>
        </p:nvCxnSpPr>
        <p:spPr>
          <a:xfrm flipH="1" flipV="1">
            <a:off x="1768805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0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702AC-7DF5-744E-B707-99681FDC7092}"/>
              </a:ext>
            </a:extLst>
          </p:cNvPr>
          <p:cNvSpPr/>
          <p:nvPr/>
        </p:nvSpPr>
        <p:spPr>
          <a:xfrm>
            <a:off x="3771958" y="2035080"/>
            <a:ext cx="1633591" cy="18082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4D481-33A5-C449-B1FC-A862F47E5E2B}"/>
              </a:ext>
            </a:extLst>
          </p:cNvPr>
          <p:cNvSpPr/>
          <p:nvPr/>
        </p:nvSpPr>
        <p:spPr>
          <a:xfrm>
            <a:off x="3906858" y="286720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BEC5F5-AFD5-FE4E-963B-E45A3DA695D1}"/>
              </a:ext>
            </a:extLst>
          </p:cNvPr>
          <p:cNvSpPr/>
          <p:nvPr/>
        </p:nvSpPr>
        <p:spPr>
          <a:xfrm>
            <a:off x="4130975" y="241725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A7D46A-DFCA-5540-879B-FC12FFC6EC7F}"/>
              </a:ext>
            </a:extLst>
          </p:cNvPr>
          <p:cNvSpPr/>
          <p:nvPr/>
        </p:nvSpPr>
        <p:spPr>
          <a:xfrm>
            <a:off x="4588753" y="22659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9BBDEE-045D-B44D-9DD7-F85941F7CB86}"/>
              </a:ext>
            </a:extLst>
          </p:cNvPr>
          <p:cNvSpPr/>
          <p:nvPr/>
        </p:nvSpPr>
        <p:spPr>
          <a:xfrm>
            <a:off x="5019758" y="2638534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523CD9-79E7-8F4C-BFDF-7E062715ADD9}"/>
              </a:ext>
            </a:extLst>
          </p:cNvPr>
          <p:cNvSpPr/>
          <p:nvPr/>
        </p:nvSpPr>
        <p:spPr>
          <a:xfrm>
            <a:off x="4525152" y="2786015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0ABF9C-B09C-D340-BE04-CA79D5EA094D}"/>
              </a:ext>
            </a:extLst>
          </p:cNvPr>
          <p:cNvSpPr/>
          <p:nvPr/>
        </p:nvSpPr>
        <p:spPr>
          <a:xfrm>
            <a:off x="4137298" y="3241988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0549C9-8704-7949-B9F9-3533837D61CC}"/>
              </a:ext>
            </a:extLst>
          </p:cNvPr>
          <p:cNvSpPr/>
          <p:nvPr/>
        </p:nvSpPr>
        <p:spPr>
          <a:xfrm>
            <a:off x="4660753" y="3459849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9EC41A-7210-0B4F-93AE-47B7E979E461}"/>
              </a:ext>
            </a:extLst>
          </p:cNvPr>
          <p:cNvSpPr/>
          <p:nvPr/>
        </p:nvSpPr>
        <p:spPr>
          <a:xfrm>
            <a:off x="5015062" y="3096932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9A7A5D-C729-1644-9870-F0815EA9F2BE}"/>
              </a:ext>
            </a:extLst>
          </p:cNvPr>
          <p:cNvCxnSpPr/>
          <p:nvPr/>
        </p:nvCxnSpPr>
        <p:spPr>
          <a:xfrm flipV="1">
            <a:off x="4306779" y="2353836"/>
            <a:ext cx="250177" cy="79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9D31791-A236-274C-81F3-E7B2CAB40227}"/>
              </a:ext>
            </a:extLst>
          </p:cNvPr>
          <p:cNvCxnSpPr>
            <a:cxnSpLocks/>
          </p:cNvCxnSpPr>
          <p:nvPr/>
        </p:nvCxnSpPr>
        <p:spPr>
          <a:xfrm flipV="1">
            <a:off x="4296022" y="2939205"/>
            <a:ext cx="260934" cy="295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B3839E9-AA1D-9D46-92B8-87C0A1123F07}"/>
              </a:ext>
            </a:extLst>
          </p:cNvPr>
          <p:cNvCxnSpPr>
            <a:cxnSpLocks/>
          </p:cNvCxnSpPr>
          <p:nvPr/>
        </p:nvCxnSpPr>
        <p:spPr>
          <a:xfrm flipV="1">
            <a:off x="4039138" y="2606730"/>
            <a:ext cx="107739" cy="203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5B58AE6-EC07-F14A-A3BB-ADFFCD581F93}"/>
              </a:ext>
            </a:extLst>
          </p:cNvPr>
          <p:cNvCxnSpPr>
            <a:cxnSpLocks/>
          </p:cNvCxnSpPr>
          <p:nvPr/>
        </p:nvCxnSpPr>
        <p:spPr>
          <a:xfrm>
            <a:off x="4043144" y="3060285"/>
            <a:ext cx="95782" cy="156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6EBFBF-199E-4B4B-9466-D339643DC28E}"/>
              </a:ext>
            </a:extLst>
          </p:cNvPr>
          <p:cNvCxnSpPr>
            <a:cxnSpLocks/>
          </p:cNvCxnSpPr>
          <p:nvPr/>
        </p:nvCxnSpPr>
        <p:spPr>
          <a:xfrm>
            <a:off x="4684862" y="2923543"/>
            <a:ext cx="304597" cy="192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A63C0D-7850-C24E-A7F3-FBBED64BD41C}"/>
              </a:ext>
            </a:extLst>
          </p:cNvPr>
          <p:cNvCxnSpPr>
            <a:cxnSpLocks/>
          </p:cNvCxnSpPr>
          <p:nvPr/>
        </p:nvCxnSpPr>
        <p:spPr>
          <a:xfrm>
            <a:off x="4764553" y="2409934"/>
            <a:ext cx="224906" cy="19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4C242FD-F5AD-4D49-9A7A-D41172255521}"/>
              </a:ext>
            </a:extLst>
          </p:cNvPr>
          <p:cNvCxnSpPr>
            <a:cxnSpLocks/>
          </p:cNvCxnSpPr>
          <p:nvPr/>
        </p:nvCxnSpPr>
        <p:spPr>
          <a:xfrm>
            <a:off x="4306779" y="3361451"/>
            <a:ext cx="290373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3A8C69A-C365-A54E-ACAC-52CEB95C56D2}"/>
              </a:ext>
            </a:extLst>
          </p:cNvPr>
          <p:cNvCxnSpPr>
            <a:cxnSpLocks/>
          </p:cNvCxnSpPr>
          <p:nvPr/>
        </p:nvCxnSpPr>
        <p:spPr>
          <a:xfrm flipH="1">
            <a:off x="4877006" y="3286534"/>
            <a:ext cx="147900" cy="170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ebogener Pfeil 37">
            <a:extLst>
              <a:ext uri="{FF2B5EF4-FFF2-40B4-BE49-F238E27FC236}">
                <a16:creationId xmlns:a16="http://schemas.microsoft.com/office/drawing/2014/main" id="{1CE6F996-3008-B04B-9DBF-15A428FF1605}"/>
              </a:ext>
            </a:extLst>
          </p:cNvPr>
          <p:cNvSpPr/>
          <p:nvPr/>
        </p:nvSpPr>
        <p:spPr>
          <a:xfrm>
            <a:off x="4526029" y="2651452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0" name="Gebogener Pfeil 39">
            <a:extLst>
              <a:ext uri="{FF2B5EF4-FFF2-40B4-BE49-F238E27FC236}">
                <a16:creationId xmlns:a16="http://schemas.microsoft.com/office/drawing/2014/main" id="{1C19C0F4-57DF-E94C-B9CA-75B17EB8635D}"/>
              </a:ext>
            </a:extLst>
          </p:cNvPr>
          <p:cNvSpPr/>
          <p:nvPr/>
        </p:nvSpPr>
        <p:spPr>
          <a:xfrm rot="4204466">
            <a:off x="5094771" y="3016407"/>
            <a:ext cx="143123" cy="215139"/>
          </a:xfrm>
          <a:prstGeom prst="circular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8A2D2EB-014C-1E46-B40D-6230719DA7B0}"/>
              </a:ext>
            </a:extLst>
          </p:cNvPr>
          <p:cNvSpPr txBox="1"/>
          <p:nvPr/>
        </p:nvSpPr>
        <p:spPr>
          <a:xfrm>
            <a:off x="3257665" y="2455025"/>
            <a:ext cx="51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in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67B72CFF-0918-1248-8BC5-9768B4E626B2}"/>
              </a:ext>
            </a:extLst>
          </p:cNvPr>
          <p:cNvSpPr/>
          <p:nvPr/>
        </p:nvSpPr>
        <p:spPr>
          <a:xfrm>
            <a:off x="3335261" y="2834162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AEF7D0D-4020-3549-87D4-4FC1BFD1EDF4}"/>
              </a:ext>
            </a:extLst>
          </p:cNvPr>
          <p:cNvSpPr txBox="1"/>
          <p:nvPr/>
        </p:nvSpPr>
        <p:spPr>
          <a:xfrm>
            <a:off x="4706196" y="2113150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</a:t>
            </a:r>
            <a:r>
              <a:rPr lang="de-DE" baseline="-25000" dirty="0"/>
              <a:t>res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2D46DD5-A467-5A4F-9B9C-C0FBA091B004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Base ESN – </a:t>
            </a:r>
            <a:r>
              <a:rPr lang="de-DE" sz="2400" b="1" dirty="0" err="1"/>
              <a:t>methodology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b="1" dirty="0"/>
              <a:t>reservoir transition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CA607F7-87DD-434D-A4D7-B75429D6DA41}"/>
              </a:ext>
            </a:extLst>
          </p:cNvPr>
          <p:cNvSpPr txBox="1"/>
          <p:nvPr/>
        </p:nvSpPr>
        <p:spPr>
          <a:xfrm>
            <a:off x="985331" y="3940085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U</a:t>
            </a:r>
          </a:p>
          <a:p>
            <a:pPr algn="ctr"/>
            <a:r>
              <a:rPr lang="de-DE" sz="1400" dirty="0" err="1"/>
              <a:t>here 5 input features with T=10 timesteps</a:t>
            </a:r>
            <a:endParaRPr lang="de-DE" sz="14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87F477F1-2671-4847-BD95-9FD5E75EA3B8}"/>
              </a:ext>
            </a:extLst>
          </p:cNvPr>
          <p:cNvSpPr txBox="1"/>
          <p:nvPr/>
        </p:nvSpPr>
        <p:spPr>
          <a:xfrm>
            <a:off x="2829142" y="1329459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Reservoir </a:t>
            </a:r>
            <a:r>
              <a:rPr lang="de-DE" b="1" dirty="0" err="1"/>
              <a:t>states</a:t>
            </a:r>
            <a:r>
              <a:rPr lang="de-DE" b="1" dirty="0"/>
              <a:t> X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samples</a:t>
            </a:r>
            <a:r>
              <a:rPr lang="de-DE" sz="1400" dirty="0"/>
              <a:t>, </a:t>
            </a:r>
            <a:r>
              <a:rPr lang="de-DE" sz="1400" dirty="0" err="1"/>
              <a:t>timesteps</a:t>
            </a:r>
            <a:r>
              <a:rPr lang="de-DE" sz="1400" dirty="0"/>
              <a:t>, n_res)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E57366F7-4730-2048-BD91-5237137D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8</a:t>
            </a:fld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0F8EC14-72BC-B445-B6CA-8E1866335B09}"/>
              </a:ext>
            </a:extLst>
          </p:cNvPr>
          <p:cNvGrpSpPr/>
          <p:nvPr/>
        </p:nvGrpSpPr>
        <p:grpSpPr>
          <a:xfrm>
            <a:off x="1314840" y="4391775"/>
            <a:ext cx="9664700" cy="2215417"/>
            <a:chOff x="2034212" y="4543432"/>
            <a:chExt cx="9664700" cy="2215417"/>
          </a:xfrm>
        </p:grpSpPr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C21F144F-F161-DC43-8F74-7176CAA7C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4212" y="5244024"/>
              <a:ext cx="9664700" cy="622300"/>
            </a:xfrm>
            <a:prstGeom prst="rect">
              <a:avLst/>
            </a:prstGeom>
          </p:spPr>
        </p:pic>
        <p:sp>
          <p:nvSpPr>
            <p:cNvPr id="73" name="Geschweifte Klammer links 72">
              <a:extLst>
                <a:ext uri="{FF2B5EF4-FFF2-40B4-BE49-F238E27FC236}">
                  <a16:creationId xmlns:a16="http://schemas.microsoft.com/office/drawing/2014/main" id="{D31BE6FB-0B5F-1F4D-A26C-A0F6F284D9E3}"/>
                </a:ext>
              </a:extLst>
            </p:cNvPr>
            <p:cNvSpPr/>
            <p:nvPr/>
          </p:nvSpPr>
          <p:spPr>
            <a:xfrm rot="16200000">
              <a:off x="4172298" y="4829389"/>
              <a:ext cx="294177" cy="2070993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4F4B64C9-1A87-7A44-A09D-AC0F331118AD}"/>
                </a:ext>
              </a:extLst>
            </p:cNvPr>
            <p:cNvSpPr txBox="1"/>
            <p:nvPr/>
          </p:nvSpPr>
          <p:spPr>
            <a:xfrm>
              <a:off x="3016669" y="6112518"/>
              <a:ext cx="26054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keep</a:t>
              </a:r>
              <a:r>
                <a:rPr lang="de-DE" dirty="0"/>
                <a:t> </a:t>
              </a:r>
              <a:r>
                <a:rPr lang="de-DE" dirty="0" err="1"/>
                <a:t>fraction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previous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r>
                <a:rPr lang="de-DE" dirty="0"/>
                <a:t> state</a:t>
              </a:r>
            </a:p>
          </p:txBody>
        </p:sp>
        <p:sp>
          <p:nvSpPr>
            <p:cNvPr id="75" name="Geschweifte Klammer links 74">
              <a:extLst>
                <a:ext uri="{FF2B5EF4-FFF2-40B4-BE49-F238E27FC236}">
                  <a16:creationId xmlns:a16="http://schemas.microsoft.com/office/drawing/2014/main" id="{68605090-7DF4-9641-AAF5-DE9A7170E4CA}"/>
                </a:ext>
              </a:extLst>
            </p:cNvPr>
            <p:cNvSpPr/>
            <p:nvPr/>
          </p:nvSpPr>
          <p:spPr>
            <a:xfrm rot="5400000">
              <a:off x="7103876" y="4363457"/>
              <a:ext cx="287789" cy="1623802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C961AC05-7F60-1945-B5EA-FEF952911527}"/>
                </a:ext>
              </a:extLst>
            </p:cNvPr>
            <p:cNvSpPr txBox="1"/>
            <p:nvPr/>
          </p:nvSpPr>
          <p:spPr>
            <a:xfrm>
              <a:off x="6075190" y="4543432"/>
              <a:ext cx="2605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current</a:t>
              </a:r>
              <a:r>
                <a:rPr lang="de-DE" dirty="0"/>
                <a:t> </a:t>
              </a:r>
              <a:r>
                <a:rPr lang="de-DE" dirty="0" err="1"/>
                <a:t>timestep‘s</a:t>
              </a:r>
              <a:r>
                <a:rPr lang="de-DE" dirty="0"/>
                <a:t> </a:t>
              </a:r>
              <a:r>
                <a:rPr lang="de-DE" dirty="0" err="1"/>
                <a:t>input</a:t>
              </a:r>
              <a:endParaRPr lang="de-DE" dirty="0"/>
            </a:p>
          </p:txBody>
        </p:sp>
        <p:sp>
          <p:nvSpPr>
            <p:cNvPr id="77" name="Geschweifte Klammer links 76">
              <a:extLst>
                <a:ext uri="{FF2B5EF4-FFF2-40B4-BE49-F238E27FC236}">
                  <a16:creationId xmlns:a16="http://schemas.microsoft.com/office/drawing/2014/main" id="{7BCFD436-29AF-4F4E-9D96-EFE8CC7C48A4}"/>
                </a:ext>
              </a:extLst>
            </p:cNvPr>
            <p:cNvSpPr/>
            <p:nvPr/>
          </p:nvSpPr>
          <p:spPr>
            <a:xfrm rot="16200000">
              <a:off x="9589766" y="4664463"/>
              <a:ext cx="294177" cy="243079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6384E1E-1C0F-3648-8AF5-2D384BE32976}"/>
                </a:ext>
              </a:extLst>
            </p:cNvPr>
            <p:cNvSpPr txBox="1"/>
            <p:nvPr/>
          </p:nvSpPr>
          <p:spPr>
            <a:xfrm>
              <a:off x="8438889" y="6112518"/>
              <a:ext cx="2924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recurrence</a:t>
              </a:r>
              <a:r>
                <a:rPr lang="de-DE" dirty="0"/>
                <a:t> </a:t>
              </a:r>
              <a:r>
                <a:rPr lang="de-DE" dirty="0" err="1"/>
                <a:t>inside</a:t>
              </a:r>
              <a:r>
                <a:rPr lang="de-DE" dirty="0"/>
                <a:t> </a:t>
              </a:r>
              <a:r>
                <a:rPr lang="de-DE" dirty="0" err="1"/>
                <a:t>reservoir</a:t>
              </a:r>
              <a:endParaRPr lang="de-DE" dirty="0"/>
            </a:p>
          </p:txBody>
        </p:sp>
      </p:grpSp>
      <p:sp>
        <p:nvSpPr>
          <p:cNvPr id="93" name="Rechteck 92">
            <a:extLst>
              <a:ext uri="{FF2B5EF4-FFF2-40B4-BE49-F238E27FC236}">
                <a16:creationId xmlns:a16="http://schemas.microsoft.com/office/drawing/2014/main" id="{381D543C-16FE-73AB-8FE0-5074849CC491}"/>
              </a:ext>
            </a:extLst>
          </p:cNvPr>
          <p:cNvSpPr/>
          <p:nvPr/>
        </p:nvSpPr>
        <p:spPr>
          <a:xfrm>
            <a:off x="11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1E2CE89-6A5F-044F-90F0-4B403723A7FA}"/>
              </a:ext>
            </a:extLst>
          </p:cNvPr>
          <p:cNvSpPr/>
          <p:nvPr/>
        </p:nvSpPr>
        <p:spPr>
          <a:xfrm>
            <a:off x="13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F23265F-08B8-9926-E091-CBA0DF68B126}"/>
              </a:ext>
            </a:extLst>
          </p:cNvPr>
          <p:cNvSpPr/>
          <p:nvPr/>
        </p:nvSpPr>
        <p:spPr>
          <a:xfrm>
            <a:off x="15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AFDB2BB-211A-CAE4-07BD-12996B6D1AE5}"/>
              </a:ext>
            </a:extLst>
          </p:cNvPr>
          <p:cNvSpPr/>
          <p:nvPr/>
        </p:nvSpPr>
        <p:spPr>
          <a:xfrm>
            <a:off x="17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EA839F9-A444-B526-730D-FA4049A03519}"/>
              </a:ext>
            </a:extLst>
          </p:cNvPr>
          <p:cNvSpPr/>
          <p:nvPr/>
        </p:nvSpPr>
        <p:spPr>
          <a:xfrm>
            <a:off x="19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2FA674E-F5DB-46EB-A451-2114D8C9CE9A}"/>
              </a:ext>
            </a:extLst>
          </p:cNvPr>
          <p:cNvSpPr/>
          <p:nvPr/>
        </p:nvSpPr>
        <p:spPr>
          <a:xfrm>
            <a:off x="208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A8557F-29C7-8918-5D45-7CD4DB6398F3}"/>
              </a:ext>
            </a:extLst>
          </p:cNvPr>
          <p:cNvSpPr/>
          <p:nvPr/>
        </p:nvSpPr>
        <p:spPr>
          <a:xfrm>
            <a:off x="226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CC6AD0A-889D-46B0-236C-2DB5545533E3}"/>
              </a:ext>
            </a:extLst>
          </p:cNvPr>
          <p:cNvSpPr/>
          <p:nvPr/>
        </p:nvSpPr>
        <p:spPr>
          <a:xfrm>
            <a:off x="244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D9C6782D-64F2-B368-63CF-93FD5451BCE6}"/>
              </a:ext>
            </a:extLst>
          </p:cNvPr>
          <p:cNvSpPr/>
          <p:nvPr/>
        </p:nvSpPr>
        <p:spPr>
          <a:xfrm>
            <a:off x="262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80F51D3A-86CE-2F80-4299-A040A8919747}"/>
              </a:ext>
            </a:extLst>
          </p:cNvPr>
          <p:cNvSpPr/>
          <p:nvPr/>
        </p:nvSpPr>
        <p:spPr>
          <a:xfrm>
            <a:off x="2804298" y="140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9E7A8AF2-8CA1-ED50-3861-1B15E046012C}"/>
              </a:ext>
            </a:extLst>
          </p:cNvPr>
          <p:cNvSpPr/>
          <p:nvPr/>
        </p:nvSpPr>
        <p:spPr>
          <a:xfrm>
            <a:off x="118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8BBD1776-7CF2-4BCD-87D6-58E1EF5C9551}"/>
              </a:ext>
            </a:extLst>
          </p:cNvPr>
          <p:cNvSpPr/>
          <p:nvPr/>
        </p:nvSpPr>
        <p:spPr>
          <a:xfrm>
            <a:off x="13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F1092E09-55DC-97A9-C71E-76D267056B9D}"/>
              </a:ext>
            </a:extLst>
          </p:cNvPr>
          <p:cNvSpPr/>
          <p:nvPr/>
        </p:nvSpPr>
        <p:spPr>
          <a:xfrm>
            <a:off x="15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421BF2B-BB63-A478-9657-15CC0730FD98}"/>
              </a:ext>
            </a:extLst>
          </p:cNvPr>
          <p:cNvSpPr/>
          <p:nvPr/>
        </p:nvSpPr>
        <p:spPr>
          <a:xfrm>
            <a:off x="17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8B8AC4A-5454-F68B-AA8B-3F25A2E96D29}"/>
              </a:ext>
            </a:extLst>
          </p:cNvPr>
          <p:cNvSpPr/>
          <p:nvPr/>
        </p:nvSpPr>
        <p:spPr>
          <a:xfrm>
            <a:off x="190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56F765B-DF84-52A2-3D77-DAF7109A84BE}"/>
              </a:ext>
            </a:extLst>
          </p:cNvPr>
          <p:cNvSpPr/>
          <p:nvPr/>
        </p:nvSpPr>
        <p:spPr>
          <a:xfrm>
            <a:off x="208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0524E6A-C2C7-6672-F6FD-FE3C6073AF7B}"/>
              </a:ext>
            </a:extLst>
          </p:cNvPr>
          <p:cNvSpPr/>
          <p:nvPr/>
        </p:nvSpPr>
        <p:spPr>
          <a:xfrm>
            <a:off x="226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80F9EEA-1889-AC4F-9948-185E2A508D79}"/>
              </a:ext>
            </a:extLst>
          </p:cNvPr>
          <p:cNvSpPr/>
          <p:nvPr/>
        </p:nvSpPr>
        <p:spPr>
          <a:xfrm>
            <a:off x="244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B400AAB-A084-C037-B40D-3A20F6C17FE6}"/>
              </a:ext>
            </a:extLst>
          </p:cNvPr>
          <p:cNvSpPr/>
          <p:nvPr/>
        </p:nvSpPr>
        <p:spPr>
          <a:xfrm>
            <a:off x="2624298" y="158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B0BA6D66-8A9F-C26A-BEA3-8D6C18159189}"/>
              </a:ext>
            </a:extLst>
          </p:cNvPr>
          <p:cNvSpPr/>
          <p:nvPr/>
        </p:nvSpPr>
        <p:spPr>
          <a:xfrm>
            <a:off x="2804298" y="158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2BB04AD-C748-91FD-B470-9F7707E0ADB0}"/>
              </a:ext>
            </a:extLst>
          </p:cNvPr>
          <p:cNvSpPr/>
          <p:nvPr/>
        </p:nvSpPr>
        <p:spPr>
          <a:xfrm>
            <a:off x="118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3862854-24C2-518D-A369-266CFEEB2AE5}"/>
              </a:ext>
            </a:extLst>
          </p:cNvPr>
          <p:cNvSpPr/>
          <p:nvPr/>
        </p:nvSpPr>
        <p:spPr>
          <a:xfrm>
            <a:off x="136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BE769549-B3DF-6C48-001D-17A779E2B4CD}"/>
              </a:ext>
            </a:extLst>
          </p:cNvPr>
          <p:cNvSpPr/>
          <p:nvPr/>
        </p:nvSpPr>
        <p:spPr>
          <a:xfrm>
            <a:off x="15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FD0DD64-B97C-84E9-44EE-B484EE42F42E}"/>
              </a:ext>
            </a:extLst>
          </p:cNvPr>
          <p:cNvSpPr/>
          <p:nvPr/>
        </p:nvSpPr>
        <p:spPr>
          <a:xfrm>
            <a:off x="172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33619A45-BE10-1806-70B6-38CBF1A1332D}"/>
              </a:ext>
            </a:extLst>
          </p:cNvPr>
          <p:cNvSpPr/>
          <p:nvPr/>
        </p:nvSpPr>
        <p:spPr>
          <a:xfrm>
            <a:off x="190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87C4AA-22DE-A7C5-3B47-F3F49FB3B9CB}"/>
              </a:ext>
            </a:extLst>
          </p:cNvPr>
          <p:cNvSpPr/>
          <p:nvPr/>
        </p:nvSpPr>
        <p:spPr>
          <a:xfrm>
            <a:off x="208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F03806AE-6C6F-4C97-65AB-492584FC4532}"/>
              </a:ext>
            </a:extLst>
          </p:cNvPr>
          <p:cNvSpPr/>
          <p:nvPr/>
        </p:nvSpPr>
        <p:spPr>
          <a:xfrm>
            <a:off x="226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3FCD19EB-C5FF-FA88-D46A-60C587190C24}"/>
              </a:ext>
            </a:extLst>
          </p:cNvPr>
          <p:cNvSpPr/>
          <p:nvPr/>
        </p:nvSpPr>
        <p:spPr>
          <a:xfrm>
            <a:off x="2444298" y="176287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467F10E-FFBB-1912-FA0A-A936095FC7FD}"/>
              </a:ext>
            </a:extLst>
          </p:cNvPr>
          <p:cNvSpPr/>
          <p:nvPr/>
        </p:nvSpPr>
        <p:spPr>
          <a:xfrm>
            <a:off x="2624298" y="176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B5A8AACB-AC9F-2255-D622-A9DA70182893}"/>
              </a:ext>
            </a:extLst>
          </p:cNvPr>
          <p:cNvSpPr/>
          <p:nvPr/>
        </p:nvSpPr>
        <p:spPr>
          <a:xfrm>
            <a:off x="2804298" y="176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AB225836-DDCE-4D64-842C-F464D664C3AE}"/>
              </a:ext>
            </a:extLst>
          </p:cNvPr>
          <p:cNvSpPr/>
          <p:nvPr/>
        </p:nvSpPr>
        <p:spPr>
          <a:xfrm>
            <a:off x="118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B5694C0-BB91-D325-3747-B4DBC1EC68FC}"/>
              </a:ext>
            </a:extLst>
          </p:cNvPr>
          <p:cNvSpPr/>
          <p:nvPr/>
        </p:nvSpPr>
        <p:spPr>
          <a:xfrm>
            <a:off x="13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A455FE4-93C6-52D9-69A9-5DA2ACA1C654}"/>
              </a:ext>
            </a:extLst>
          </p:cNvPr>
          <p:cNvSpPr/>
          <p:nvPr/>
        </p:nvSpPr>
        <p:spPr>
          <a:xfrm>
            <a:off x="15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56D7248-B628-D79F-58E4-88B690F80607}"/>
              </a:ext>
            </a:extLst>
          </p:cNvPr>
          <p:cNvSpPr/>
          <p:nvPr/>
        </p:nvSpPr>
        <p:spPr>
          <a:xfrm>
            <a:off x="17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24EE36B-0CD4-8539-A373-682834E80D66}"/>
              </a:ext>
            </a:extLst>
          </p:cNvPr>
          <p:cNvSpPr/>
          <p:nvPr/>
        </p:nvSpPr>
        <p:spPr>
          <a:xfrm>
            <a:off x="190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207EEDBC-7C5F-F979-6103-B9EFABB909CC}"/>
              </a:ext>
            </a:extLst>
          </p:cNvPr>
          <p:cNvSpPr/>
          <p:nvPr/>
        </p:nvSpPr>
        <p:spPr>
          <a:xfrm>
            <a:off x="208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B9B2731-39A5-5FF7-8414-7163CEF05787}"/>
              </a:ext>
            </a:extLst>
          </p:cNvPr>
          <p:cNvSpPr/>
          <p:nvPr/>
        </p:nvSpPr>
        <p:spPr>
          <a:xfrm>
            <a:off x="226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5D06FAD7-B8CC-3060-36D4-A2D1CA43B589}"/>
              </a:ext>
            </a:extLst>
          </p:cNvPr>
          <p:cNvSpPr/>
          <p:nvPr/>
        </p:nvSpPr>
        <p:spPr>
          <a:xfrm>
            <a:off x="244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FB4F80A2-FCEF-594B-BC46-500C4EC2F687}"/>
              </a:ext>
            </a:extLst>
          </p:cNvPr>
          <p:cNvSpPr/>
          <p:nvPr/>
        </p:nvSpPr>
        <p:spPr>
          <a:xfrm>
            <a:off x="2624298" y="194287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73E091BE-CDDC-4635-A3BC-D24829791450}"/>
              </a:ext>
            </a:extLst>
          </p:cNvPr>
          <p:cNvSpPr/>
          <p:nvPr/>
        </p:nvSpPr>
        <p:spPr>
          <a:xfrm>
            <a:off x="2804298" y="194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0709A45D-DFEE-0686-A706-0E9B9C99A3B1}"/>
              </a:ext>
            </a:extLst>
          </p:cNvPr>
          <p:cNvSpPr/>
          <p:nvPr/>
        </p:nvSpPr>
        <p:spPr>
          <a:xfrm>
            <a:off x="11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BA156494-F068-1913-4898-B585B2FD402E}"/>
              </a:ext>
            </a:extLst>
          </p:cNvPr>
          <p:cNvSpPr/>
          <p:nvPr/>
        </p:nvSpPr>
        <p:spPr>
          <a:xfrm>
            <a:off x="13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C018D8D3-550C-4161-D272-534EC5524245}"/>
              </a:ext>
            </a:extLst>
          </p:cNvPr>
          <p:cNvSpPr/>
          <p:nvPr/>
        </p:nvSpPr>
        <p:spPr>
          <a:xfrm>
            <a:off x="15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4B9DAE49-19FA-B776-708C-1E535B29AA2F}"/>
              </a:ext>
            </a:extLst>
          </p:cNvPr>
          <p:cNvSpPr/>
          <p:nvPr/>
        </p:nvSpPr>
        <p:spPr>
          <a:xfrm>
            <a:off x="17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724C78BE-5373-316E-06C1-64F1B9744A55}"/>
              </a:ext>
            </a:extLst>
          </p:cNvPr>
          <p:cNvSpPr/>
          <p:nvPr/>
        </p:nvSpPr>
        <p:spPr>
          <a:xfrm>
            <a:off x="19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F8DB08EA-07DD-8A6B-77C1-DE2EBBEE5D47}"/>
              </a:ext>
            </a:extLst>
          </p:cNvPr>
          <p:cNvSpPr/>
          <p:nvPr/>
        </p:nvSpPr>
        <p:spPr>
          <a:xfrm>
            <a:off x="208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A23B6FBA-2352-2CB4-ADCD-83457F788707}"/>
              </a:ext>
            </a:extLst>
          </p:cNvPr>
          <p:cNvSpPr/>
          <p:nvPr/>
        </p:nvSpPr>
        <p:spPr>
          <a:xfrm>
            <a:off x="226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FA51DC9-FBC1-6714-4043-E48C4E67504E}"/>
              </a:ext>
            </a:extLst>
          </p:cNvPr>
          <p:cNvSpPr/>
          <p:nvPr/>
        </p:nvSpPr>
        <p:spPr>
          <a:xfrm>
            <a:off x="244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7B91B108-F0A7-484B-D2B6-A5B3D050072E}"/>
              </a:ext>
            </a:extLst>
          </p:cNvPr>
          <p:cNvSpPr/>
          <p:nvPr/>
        </p:nvSpPr>
        <p:spPr>
          <a:xfrm>
            <a:off x="262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FA2AB832-A1D8-BE8B-6325-72D23777B916}"/>
              </a:ext>
            </a:extLst>
          </p:cNvPr>
          <p:cNvSpPr/>
          <p:nvPr/>
        </p:nvSpPr>
        <p:spPr>
          <a:xfrm>
            <a:off x="2804298" y="212287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Geschweifte Klammer links 142">
            <a:extLst>
              <a:ext uri="{FF2B5EF4-FFF2-40B4-BE49-F238E27FC236}">
                <a16:creationId xmlns:a16="http://schemas.microsoft.com/office/drawing/2014/main" id="{D88D35A0-E01E-EAF0-0346-F6BECA25218F}"/>
              </a:ext>
            </a:extLst>
          </p:cNvPr>
          <p:cNvSpPr/>
          <p:nvPr/>
        </p:nvSpPr>
        <p:spPr>
          <a:xfrm>
            <a:off x="949549" y="1402871"/>
            <a:ext cx="180000" cy="9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B204F1A6-110C-F064-DB5C-231FC07551A3}"/>
              </a:ext>
            </a:extLst>
          </p:cNvPr>
          <p:cNvSpPr txBox="1"/>
          <p:nvPr/>
        </p:nvSpPr>
        <p:spPr>
          <a:xfrm>
            <a:off x="-19182" y="1529705"/>
            <a:ext cx="105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D </a:t>
            </a:r>
            <a:r>
              <a:rPr lang="de-DE"/>
              <a:t>input features</a:t>
            </a:r>
          </a:p>
        </p:txBody>
      </p:sp>
      <p:sp>
        <p:nvSpPr>
          <p:cNvPr id="145" name="Geschweifte Klammer links 144">
            <a:extLst>
              <a:ext uri="{FF2B5EF4-FFF2-40B4-BE49-F238E27FC236}">
                <a16:creationId xmlns:a16="http://schemas.microsoft.com/office/drawing/2014/main" id="{21592190-6467-8832-E092-3E347C89A7F5}"/>
              </a:ext>
            </a:extLst>
          </p:cNvPr>
          <p:cNvSpPr/>
          <p:nvPr/>
        </p:nvSpPr>
        <p:spPr>
          <a:xfrm rot="5400000">
            <a:off x="1977365" y="334798"/>
            <a:ext cx="180000" cy="180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C1643393-AE97-A522-1CF0-22531101A83C}"/>
              </a:ext>
            </a:extLst>
          </p:cNvPr>
          <p:cNvSpPr txBox="1"/>
          <p:nvPr/>
        </p:nvSpPr>
        <p:spPr>
          <a:xfrm>
            <a:off x="1386234" y="821480"/>
            <a:ext cx="171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  </a:t>
            </a:r>
            <a:r>
              <a:rPr lang="de-DE"/>
              <a:t>timesteps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613A00-EAB9-AE92-829A-7624AC4865E4}"/>
              </a:ext>
            </a:extLst>
          </p:cNvPr>
          <p:cNvSpPr/>
          <p:nvPr/>
        </p:nvSpPr>
        <p:spPr>
          <a:xfrm>
            <a:off x="920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C6F9FD6-C69B-FC67-34CB-5B7C58E44507}"/>
              </a:ext>
            </a:extLst>
          </p:cNvPr>
          <p:cNvSpPr/>
          <p:nvPr/>
        </p:nvSpPr>
        <p:spPr>
          <a:xfrm>
            <a:off x="1172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191C99A4-67AF-7D20-E09C-6D0C80DEA019}"/>
              </a:ext>
            </a:extLst>
          </p:cNvPr>
          <p:cNvSpPr/>
          <p:nvPr/>
        </p:nvSpPr>
        <p:spPr>
          <a:xfrm>
            <a:off x="1424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290619F-956A-B3D5-F965-0EE637D0D087}"/>
              </a:ext>
            </a:extLst>
          </p:cNvPr>
          <p:cNvSpPr/>
          <p:nvPr/>
        </p:nvSpPr>
        <p:spPr>
          <a:xfrm>
            <a:off x="1676585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D62B35F-576E-6126-CB31-DB2F524630BF}"/>
              </a:ext>
            </a:extLst>
          </p:cNvPr>
          <p:cNvSpPr/>
          <p:nvPr/>
        </p:nvSpPr>
        <p:spPr>
          <a:xfrm>
            <a:off x="19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8268E1A7-D571-6E24-8BF3-8569311970D4}"/>
              </a:ext>
            </a:extLst>
          </p:cNvPr>
          <p:cNvSpPr/>
          <p:nvPr/>
        </p:nvSpPr>
        <p:spPr>
          <a:xfrm>
            <a:off x="209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2688B5A-0104-4A93-4B9C-024EC218AC6F}"/>
              </a:ext>
            </a:extLst>
          </p:cNvPr>
          <p:cNvSpPr/>
          <p:nvPr/>
        </p:nvSpPr>
        <p:spPr>
          <a:xfrm>
            <a:off x="227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7522FFF2-F5F2-8A03-9F43-EE02AC54CF57}"/>
              </a:ext>
            </a:extLst>
          </p:cNvPr>
          <p:cNvSpPr/>
          <p:nvPr/>
        </p:nvSpPr>
        <p:spPr>
          <a:xfrm>
            <a:off x="245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2B04374-A87E-BD89-4B73-4046B243DED4}"/>
              </a:ext>
            </a:extLst>
          </p:cNvPr>
          <p:cNvSpPr/>
          <p:nvPr/>
        </p:nvSpPr>
        <p:spPr>
          <a:xfrm>
            <a:off x="263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9F2326F6-8FF1-6284-F193-015E468928A6}"/>
              </a:ext>
            </a:extLst>
          </p:cNvPr>
          <p:cNvSpPr/>
          <p:nvPr/>
        </p:nvSpPr>
        <p:spPr>
          <a:xfrm>
            <a:off x="2812072" y="253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40FB50B2-887F-D338-8B92-672E1137F898}"/>
              </a:ext>
            </a:extLst>
          </p:cNvPr>
          <p:cNvSpPr/>
          <p:nvPr/>
        </p:nvSpPr>
        <p:spPr>
          <a:xfrm>
            <a:off x="920585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EE135B7B-F6CB-E747-99E1-636425199C99}"/>
              </a:ext>
            </a:extLst>
          </p:cNvPr>
          <p:cNvSpPr/>
          <p:nvPr/>
        </p:nvSpPr>
        <p:spPr>
          <a:xfrm>
            <a:off x="1172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9A1355FA-D3D6-9C80-153C-1C57CF520E6B}"/>
              </a:ext>
            </a:extLst>
          </p:cNvPr>
          <p:cNvSpPr/>
          <p:nvPr/>
        </p:nvSpPr>
        <p:spPr>
          <a:xfrm>
            <a:off x="1424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343D805-6D1A-5E0E-4FF8-7FCAB921349E}"/>
              </a:ext>
            </a:extLst>
          </p:cNvPr>
          <p:cNvSpPr/>
          <p:nvPr/>
        </p:nvSpPr>
        <p:spPr>
          <a:xfrm>
            <a:off x="1676585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492EF6-C2BB-88D1-539E-E394DF5FCB2A}"/>
              </a:ext>
            </a:extLst>
          </p:cNvPr>
          <p:cNvSpPr/>
          <p:nvPr/>
        </p:nvSpPr>
        <p:spPr>
          <a:xfrm>
            <a:off x="191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B5CB2B2-838E-3A66-414A-96BB82AE6FE6}"/>
              </a:ext>
            </a:extLst>
          </p:cNvPr>
          <p:cNvSpPr/>
          <p:nvPr/>
        </p:nvSpPr>
        <p:spPr>
          <a:xfrm>
            <a:off x="209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E9FCF7A-6A62-F6AB-5882-EA9624C5C9B3}"/>
              </a:ext>
            </a:extLst>
          </p:cNvPr>
          <p:cNvSpPr/>
          <p:nvPr/>
        </p:nvSpPr>
        <p:spPr>
          <a:xfrm>
            <a:off x="227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E1BAC317-0A54-446F-016D-6D487B5D5026}"/>
              </a:ext>
            </a:extLst>
          </p:cNvPr>
          <p:cNvSpPr/>
          <p:nvPr/>
        </p:nvSpPr>
        <p:spPr>
          <a:xfrm>
            <a:off x="245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9B2AD68F-F101-21BD-45A6-8C6F9D82C610}"/>
              </a:ext>
            </a:extLst>
          </p:cNvPr>
          <p:cNvSpPr/>
          <p:nvPr/>
        </p:nvSpPr>
        <p:spPr>
          <a:xfrm>
            <a:off x="2632072" y="271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16A522CF-CF39-D2EE-0DFB-0B2BF16F98BA}"/>
              </a:ext>
            </a:extLst>
          </p:cNvPr>
          <p:cNvSpPr/>
          <p:nvPr/>
        </p:nvSpPr>
        <p:spPr>
          <a:xfrm>
            <a:off x="2812072" y="271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98E5C2DA-F571-419E-7165-60F23B1D3462}"/>
              </a:ext>
            </a:extLst>
          </p:cNvPr>
          <p:cNvSpPr/>
          <p:nvPr/>
        </p:nvSpPr>
        <p:spPr>
          <a:xfrm>
            <a:off x="920585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184A8E9-AF13-0F7C-5603-94175CD79469}"/>
              </a:ext>
            </a:extLst>
          </p:cNvPr>
          <p:cNvSpPr/>
          <p:nvPr/>
        </p:nvSpPr>
        <p:spPr>
          <a:xfrm>
            <a:off x="1172585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D4F75F49-E9CD-ABD2-AA00-9E585C10F4EA}"/>
              </a:ext>
            </a:extLst>
          </p:cNvPr>
          <p:cNvSpPr/>
          <p:nvPr/>
        </p:nvSpPr>
        <p:spPr>
          <a:xfrm>
            <a:off x="1424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CDD1CEA7-C921-EF4E-BD5C-F8444E39ADB8}"/>
              </a:ext>
            </a:extLst>
          </p:cNvPr>
          <p:cNvSpPr/>
          <p:nvPr/>
        </p:nvSpPr>
        <p:spPr>
          <a:xfrm>
            <a:off x="1676585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628CF234-AAF6-163F-C5A1-C58867AD27D5}"/>
              </a:ext>
            </a:extLst>
          </p:cNvPr>
          <p:cNvSpPr/>
          <p:nvPr/>
        </p:nvSpPr>
        <p:spPr>
          <a:xfrm>
            <a:off x="191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BB4BDC5D-FE9B-796D-362B-E3A34EE03273}"/>
              </a:ext>
            </a:extLst>
          </p:cNvPr>
          <p:cNvSpPr/>
          <p:nvPr/>
        </p:nvSpPr>
        <p:spPr>
          <a:xfrm>
            <a:off x="209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A61EE24F-06A9-91A9-D8FF-78A0FC5F0D28}"/>
              </a:ext>
            </a:extLst>
          </p:cNvPr>
          <p:cNvSpPr/>
          <p:nvPr/>
        </p:nvSpPr>
        <p:spPr>
          <a:xfrm>
            <a:off x="227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6274AEBC-B311-DED6-E8B4-A37C91E57398}"/>
              </a:ext>
            </a:extLst>
          </p:cNvPr>
          <p:cNvSpPr/>
          <p:nvPr/>
        </p:nvSpPr>
        <p:spPr>
          <a:xfrm>
            <a:off x="2452072" y="2891651"/>
            <a:ext cx="180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9F59003-E568-9976-6885-D8E2CE13FD3B}"/>
              </a:ext>
            </a:extLst>
          </p:cNvPr>
          <p:cNvSpPr/>
          <p:nvPr/>
        </p:nvSpPr>
        <p:spPr>
          <a:xfrm>
            <a:off x="2632072" y="289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0453CD0D-0C4D-C30B-93B9-58A7106ED4B3}"/>
              </a:ext>
            </a:extLst>
          </p:cNvPr>
          <p:cNvSpPr/>
          <p:nvPr/>
        </p:nvSpPr>
        <p:spPr>
          <a:xfrm>
            <a:off x="2812072" y="289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14AC1472-6C41-34B7-CC60-FF7D8CD14D69}"/>
              </a:ext>
            </a:extLst>
          </p:cNvPr>
          <p:cNvSpPr/>
          <p:nvPr/>
        </p:nvSpPr>
        <p:spPr>
          <a:xfrm>
            <a:off x="920585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7C8DE4E9-00A5-7797-96A8-2146D0E36EF0}"/>
              </a:ext>
            </a:extLst>
          </p:cNvPr>
          <p:cNvSpPr/>
          <p:nvPr/>
        </p:nvSpPr>
        <p:spPr>
          <a:xfrm>
            <a:off x="1172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6BD12D69-1593-CD0D-5053-EC0EF93F56B1}"/>
              </a:ext>
            </a:extLst>
          </p:cNvPr>
          <p:cNvSpPr/>
          <p:nvPr/>
        </p:nvSpPr>
        <p:spPr>
          <a:xfrm>
            <a:off x="1424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FD54A13B-FC76-DD1F-89CE-52647325A9CF}"/>
              </a:ext>
            </a:extLst>
          </p:cNvPr>
          <p:cNvSpPr/>
          <p:nvPr/>
        </p:nvSpPr>
        <p:spPr>
          <a:xfrm>
            <a:off x="1676585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1378A073-0916-107B-9950-5FDE793BEE8F}"/>
              </a:ext>
            </a:extLst>
          </p:cNvPr>
          <p:cNvSpPr/>
          <p:nvPr/>
        </p:nvSpPr>
        <p:spPr>
          <a:xfrm>
            <a:off x="191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5F20D12C-E69C-2059-5F15-161A858B18AF}"/>
              </a:ext>
            </a:extLst>
          </p:cNvPr>
          <p:cNvSpPr/>
          <p:nvPr/>
        </p:nvSpPr>
        <p:spPr>
          <a:xfrm>
            <a:off x="209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6CB935D5-E84D-734B-AA37-B150780E53B8}"/>
              </a:ext>
            </a:extLst>
          </p:cNvPr>
          <p:cNvSpPr/>
          <p:nvPr/>
        </p:nvSpPr>
        <p:spPr>
          <a:xfrm>
            <a:off x="227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01B626DE-274C-A556-D74F-9A5C0BBF4885}"/>
              </a:ext>
            </a:extLst>
          </p:cNvPr>
          <p:cNvSpPr/>
          <p:nvPr/>
        </p:nvSpPr>
        <p:spPr>
          <a:xfrm>
            <a:off x="245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F1999183-37E8-CEFA-B72D-BD0E09B10F3A}"/>
              </a:ext>
            </a:extLst>
          </p:cNvPr>
          <p:cNvSpPr/>
          <p:nvPr/>
        </p:nvSpPr>
        <p:spPr>
          <a:xfrm>
            <a:off x="2632072" y="3071651"/>
            <a:ext cx="180000" cy="18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7483E13A-6031-6602-7A17-4B202A948C32}"/>
              </a:ext>
            </a:extLst>
          </p:cNvPr>
          <p:cNvSpPr/>
          <p:nvPr/>
        </p:nvSpPr>
        <p:spPr>
          <a:xfrm>
            <a:off x="2812072" y="307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AD0AE55C-648C-D27D-AE47-9BC77EEAAE2A}"/>
              </a:ext>
            </a:extLst>
          </p:cNvPr>
          <p:cNvSpPr/>
          <p:nvPr/>
        </p:nvSpPr>
        <p:spPr>
          <a:xfrm>
            <a:off x="920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5327A03D-FE87-8300-BBCC-0873D96FE51B}"/>
              </a:ext>
            </a:extLst>
          </p:cNvPr>
          <p:cNvSpPr/>
          <p:nvPr/>
        </p:nvSpPr>
        <p:spPr>
          <a:xfrm>
            <a:off x="1172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C1FABA3-D673-9D1A-BE68-83ECD5CA470E}"/>
              </a:ext>
            </a:extLst>
          </p:cNvPr>
          <p:cNvSpPr/>
          <p:nvPr/>
        </p:nvSpPr>
        <p:spPr>
          <a:xfrm>
            <a:off x="1424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CB6F1FC7-FD5B-5A8C-69CA-B5F8A6C46A89}"/>
              </a:ext>
            </a:extLst>
          </p:cNvPr>
          <p:cNvSpPr/>
          <p:nvPr/>
        </p:nvSpPr>
        <p:spPr>
          <a:xfrm>
            <a:off x="1676585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DA7F1991-F446-7DB9-8B2A-9CD54DA452BC}"/>
              </a:ext>
            </a:extLst>
          </p:cNvPr>
          <p:cNvSpPr/>
          <p:nvPr/>
        </p:nvSpPr>
        <p:spPr>
          <a:xfrm>
            <a:off x="19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D17BC6BA-B6BB-3496-BBDF-7AB0E9FF51A1}"/>
              </a:ext>
            </a:extLst>
          </p:cNvPr>
          <p:cNvSpPr/>
          <p:nvPr/>
        </p:nvSpPr>
        <p:spPr>
          <a:xfrm>
            <a:off x="209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F04F1E0C-1EE7-E56E-D8DD-C5062C8798CB}"/>
              </a:ext>
            </a:extLst>
          </p:cNvPr>
          <p:cNvSpPr/>
          <p:nvPr/>
        </p:nvSpPr>
        <p:spPr>
          <a:xfrm>
            <a:off x="227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75E5356F-7F2F-F7EC-71FC-9EC0760E7211}"/>
              </a:ext>
            </a:extLst>
          </p:cNvPr>
          <p:cNvSpPr/>
          <p:nvPr/>
        </p:nvSpPr>
        <p:spPr>
          <a:xfrm>
            <a:off x="245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503D4C2-E85C-3EB9-1C0F-EDEA064C1E65}"/>
              </a:ext>
            </a:extLst>
          </p:cNvPr>
          <p:cNvSpPr/>
          <p:nvPr/>
        </p:nvSpPr>
        <p:spPr>
          <a:xfrm>
            <a:off x="263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41F07B6A-0BCB-5263-3A6F-49E40D68C351}"/>
              </a:ext>
            </a:extLst>
          </p:cNvPr>
          <p:cNvSpPr/>
          <p:nvPr/>
        </p:nvSpPr>
        <p:spPr>
          <a:xfrm>
            <a:off x="2812072" y="3251651"/>
            <a:ext cx="18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B1E0F006-FDF6-95F2-F38C-746D47F3A079}"/>
              </a:ext>
            </a:extLst>
          </p:cNvPr>
          <p:cNvSpPr txBox="1"/>
          <p:nvPr/>
        </p:nvSpPr>
        <p:spPr>
          <a:xfrm>
            <a:off x="745416" y="3611650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(1)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id="{8CE49EA8-0DBC-BB68-A447-E181D9A9B9E3}"/>
              </a:ext>
            </a:extLst>
          </p:cNvPr>
          <p:cNvSpPr txBox="1"/>
          <p:nvPr/>
        </p:nvSpPr>
        <p:spPr>
          <a:xfrm>
            <a:off x="1006953" y="3860864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(2)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id="{7A8D96F5-5F82-9243-3360-D8A29440FD3A}"/>
              </a:ext>
            </a:extLst>
          </p:cNvPr>
          <p:cNvSpPr txBox="1"/>
          <p:nvPr/>
        </p:nvSpPr>
        <p:spPr>
          <a:xfrm>
            <a:off x="1252200" y="3602318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(3)</a:t>
            </a:r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F5B6EEDA-61DE-CD35-4BF2-6C701E6ACE77}"/>
              </a:ext>
            </a:extLst>
          </p:cNvPr>
          <p:cNvSpPr txBox="1"/>
          <p:nvPr/>
        </p:nvSpPr>
        <p:spPr>
          <a:xfrm>
            <a:off x="1510649" y="3870196"/>
            <a:ext cx="171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u</a:t>
            </a:r>
            <a:r>
              <a:rPr lang="de-DE" sz="1600"/>
              <a:t>(4)</a:t>
            </a:r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AC7DF416-F259-745A-4C91-ADE78CFD7EE6}"/>
              </a:ext>
            </a:extLst>
          </p:cNvPr>
          <p:cNvCxnSpPr>
            <a:cxnSpLocks/>
          </p:cNvCxnSpPr>
          <p:nvPr/>
        </p:nvCxnSpPr>
        <p:spPr>
          <a:xfrm flipV="1">
            <a:off x="1006953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mit Pfeil 201">
            <a:extLst>
              <a:ext uri="{FF2B5EF4-FFF2-40B4-BE49-F238E27FC236}">
                <a16:creationId xmlns:a16="http://schemas.microsoft.com/office/drawing/2014/main" id="{795AB352-08D3-7E05-3D98-1D8E04B99BB1}"/>
              </a:ext>
            </a:extLst>
          </p:cNvPr>
          <p:cNvCxnSpPr>
            <a:cxnSpLocks/>
          </p:cNvCxnSpPr>
          <p:nvPr/>
        </p:nvCxnSpPr>
        <p:spPr>
          <a:xfrm flipV="1">
            <a:off x="1510878" y="3472502"/>
            <a:ext cx="0" cy="16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E5BA5EBE-5194-2195-2DD9-B31DACD89CE2}"/>
              </a:ext>
            </a:extLst>
          </p:cNvPr>
          <p:cNvCxnSpPr>
            <a:cxnSpLocks/>
          </p:cNvCxnSpPr>
          <p:nvPr/>
        </p:nvCxnSpPr>
        <p:spPr>
          <a:xfrm flipH="1" flipV="1">
            <a:off x="1252200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6C62C2E0-42A7-2365-17A0-DEB25EE3A2F1}"/>
              </a:ext>
            </a:extLst>
          </p:cNvPr>
          <p:cNvCxnSpPr>
            <a:cxnSpLocks/>
          </p:cNvCxnSpPr>
          <p:nvPr/>
        </p:nvCxnSpPr>
        <p:spPr>
          <a:xfrm flipH="1" flipV="1">
            <a:off x="1768805" y="3472502"/>
            <a:ext cx="3222" cy="429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feld 204">
            <a:extLst>
              <a:ext uri="{FF2B5EF4-FFF2-40B4-BE49-F238E27FC236}">
                <a16:creationId xmlns:a16="http://schemas.microsoft.com/office/drawing/2014/main" id="{20323570-969C-9D48-EE3E-00C1F8E1C8EA}"/>
              </a:ext>
            </a:extLst>
          </p:cNvPr>
          <p:cNvSpPr txBox="1"/>
          <p:nvPr/>
        </p:nvSpPr>
        <p:spPr>
          <a:xfrm>
            <a:off x="5373275" y="2467989"/>
            <a:ext cx="66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W</a:t>
            </a:r>
            <a:r>
              <a:rPr lang="de-DE" baseline="-25000"/>
              <a:t>out</a:t>
            </a:r>
          </a:p>
        </p:txBody>
      </p:sp>
      <p:sp>
        <p:nvSpPr>
          <p:cNvPr id="206" name="Textfeld 205">
            <a:extLst>
              <a:ext uri="{FF2B5EF4-FFF2-40B4-BE49-F238E27FC236}">
                <a16:creationId xmlns:a16="http://schemas.microsoft.com/office/drawing/2014/main" id="{BEDB3471-8962-2184-4ABD-0DC784D06162}"/>
              </a:ext>
            </a:extLst>
          </p:cNvPr>
          <p:cNvSpPr txBox="1"/>
          <p:nvPr/>
        </p:nvSpPr>
        <p:spPr>
          <a:xfrm>
            <a:off x="4582115" y="3255728"/>
            <a:ext cx="3310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Y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here a single output feature</a:t>
            </a:r>
            <a:r>
              <a:rPr lang="de-DE" sz="1400" dirty="0"/>
              <a:t>)</a:t>
            </a: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BD203CF7-ADCD-033B-5379-DB6198F6EA1E}"/>
              </a:ext>
            </a:extLst>
          </p:cNvPr>
          <p:cNvSpPr/>
          <p:nvPr/>
        </p:nvSpPr>
        <p:spPr>
          <a:xfrm>
            <a:off x="5975939" y="2792972"/>
            <a:ext cx="262393" cy="3234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67A17CFB-65B2-9481-70A2-5B1E4DEFCBA5}"/>
              </a:ext>
            </a:extLst>
          </p:cNvPr>
          <p:cNvSpPr/>
          <p:nvPr/>
        </p:nvSpPr>
        <p:spPr>
          <a:xfrm>
            <a:off x="6039553" y="2887833"/>
            <a:ext cx="144000" cy="144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Pfeil nach rechts 210">
            <a:extLst>
              <a:ext uri="{FF2B5EF4-FFF2-40B4-BE49-F238E27FC236}">
                <a16:creationId xmlns:a16="http://schemas.microsoft.com/office/drawing/2014/main" id="{F14A222F-FD40-4DF5-42D6-09BEFAB76800}"/>
              </a:ext>
            </a:extLst>
          </p:cNvPr>
          <p:cNvSpPr/>
          <p:nvPr/>
        </p:nvSpPr>
        <p:spPr>
          <a:xfrm>
            <a:off x="5514479" y="2847126"/>
            <a:ext cx="341906" cy="2288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3C6A7A49-47E6-E898-D845-63F5EB377C8F}"/>
              </a:ext>
            </a:extLst>
          </p:cNvPr>
          <p:cNvSpPr txBox="1"/>
          <p:nvPr/>
        </p:nvSpPr>
        <p:spPr>
          <a:xfrm>
            <a:off x="8059673" y="275627"/>
            <a:ext cx="26215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/>
              <a:t>(</a:t>
            </a:r>
            <a:r>
              <a:rPr lang="de-DE" sz="1400" u="sng" dirty="0" err="1"/>
              <a:t>Hyper</a:t>
            </a:r>
            <a:r>
              <a:rPr lang="de-DE" sz="1400" u="sng" dirty="0"/>
              <a:t>)</a:t>
            </a:r>
            <a:r>
              <a:rPr lang="de-DE" sz="1400" u="sng" dirty="0" err="1"/>
              <a:t>parameters</a:t>
            </a:r>
            <a:r>
              <a:rPr lang="de-DE" sz="1400" u="sng" dirty="0"/>
              <a:t>:</a:t>
            </a:r>
          </a:p>
          <a:p>
            <a:r>
              <a:rPr lang="de-DE" sz="1400" b="1" dirty="0"/>
              <a:t>n_res</a:t>
            </a:r>
            <a:r>
              <a:rPr lang="de-DE" sz="1400" dirty="0"/>
              <a:t>: number of res. units</a:t>
            </a:r>
          </a:p>
          <a:p>
            <a:r>
              <a:rPr lang="de-DE" sz="1400" b="1" dirty="0"/>
              <a:t>sparsity</a:t>
            </a:r>
            <a:r>
              <a:rPr lang="de-DE" sz="1400" dirty="0"/>
              <a:t> of reservoir connections</a:t>
            </a:r>
          </a:p>
          <a:p>
            <a:r>
              <a:rPr lang="de-DE" sz="1400" b="1" dirty="0"/>
              <a:t>spectral radius</a:t>
            </a:r>
            <a:r>
              <a:rPr lang="de-DE" sz="1400" dirty="0"/>
              <a:t>: max EV of W</a:t>
            </a:r>
            <a:r>
              <a:rPr lang="de-DE" sz="1400" baseline="-25000" dirty="0"/>
              <a:t>res</a:t>
            </a:r>
          </a:p>
          <a:p>
            <a:r>
              <a:rPr lang="de-DE" sz="1400" b="1" dirty="0"/>
              <a:t>leak rate</a:t>
            </a:r>
            <a:r>
              <a:rPr lang="de-DE" sz="1400" dirty="0"/>
              <a:t> </a:t>
            </a:r>
            <a:r>
              <a:rPr lang="de-DE" sz="1400" b="1" dirty="0"/>
              <a:t>⍺</a:t>
            </a:r>
            <a:r>
              <a:rPr lang="de-DE" sz="1400" b="1" baseline="30000" dirty="0">
                <a:solidFill>
                  <a:srgbClr val="FF0000"/>
                </a:solidFill>
              </a:rPr>
              <a:t> </a:t>
            </a:r>
            <a:r>
              <a:rPr lang="de-DE" sz="1400" dirty="0"/>
              <a:t>in reservoir transition</a:t>
            </a:r>
          </a:p>
          <a:p>
            <a:r>
              <a:rPr lang="de-DE" sz="1400" b="1" dirty="0"/>
              <a:t>activation</a:t>
            </a:r>
            <a:r>
              <a:rPr lang="de-DE" sz="1400" dirty="0"/>
              <a:t> for reservoir transition</a:t>
            </a:r>
          </a:p>
          <a:p>
            <a:endParaRPr lang="de-DE" dirty="0"/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37BAC480-ECD6-3266-5AD6-F22225A14AAC}"/>
              </a:ext>
            </a:extLst>
          </p:cNvPr>
          <p:cNvSpPr txBox="1"/>
          <p:nvPr/>
        </p:nvSpPr>
        <p:spPr>
          <a:xfrm>
            <a:off x="8059672" y="1767278"/>
            <a:ext cx="262157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u="sng" dirty="0" err="1"/>
              <a:t>Dimensions</a:t>
            </a:r>
            <a:r>
              <a:rPr lang="de-DE" sz="1400" u="sng" dirty="0"/>
              <a:t>:</a:t>
            </a:r>
          </a:p>
          <a:p>
            <a:r>
              <a:rPr lang="de-DE" sz="1400" dirty="0"/>
              <a:t>W</a:t>
            </a:r>
            <a:r>
              <a:rPr lang="de-DE" sz="1400" baseline="-25000" dirty="0"/>
              <a:t>in</a:t>
            </a:r>
            <a:r>
              <a:rPr lang="de-DE" sz="1400" dirty="0">
                <a:sym typeface="Wingdings" pitchFamily="2" charset="2"/>
              </a:rPr>
              <a:t>  (input features, n_res)</a:t>
            </a:r>
            <a:endParaRPr lang="de-DE" sz="14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res</a:t>
            </a:r>
            <a:r>
              <a:rPr lang="de-DE" sz="1400" dirty="0"/>
              <a:t> (n_res, n_res)</a:t>
            </a:r>
            <a:endParaRPr lang="de-DE" sz="1400" baseline="-25000" dirty="0"/>
          </a:p>
          <a:p>
            <a:r>
              <a:rPr lang="de-DE" sz="1400" dirty="0"/>
              <a:t>W</a:t>
            </a:r>
            <a:r>
              <a:rPr lang="de-DE" sz="1400" baseline="-25000" dirty="0"/>
              <a:t>out</a:t>
            </a:r>
            <a:r>
              <a:rPr lang="de-DE" sz="1400" dirty="0"/>
              <a:t> (n_res, output features)</a:t>
            </a:r>
          </a:p>
          <a:p>
            <a:endParaRPr lang="de-DE" sz="1400" dirty="0"/>
          </a:p>
          <a:p>
            <a:r>
              <a:rPr lang="de-DE" sz="1400" u="sng" dirty="0"/>
              <a:t>Biases</a:t>
            </a:r>
            <a:r>
              <a:rPr lang="de-DE" sz="1400" dirty="0"/>
              <a:t>:</a:t>
            </a:r>
          </a:p>
          <a:p>
            <a:r>
              <a:rPr lang="de-DE" sz="1400" dirty="0"/>
              <a:t>b</a:t>
            </a:r>
            <a:r>
              <a:rPr lang="de-DE" sz="1400" baseline="-25000" dirty="0"/>
              <a:t>in</a:t>
            </a:r>
            <a:r>
              <a:rPr lang="de-DE" sz="1400" dirty="0"/>
              <a:t> , b</a:t>
            </a:r>
            <a:r>
              <a:rPr lang="de-DE" sz="1400" baseline="-25000" dirty="0"/>
              <a:t>res</a:t>
            </a:r>
            <a:r>
              <a:rPr lang="de-DE" sz="1400" dirty="0"/>
              <a:t> , b</a:t>
            </a:r>
            <a:r>
              <a:rPr lang="de-DE" sz="1400" baseline="-25000" dirty="0"/>
              <a:t>out</a:t>
            </a:r>
            <a:r>
              <a:rPr lang="de-DE" sz="1400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87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52BF9B-20ED-124C-8D78-032D3F29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93BF-CEC1-484B-B797-4695C35961E3}" type="slidenum">
              <a:rPr lang="de-DE" smtClean="0"/>
              <a:t>9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F8A926B-8B78-834F-BFBA-9405321487C6}"/>
              </a:ext>
            </a:extLst>
          </p:cNvPr>
          <p:cNvSpPr txBox="1"/>
          <p:nvPr/>
        </p:nvSpPr>
        <p:spPr>
          <a:xfrm>
            <a:off x="365769" y="302411"/>
            <a:ext cx="667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Layer-wise relevance propagation </a:t>
            </a:r>
            <a:r>
              <a:rPr lang="de-DE" sz="2400" dirty="0"/>
              <a:t>in a nutshell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51A42F8-1AD6-B84E-9682-A6304985FBF9}"/>
              </a:ext>
            </a:extLst>
          </p:cNvPr>
          <p:cNvSpPr/>
          <p:nvPr/>
        </p:nvSpPr>
        <p:spPr>
          <a:xfrm>
            <a:off x="3756907" y="1844146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7823AF-4DF7-AB47-BB1E-0BBEC397296A}"/>
              </a:ext>
            </a:extLst>
          </p:cNvPr>
          <p:cNvSpPr/>
          <p:nvPr/>
        </p:nvSpPr>
        <p:spPr>
          <a:xfrm>
            <a:off x="3756906" y="2925362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F487D5-E1EB-264A-974C-1566CC2E0CED}"/>
              </a:ext>
            </a:extLst>
          </p:cNvPr>
          <p:cNvSpPr/>
          <p:nvPr/>
        </p:nvSpPr>
        <p:spPr>
          <a:xfrm>
            <a:off x="3756905" y="4006578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506260-EA47-0B4F-98CA-B129BD99A2AD}"/>
              </a:ext>
            </a:extLst>
          </p:cNvPr>
          <p:cNvSpPr/>
          <p:nvPr/>
        </p:nvSpPr>
        <p:spPr>
          <a:xfrm>
            <a:off x="5387996" y="2381664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3C4DAD-45B4-7E46-A379-8E165E7B8146}"/>
              </a:ext>
            </a:extLst>
          </p:cNvPr>
          <p:cNvSpPr/>
          <p:nvPr/>
        </p:nvSpPr>
        <p:spPr>
          <a:xfrm>
            <a:off x="5387995" y="3469061"/>
            <a:ext cx="432487" cy="43248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8D16BD7-DBBF-5349-8BEB-48BF3174803E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4189394" y="2060390"/>
            <a:ext cx="1198602" cy="537518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3E017A96-D702-0841-A30C-88BA6990D8AD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4189394" y="2060390"/>
            <a:ext cx="1198601" cy="162491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238F9873-4754-9048-A38D-23ACFE350AAE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189393" y="2597908"/>
            <a:ext cx="1198603" cy="543698"/>
          </a:xfrm>
          <a:prstGeom prst="line">
            <a:avLst/>
          </a:prstGeom>
          <a:ln w="254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0BD115AC-DEBE-5944-A1A6-3F5A7522E245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4189392" y="3685305"/>
            <a:ext cx="1198603" cy="5375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60C08F5-53BE-F842-9DB2-4038B9000E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189392" y="2597908"/>
            <a:ext cx="1198604" cy="1624914"/>
          </a:xfrm>
          <a:prstGeom prst="line">
            <a:avLst/>
          </a:prstGeom>
          <a:ln w="254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2ABF9AB1-F4AB-484D-A1A4-499A97E2957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189393" y="3141606"/>
            <a:ext cx="1198602" cy="54369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B2E7049-6D52-A34F-9A9B-19CBF893CDD3}"/>
              </a:ext>
            </a:extLst>
          </p:cNvPr>
          <p:cNvSpPr txBox="1"/>
          <p:nvPr/>
        </p:nvSpPr>
        <p:spPr>
          <a:xfrm>
            <a:off x="3561667" y="1268226"/>
            <a:ext cx="119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(l)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98CEB9A-CFDB-A541-90DD-31816BF171B4}"/>
              </a:ext>
            </a:extLst>
          </p:cNvPr>
          <p:cNvSpPr txBox="1"/>
          <p:nvPr/>
        </p:nvSpPr>
        <p:spPr>
          <a:xfrm>
            <a:off x="5074967" y="1806202"/>
            <a:ext cx="119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layer (l+1)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729FB5B-EBFF-0747-B33E-5F3031F4D4BC}"/>
              </a:ext>
            </a:extLst>
          </p:cNvPr>
          <p:cNvSpPr txBox="1"/>
          <p:nvPr/>
        </p:nvSpPr>
        <p:spPr>
          <a:xfrm>
            <a:off x="3063078" y="187572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EBF47E-3C47-6A41-9790-95411943CB3C}"/>
              </a:ext>
            </a:extLst>
          </p:cNvPr>
          <p:cNvSpPr txBox="1"/>
          <p:nvPr/>
        </p:nvSpPr>
        <p:spPr>
          <a:xfrm>
            <a:off x="3063078" y="2945544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B98C5DA-D249-0946-9F29-BF66E85572CD}"/>
              </a:ext>
            </a:extLst>
          </p:cNvPr>
          <p:cNvSpPr txBox="1"/>
          <p:nvPr/>
        </p:nvSpPr>
        <p:spPr>
          <a:xfrm>
            <a:off x="3063076" y="403815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i = 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35B9A46-18F9-1C4F-B69A-1393B677194D}"/>
              </a:ext>
            </a:extLst>
          </p:cNvPr>
          <p:cNvSpPr txBox="1"/>
          <p:nvPr/>
        </p:nvSpPr>
        <p:spPr>
          <a:xfrm>
            <a:off x="6005558" y="349445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2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C749441-BB1F-5A46-A28F-B2FAB0EBC7D5}"/>
              </a:ext>
            </a:extLst>
          </p:cNvPr>
          <p:cNvSpPr txBox="1"/>
          <p:nvPr/>
        </p:nvSpPr>
        <p:spPr>
          <a:xfrm>
            <a:off x="5999993" y="2391686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j = 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3278B4-2B07-204C-854D-DACA518C5F93}"/>
              </a:ext>
            </a:extLst>
          </p:cNvPr>
          <p:cNvSpPr txBox="1"/>
          <p:nvPr/>
        </p:nvSpPr>
        <p:spPr>
          <a:xfrm>
            <a:off x="4149918" y="1754315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1BC2080-577D-AF4C-8BFA-80042A7F28C7}"/>
              </a:ext>
            </a:extLst>
          </p:cNvPr>
          <p:cNvSpPr txBox="1"/>
          <p:nvPr/>
        </p:nvSpPr>
        <p:spPr>
          <a:xfrm>
            <a:off x="4099324" y="270232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153B11-208F-524C-8A22-45CA398E6148}"/>
              </a:ext>
            </a:extLst>
          </p:cNvPr>
          <p:cNvSpPr txBox="1"/>
          <p:nvPr/>
        </p:nvSpPr>
        <p:spPr>
          <a:xfrm>
            <a:off x="4015164" y="3682767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</a:t>
            </a:r>
            <a:r>
              <a:rPr lang="de-DE" baseline="-25000"/>
              <a:t>3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49870F1-EC57-2641-BCDC-6584D912AAB0}"/>
              </a:ext>
            </a:extLst>
          </p:cNvPr>
          <p:cNvSpPr txBox="1"/>
          <p:nvPr/>
        </p:nvSpPr>
        <p:spPr>
          <a:xfrm>
            <a:off x="4751889" y="2059359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5B584EC-6C5F-594A-AF61-DA26DF9DC949}"/>
              </a:ext>
            </a:extLst>
          </p:cNvPr>
          <p:cNvSpPr txBox="1"/>
          <p:nvPr/>
        </p:nvSpPr>
        <p:spPr>
          <a:xfrm>
            <a:off x="5055246" y="3072660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w</a:t>
            </a:r>
            <a:r>
              <a:rPr lang="de-DE" baseline="-25000"/>
              <a:t>1:2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CEEBB8C-316A-234F-B72E-D64B97B31209}"/>
              </a:ext>
            </a:extLst>
          </p:cNvPr>
          <p:cNvSpPr txBox="1"/>
          <p:nvPr/>
        </p:nvSpPr>
        <p:spPr>
          <a:xfrm>
            <a:off x="3063076" y="1449902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i=1</a:t>
            </a:r>
            <a:endParaRPr lang="de-DE" b="1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963CFAD-2E71-E442-B680-5EAFCE2CC74C}"/>
              </a:ext>
            </a:extLst>
          </p:cNvPr>
          <p:cNvSpPr txBox="1"/>
          <p:nvPr/>
        </p:nvSpPr>
        <p:spPr>
          <a:xfrm>
            <a:off x="6606708" y="2384003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j=1</a:t>
            </a:r>
            <a:endParaRPr lang="de-DE" b="1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C8CA099-7D81-D148-8C3C-2D93F8FE629A}"/>
              </a:ext>
            </a:extLst>
          </p:cNvPr>
          <p:cNvSpPr txBox="1"/>
          <p:nvPr/>
        </p:nvSpPr>
        <p:spPr>
          <a:xfrm>
            <a:off x="6606708" y="3495441"/>
            <a:ext cx="60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R</a:t>
            </a:r>
            <a:r>
              <a:rPr lang="de-DE" b="1" baseline="-25000"/>
              <a:t>j=2</a:t>
            </a:r>
            <a:endParaRPr lang="de-DE" b="1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92106B9B-8DCE-2219-A17E-6F0378E05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91" y="4946101"/>
            <a:ext cx="9283207" cy="794892"/>
          </a:xfrm>
          <a:prstGeom prst="rect">
            <a:avLst/>
          </a:prstGeom>
        </p:spPr>
      </p:pic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86B2B260-26DA-0D27-DC6C-514D5EDF0B5D}"/>
              </a:ext>
            </a:extLst>
          </p:cNvPr>
          <p:cNvSpPr/>
          <p:nvPr/>
        </p:nvSpPr>
        <p:spPr>
          <a:xfrm>
            <a:off x="1666485" y="4828204"/>
            <a:ext cx="4007783" cy="981258"/>
          </a:xfrm>
          <a:prstGeom prst="roundRect">
            <a:avLst/>
          </a:prstGeom>
          <a:noFill/>
          <a:ln w="254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1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3343</Words>
  <Application>Microsoft Macintosh PowerPoint</Application>
  <PresentationFormat>Breitbild</PresentationFormat>
  <Paragraphs>666</Paragraphs>
  <Slides>44</Slides>
  <Notes>32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270</cp:revision>
  <dcterms:created xsi:type="dcterms:W3CDTF">2022-02-08T07:54:03Z</dcterms:created>
  <dcterms:modified xsi:type="dcterms:W3CDTF">2022-05-13T07:32:29Z</dcterms:modified>
</cp:coreProperties>
</file>