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64" r:id="rId4"/>
    <p:sldId id="262" r:id="rId5"/>
    <p:sldId id="263" r:id="rId6"/>
    <p:sldId id="265" r:id="rId7"/>
    <p:sldId id="266" r:id="rId8"/>
    <p:sldId id="267" r:id="rId9"/>
    <p:sldId id="271" r:id="rId10"/>
    <p:sldId id="270" r:id="rId11"/>
    <p:sldId id="272" r:id="rId12"/>
    <p:sldId id="273" r:id="rId13"/>
    <p:sldId id="275" r:id="rId14"/>
    <p:sldId id="276" r:id="rId15"/>
    <p:sldId id="277" r:id="rId16"/>
    <p:sldId id="278" r:id="rId17"/>
    <p:sldId id="279" r:id="rId18"/>
    <p:sldId id="268" r:id="rId19"/>
    <p:sldId id="274" r:id="rId20"/>
    <p:sldId id="280" r:id="rId21"/>
    <p:sldId id="269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76ABC-33D1-9C41-94E4-617AD2CE1B7F}" type="datetimeFigureOut">
              <a:rPr lang="de-DE" smtClean="0"/>
              <a:t>07.03.22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DABC9-534C-8B4E-8D84-780BFD0E7F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69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629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153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50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85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952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274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272F6-05AE-2E40-A456-0AA9A4393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8D5F3B-45FA-C940-95A0-4F6F7BFA6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DEBB05-F4D8-3E47-A136-BD80E07F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8C3-7D46-0F49-B24C-EB77122FC604}" type="datetime1">
              <a:t>07.03.22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E4B5B7-2638-2041-BD28-6DAD4B7A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92CE6B-30D2-5F4B-97C5-9636C88F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2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CE6E2-71C4-AD4D-9389-F8C882BE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F314B8-4A93-C244-A955-80815D958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BBB8A-8437-424B-B56F-2957E46D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740B-A762-CC4F-8842-3B0709E16494}" type="datetime1">
              <a:t>07.03.22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9B0552-B61A-A242-A1DF-4725D060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E8C45A-1489-1C4A-82F7-268CE6CE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43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7171FF-D075-BB44-B091-17C725BA1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7E07FF-50D3-A449-85A7-2AA8150AA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CDBAE2-2481-D544-9F56-FBE98BDF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EFDD-97F0-3F4E-856D-53E015FA5109}" type="datetime1">
              <a:t>07.03.22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50F466-6D4A-794D-8A92-1024F811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2B66BC-41F7-CE4D-A91C-5153ED3A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16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01676-00C0-7547-A6BC-1E7FBF19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A4953-9619-1F46-9F6D-3B5E9D85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3AE685-0595-9240-8E8C-CA1C6625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6B10-EA18-AA4D-98CF-856740AC35F1}" type="datetime1">
              <a:t>07.03.22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69F1E-776C-134A-BC61-2310A934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2CBC51-2B09-C44A-BDEA-8AA596B9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9BBDA-AAA6-3749-AAEE-7FB52CF1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9788C-ED9B-0147-8BE9-0EF58B4C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12A0C-0244-484B-8F27-575CEAA0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A1CA-7E22-9747-8D35-F7D8EE0D09E4}" type="datetime1">
              <a:t>07.03.22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ABDD7-7FDC-4D41-B3A6-8C1EDD31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C2C9C-BB03-8047-80BC-A02B80A4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22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AE6F5-1CED-C34E-9B11-35EAB51C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3493B-7349-2D49-BFE8-3C7F15AD9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64A815-1CC9-414F-A49D-FEC7C8332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A74201-2EA4-4647-9A13-9B09B996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B954-90D5-F240-B297-4FE6A023436C}" type="datetime1">
              <a:t>07.03.22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E342F1-FBB4-3945-AEE5-4C73146B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949EA3-F2A1-0749-9042-BD71F570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81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793DD-682A-AB43-B9BE-30604E45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8EAB5B-274F-6F4B-AA9F-5F55F151C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024678-213F-7E42-BF21-3797DBE43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0BD7F0-DB34-3B42-A068-61914E00E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BA623E-8334-3248-8463-5F84C98FA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DED25A-1056-AD40-8E69-4BEF609C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93F8-6522-3547-A308-39305832D986}" type="datetime1">
              <a:t>07.03.22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2CDA5A-89F6-1640-808A-F42FDC7D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6129B7-C862-3947-91D6-A601F59F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8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50A88-9B34-7B45-B913-E2851258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D688C7-FA1D-574E-8574-EC86E0E0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55E5-A07A-EF47-A0BA-443B784B7103}" type="datetime1">
              <a:t>07.03.22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6886FD-AD59-8445-AAE6-955E90C5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83313E-5A49-CB49-A0EE-CD5C36A0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62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8B1B36-5321-9C42-8982-B31F35C1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79BA-97B3-BC47-B977-FE53E0846046}" type="datetime1">
              <a:t>07.03.22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1E1245-3B2D-6143-BEC3-DF6C9C9E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3F538B-8286-5D4C-B376-0A1C6069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14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3A93A-95E4-B64C-B40E-B9933CDE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6B0D10-1ABA-9D49-B61A-806692C2C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0C32D1-1713-F04E-AF7B-F18E59014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248151-BD2C-C64A-90F4-3B11FE63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B09A-BAAD-7C43-B25A-805ABA21608B}" type="datetime1">
              <a:t>07.03.22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991572-EC97-DF4E-BE5A-331B17DD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4B4BB0-37D7-B74B-82A7-4E292EA7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67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B2D2-0C4E-1F44-A851-0D967852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AFCD5E-DF90-9B44-93D3-51175D8A5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C8CD59-0A7F-024D-BBBB-676CBACF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CFCC23-E11B-2E4B-BBB7-8D4A22DD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8569-B3F3-7940-A5AE-D6935026A2BE}" type="datetime1">
              <a:t>07.03.22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3CDD43-F03E-F047-A7CE-27DBB0FF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35653B-494D-0242-B61D-939EE24D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18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704054-6112-3B4F-96AA-4A1F8601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A3C8BD-57B6-8A49-BFAC-3A2C3E1B4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D0F897-907F-AC4F-9B32-FC48301CC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D7DD1-F0AC-9F48-BEEF-9A8C75FA3F30}" type="datetime1">
              <a:t>07.03.22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F94B9B-0000-D84C-A3BA-006333A2F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D90DB-343E-6548-969E-B472B6CB6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26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wnloads.psl.noaa.gov/Datasets/noaa.ersst.v5/sst.mnmean.nc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CED7DCE-EB32-B548-9BBA-A49D1E4E1D60}"/>
              </a:ext>
            </a:extLst>
          </p:cNvPr>
          <p:cNvSpPr txBox="1"/>
          <p:nvPr/>
        </p:nvSpPr>
        <p:spPr>
          <a:xfrm>
            <a:off x="961604" y="671210"/>
            <a:ext cx="1007284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 err="1"/>
              <a:t>Summarize </a:t>
            </a:r>
            <a:r>
              <a:rPr lang="de-DE" sz="3000" dirty="0" err="1"/>
              <a:t>results</a:t>
            </a:r>
            <a:r>
              <a:rPr lang="de-DE" sz="3000" dirty="0"/>
              <a:t> on:</a:t>
            </a:r>
          </a:p>
          <a:p>
            <a:pPr marL="457200" indent="-457200">
              <a:buFontTx/>
              <a:buChar char="-"/>
            </a:pPr>
            <a:r>
              <a:rPr lang="de-DE" sz="3000" b="1" dirty="0" err="1"/>
              <a:t>setting</a:t>
            </a:r>
            <a:r>
              <a:rPr lang="de-DE" sz="3000" b="1" dirty="0"/>
              <a:t> </a:t>
            </a:r>
            <a:r>
              <a:rPr lang="de-DE" sz="3000" b="1" dirty="0" err="1"/>
              <a:t>up</a:t>
            </a:r>
            <a:r>
              <a:rPr lang="de-DE" sz="3000" dirty="0"/>
              <a:t> </a:t>
            </a:r>
            <a:r>
              <a:rPr lang="de-DE" sz="3000" dirty="0" err="1"/>
              <a:t>and</a:t>
            </a:r>
            <a:r>
              <a:rPr lang="de-DE" sz="3000" dirty="0"/>
              <a:t> </a:t>
            </a:r>
            <a:r>
              <a:rPr lang="de-DE" sz="3000" b="1" dirty="0" err="1"/>
              <a:t>train</a:t>
            </a:r>
            <a:r>
              <a:rPr lang="de-DE" sz="3000" b="1" dirty="0"/>
              <a:t> (</a:t>
            </a:r>
            <a:r>
              <a:rPr lang="de-DE" sz="3000" b="1" dirty="0" err="1"/>
              <a:t>Deep</a:t>
            </a:r>
            <a:r>
              <a:rPr lang="de-DE" sz="3000" b="1" dirty="0"/>
              <a:t>)ESN </a:t>
            </a:r>
            <a:r>
              <a:rPr lang="de-DE" sz="3000" b="1" dirty="0" err="1"/>
              <a:t>models</a:t>
            </a:r>
            <a:endParaRPr lang="de-DE" sz="3000" b="1" dirty="0"/>
          </a:p>
          <a:p>
            <a:pPr marL="457200" indent="-457200">
              <a:buFontTx/>
              <a:buChar char="-"/>
            </a:pPr>
            <a:r>
              <a:rPr lang="de-DE" sz="3000" b="1" dirty="0"/>
              <a:t>application: ENSO index</a:t>
            </a:r>
            <a:endParaRPr lang="de-DE" sz="3000" dirty="0"/>
          </a:p>
          <a:p>
            <a:endParaRPr lang="de-DE" sz="3000" b="1" dirty="0"/>
          </a:p>
          <a:p>
            <a:endParaRPr lang="de-DE" sz="3000" b="1" dirty="0"/>
          </a:p>
          <a:p>
            <a:r>
              <a:rPr lang="de-DE" sz="2400" b="1" i="1" dirty="0"/>
              <a:t>ESN_exp06_ENSO</a:t>
            </a:r>
            <a:r>
              <a:rPr lang="de-DE" sz="2400" i="1" dirty="0"/>
              <a:t>.ipynb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56F01C-724C-7B4E-8AEA-09D4E864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484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10</a:t>
            </a:fld>
            <a:endParaRPr lang="de-DE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6094973-6F34-C242-9B88-2CA17A225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226" y="1029570"/>
            <a:ext cx="7844095" cy="582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597C65D6-1DDD-6244-B832-A07E4D78E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45" y="1029570"/>
            <a:ext cx="3167860" cy="582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9692AC2-749E-6D47-8D69-D809B516C090}"/>
              </a:ext>
            </a:extLst>
          </p:cNvPr>
          <p:cNvSpPr txBox="1"/>
          <p:nvPr/>
        </p:nvSpPr>
        <p:spPr>
          <a:xfrm>
            <a:off x="341845" y="83130"/>
            <a:ext cx="798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Gradient Descent Optimization for base ESN on ENSO index </a:t>
            </a:r>
            <a:r>
              <a:rPr lang="de-DE" sz="2400" dirty="0"/>
              <a:t>(target_length = 1, un-scaled, ‚sigmoid‘ activation)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2887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11</a:t>
            </a:fld>
            <a:endParaRPr lang="de-DE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597C65D6-1DDD-6244-B832-A07E4D78E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45" y="1029570"/>
            <a:ext cx="3167860" cy="582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2C4740A-735F-5F44-81BF-9EDB5490AF23}"/>
              </a:ext>
            </a:extLst>
          </p:cNvPr>
          <p:cNvSpPr txBox="1"/>
          <p:nvPr/>
        </p:nvSpPr>
        <p:spPr>
          <a:xfrm rot="19756364">
            <a:off x="-332756" y="3570655"/>
            <a:ext cx="4517061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rgbClr val="FF0000"/>
                </a:solidFill>
              </a:rPr>
              <a:t>Need </a:t>
            </a:r>
            <a:r>
              <a:rPr lang="de-DE" sz="2000" b="1">
                <a:solidFill>
                  <a:srgbClr val="FF0000"/>
                </a:solidFill>
              </a:rPr>
              <a:t>early-stopping</a:t>
            </a:r>
            <a:r>
              <a:rPr lang="de-DE" sz="2000">
                <a:solidFill>
                  <a:srgbClr val="FF0000"/>
                </a:solidFill>
              </a:rPr>
              <a:t> to avoid overfitting!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BF680E6-DB10-D84E-91BB-781CE007B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226" y="1029570"/>
            <a:ext cx="7844095" cy="582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6FF5FCC-11DB-9B4F-B250-2E05A472918D}"/>
              </a:ext>
            </a:extLst>
          </p:cNvPr>
          <p:cNvCxnSpPr/>
          <p:nvPr/>
        </p:nvCxnSpPr>
        <p:spPr>
          <a:xfrm>
            <a:off x="2298357" y="6067168"/>
            <a:ext cx="0" cy="289182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9538E3E-D6F5-264B-8411-DE13F46E7946}"/>
              </a:ext>
            </a:extLst>
          </p:cNvPr>
          <p:cNvCxnSpPr/>
          <p:nvPr/>
        </p:nvCxnSpPr>
        <p:spPr>
          <a:xfrm>
            <a:off x="2298357" y="2617382"/>
            <a:ext cx="0" cy="289182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6A07B50-1EEB-C74B-B10B-B3293565FBF7}"/>
              </a:ext>
            </a:extLst>
          </p:cNvPr>
          <p:cNvCxnSpPr/>
          <p:nvPr/>
        </p:nvCxnSpPr>
        <p:spPr>
          <a:xfrm>
            <a:off x="6427012" y="2155558"/>
            <a:ext cx="0" cy="289182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EAD161C-EDA5-604C-9950-EBFFC10216E2}"/>
              </a:ext>
            </a:extLst>
          </p:cNvPr>
          <p:cNvCxnSpPr/>
          <p:nvPr/>
        </p:nvCxnSpPr>
        <p:spPr>
          <a:xfrm>
            <a:off x="10444831" y="1485915"/>
            <a:ext cx="0" cy="289182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FDCDC0C-7B95-1643-A933-F9ECB1C60130}"/>
              </a:ext>
            </a:extLst>
          </p:cNvPr>
          <p:cNvCxnSpPr/>
          <p:nvPr/>
        </p:nvCxnSpPr>
        <p:spPr>
          <a:xfrm>
            <a:off x="10444831" y="3303163"/>
            <a:ext cx="0" cy="289182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56D0037-36C4-4B42-8261-5A8B1E8BD044}"/>
              </a:ext>
            </a:extLst>
          </p:cNvPr>
          <p:cNvCxnSpPr/>
          <p:nvPr/>
        </p:nvCxnSpPr>
        <p:spPr>
          <a:xfrm>
            <a:off x="10444831" y="5120411"/>
            <a:ext cx="0" cy="289182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3B67287-D2A9-8544-B29A-89ACAFDC091D}"/>
              </a:ext>
            </a:extLst>
          </p:cNvPr>
          <p:cNvCxnSpPr/>
          <p:nvPr/>
        </p:nvCxnSpPr>
        <p:spPr>
          <a:xfrm>
            <a:off x="6427012" y="3284409"/>
            <a:ext cx="0" cy="289182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BA49418-74E7-0F42-AF19-7295AF278789}"/>
              </a:ext>
            </a:extLst>
          </p:cNvPr>
          <p:cNvCxnSpPr/>
          <p:nvPr/>
        </p:nvCxnSpPr>
        <p:spPr>
          <a:xfrm>
            <a:off x="6427012" y="5568404"/>
            <a:ext cx="0" cy="289182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575E89A9-23AE-9B4A-A4AB-604969012CEE}"/>
              </a:ext>
            </a:extLst>
          </p:cNvPr>
          <p:cNvSpPr txBox="1"/>
          <p:nvPr/>
        </p:nvSpPr>
        <p:spPr>
          <a:xfrm>
            <a:off x="341845" y="83130"/>
            <a:ext cx="798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Gradient Descent Optimization for base ESN on ENSO index </a:t>
            </a:r>
            <a:r>
              <a:rPr lang="de-DE" sz="2400" dirty="0"/>
              <a:t>(target_length = 1, un-scaled, ‚sigmoid‘ activation)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4281657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12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FDFCF38-2125-FC44-8DC7-B38812BE71CF}"/>
              </a:ext>
            </a:extLst>
          </p:cNvPr>
          <p:cNvSpPr txBox="1"/>
          <p:nvPr/>
        </p:nvSpPr>
        <p:spPr>
          <a:xfrm>
            <a:off x="341845" y="83130"/>
            <a:ext cx="798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Gradient Descent Optimization for base ESN on ENSO index</a:t>
            </a:r>
          </a:p>
          <a:p>
            <a:r>
              <a:rPr lang="de-DE" sz="2400" dirty="0"/>
              <a:t>optimized (hyper-)parameters</a:t>
            </a: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8445A9A9-D713-0741-98F5-1056E4FD7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760529"/>
              </p:ext>
            </p:extLst>
          </p:nvPr>
        </p:nvGraphicFramePr>
        <p:xfrm>
          <a:off x="930562" y="1442266"/>
          <a:ext cx="55095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277">
                  <a:extLst>
                    <a:ext uri="{9D8B030D-6E8A-4147-A177-3AD203B41FA5}">
                      <a16:colId xmlns:a16="http://schemas.microsoft.com/office/drawing/2014/main" val="3909940598"/>
                    </a:ext>
                  </a:extLst>
                </a:gridCol>
                <a:gridCol w="669847">
                  <a:extLst>
                    <a:ext uri="{9D8B030D-6E8A-4147-A177-3AD203B41FA5}">
                      <a16:colId xmlns:a16="http://schemas.microsoft.com/office/drawing/2014/main" val="72971667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6916948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95617654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629213916"/>
                    </a:ext>
                  </a:extLst>
                </a:gridCol>
                <a:gridCol w="589160">
                  <a:extLst>
                    <a:ext uri="{9D8B030D-6E8A-4147-A177-3AD203B41FA5}">
                      <a16:colId xmlns:a16="http://schemas.microsoft.com/office/drawing/2014/main" val="2886503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target_length </a:t>
                      </a:r>
                      <a:r>
                        <a:rPr lang="de-DE">
                          <a:sym typeface="Wingdings" pitchFamily="2" charset="2"/>
                        </a:rPr>
                        <a:t></a:t>
                      </a:r>
                      <a:endParaRPr lang="de-DE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55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input_length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21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16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71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n_res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100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180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160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240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160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71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W_in_lim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0.9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1.2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0.9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69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leak_rate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0.15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0.16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0.13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0.14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0.10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96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spec_radius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1.6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1.3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375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sparsity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0.2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0.2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0.2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0.25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0.15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62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stop iteration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9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9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4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51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803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13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FDFCF38-2125-FC44-8DC7-B38812BE71CF}"/>
              </a:ext>
            </a:extLst>
          </p:cNvPr>
          <p:cNvSpPr txBox="1"/>
          <p:nvPr/>
        </p:nvSpPr>
        <p:spPr>
          <a:xfrm>
            <a:off x="341845" y="83130"/>
            <a:ext cx="798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Evaluation metrics and accuracy for base ESN on ENSO index</a:t>
            </a:r>
          </a:p>
          <a:p>
            <a:r>
              <a:rPr lang="de-DE" sz="2400" dirty="0"/>
              <a:t>optimized (hyper-)parameters*</a:t>
            </a:r>
            <a:r>
              <a:rPr lang="de-DE" sz="2400" baseline="30000" dirty="0"/>
              <a:t>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6B501B5-7ADA-844D-B47D-4A3728B51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482" y="1125522"/>
            <a:ext cx="6524565" cy="569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779A9E9-B3C9-6548-BB6B-7960F593A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0664"/>
            <a:ext cx="4930992" cy="573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EEB9F21-C237-B747-B3F7-9F39D06967DE}"/>
              </a:ext>
            </a:extLst>
          </p:cNvPr>
          <p:cNvSpPr txBox="1"/>
          <p:nvPr/>
        </p:nvSpPr>
        <p:spPr>
          <a:xfrm>
            <a:off x="10538255" y="66742"/>
            <a:ext cx="1653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*</a:t>
            </a:r>
            <a:r>
              <a:rPr lang="de-DE" sz="1400" baseline="30000"/>
              <a:t>)</a:t>
            </a:r>
            <a:r>
              <a:rPr lang="de-DE" sz="1400"/>
              <a:t> slightly modified</a:t>
            </a:r>
          </a:p>
        </p:txBody>
      </p:sp>
    </p:spTree>
    <p:extLst>
      <p:ext uri="{BB962C8B-B14F-4D97-AF65-F5344CB8AC3E}">
        <p14:creationId xmlns:p14="http://schemas.microsoft.com/office/powerpoint/2010/main" val="1638817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14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FDFCF38-2125-FC44-8DC7-B38812BE71CF}"/>
              </a:ext>
            </a:extLst>
          </p:cNvPr>
          <p:cNvSpPr txBox="1"/>
          <p:nvPr/>
        </p:nvSpPr>
        <p:spPr>
          <a:xfrm>
            <a:off x="341845" y="83130"/>
            <a:ext cx="798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Evaluation metrics and accuracy for base ESN on ENSO index</a:t>
            </a:r>
          </a:p>
          <a:p>
            <a:r>
              <a:rPr lang="de-DE" sz="2400" dirty="0"/>
              <a:t>optimized (hyper-)parameters*</a:t>
            </a:r>
            <a:r>
              <a:rPr lang="de-DE" sz="2400" baseline="30000" dirty="0"/>
              <a:t>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6B501B5-7ADA-844D-B47D-4A3728B51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482" y="1125522"/>
            <a:ext cx="6524565" cy="569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779A9E9-B3C9-6548-BB6B-7960F593A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0664"/>
            <a:ext cx="4930992" cy="573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EEB9F21-C237-B747-B3F7-9F39D06967DE}"/>
              </a:ext>
            </a:extLst>
          </p:cNvPr>
          <p:cNvSpPr txBox="1"/>
          <p:nvPr/>
        </p:nvSpPr>
        <p:spPr>
          <a:xfrm>
            <a:off x="10538255" y="66742"/>
            <a:ext cx="1653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*</a:t>
            </a:r>
            <a:r>
              <a:rPr lang="de-DE" sz="1400" baseline="30000"/>
              <a:t>)</a:t>
            </a:r>
            <a:r>
              <a:rPr lang="de-DE" sz="1400"/>
              <a:t> slightly modified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B1C868E-01A4-3640-81E6-9CE23CD60717}"/>
              </a:ext>
            </a:extLst>
          </p:cNvPr>
          <p:cNvSpPr/>
          <p:nvPr/>
        </p:nvSpPr>
        <p:spPr>
          <a:xfrm>
            <a:off x="5437229" y="1665130"/>
            <a:ext cx="1260390" cy="58076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536BFD-35CF-DC44-8271-8B74723C9FA4}"/>
              </a:ext>
            </a:extLst>
          </p:cNvPr>
          <p:cNvSpPr/>
          <p:nvPr/>
        </p:nvSpPr>
        <p:spPr>
          <a:xfrm>
            <a:off x="7600157" y="1665129"/>
            <a:ext cx="1260390" cy="58076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36AB9B-9C75-7B45-AD50-A1B3B033511B}"/>
              </a:ext>
            </a:extLst>
          </p:cNvPr>
          <p:cNvSpPr/>
          <p:nvPr/>
        </p:nvSpPr>
        <p:spPr>
          <a:xfrm>
            <a:off x="5465805" y="4329863"/>
            <a:ext cx="1260390" cy="58076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182CB0-0350-114A-B0E7-907FCFFA57A1}"/>
              </a:ext>
            </a:extLst>
          </p:cNvPr>
          <p:cNvSpPr/>
          <p:nvPr/>
        </p:nvSpPr>
        <p:spPr>
          <a:xfrm>
            <a:off x="7574837" y="4358439"/>
            <a:ext cx="1260390" cy="58076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D513D3-C95F-194D-B8D0-6B8CCF7B3B09}"/>
              </a:ext>
            </a:extLst>
          </p:cNvPr>
          <p:cNvSpPr/>
          <p:nvPr/>
        </p:nvSpPr>
        <p:spPr>
          <a:xfrm>
            <a:off x="341845" y="5993820"/>
            <a:ext cx="1260390" cy="58076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158EB9-9261-5B45-BDC5-9E58BFB1D172}"/>
              </a:ext>
            </a:extLst>
          </p:cNvPr>
          <p:cNvSpPr/>
          <p:nvPr/>
        </p:nvSpPr>
        <p:spPr>
          <a:xfrm>
            <a:off x="2465496" y="5993820"/>
            <a:ext cx="1260390" cy="58076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9EC61A-E518-1747-8039-6AB5F6F6D007}"/>
              </a:ext>
            </a:extLst>
          </p:cNvPr>
          <p:cNvSpPr/>
          <p:nvPr/>
        </p:nvSpPr>
        <p:spPr>
          <a:xfrm>
            <a:off x="373157" y="3436357"/>
            <a:ext cx="1260390" cy="58076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9FCBF11-FE62-2446-A010-A00E26A4D8D6}"/>
              </a:ext>
            </a:extLst>
          </p:cNvPr>
          <p:cNvSpPr/>
          <p:nvPr/>
        </p:nvSpPr>
        <p:spPr>
          <a:xfrm>
            <a:off x="2526444" y="3393564"/>
            <a:ext cx="1260390" cy="58076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6DBB79-26FD-5C45-8DFF-FAF9D7ED3383}"/>
              </a:ext>
            </a:extLst>
          </p:cNvPr>
          <p:cNvSpPr/>
          <p:nvPr/>
        </p:nvSpPr>
        <p:spPr>
          <a:xfrm>
            <a:off x="9763085" y="1665128"/>
            <a:ext cx="1260390" cy="58076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E7C157-8AF7-FD42-87CD-AD91D8D1BE0E}"/>
              </a:ext>
            </a:extLst>
          </p:cNvPr>
          <p:cNvSpPr/>
          <p:nvPr/>
        </p:nvSpPr>
        <p:spPr>
          <a:xfrm>
            <a:off x="9638442" y="4321722"/>
            <a:ext cx="1260390" cy="58076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097CE70-2AE0-1F47-A386-CFA4F6F26EC6}"/>
              </a:ext>
            </a:extLst>
          </p:cNvPr>
          <p:cNvSpPr txBox="1"/>
          <p:nvPr/>
        </p:nvSpPr>
        <p:spPr>
          <a:xfrm>
            <a:off x="5946501" y="582918"/>
            <a:ext cx="5755546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rgbClr val="FF0000"/>
                </a:solidFill>
                <a:sym typeface="Wingdings" pitchFamily="2" charset="2"/>
              </a:rPr>
              <a:t> Works fine for </a:t>
            </a:r>
            <a:r>
              <a:rPr lang="de-DE" sz="2000" b="1">
                <a:solidFill>
                  <a:srgbClr val="FF0000"/>
                </a:solidFill>
                <a:sym typeface="Wingdings" pitchFamily="2" charset="2"/>
              </a:rPr>
              <a:t>short target length </a:t>
            </a:r>
            <a:r>
              <a:rPr lang="de-DE" sz="2000">
                <a:solidFill>
                  <a:srgbClr val="FF0000"/>
                </a:solidFill>
                <a:sym typeface="Wingdings" pitchFamily="2" charset="2"/>
              </a:rPr>
              <a:t>up to 3 months</a:t>
            </a:r>
            <a:r>
              <a:rPr lang="de-DE" sz="200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02861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0FDFCF38-2125-FC44-8DC7-B38812BE71CF}"/>
              </a:ext>
            </a:extLst>
          </p:cNvPr>
          <p:cNvSpPr txBox="1"/>
          <p:nvPr/>
        </p:nvSpPr>
        <p:spPr>
          <a:xfrm>
            <a:off x="341845" y="83130"/>
            <a:ext cx="798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Fidelity check for base ESN on ENSO index</a:t>
            </a:r>
          </a:p>
          <a:p>
            <a:r>
              <a:rPr lang="de-DE" sz="2400" dirty="0">
                <a:solidFill>
                  <a:srgbClr val="FF0000"/>
                </a:solidFill>
              </a:rPr>
              <a:t>target_length = </a:t>
            </a:r>
            <a:r>
              <a:rPr lang="de-DE" sz="2400" b="1" dirty="0">
                <a:solidFill>
                  <a:srgbClr val="FF0000"/>
                </a:solidFill>
              </a:rPr>
              <a:t>1 month</a:t>
            </a:r>
            <a:endParaRPr lang="de-DE" sz="2400" b="1" baseline="30000" dirty="0">
              <a:solidFill>
                <a:srgbClr val="FF000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6DD9C0-7240-C148-863F-004E5A3BA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5" y="1605893"/>
            <a:ext cx="8751887" cy="463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8E8A813-63A1-124A-97AF-796E0E484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64" y="2287423"/>
            <a:ext cx="2595240" cy="2283154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8B7D014A-64E3-154D-B649-B8B8B2992827}"/>
              </a:ext>
            </a:extLst>
          </p:cNvPr>
          <p:cNvSpPr/>
          <p:nvPr/>
        </p:nvSpPr>
        <p:spPr>
          <a:xfrm>
            <a:off x="1240569" y="2593465"/>
            <a:ext cx="1202594" cy="549786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560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373366A-4974-E641-977D-37D2EADCA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1" y="2231698"/>
            <a:ext cx="2595239" cy="2283153"/>
          </a:xfrm>
          <a:prstGeom prst="rect">
            <a:avLst/>
          </a:prstGeom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14A95079-ADC4-4141-B993-47E05073B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1" y="1605893"/>
            <a:ext cx="8751889" cy="463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FDFCF38-2125-FC44-8DC7-B38812BE71CF}"/>
              </a:ext>
            </a:extLst>
          </p:cNvPr>
          <p:cNvSpPr txBox="1"/>
          <p:nvPr/>
        </p:nvSpPr>
        <p:spPr>
          <a:xfrm>
            <a:off x="341845" y="83130"/>
            <a:ext cx="798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Fidelity check for base ESN on ENSO index</a:t>
            </a:r>
            <a:r>
              <a:rPr lang="de-DE" sz="2400" dirty="0"/>
              <a:t>*</a:t>
            </a:r>
            <a:r>
              <a:rPr lang="de-DE" sz="2400" baseline="30000" dirty="0"/>
              <a:t>)</a:t>
            </a:r>
          </a:p>
          <a:p>
            <a:r>
              <a:rPr lang="de-DE" sz="2400" dirty="0">
                <a:solidFill>
                  <a:srgbClr val="FF0000"/>
                </a:solidFill>
              </a:rPr>
              <a:t>target_length = </a:t>
            </a:r>
            <a:r>
              <a:rPr lang="de-DE" sz="2400" b="1" dirty="0">
                <a:solidFill>
                  <a:srgbClr val="FF0000"/>
                </a:solidFill>
              </a:rPr>
              <a:t>3 months</a:t>
            </a:r>
            <a:endParaRPr lang="de-DE" sz="2400" b="1" baseline="30000" dirty="0">
              <a:solidFill>
                <a:srgbClr val="FF0000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19ED181-7C4E-364A-8F1F-223512ACC688}"/>
              </a:ext>
            </a:extLst>
          </p:cNvPr>
          <p:cNvSpPr txBox="1"/>
          <p:nvPr/>
        </p:nvSpPr>
        <p:spPr>
          <a:xfrm>
            <a:off x="9372600" y="66742"/>
            <a:ext cx="2819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*</a:t>
            </a:r>
            <a:r>
              <a:rPr lang="de-DE" sz="1400" baseline="30000"/>
              <a:t>)</a:t>
            </a:r>
            <a:r>
              <a:rPr lang="de-DE" sz="1400"/>
              <a:t> scaled inputs for stability reasons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0C8DF7-208A-E147-987C-01E5FD8856E3}"/>
              </a:ext>
            </a:extLst>
          </p:cNvPr>
          <p:cNvSpPr/>
          <p:nvPr/>
        </p:nvSpPr>
        <p:spPr>
          <a:xfrm>
            <a:off x="1240569" y="2593465"/>
            <a:ext cx="1202594" cy="549786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734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35168D1-E2CD-0845-AD26-13BA86FA8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1" y="2318848"/>
            <a:ext cx="2595238" cy="2283152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0D1DC55-5D4B-3B45-B1DA-E3535ED8B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186" y="1605893"/>
            <a:ext cx="8770374" cy="463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FDFCF38-2125-FC44-8DC7-B38812BE71CF}"/>
              </a:ext>
            </a:extLst>
          </p:cNvPr>
          <p:cNvSpPr txBox="1"/>
          <p:nvPr/>
        </p:nvSpPr>
        <p:spPr>
          <a:xfrm>
            <a:off x="341845" y="83130"/>
            <a:ext cx="798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Fidelity check for base ESN on ENSO index</a:t>
            </a:r>
            <a:r>
              <a:rPr lang="de-DE" sz="2400" dirty="0"/>
              <a:t>*</a:t>
            </a:r>
            <a:r>
              <a:rPr lang="de-DE" sz="2400" baseline="30000" dirty="0"/>
              <a:t>)</a:t>
            </a:r>
          </a:p>
          <a:p>
            <a:r>
              <a:rPr lang="de-DE" sz="2400" dirty="0">
                <a:solidFill>
                  <a:srgbClr val="FF0000"/>
                </a:solidFill>
              </a:rPr>
              <a:t>target_length = </a:t>
            </a:r>
            <a:r>
              <a:rPr lang="de-DE" sz="2400" b="1" dirty="0">
                <a:solidFill>
                  <a:srgbClr val="FF0000"/>
                </a:solidFill>
              </a:rPr>
              <a:t>6 months</a:t>
            </a:r>
            <a:endParaRPr lang="de-DE" sz="2400" b="1" baseline="30000" dirty="0">
              <a:solidFill>
                <a:srgbClr val="FF0000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19ED181-7C4E-364A-8F1F-223512ACC688}"/>
              </a:ext>
            </a:extLst>
          </p:cNvPr>
          <p:cNvSpPr txBox="1"/>
          <p:nvPr/>
        </p:nvSpPr>
        <p:spPr>
          <a:xfrm>
            <a:off x="9372600" y="66742"/>
            <a:ext cx="2819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*</a:t>
            </a:r>
            <a:r>
              <a:rPr lang="de-DE" sz="1400" baseline="30000"/>
              <a:t>)</a:t>
            </a:r>
            <a:r>
              <a:rPr lang="de-DE" sz="1400"/>
              <a:t> scaled inputs for stability reasons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C89FA4-37EF-E549-BEDB-E22BB70460EA}"/>
              </a:ext>
            </a:extLst>
          </p:cNvPr>
          <p:cNvSpPr/>
          <p:nvPr/>
        </p:nvSpPr>
        <p:spPr>
          <a:xfrm>
            <a:off x="1240569" y="2593465"/>
            <a:ext cx="1202594" cy="549786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67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Discussion on Gradient Descent Optimization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43697" y="1112108"/>
            <a:ext cx="106005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Very fast </a:t>
            </a:r>
            <a:r>
              <a:rPr lang="de-DE"/>
              <a:t>optimization (compared to gridsearch over ALL possible parameter combinations).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Observe that we </a:t>
            </a:r>
            <a:r>
              <a:rPr lang="de-DE" b="1"/>
              <a:t>get back some problems </a:t>
            </a:r>
            <a:r>
              <a:rPr lang="de-DE"/>
              <a:t>from training ANNs, when we apply gradient descent optimization: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b="1"/>
              <a:t>overfitting</a:t>
            </a:r>
            <a:r>
              <a:rPr lang="de-DE"/>
              <a:t>: train_mse decreases while val_mse starts to rise or even explodes. Force early stopping!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Can be </a:t>
            </a:r>
            <a:r>
              <a:rPr lang="de-DE" b="1"/>
              <a:t>stuck in local minimum </a:t>
            </a:r>
            <a:r>
              <a:rPr lang="de-DE"/>
              <a:t>of parameter space.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/>
              <a:t>Challenge: How to find „suitable“ initial parameters? (see paper [Öztürk et al., 2020], they use fisher maximation)</a:t>
            </a:r>
          </a:p>
          <a:p>
            <a:pPr lvl="1"/>
            <a:endParaRPr lang="de-DE"/>
          </a:p>
          <a:p>
            <a:r>
              <a:rPr lang="de-DE"/>
              <a:t>Some optional next steps to keep in mind: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Check: Do multiple runs leed to comparable/similar optimal parameters? (--&gt; </a:t>
            </a:r>
            <a:r>
              <a:rPr lang="de-DE" b="1"/>
              <a:t>Reproducibility</a:t>
            </a:r>
            <a:r>
              <a:rPr lang="de-DE"/>
              <a:t> desired!)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One could try to </a:t>
            </a:r>
            <a:r>
              <a:rPr lang="de-DE" b="1"/>
              <a:t>extend the optimization algorithm to DeepESN </a:t>
            </a:r>
            <a:r>
              <a:rPr lang="de-DE"/>
              <a:t>models: Further parameter n_layers.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Could think of </a:t>
            </a:r>
            <a:r>
              <a:rPr lang="de-DE" b="1"/>
              <a:t>adding some form of </a:t>
            </a:r>
            <a:r>
              <a:rPr lang="de-DE" b="1" i="1"/>
              <a:t>momentum</a:t>
            </a:r>
            <a:r>
              <a:rPr lang="de-DE"/>
              <a:t>, like in ADAM optimizer.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400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Summary and Outlook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43697" y="1112108"/>
            <a:ext cx="90327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Predicting ENSO index from its own history alone is </a:t>
            </a:r>
            <a:r>
              <a:rPr lang="de-DE" b="1"/>
              <a:t>limited to very short target lengths</a:t>
            </a:r>
            <a:r>
              <a:rPr lang="de-DE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Need additional input features </a:t>
            </a:r>
            <a:r>
              <a:rPr lang="de-DE"/>
              <a:t>for long-term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Or try idea – inspired by LRP paper („Physically Interpretable Neural Networks for the Geosciences: Applications to Earth System Variability“)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Take increasing number of gridpoints from SST field as input. Focus on extended Nino region, to limit number of gridpoints.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Start with gridpoint that (alone) leeds to highest acccuracy on predicting El Nino / La Nina events.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Add further gridpoint and keep the first (vs. look for the two gridpoints) providing highest accuracy („</a:t>
            </a:r>
            <a:r>
              <a:rPr lang="de-DE" b="1"/>
              <a:t>agglomerative relevance</a:t>
            </a:r>
            <a:r>
              <a:rPr lang="de-DE"/>
              <a:t>“).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Look at variance in time for gridpoints of SST anomaly. Expect highest variance in Nino region. Question: Are these gridpoints with highest variance also most relevant for predicting ENSO index?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92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3720585" y="1624115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3855485" y="245624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4079602" y="200628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4537380" y="18549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4968385" y="22275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4473779" y="237505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4085925" y="283102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4609380" y="304888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4963689" y="268596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4255406" y="1942871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4244649" y="2528240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3987765" y="2195765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3991771" y="2649320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4633489" y="2512578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4713180" y="1998969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4255406" y="2950486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4825633" y="2875569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4474656" y="224048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5043398" y="260544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93FE302-598C-FC42-9E42-A774540CCD05}"/>
              </a:ext>
            </a:extLst>
          </p:cNvPr>
          <p:cNvSpPr/>
          <p:nvPr/>
        </p:nvSpPr>
        <p:spPr>
          <a:xfrm>
            <a:off x="2903094" y="2014621"/>
            <a:ext cx="262393" cy="10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FA42A-CAAD-FB4C-B730-4B1910E3BCC5}"/>
              </a:ext>
            </a:extLst>
          </p:cNvPr>
          <p:cNvSpPr/>
          <p:nvPr/>
        </p:nvSpPr>
        <p:spPr>
          <a:xfrm>
            <a:off x="2952803" y="211940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DC2C52-139B-2B4E-9862-0FF052E596C4}"/>
              </a:ext>
            </a:extLst>
          </p:cNvPr>
          <p:cNvSpPr/>
          <p:nvPr/>
        </p:nvSpPr>
        <p:spPr>
          <a:xfrm>
            <a:off x="2957438" y="233770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B9B121-778C-954D-A6DD-51A63811F620}"/>
              </a:ext>
            </a:extLst>
          </p:cNvPr>
          <p:cNvSpPr/>
          <p:nvPr/>
        </p:nvSpPr>
        <p:spPr>
          <a:xfrm>
            <a:off x="2962073" y="255600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698B38-CEC3-7944-B0A4-99E4013E8A91}"/>
              </a:ext>
            </a:extLst>
          </p:cNvPr>
          <p:cNvSpPr/>
          <p:nvPr/>
        </p:nvSpPr>
        <p:spPr>
          <a:xfrm>
            <a:off x="2966708" y="277429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FEDAE82-AF81-B541-B7BF-3398C51F308A}"/>
              </a:ext>
            </a:extLst>
          </p:cNvPr>
          <p:cNvSpPr/>
          <p:nvPr/>
        </p:nvSpPr>
        <p:spPr>
          <a:xfrm>
            <a:off x="5939576" y="2113269"/>
            <a:ext cx="262393" cy="7829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7328FC-72AA-954D-929A-D2DCF0646228}"/>
              </a:ext>
            </a:extLst>
          </p:cNvPr>
          <p:cNvSpPr/>
          <p:nvPr/>
        </p:nvSpPr>
        <p:spPr>
          <a:xfrm>
            <a:off x="5993920" y="221048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649FBF-8129-1341-B6FE-9F0818688B69}"/>
              </a:ext>
            </a:extLst>
          </p:cNvPr>
          <p:cNvSpPr/>
          <p:nvPr/>
        </p:nvSpPr>
        <p:spPr>
          <a:xfrm>
            <a:off x="5998555" y="242878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FA2FC4-3823-064F-8F54-E66C11B968A2}"/>
              </a:ext>
            </a:extLst>
          </p:cNvPr>
          <p:cNvSpPr/>
          <p:nvPr/>
        </p:nvSpPr>
        <p:spPr>
          <a:xfrm>
            <a:off x="6003190" y="264707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3206292" y="2044060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3283888" y="2423197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96E6119-472A-F040-8B33-D827D0F8C2CE}"/>
              </a:ext>
            </a:extLst>
          </p:cNvPr>
          <p:cNvSpPr txBox="1"/>
          <p:nvPr/>
        </p:nvSpPr>
        <p:spPr>
          <a:xfrm>
            <a:off x="5355096" y="2149103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out</a:t>
            </a:r>
          </a:p>
        </p:txBody>
      </p:sp>
      <p:sp>
        <p:nvSpPr>
          <p:cNvPr id="54" name="Pfeil nach rechts 53">
            <a:extLst>
              <a:ext uri="{FF2B5EF4-FFF2-40B4-BE49-F238E27FC236}">
                <a16:creationId xmlns:a16="http://schemas.microsoft.com/office/drawing/2014/main" id="{080EB36E-7227-C54F-9624-8C5CC8E719E9}"/>
              </a:ext>
            </a:extLst>
          </p:cNvPr>
          <p:cNvSpPr/>
          <p:nvPr/>
        </p:nvSpPr>
        <p:spPr>
          <a:xfrm>
            <a:off x="5496300" y="2528240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4654823" y="1702185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1330290" y="3126366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input features)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EED3B8B-A8FD-8D42-B0D6-19F9C3A30532}"/>
              </a:ext>
            </a:extLst>
          </p:cNvPr>
          <p:cNvSpPr txBox="1"/>
          <p:nvPr/>
        </p:nvSpPr>
        <p:spPr>
          <a:xfrm>
            <a:off x="4473779" y="2976748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Y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output features)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B71F533-CAA5-3848-8BFC-90E087046BFA}"/>
              </a:ext>
            </a:extLst>
          </p:cNvPr>
          <p:cNvSpPr txBox="1"/>
          <p:nvPr/>
        </p:nvSpPr>
        <p:spPr>
          <a:xfrm>
            <a:off x="8059673" y="275627"/>
            <a:ext cx="262157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/>
              <a:t>(</a:t>
            </a:r>
            <a:r>
              <a:rPr lang="de-DE" sz="1400" u="sng" dirty="0" err="1"/>
              <a:t>Hyper</a:t>
            </a:r>
            <a:r>
              <a:rPr lang="de-DE" sz="1400" u="sng" dirty="0"/>
              <a:t>)</a:t>
            </a:r>
            <a:r>
              <a:rPr lang="de-DE" sz="1400" u="sng" dirty="0" err="1"/>
              <a:t>parameters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n_res</a:t>
            </a:r>
            <a:r>
              <a:rPr lang="de-DE" sz="1400" dirty="0"/>
              <a:t>: number of res. units</a:t>
            </a:r>
          </a:p>
          <a:p>
            <a:r>
              <a:rPr lang="de-DE" sz="1400" b="1" dirty="0"/>
              <a:t>sparsity</a:t>
            </a:r>
            <a:r>
              <a:rPr lang="de-DE" sz="1400" dirty="0"/>
              <a:t> of reservoir connections</a:t>
            </a:r>
          </a:p>
          <a:p>
            <a:r>
              <a:rPr lang="de-DE" sz="1400" b="1" dirty="0"/>
              <a:t>spectral radius</a:t>
            </a:r>
            <a:r>
              <a:rPr lang="de-DE" sz="1400" dirty="0"/>
              <a:t>: max EV of W</a:t>
            </a:r>
            <a:r>
              <a:rPr lang="de-DE" sz="1400" baseline="-25000" dirty="0"/>
              <a:t>res</a:t>
            </a:r>
          </a:p>
          <a:p>
            <a:r>
              <a:rPr lang="de-DE" sz="1400" b="1" dirty="0"/>
              <a:t>leak rate</a:t>
            </a:r>
            <a:r>
              <a:rPr lang="de-DE" sz="1400" dirty="0"/>
              <a:t> </a:t>
            </a:r>
            <a:r>
              <a:rPr lang="de-DE" sz="1400" b="1" dirty="0"/>
              <a:t>⍺</a:t>
            </a:r>
            <a:r>
              <a:rPr lang="de-DE" sz="1400" b="1" baseline="30000" dirty="0">
                <a:solidFill>
                  <a:srgbClr val="FF0000"/>
                </a:solidFill>
              </a:rPr>
              <a:t> </a:t>
            </a:r>
            <a:r>
              <a:rPr lang="de-DE" sz="1400" dirty="0"/>
              <a:t>in reservoir transition</a:t>
            </a:r>
          </a:p>
          <a:p>
            <a:r>
              <a:rPr lang="de-DE" sz="1400" b="1" dirty="0"/>
              <a:t>activation</a:t>
            </a:r>
            <a:r>
              <a:rPr lang="de-DE" sz="1400" dirty="0"/>
              <a:t> for reservoir transition</a:t>
            </a:r>
          </a:p>
          <a:p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2777769" y="918494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n_res)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CD91A7DC-F1AD-A644-880B-725B27E54952}"/>
              </a:ext>
            </a:extLst>
          </p:cNvPr>
          <p:cNvSpPr txBox="1"/>
          <p:nvPr/>
        </p:nvSpPr>
        <p:spPr>
          <a:xfrm>
            <a:off x="8059672" y="1767278"/>
            <a:ext cx="262157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Dimensions</a:t>
            </a:r>
            <a:r>
              <a:rPr lang="de-DE" sz="1400" u="sng" dirty="0"/>
              <a:t>:</a:t>
            </a:r>
          </a:p>
          <a:p>
            <a:r>
              <a:rPr lang="de-DE" sz="1400" dirty="0"/>
              <a:t>W</a:t>
            </a:r>
            <a:r>
              <a:rPr lang="de-DE" sz="1400" baseline="-25000" dirty="0"/>
              <a:t>in</a:t>
            </a:r>
            <a:r>
              <a:rPr lang="de-DE" sz="1400" dirty="0">
                <a:sym typeface="Wingdings" pitchFamily="2" charset="2"/>
              </a:rPr>
              <a:t>  (input features, n_res)</a:t>
            </a:r>
            <a:endParaRPr lang="de-DE" sz="14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res</a:t>
            </a:r>
            <a:r>
              <a:rPr lang="de-DE" sz="1400" dirty="0"/>
              <a:t> (n_res, n_res)</a:t>
            </a:r>
            <a:endParaRPr lang="de-DE" sz="1400" baseline="-250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out</a:t>
            </a:r>
            <a:r>
              <a:rPr lang="de-DE" sz="1400" dirty="0"/>
              <a:t> (n_res, output features)</a:t>
            </a:r>
          </a:p>
          <a:p>
            <a:endParaRPr lang="de-DE" sz="1400" dirty="0"/>
          </a:p>
          <a:p>
            <a:r>
              <a:rPr lang="de-DE" sz="1400" u="sng" dirty="0"/>
              <a:t>Biases</a:t>
            </a:r>
            <a:r>
              <a:rPr lang="de-DE" sz="1400" dirty="0"/>
              <a:t>:</a:t>
            </a:r>
          </a:p>
          <a:p>
            <a:r>
              <a:rPr lang="de-DE" sz="1400" dirty="0"/>
              <a:t>b</a:t>
            </a:r>
            <a:r>
              <a:rPr lang="de-DE" sz="1400" baseline="-25000" dirty="0"/>
              <a:t>in</a:t>
            </a:r>
            <a:r>
              <a:rPr lang="de-DE" sz="1400" dirty="0"/>
              <a:t> , b</a:t>
            </a:r>
            <a:r>
              <a:rPr lang="de-DE" sz="1400" baseline="-25000" dirty="0"/>
              <a:t>res</a:t>
            </a:r>
            <a:r>
              <a:rPr lang="de-DE" sz="1400" dirty="0"/>
              <a:t> , b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</a:p>
          <a:p>
            <a:endParaRPr lang="de-DE" dirty="0"/>
          </a:p>
        </p:txBody>
      </p:sp>
      <p:pic>
        <p:nvPicPr>
          <p:cNvPr id="1028" name="Grafik 1027">
            <a:extLst>
              <a:ext uri="{FF2B5EF4-FFF2-40B4-BE49-F238E27FC236}">
                <a16:creationId xmlns:a16="http://schemas.microsoft.com/office/drawing/2014/main" id="{EC7B4304-2DAC-3B4E-A29F-1F2C96B69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70" y="4134370"/>
            <a:ext cx="11544300" cy="2616200"/>
          </a:xfrm>
          <a:prstGeom prst="rect">
            <a:avLst/>
          </a:prstGeom>
        </p:spPr>
      </p:pic>
      <p:sp>
        <p:nvSpPr>
          <p:cNvPr id="1025" name="Rechteck 1024">
            <a:extLst>
              <a:ext uri="{FF2B5EF4-FFF2-40B4-BE49-F238E27FC236}">
                <a16:creationId xmlns:a16="http://schemas.microsoft.com/office/drawing/2014/main" id="{FEB39F78-5DBB-ED45-8B9F-FACC326DAC41}"/>
              </a:ext>
            </a:extLst>
          </p:cNvPr>
          <p:cNvSpPr/>
          <p:nvPr/>
        </p:nvSpPr>
        <p:spPr>
          <a:xfrm>
            <a:off x="2635045" y="5319252"/>
            <a:ext cx="8046206" cy="471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46E13A6D-191D-0444-9A77-9695AAC7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770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8" y="302411"/>
            <a:ext cx="881530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First attempt: Agglomerative Relevance</a:t>
            </a:r>
          </a:p>
          <a:p>
            <a:endParaRPr lang="de-DE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Looked for </a:t>
            </a:r>
            <a:r>
              <a:rPr lang="de-DE" b="1" dirty="0"/>
              <a:t>single sst timeseries </a:t>
            </a:r>
            <a:r>
              <a:rPr lang="de-DE" dirty="0"/>
              <a:t>that best predicts sst anomaly (= Nino events)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Only considered gridpoints </a:t>
            </a:r>
            <a:r>
              <a:rPr lang="de-DE" b="1" dirty="0"/>
              <a:t>from Nino3.4 box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target_length = 1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3182172-1656-EA47-A423-8FCF8D9DA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748" y="2241550"/>
            <a:ext cx="7797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1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21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Sources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43697" y="1112108"/>
            <a:ext cx="90327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[Kim &amp; King, 2020] „Time series prediction using deep echo state networks“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[Toms et al., 2019] „Physically Interpretable Neural Networks for the Geosciences: Applications to Earth System Variability“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[Hassanibesheli et al., 2021] „Echo-State Networks for Predicting ENSO Beyond One Year“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[Öztürk et al., 2020] „Optimizing echo state network through a novel fisher maximization based stochastic gradient descent“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90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3720585" y="1624115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3855485" y="245624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4079602" y="200628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4537380" y="18549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4968385" y="22275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4473779" y="237505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4085925" y="283102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4609380" y="304888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4963689" y="268596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4255406" y="1942871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4244649" y="2528240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3987765" y="2195765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3991771" y="2649320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4633489" y="2512578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4713180" y="1998969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4255406" y="2950486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4825633" y="2875569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4474656" y="224048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5043398" y="260544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93FE302-598C-FC42-9E42-A774540CCD05}"/>
              </a:ext>
            </a:extLst>
          </p:cNvPr>
          <p:cNvSpPr/>
          <p:nvPr/>
        </p:nvSpPr>
        <p:spPr>
          <a:xfrm>
            <a:off x="2903094" y="2014621"/>
            <a:ext cx="262393" cy="10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FA42A-CAAD-FB4C-B730-4B1910E3BCC5}"/>
              </a:ext>
            </a:extLst>
          </p:cNvPr>
          <p:cNvSpPr/>
          <p:nvPr/>
        </p:nvSpPr>
        <p:spPr>
          <a:xfrm>
            <a:off x="2952803" y="211940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DC2C52-139B-2B4E-9862-0FF052E596C4}"/>
              </a:ext>
            </a:extLst>
          </p:cNvPr>
          <p:cNvSpPr/>
          <p:nvPr/>
        </p:nvSpPr>
        <p:spPr>
          <a:xfrm>
            <a:off x="2957438" y="233770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B9B121-778C-954D-A6DD-51A63811F620}"/>
              </a:ext>
            </a:extLst>
          </p:cNvPr>
          <p:cNvSpPr/>
          <p:nvPr/>
        </p:nvSpPr>
        <p:spPr>
          <a:xfrm>
            <a:off x="2962073" y="255600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698B38-CEC3-7944-B0A4-99E4013E8A91}"/>
              </a:ext>
            </a:extLst>
          </p:cNvPr>
          <p:cNvSpPr/>
          <p:nvPr/>
        </p:nvSpPr>
        <p:spPr>
          <a:xfrm>
            <a:off x="2966708" y="277429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FEDAE82-AF81-B541-B7BF-3398C51F308A}"/>
              </a:ext>
            </a:extLst>
          </p:cNvPr>
          <p:cNvSpPr/>
          <p:nvPr/>
        </p:nvSpPr>
        <p:spPr>
          <a:xfrm>
            <a:off x="5939576" y="2113269"/>
            <a:ext cx="262393" cy="7829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7328FC-72AA-954D-929A-D2DCF0646228}"/>
              </a:ext>
            </a:extLst>
          </p:cNvPr>
          <p:cNvSpPr/>
          <p:nvPr/>
        </p:nvSpPr>
        <p:spPr>
          <a:xfrm>
            <a:off x="5993920" y="221048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649FBF-8129-1341-B6FE-9F0818688B69}"/>
              </a:ext>
            </a:extLst>
          </p:cNvPr>
          <p:cNvSpPr/>
          <p:nvPr/>
        </p:nvSpPr>
        <p:spPr>
          <a:xfrm>
            <a:off x="5998555" y="242878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FA2FC4-3823-064F-8F54-E66C11B968A2}"/>
              </a:ext>
            </a:extLst>
          </p:cNvPr>
          <p:cNvSpPr/>
          <p:nvPr/>
        </p:nvSpPr>
        <p:spPr>
          <a:xfrm>
            <a:off x="6003190" y="264707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3206292" y="2044060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3283888" y="2423197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96E6119-472A-F040-8B33-D827D0F8C2CE}"/>
              </a:ext>
            </a:extLst>
          </p:cNvPr>
          <p:cNvSpPr txBox="1"/>
          <p:nvPr/>
        </p:nvSpPr>
        <p:spPr>
          <a:xfrm>
            <a:off x="5355096" y="2149103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out</a:t>
            </a:r>
          </a:p>
        </p:txBody>
      </p:sp>
      <p:sp>
        <p:nvSpPr>
          <p:cNvPr id="54" name="Pfeil nach rechts 53">
            <a:extLst>
              <a:ext uri="{FF2B5EF4-FFF2-40B4-BE49-F238E27FC236}">
                <a16:creationId xmlns:a16="http://schemas.microsoft.com/office/drawing/2014/main" id="{080EB36E-7227-C54F-9624-8C5CC8E719E9}"/>
              </a:ext>
            </a:extLst>
          </p:cNvPr>
          <p:cNvSpPr/>
          <p:nvPr/>
        </p:nvSpPr>
        <p:spPr>
          <a:xfrm>
            <a:off x="5496300" y="2528240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4654823" y="1702185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1330290" y="3126366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input features)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EED3B8B-A8FD-8D42-B0D6-19F9C3A30532}"/>
              </a:ext>
            </a:extLst>
          </p:cNvPr>
          <p:cNvSpPr txBox="1"/>
          <p:nvPr/>
        </p:nvSpPr>
        <p:spPr>
          <a:xfrm>
            <a:off x="4473779" y="2976748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Y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output features)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B71F533-CAA5-3848-8BFC-90E087046BFA}"/>
              </a:ext>
            </a:extLst>
          </p:cNvPr>
          <p:cNvSpPr txBox="1"/>
          <p:nvPr/>
        </p:nvSpPr>
        <p:spPr>
          <a:xfrm>
            <a:off x="8059673" y="275627"/>
            <a:ext cx="262157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/>
              <a:t>(</a:t>
            </a:r>
            <a:r>
              <a:rPr lang="de-DE" sz="1400" u="sng" dirty="0" err="1"/>
              <a:t>Hyper</a:t>
            </a:r>
            <a:r>
              <a:rPr lang="de-DE" sz="1400" u="sng" dirty="0"/>
              <a:t>)</a:t>
            </a:r>
            <a:r>
              <a:rPr lang="de-DE" sz="1400" u="sng" dirty="0" err="1"/>
              <a:t>parameters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n_res</a:t>
            </a:r>
            <a:r>
              <a:rPr lang="de-DE" sz="1400" dirty="0"/>
              <a:t>: number of res. units</a:t>
            </a:r>
          </a:p>
          <a:p>
            <a:r>
              <a:rPr lang="de-DE" sz="1400" b="1" dirty="0"/>
              <a:t>sparsity</a:t>
            </a:r>
            <a:r>
              <a:rPr lang="de-DE" sz="1400" dirty="0"/>
              <a:t> of reservoir connections</a:t>
            </a:r>
          </a:p>
          <a:p>
            <a:r>
              <a:rPr lang="de-DE" sz="1400" b="1" dirty="0"/>
              <a:t>spectral radius</a:t>
            </a:r>
            <a:r>
              <a:rPr lang="de-DE" sz="1400" dirty="0"/>
              <a:t>: max EV of W</a:t>
            </a:r>
            <a:r>
              <a:rPr lang="de-DE" sz="1400" baseline="-25000" dirty="0"/>
              <a:t>res</a:t>
            </a:r>
          </a:p>
          <a:p>
            <a:r>
              <a:rPr lang="de-DE" sz="1400" b="1" dirty="0"/>
              <a:t>leak rate</a:t>
            </a:r>
            <a:r>
              <a:rPr lang="de-DE" sz="1400" dirty="0"/>
              <a:t> </a:t>
            </a:r>
            <a:r>
              <a:rPr lang="de-DE" sz="1400" b="1" dirty="0"/>
              <a:t>⍺</a:t>
            </a:r>
            <a:r>
              <a:rPr lang="de-DE" sz="1400" b="1" baseline="30000" dirty="0">
                <a:solidFill>
                  <a:srgbClr val="FF0000"/>
                </a:solidFill>
              </a:rPr>
              <a:t> </a:t>
            </a:r>
            <a:r>
              <a:rPr lang="de-DE" sz="1400" dirty="0"/>
              <a:t>in reservoir transition</a:t>
            </a:r>
          </a:p>
          <a:p>
            <a:r>
              <a:rPr lang="de-DE" sz="1400" b="1" dirty="0"/>
              <a:t>activation</a:t>
            </a:r>
            <a:r>
              <a:rPr lang="de-DE" sz="1400" dirty="0"/>
              <a:t> for reservoir transition</a:t>
            </a:r>
          </a:p>
          <a:p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2777769" y="918494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n_res)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CD91A7DC-F1AD-A644-880B-725B27E54952}"/>
              </a:ext>
            </a:extLst>
          </p:cNvPr>
          <p:cNvSpPr txBox="1"/>
          <p:nvPr/>
        </p:nvSpPr>
        <p:spPr>
          <a:xfrm>
            <a:off x="8059672" y="1767278"/>
            <a:ext cx="262157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Dimensions</a:t>
            </a:r>
            <a:r>
              <a:rPr lang="de-DE" sz="1400" u="sng" dirty="0"/>
              <a:t>:</a:t>
            </a:r>
          </a:p>
          <a:p>
            <a:r>
              <a:rPr lang="de-DE" sz="1400" dirty="0"/>
              <a:t>W</a:t>
            </a:r>
            <a:r>
              <a:rPr lang="de-DE" sz="1400" baseline="-25000" dirty="0"/>
              <a:t>in</a:t>
            </a:r>
            <a:r>
              <a:rPr lang="de-DE" sz="1400" dirty="0">
                <a:sym typeface="Wingdings" pitchFamily="2" charset="2"/>
              </a:rPr>
              <a:t>  (input features, n_res)</a:t>
            </a:r>
            <a:endParaRPr lang="de-DE" sz="14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res</a:t>
            </a:r>
            <a:r>
              <a:rPr lang="de-DE" sz="1400" dirty="0"/>
              <a:t> (n_res, n_res)</a:t>
            </a:r>
            <a:endParaRPr lang="de-DE" sz="1400" baseline="-250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out</a:t>
            </a:r>
            <a:r>
              <a:rPr lang="de-DE" sz="1400" dirty="0"/>
              <a:t> (n_res, output features)</a:t>
            </a:r>
          </a:p>
          <a:p>
            <a:endParaRPr lang="de-DE" sz="1400" dirty="0"/>
          </a:p>
          <a:p>
            <a:r>
              <a:rPr lang="de-DE" sz="1400" u="sng" dirty="0"/>
              <a:t>Biases</a:t>
            </a:r>
            <a:r>
              <a:rPr lang="de-DE" sz="1400" dirty="0"/>
              <a:t>:</a:t>
            </a:r>
          </a:p>
          <a:p>
            <a:r>
              <a:rPr lang="de-DE" sz="1400" dirty="0"/>
              <a:t>b</a:t>
            </a:r>
            <a:r>
              <a:rPr lang="de-DE" sz="1400" baseline="-25000" dirty="0"/>
              <a:t>in</a:t>
            </a:r>
            <a:r>
              <a:rPr lang="de-DE" sz="1400" dirty="0"/>
              <a:t> , b</a:t>
            </a:r>
            <a:r>
              <a:rPr lang="de-DE" sz="1400" baseline="-25000" dirty="0"/>
              <a:t>res</a:t>
            </a:r>
            <a:r>
              <a:rPr lang="de-DE" sz="1400" dirty="0"/>
              <a:t> , b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</a:p>
          <a:p>
            <a:endParaRPr lang="de-DE" dirty="0"/>
          </a:p>
        </p:txBody>
      </p:sp>
      <p:sp>
        <p:nvSpPr>
          <p:cNvPr id="1025" name="Rechteck 1024">
            <a:extLst>
              <a:ext uri="{FF2B5EF4-FFF2-40B4-BE49-F238E27FC236}">
                <a16:creationId xmlns:a16="http://schemas.microsoft.com/office/drawing/2014/main" id="{FEB39F78-5DBB-ED45-8B9F-FACC326DAC41}"/>
              </a:ext>
            </a:extLst>
          </p:cNvPr>
          <p:cNvSpPr/>
          <p:nvPr/>
        </p:nvSpPr>
        <p:spPr>
          <a:xfrm>
            <a:off x="2635045" y="5319252"/>
            <a:ext cx="8046206" cy="471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1F3CC-D7C3-A441-9C22-ED5F0BD3D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212" y="5244024"/>
            <a:ext cx="9664700" cy="622300"/>
          </a:xfrm>
          <a:prstGeom prst="rect">
            <a:avLst/>
          </a:prstGeom>
        </p:spPr>
      </p:pic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257A0591-4741-4947-8268-D2E22D376836}"/>
              </a:ext>
            </a:extLst>
          </p:cNvPr>
          <p:cNvSpPr/>
          <p:nvPr/>
        </p:nvSpPr>
        <p:spPr>
          <a:xfrm rot="16200000">
            <a:off x="4172298" y="4829389"/>
            <a:ext cx="294177" cy="2070993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204A4CE-3159-284E-B68D-82D071162868}"/>
              </a:ext>
            </a:extLst>
          </p:cNvPr>
          <p:cNvSpPr txBox="1"/>
          <p:nvPr/>
        </p:nvSpPr>
        <p:spPr>
          <a:xfrm>
            <a:off x="3016669" y="6112518"/>
            <a:ext cx="2605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timestep‘s</a:t>
            </a:r>
            <a:r>
              <a:rPr lang="de-DE" dirty="0"/>
              <a:t> </a:t>
            </a:r>
            <a:r>
              <a:rPr lang="de-DE" dirty="0" err="1"/>
              <a:t>reservoir</a:t>
            </a:r>
            <a:r>
              <a:rPr lang="de-DE" dirty="0"/>
              <a:t> state</a:t>
            </a:r>
          </a:p>
        </p:txBody>
      </p:sp>
      <p:sp>
        <p:nvSpPr>
          <p:cNvPr id="47" name="Geschweifte Klammer links 46">
            <a:extLst>
              <a:ext uri="{FF2B5EF4-FFF2-40B4-BE49-F238E27FC236}">
                <a16:creationId xmlns:a16="http://schemas.microsoft.com/office/drawing/2014/main" id="{9961D986-8AFD-004B-BEB3-4F1D2F69B975}"/>
              </a:ext>
            </a:extLst>
          </p:cNvPr>
          <p:cNvSpPr/>
          <p:nvPr/>
        </p:nvSpPr>
        <p:spPr>
          <a:xfrm rot="5400000">
            <a:off x="7103876" y="4363457"/>
            <a:ext cx="287789" cy="1623802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833D054D-3F92-594B-B21D-8687419C88A0}"/>
              </a:ext>
            </a:extLst>
          </p:cNvPr>
          <p:cNvSpPr txBox="1"/>
          <p:nvPr/>
        </p:nvSpPr>
        <p:spPr>
          <a:xfrm>
            <a:off x="6075190" y="4543432"/>
            <a:ext cx="260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timestep‘s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</p:txBody>
      </p:sp>
      <p:sp>
        <p:nvSpPr>
          <p:cNvPr id="62" name="Geschweifte Klammer links 61">
            <a:extLst>
              <a:ext uri="{FF2B5EF4-FFF2-40B4-BE49-F238E27FC236}">
                <a16:creationId xmlns:a16="http://schemas.microsoft.com/office/drawing/2014/main" id="{0D3EEC97-650B-2E43-8235-8156ABE00074}"/>
              </a:ext>
            </a:extLst>
          </p:cNvPr>
          <p:cNvSpPr/>
          <p:nvPr/>
        </p:nvSpPr>
        <p:spPr>
          <a:xfrm rot="16200000">
            <a:off x="9589766" y="4664463"/>
            <a:ext cx="294177" cy="2430794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34B07B67-4CD4-C044-B6CC-0D72D2696EF8}"/>
              </a:ext>
            </a:extLst>
          </p:cNvPr>
          <p:cNvSpPr txBox="1"/>
          <p:nvPr/>
        </p:nvSpPr>
        <p:spPr>
          <a:xfrm>
            <a:off x="8438889" y="6112518"/>
            <a:ext cx="292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recurrence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reservoir</a:t>
            </a:r>
            <a:endParaRPr lang="de-DE" dirty="0"/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E57366F7-4730-2048-BD91-5237137D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5773E7A4-557E-E847-AD24-16A6E605A63C}"/>
              </a:ext>
            </a:extLst>
          </p:cNvPr>
          <p:cNvSpPr/>
          <p:nvPr/>
        </p:nvSpPr>
        <p:spPr>
          <a:xfrm>
            <a:off x="9174821" y="4375354"/>
            <a:ext cx="2970590" cy="13945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6D42A32-1F7B-CE49-BE9F-32A1C9B6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5" y="1637631"/>
            <a:ext cx="9099228" cy="491602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10042728" y="886695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10177628" y="171882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10401745" y="12688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10859523" y="111754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11290528" y="149014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10795922" y="163763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10408068" y="209360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10931523" y="231146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11285832" y="194854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>
            <a:cxnSpLocks/>
          </p:cNvCxnSpPr>
          <p:nvPr/>
        </p:nvCxnSpPr>
        <p:spPr>
          <a:xfrm flipV="1">
            <a:off x="10577549" y="1205451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10566792" y="1790820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10309908" y="1458345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10313914" y="1911900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10955632" y="1775158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11035323" y="1261549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10577549" y="2213066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11147776" y="2138149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10796799" y="150306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11365541" y="186802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93FE302-598C-FC42-9E42-A774540CCD05}"/>
              </a:ext>
            </a:extLst>
          </p:cNvPr>
          <p:cNvSpPr/>
          <p:nvPr/>
        </p:nvSpPr>
        <p:spPr>
          <a:xfrm>
            <a:off x="9225237" y="1277201"/>
            <a:ext cx="262393" cy="10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FA42A-CAAD-FB4C-B730-4B1910E3BCC5}"/>
              </a:ext>
            </a:extLst>
          </p:cNvPr>
          <p:cNvSpPr/>
          <p:nvPr/>
        </p:nvSpPr>
        <p:spPr>
          <a:xfrm>
            <a:off x="9274946" y="138198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DC2C52-139B-2B4E-9862-0FF052E596C4}"/>
              </a:ext>
            </a:extLst>
          </p:cNvPr>
          <p:cNvSpPr/>
          <p:nvPr/>
        </p:nvSpPr>
        <p:spPr>
          <a:xfrm>
            <a:off x="9279581" y="160028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B9B121-778C-954D-A6DD-51A63811F620}"/>
              </a:ext>
            </a:extLst>
          </p:cNvPr>
          <p:cNvSpPr/>
          <p:nvPr/>
        </p:nvSpPr>
        <p:spPr>
          <a:xfrm>
            <a:off x="9284216" y="181858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698B38-CEC3-7944-B0A4-99E4013E8A91}"/>
              </a:ext>
            </a:extLst>
          </p:cNvPr>
          <p:cNvSpPr/>
          <p:nvPr/>
        </p:nvSpPr>
        <p:spPr>
          <a:xfrm>
            <a:off x="9288851" y="203687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9528435" y="1306640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9606031" y="1685777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10976966" y="964765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training</a:t>
            </a:r>
            <a:r>
              <a:rPr lang="de-DE" sz="2400" b="1" dirty="0"/>
              <a:t> output </a:t>
            </a:r>
            <a:r>
              <a:rPr lang="de-DE" sz="2400" b="1" dirty="0" err="1"/>
              <a:t>weights</a:t>
            </a:r>
            <a:r>
              <a:rPr lang="de-DE" sz="2400" b="1" dirty="0"/>
              <a:t> </a:t>
            </a:r>
            <a:r>
              <a:rPr lang="de-DE" sz="2400" dirty="0" err="1"/>
              <a:t>and</a:t>
            </a:r>
            <a:r>
              <a:rPr lang="de-DE" sz="2400" b="1" dirty="0"/>
              <a:t> </a:t>
            </a:r>
            <a:r>
              <a:rPr lang="de-DE" sz="2400" b="1" dirty="0" err="1"/>
              <a:t>bias</a:t>
            </a:r>
            <a:endParaRPr lang="de-DE" sz="2400" b="1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7677236" y="882960"/>
            <a:ext cx="33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9428925" y="208928"/>
            <a:ext cx="2726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Final Reservoir </a:t>
            </a:r>
            <a:r>
              <a:rPr lang="de-DE" b="1" dirty="0" err="1"/>
              <a:t>states</a:t>
            </a:r>
            <a:r>
              <a:rPr lang="de-DE" b="1" dirty="0"/>
              <a:t> X(T)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n_res)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253B4DB0-E71A-2045-83F4-05CF1293FE49}"/>
              </a:ext>
            </a:extLst>
          </p:cNvPr>
          <p:cNvSpPr txBox="1"/>
          <p:nvPr/>
        </p:nvSpPr>
        <p:spPr>
          <a:xfrm>
            <a:off x="9164988" y="4458198"/>
            <a:ext cx="30073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class</a:t>
            </a:r>
            <a:r>
              <a:rPr lang="de-DE" sz="1400" u="sng" dirty="0"/>
              <a:t> / </a:t>
            </a:r>
            <a:r>
              <a:rPr lang="de-DE" sz="1400" u="sng" dirty="0" err="1"/>
              <a:t>functions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ESN </a:t>
            </a:r>
            <a:r>
              <a:rPr lang="de-DE" sz="1400" b="1" dirty="0" err="1"/>
              <a:t>layer</a:t>
            </a:r>
            <a:r>
              <a:rPr lang="de-DE" sz="1400" b="1" dirty="0"/>
              <a:t>: </a:t>
            </a:r>
            <a:r>
              <a:rPr lang="de-DE" sz="1400" dirty="0" err="1"/>
              <a:t>extends</a:t>
            </a:r>
            <a:r>
              <a:rPr lang="de-DE" sz="1400" dirty="0"/>
              <a:t> </a:t>
            </a:r>
            <a:r>
              <a:rPr lang="de-DE" sz="1400" dirty="0" err="1"/>
              <a:t>tf.layer</a:t>
            </a:r>
            <a:endParaRPr lang="de-DE" sz="1400" dirty="0"/>
          </a:p>
          <a:p>
            <a:r>
              <a:rPr lang="de-DE" sz="1400" b="1" dirty="0" err="1"/>
              <a:t>setESN</a:t>
            </a:r>
            <a:r>
              <a:rPr lang="de-DE" sz="1400" b="1" dirty="0"/>
              <a:t>: </a:t>
            </a:r>
            <a:r>
              <a:rPr lang="de-DE" sz="1400" dirty="0" err="1"/>
              <a:t>set</a:t>
            </a:r>
            <a:r>
              <a:rPr lang="de-DE" sz="1400" dirty="0"/>
              <a:t> </a:t>
            </a:r>
            <a:r>
              <a:rPr lang="de-DE" sz="1400" dirty="0" err="1"/>
              <a:t>up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scaled</a:t>
            </a:r>
            <a:r>
              <a:rPr lang="de-DE" sz="1400" dirty="0"/>
              <a:t> W</a:t>
            </a:r>
            <a:r>
              <a:rPr lang="de-DE" sz="1400" baseline="-25000" dirty="0"/>
              <a:t>res</a:t>
            </a:r>
            <a:endParaRPr lang="de-DE" sz="1400" dirty="0"/>
          </a:p>
          <a:p>
            <a:r>
              <a:rPr lang="de-DE" sz="1400" b="1" dirty="0" err="1"/>
              <a:t>trainESN</a:t>
            </a:r>
            <a:r>
              <a:rPr lang="de-DE" sz="1400" b="1" dirty="0"/>
              <a:t>: </a:t>
            </a:r>
            <a:r>
              <a:rPr lang="de-DE" sz="1400" dirty="0" err="1"/>
              <a:t>train</a:t>
            </a:r>
            <a:r>
              <a:rPr lang="de-DE" sz="1400" dirty="0"/>
              <a:t> W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b</a:t>
            </a:r>
            <a:r>
              <a:rPr lang="de-DE" sz="1400" baseline="-25000" dirty="0"/>
              <a:t>out</a:t>
            </a:r>
            <a:endParaRPr lang="de-DE" sz="1400" dirty="0"/>
          </a:p>
          <a:p>
            <a:r>
              <a:rPr lang="de-DE" sz="1400" b="1" dirty="0" err="1"/>
              <a:t>predESN</a:t>
            </a:r>
            <a:r>
              <a:rPr lang="de-DE" sz="1400" b="1" dirty="0"/>
              <a:t>: </a:t>
            </a:r>
            <a:r>
              <a:rPr lang="de-DE" sz="1400" dirty="0" err="1"/>
              <a:t>evaluate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performance</a:t>
            </a:r>
            <a:endParaRPr lang="de-DE" sz="1400" dirty="0"/>
          </a:p>
          <a:p>
            <a:endParaRPr lang="de-DE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F675B8B-FED2-124C-A44F-563FD0D0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80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1183858" y="1397971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1318758" y="223009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1542875" y="178014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2000653" y="162882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2431658" y="200142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1937052" y="214890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1549198" y="260487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2072653" y="282274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2426962" y="245982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1718679" y="1716727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1707922" y="2302096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1451038" y="1969621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1455044" y="2423176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2096762" y="2286434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2176453" y="1772825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1718679" y="2724342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2288906" y="2649425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1937929" y="2014343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2506671" y="2379298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93FE302-598C-FC42-9E42-A774540CCD05}"/>
              </a:ext>
            </a:extLst>
          </p:cNvPr>
          <p:cNvSpPr/>
          <p:nvPr/>
        </p:nvSpPr>
        <p:spPr>
          <a:xfrm>
            <a:off x="366367" y="1788477"/>
            <a:ext cx="262393" cy="10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FA42A-CAAD-FB4C-B730-4B1910E3BCC5}"/>
              </a:ext>
            </a:extLst>
          </p:cNvPr>
          <p:cNvSpPr/>
          <p:nvPr/>
        </p:nvSpPr>
        <p:spPr>
          <a:xfrm>
            <a:off x="416076" y="189326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DC2C52-139B-2B4E-9862-0FF052E596C4}"/>
              </a:ext>
            </a:extLst>
          </p:cNvPr>
          <p:cNvSpPr/>
          <p:nvPr/>
        </p:nvSpPr>
        <p:spPr>
          <a:xfrm>
            <a:off x="420711" y="211156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B9B121-778C-954D-A6DD-51A63811F620}"/>
              </a:ext>
            </a:extLst>
          </p:cNvPr>
          <p:cNvSpPr/>
          <p:nvPr/>
        </p:nvSpPr>
        <p:spPr>
          <a:xfrm>
            <a:off x="425346" y="232985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698B38-CEC3-7944-B0A4-99E4013E8A91}"/>
              </a:ext>
            </a:extLst>
          </p:cNvPr>
          <p:cNvSpPr/>
          <p:nvPr/>
        </p:nvSpPr>
        <p:spPr>
          <a:xfrm>
            <a:off x="429981" y="254815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FEDAE82-AF81-B541-B7BF-3398C51F308A}"/>
              </a:ext>
            </a:extLst>
          </p:cNvPr>
          <p:cNvSpPr/>
          <p:nvPr/>
        </p:nvSpPr>
        <p:spPr>
          <a:xfrm>
            <a:off x="8702837" y="1935160"/>
            <a:ext cx="262393" cy="7829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7328FC-72AA-954D-929A-D2DCF0646228}"/>
              </a:ext>
            </a:extLst>
          </p:cNvPr>
          <p:cNvSpPr/>
          <p:nvPr/>
        </p:nvSpPr>
        <p:spPr>
          <a:xfrm>
            <a:off x="8757181" y="203237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649FBF-8129-1341-B6FE-9F0818688B69}"/>
              </a:ext>
            </a:extLst>
          </p:cNvPr>
          <p:cNvSpPr/>
          <p:nvPr/>
        </p:nvSpPr>
        <p:spPr>
          <a:xfrm>
            <a:off x="8761816" y="225067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FA2FC4-3823-064F-8F54-E66C11B968A2}"/>
              </a:ext>
            </a:extLst>
          </p:cNvPr>
          <p:cNvSpPr/>
          <p:nvPr/>
        </p:nvSpPr>
        <p:spPr>
          <a:xfrm>
            <a:off x="8766451" y="24689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649896" y="2398118"/>
            <a:ext cx="59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1</a:t>
            </a:r>
            <a:r>
              <a:rPr lang="de-DE" baseline="-25000" dirty="0"/>
              <a:t>in</a:t>
            </a:r>
            <a:endParaRPr lang="de-DE" b="1" dirty="0"/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747161" y="2197053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96E6119-472A-F040-8B33-D827D0F8C2CE}"/>
              </a:ext>
            </a:extLst>
          </p:cNvPr>
          <p:cNvSpPr txBox="1"/>
          <p:nvPr/>
        </p:nvSpPr>
        <p:spPr>
          <a:xfrm>
            <a:off x="7951210" y="1863900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out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2088600" y="1505537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1</a:t>
            </a:r>
            <a:r>
              <a:rPr lang="de-DE" baseline="-25000" dirty="0"/>
              <a:t>res</a:t>
            </a:r>
            <a:endParaRPr lang="de-DE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From</a:t>
            </a:r>
            <a:r>
              <a:rPr lang="de-DE" sz="2400" dirty="0"/>
              <a:t> </a:t>
            </a:r>
            <a:r>
              <a:rPr lang="de-DE" sz="2400" b="1" dirty="0" err="1"/>
              <a:t>base</a:t>
            </a:r>
            <a:r>
              <a:rPr lang="de-DE" sz="2400" b="1" dirty="0"/>
              <a:t> ESN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b="1" dirty="0" err="1"/>
              <a:t>Deep</a:t>
            </a:r>
            <a:r>
              <a:rPr lang="de-DE" sz="2400" b="1" dirty="0"/>
              <a:t> ESN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51511" y="2847947"/>
            <a:ext cx="92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EED3B8B-A8FD-8D42-B0D6-19F9C3A30532}"/>
              </a:ext>
            </a:extLst>
          </p:cNvPr>
          <p:cNvSpPr txBox="1"/>
          <p:nvPr/>
        </p:nvSpPr>
        <p:spPr>
          <a:xfrm>
            <a:off x="8345029" y="2762542"/>
            <a:ext cx="111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Y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B71F533-CAA5-3848-8BFC-90E087046BFA}"/>
              </a:ext>
            </a:extLst>
          </p:cNvPr>
          <p:cNvSpPr txBox="1"/>
          <p:nvPr/>
        </p:nvSpPr>
        <p:spPr>
          <a:xfrm>
            <a:off x="9450791" y="275627"/>
            <a:ext cx="268562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/>
              <a:t>(</a:t>
            </a:r>
            <a:r>
              <a:rPr lang="de-DE" sz="1400" u="sng" dirty="0" err="1"/>
              <a:t>Hyper</a:t>
            </a:r>
            <a:r>
              <a:rPr lang="de-DE" sz="1400" u="sng" dirty="0"/>
              <a:t>)</a:t>
            </a:r>
            <a:r>
              <a:rPr lang="de-DE" sz="1400" u="sng" dirty="0" err="1"/>
              <a:t>parameters</a:t>
            </a:r>
            <a:r>
              <a:rPr lang="de-DE" sz="1400" u="sng" dirty="0"/>
              <a:t>:</a:t>
            </a:r>
          </a:p>
          <a:p>
            <a:r>
              <a:rPr lang="de-DE" sz="1400" b="1" dirty="0">
                <a:solidFill>
                  <a:srgbClr val="FF0000"/>
                </a:solidFill>
              </a:rPr>
              <a:t>n_layers (N)</a:t>
            </a:r>
            <a:r>
              <a:rPr lang="de-DE" sz="1400" b="1" dirty="0"/>
              <a:t>: </a:t>
            </a:r>
            <a:r>
              <a:rPr lang="de-DE" sz="1400" dirty="0"/>
              <a:t>number of reservoirs</a:t>
            </a:r>
          </a:p>
          <a:p>
            <a:r>
              <a:rPr lang="de-DE" sz="1400" b="1" dirty="0"/>
              <a:t>n_res</a:t>
            </a:r>
            <a:r>
              <a:rPr lang="de-DE" sz="1400" dirty="0"/>
              <a:t>: number of res. units</a:t>
            </a:r>
          </a:p>
          <a:p>
            <a:r>
              <a:rPr lang="de-DE" sz="1400" b="1" dirty="0"/>
              <a:t>sparsity</a:t>
            </a:r>
            <a:r>
              <a:rPr lang="de-DE" sz="1400" dirty="0"/>
              <a:t> of reservoir connections</a:t>
            </a:r>
          </a:p>
          <a:p>
            <a:r>
              <a:rPr lang="de-DE" sz="1400" b="1" dirty="0"/>
              <a:t>spectral radius</a:t>
            </a:r>
            <a:r>
              <a:rPr lang="de-DE" sz="1400" dirty="0"/>
              <a:t>: max EV of W</a:t>
            </a:r>
            <a:r>
              <a:rPr lang="de-DE" sz="1400" baseline="-25000" dirty="0"/>
              <a:t>res</a:t>
            </a:r>
          </a:p>
          <a:p>
            <a:r>
              <a:rPr lang="de-DE" sz="1400" b="1" dirty="0"/>
              <a:t>leak rate </a:t>
            </a:r>
            <a:r>
              <a:rPr lang="de-DE" sz="1400" b="1" dirty="0">
                <a:solidFill>
                  <a:srgbClr val="FF0000"/>
                </a:solidFill>
              </a:rPr>
              <a:t>⍺</a:t>
            </a:r>
            <a:r>
              <a:rPr lang="de-DE" sz="1400" b="1" baseline="30000" dirty="0">
                <a:solidFill>
                  <a:srgbClr val="FF0000"/>
                </a:solidFill>
              </a:rPr>
              <a:t>l</a:t>
            </a:r>
            <a:r>
              <a:rPr lang="de-DE" sz="1400" dirty="0"/>
              <a:t> in reservoir transition</a:t>
            </a:r>
          </a:p>
          <a:p>
            <a:r>
              <a:rPr lang="de-DE" sz="1400" b="1" dirty="0"/>
              <a:t>activation</a:t>
            </a:r>
            <a:r>
              <a:rPr lang="de-DE" sz="1400" dirty="0"/>
              <a:t> for reservoir transition</a:t>
            </a:r>
          </a:p>
          <a:p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916383" y="929024"/>
            <a:ext cx="201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1</a:t>
            </a:r>
            <a:endParaRPr lang="de-DE" b="1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CD91A7DC-F1AD-A644-880B-725B27E54952}"/>
              </a:ext>
            </a:extLst>
          </p:cNvPr>
          <p:cNvSpPr txBox="1"/>
          <p:nvPr/>
        </p:nvSpPr>
        <p:spPr>
          <a:xfrm>
            <a:off x="9469814" y="2014621"/>
            <a:ext cx="24805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Dimensions</a:t>
            </a:r>
            <a:r>
              <a:rPr lang="de-DE" sz="1400" u="sng" dirty="0"/>
              <a:t>:</a:t>
            </a:r>
          </a:p>
          <a:p>
            <a:r>
              <a:rPr lang="de-DE" sz="1400" dirty="0">
                <a:solidFill>
                  <a:srgbClr val="FF0000"/>
                </a:solidFill>
                <a:sym typeface="Wingdings" pitchFamily="2" charset="2"/>
              </a:rPr>
              <a:t>W</a:t>
            </a:r>
            <a:r>
              <a:rPr lang="de-DE" sz="1400" baseline="30000" dirty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de-DE" sz="1400" baseline="-25000" dirty="0">
                <a:solidFill>
                  <a:srgbClr val="FF0000"/>
                </a:solidFill>
                <a:sym typeface="Wingdings" pitchFamily="2" charset="2"/>
              </a:rPr>
              <a:t>in</a:t>
            </a:r>
            <a:r>
              <a:rPr lang="de-DE" sz="1400" dirty="0">
                <a:sym typeface="Wingdings" pitchFamily="2" charset="2"/>
              </a:rPr>
              <a:t>  (input features, n_res)</a:t>
            </a:r>
          </a:p>
          <a:p>
            <a:r>
              <a:rPr lang="de-DE" sz="1400" dirty="0">
                <a:solidFill>
                  <a:srgbClr val="FF0000"/>
                </a:solidFill>
                <a:sym typeface="Wingdings" pitchFamily="2" charset="2"/>
              </a:rPr>
              <a:t>W</a:t>
            </a:r>
            <a:r>
              <a:rPr lang="de-DE" sz="1400" baseline="30000" dirty="0">
                <a:solidFill>
                  <a:srgbClr val="FF0000"/>
                </a:solidFill>
                <a:sym typeface="Wingdings" pitchFamily="2" charset="2"/>
              </a:rPr>
              <a:t>l</a:t>
            </a:r>
            <a:r>
              <a:rPr lang="de-DE" sz="1400" baseline="-25000" dirty="0">
                <a:solidFill>
                  <a:srgbClr val="FF0000"/>
                </a:solidFill>
                <a:sym typeface="Wingdings" pitchFamily="2" charset="2"/>
              </a:rPr>
              <a:t>in</a:t>
            </a:r>
            <a:r>
              <a:rPr lang="de-DE" sz="1400" dirty="0">
                <a:sym typeface="Wingdings" pitchFamily="2" charset="2"/>
              </a:rPr>
              <a:t> (n_res, n_res)</a:t>
            </a:r>
            <a:endParaRPr lang="de-DE" sz="1400" dirty="0"/>
          </a:p>
          <a:p>
            <a:r>
              <a:rPr lang="de-DE" sz="1400" dirty="0">
                <a:solidFill>
                  <a:srgbClr val="FF0000"/>
                </a:solidFill>
              </a:rPr>
              <a:t>W</a:t>
            </a:r>
            <a:r>
              <a:rPr lang="de-DE" sz="1400" baseline="30000" dirty="0">
                <a:solidFill>
                  <a:srgbClr val="FF0000"/>
                </a:solidFill>
              </a:rPr>
              <a:t>l</a:t>
            </a:r>
            <a:r>
              <a:rPr lang="de-DE" sz="1400" baseline="-25000" dirty="0">
                <a:solidFill>
                  <a:srgbClr val="FF0000"/>
                </a:solidFill>
              </a:rPr>
              <a:t>res</a:t>
            </a:r>
            <a:r>
              <a:rPr lang="de-DE" sz="1400" dirty="0"/>
              <a:t> (n_res, n_res) </a:t>
            </a:r>
          </a:p>
          <a:p>
            <a:r>
              <a:rPr lang="de-DE" sz="1400" dirty="0"/>
              <a:t>W</a:t>
            </a:r>
            <a:r>
              <a:rPr lang="de-DE" sz="1400" baseline="-25000" dirty="0"/>
              <a:t>out</a:t>
            </a:r>
            <a:r>
              <a:rPr lang="de-DE" sz="1400" dirty="0"/>
              <a:t> (n_res, output features)</a:t>
            </a:r>
          </a:p>
          <a:p>
            <a:endParaRPr lang="de-DE" sz="1400" dirty="0"/>
          </a:p>
          <a:p>
            <a:r>
              <a:rPr lang="de-DE" sz="1400" u="sng" dirty="0"/>
              <a:t>Biases</a:t>
            </a:r>
            <a:r>
              <a:rPr lang="de-DE" sz="1400" dirty="0"/>
              <a:t>:</a:t>
            </a:r>
          </a:p>
          <a:p>
            <a:r>
              <a:rPr lang="de-DE" sz="1400" dirty="0">
                <a:solidFill>
                  <a:srgbClr val="FF0000"/>
                </a:solidFill>
              </a:rPr>
              <a:t>b</a:t>
            </a:r>
            <a:r>
              <a:rPr lang="de-DE" sz="1400" baseline="30000" dirty="0">
                <a:solidFill>
                  <a:srgbClr val="FF0000"/>
                </a:solidFill>
              </a:rPr>
              <a:t>l</a:t>
            </a:r>
            <a:r>
              <a:rPr lang="de-DE" sz="1400" baseline="-25000" dirty="0">
                <a:solidFill>
                  <a:srgbClr val="FF0000"/>
                </a:solidFill>
              </a:rPr>
              <a:t>in</a:t>
            </a:r>
            <a:r>
              <a:rPr lang="de-DE" sz="1400" baseline="-25000" dirty="0"/>
              <a:t> </a:t>
            </a:r>
            <a:r>
              <a:rPr lang="de-DE" sz="1400" dirty="0"/>
              <a:t>, </a:t>
            </a:r>
            <a:r>
              <a:rPr lang="de-DE" sz="1400" dirty="0">
                <a:solidFill>
                  <a:srgbClr val="FF0000"/>
                </a:solidFill>
              </a:rPr>
              <a:t>b</a:t>
            </a:r>
            <a:r>
              <a:rPr lang="de-DE" sz="1400" baseline="30000" dirty="0">
                <a:solidFill>
                  <a:srgbClr val="FF0000"/>
                </a:solidFill>
              </a:rPr>
              <a:t>l</a:t>
            </a:r>
            <a:r>
              <a:rPr lang="de-DE" sz="1400" baseline="-25000" dirty="0">
                <a:solidFill>
                  <a:srgbClr val="FF0000"/>
                </a:solidFill>
              </a:rPr>
              <a:t>res</a:t>
            </a:r>
            <a:r>
              <a:rPr lang="de-DE" sz="1400" dirty="0"/>
              <a:t> , b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u="sng" dirty="0"/>
              <a:t>Inputs </a:t>
            </a:r>
            <a:r>
              <a:rPr lang="de-DE" sz="1400" b="1" u="sng" dirty="0"/>
              <a:t>i</a:t>
            </a:r>
            <a:r>
              <a:rPr lang="de-DE" sz="1400" u="sng" baseline="30000" dirty="0"/>
              <a:t>l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i</a:t>
            </a:r>
            <a:r>
              <a:rPr lang="de-DE" sz="1400" baseline="30000" dirty="0"/>
              <a:t>1</a:t>
            </a:r>
            <a:r>
              <a:rPr lang="de-DE" sz="1400" dirty="0"/>
              <a:t> = </a:t>
            </a:r>
            <a:r>
              <a:rPr lang="de-DE" sz="1400" b="1" dirty="0"/>
              <a:t>U</a:t>
            </a:r>
          </a:p>
          <a:p>
            <a:r>
              <a:rPr lang="de-DE" sz="1400" b="1" dirty="0"/>
              <a:t>i</a:t>
            </a:r>
            <a:r>
              <a:rPr lang="de-DE" sz="1400" baseline="30000" dirty="0"/>
              <a:t>l </a:t>
            </a:r>
            <a:r>
              <a:rPr lang="de-DE" sz="1400" dirty="0"/>
              <a:t>= </a:t>
            </a:r>
            <a:r>
              <a:rPr lang="de-DE" sz="1400" b="1" dirty="0"/>
              <a:t>X</a:t>
            </a:r>
            <a:r>
              <a:rPr lang="de-DE" sz="1400" baseline="30000" dirty="0"/>
              <a:t>l-1</a:t>
            </a:r>
            <a:endParaRPr lang="de-DE" sz="1400" b="1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CFC537A-3C2B-994A-9E1C-33BCEA7886B0}"/>
              </a:ext>
            </a:extLst>
          </p:cNvPr>
          <p:cNvSpPr/>
          <p:nvPr/>
        </p:nvSpPr>
        <p:spPr>
          <a:xfrm>
            <a:off x="3401929" y="1394605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88F02BB-64FE-C648-9829-50329F5D431B}"/>
              </a:ext>
            </a:extLst>
          </p:cNvPr>
          <p:cNvSpPr/>
          <p:nvPr/>
        </p:nvSpPr>
        <p:spPr>
          <a:xfrm>
            <a:off x="3536829" y="222673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FA2D185-586B-D74F-8F08-829DFAB04512}"/>
              </a:ext>
            </a:extLst>
          </p:cNvPr>
          <p:cNvSpPr/>
          <p:nvPr/>
        </p:nvSpPr>
        <p:spPr>
          <a:xfrm>
            <a:off x="3760946" y="177677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73B625A-53DB-644D-A938-1CDABA2F4C61}"/>
              </a:ext>
            </a:extLst>
          </p:cNvPr>
          <p:cNvSpPr/>
          <p:nvPr/>
        </p:nvSpPr>
        <p:spPr>
          <a:xfrm>
            <a:off x="4218724" y="162545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F0CCA0D-84C3-C24A-BAE6-CACD5771A364}"/>
              </a:ext>
            </a:extLst>
          </p:cNvPr>
          <p:cNvSpPr/>
          <p:nvPr/>
        </p:nvSpPr>
        <p:spPr>
          <a:xfrm>
            <a:off x="4649729" y="199805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98E5564-2E12-2243-8D4A-5821F56F8789}"/>
              </a:ext>
            </a:extLst>
          </p:cNvPr>
          <p:cNvSpPr/>
          <p:nvPr/>
        </p:nvSpPr>
        <p:spPr>
          <a:xfrm>
            <a:off x="4155123" y="214554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072DA45-0E12-CB4D-8BCE-ED536B72F061}"/>
              </a:ext>
            </a:extLst>
          </p:cNvPr>
          <p:cNvSpPr/>
          <p:nvPr/>
        </p:nvSpPr>
        <p:spPr>
          <a:xfrm>
            <a:off x="3767269" y="260151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9A32E7D-CCDF-1749-8C6C-2806D82ABE51}"/>
              </a:ext>
            </a:extLst>
          </p:cNvPr>
          <p:cNvSpPr/>
          <p:nvPr/>
        </p:nvSpPr>
        <p:spPr>
          <a:xfrm>
            <a:off x="4290724" y="281937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DEE0E41-0134-6F49-B562-64A2278D152B}"/>
              </a:ext>
            </a:extLst>
          </p:cNvPr>
          <p:cNvSpPr/>
          <p:nvPr/>
        </p:nvSpPr>
        <p:spPr>
          <a:xfrm>
            <a:off x="4645033" y="245645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3EE9ECE-6CC0-6245-9C4E-328CE5F9D7DC}"/>
              </a:ext>
            </a:extLst>
          </p:cNvPr>
          <p:cNvCxnSpPr/>
          <p:nvPr/>
        </p:nvCxnSpPr>
        <p:spPr>
          <a:xfrm flipV="1">
            <a:off x="3936750" y="1713361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9249CE3-824D-9144-B0CC-580C7E650D19}"/>
              </a:ext>
            </a:extLst>
          </p:cNvPr>
          <p:cNvCxnSpPr>
            <a:cxnSpLocks/>
          </p:cNvCxnSpPr>
          <p:nvPr/>
        </p:nvCxnSpPr>
        <p:spPr>
          <a:xfrm flipV="1">
            <a:off x="3925993" y="2298730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94F38402-3EDD-194D-879E-94916E85B80E}"/>
              </a:ext>
            </a:extLst>
          </p:cNvPr>
          <p:cNvCxnSpPr>
            <a:cxnSpLocks/>
          </p:cNvCxnSpPr>
          <p:nvPr/>
        </p:nvCxnSpPr>
        <p:spPr>
          <a:xfrm flipV="1">
            <a:off x="3669109" y="1966255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DD37D933-A1E2-8D44-B5CD-827A3F55E394}"/>
              </a:ext>
            </a:extLst>
          </p:cNvPr>
          <p:cNvCxnSpPr>
            <a:cxnSpLocks/>
          </p:cNvCxnSpPr>
          <p:nvPr/>
        </p:nvCxnSpPr>
        <p:spPr>
          <a:xfrm>
            <a:off x="3673115" y="2419810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6714C2E3-2719-7C44-B9F1-BB705E6E62E5}"/>
              </a:ext>
            </a:extLst>
          </p:cNvPr>
          <p:cNvCxnSpPr>
            <a:cxnSpLocks/>
          </p:cNvCxnSpPr>
          <p:nvPr/>
        </p:nvCxnSpPr>
        <p:spPr>
          <a:xfrm>
            <a:off x="4314833" y="2283068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36F7C116-D42C-B747-9DDD-582E2D9C1F85}"/>
              </a:ext>
            </a:extLst>
          </p:cNvPr>
          <p:cNvCxnSpPr>
            <a:cxnSpLocks/>
          </p:cNvCxnSpPr>
          <p:nvPr/>
        </p:nvCxnSpPr>
        <p:spPr>
          <a:xfrm>
            <a:off x="4394524" y="1769459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05829827-B7BF-6846-B8E8-FBA5DDCAE458}"/>
              </a:ext>
            </a:extLst>
          </p:cNvPr>
          <p:cNvCxnSpPr>
            <a:cxnSpLocks/>
          </p:cNvCxnSpPr>
          <p:nvPr/>
        </p:nvCxnSpPr>
        <p:spPr>
          <a:xfrm>
            <a:off x="3936750" y="2720976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B4C958D2-1A63-4048-BAF6-FB2CB6AF5841}"/>
              </a:ext>
            </a:extLst>
          </p:cNvPr>
          <p:cNvCxnSpPr>
            <a:cxnSpLocks/>
          </p:cNvCxnSpPr>
          <p:nvPr/>
        </p:nvCxnSpPr>
        <p:spPr>
          <a:xfrm flipH="1">
            <a:off x="4506977" y="2646059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Gebogener Pfeil 76">
            <a:extLst>
              <a:ext uri="{FF2B5EF4-FFF2-40B4-BE49-F238E27FC236}">
                <a16:creationId xmlns:a16="http://schemas.microsoft.com/office/drawing/2014/main" id="{5F8D7197-8332-7544-8548-693746FE9CA5}"/>
              </a:ext>
            </a:extLst>
          </p:cNvPr>
          <p:cNvSpPr/>
          <p:nvPr/>
        </p:nvSpPr>
        <p:spPr>
          <a:xfrm>
            <a:off x="4156000" y="201097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8" name="Gebogener Pfeil 77">
            <a:extLst>
              <a:ext uri="{FF2B5EF4-FFF2-40B4-BE49-F238E27FC236}">
                <a16:creationId xmlns:a16="http://schemas.microsoft.com/office/drawing/2014/main" id="{062FFA11-AACD-9F44-B5B9-D3BF46604CEE}"/>
              </a:ext>
            </a:extLst>
          </p:cNvPr>
          <p:cNvSpPr/>
          <p:nvPr/>
        </p:nvSpPr>
        <p:spPr>
          <a:xfrm rot="4204466">
            <a:off x="4724742" y="237593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143C440C-9A44-D64C-AB22-BECEFC770741}"/>
              </a:ext>
            </a:extLst>
          </p:cNvPr>
          <p:cNvSpPr txBox="1"/>
          <p:nvPr/>
        </p:nvSpPr>
        <p:spPr>
          <a:xfrm>
            <a:off x="2858140" y="2404486"/>
            <a:ext cx="59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2</a:t>
            </a:r>
            <a:r>
              <a:rPr lang="de-DE" baseline="-25000" dirty="0"/>
              <a:t>in</a:t>
            </a:r>
            <a:endParaRPr lang="de-DE" b="1" dirty="0"/>
          </a:p>
        </p:txBody>
      </p:sp>
      <p:sp>
        <p:nvSpPr>
          <p:cNvPr id="80" name="Pfeil nach rechts 79">
            <a:extLst>
              <a:ext uri="{FF2B5EF4-FFF2-40B4-BE49-F238E27FC236}">
                <a16:creationId xmlns:a16="http://schemas.microsoft.com/office/drawing/2014/main" id="{8B41ACAB-7CC3-6A40-B8DC-ACB545A8EC34}"/>
              </a:ext>
            </a:extLst>
          </p:cNvPr>
          <p:cNvSpPr/>
          <p:nvPr/>
        </p:nvSpPr>
        <p:spPr>
          <a:xfrm>
            <a:off x="2965232" y="2193687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10F14161-5E62-434C-96B0-B90072567229}"/>
              </a:ext>
            </a:extLst>
          </p:cNvPr>
          <p:cNvSpPr txBox="1"/>
          <p:nvPr/>
        </p:nvSpPr>
        <p:spPr>
          <a:xfrm>
            <a:off x="4306671" y="1502171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2</a:t>
            </a:r>
            <a:r>
              <a:rPr lang="de-DE" baseline="-25000" dirty="0"/>
              <a:t>res</a:t>
            </a:r>
            <a:endParaRPr lang="de-DE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BC55F8D-5C62-1D45-9312-51127517FBEA}"/>
              </a:ext>
            </a:extLst>
          </p:cNvPr>
          <p:cNvSpPr/>
          <p:nvPr/>
        </p:nvSpPr>
        <p:spPr>
          <a:xfrm>
            <a:off x="6144796" y="1391239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5CF78FC-3C49-F647-90BF-156B1251A402}"/>
              </a:ext>
            </a:extLst>
          </p:cNvPr>
          <p:cNvSpPr/>
          <p:nvPr/>
        </p:nvSpPr>
        <p:spPr>
          <a:xfrm>
            <a:off x="6279696" y="222336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96620F7-D1C9-9A4D-9661-B13104D342D0}"/>
              </a:ext>
            </a:extLst>
          </p:cNvPr>
          <p:cNvSpPr/>
          <p:nvPr/>
        </p:nvSpPr>
        <p:spPr>
          <a:xfrm>
            <a:off x="6503813" y="177341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E638670-3769-2140-AC5E-BFF2B8E100A6}"/>
              </a:ext>
            </a:extLst>
          </p:cNvPr>
          <p:cNvSpPr/>
          <p:nvPr/>
        </p:nvSpPr>
        <p:spPr>
          <a:xfrm>
            <a:off x="6961591" y="162209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AADBA87-4985-1343-A94D-900DB14E518D}"/>
              </a:ext>
            </a:extLst>
          </p:cNvPr>
          <p:cNvSpPr/>
          <p:nvPr/>
        </p:nvSpPr>
        <p:spPr>
          <a:xfrm>
            <a:off x="7392596" y="199469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8F2F3BE-525B-0D43-84C5-E5652D9A1BA3}"/>
              </a:ext>
            </a:extLst>
          </p:cNvPr>
          <p:cNvSpPr/>
          <p:nvPr/>
        </p:nvSpPr>
        <p:spPr>
          <a:xfrm>
            <a:off x="6897990" y="214217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3784B11-8FCF-EC43-A87E-54DE1F20A439}"/>
              </a:ext>
            </a:extLst>
          </p:cNvPr>
          <p:cNvSpPr/>
          <p:nvPr/>
        </p:nvSpPr>
        <p:spPr>
          <a:xfrm>
            <a:off x="6510136" y="259814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18DD3A-54D5-B44B-8964-F3EC0F8E1EAA}"/>
              </a:ext>
            </a:extLst>
          </p:cNvPr>
          <p:cNvSpPr/>
          <p:nvPr/>
        </p:nvSpPr>
        <p:spPr>
          <a:xfrm>
            <a:off x="7033591" y="281600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C4F0B72-BBCD-0247-BA53-8AB45824CA97}"/>
              </a:ext>
            </a:extLst>
          </p:cNvPr>
          <p:cNvSpPr/>
          <p:nvPr/>
        </p:nvSpPr>
        <p:spPr>
          <a:xfrm>
            <a:off x="7387900" y="2453091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897F2D24-2595-6449-AE43-61A139A50EDA}"/>
              </a:ext>
            </a:extLst>
          </p:cNvPr>
          <p:cNvCxnSpPr/>
          <p:nvPr/>
        </p:nvCxnSpPr>
        <p:spPr>
          <a:xfrm flipV="1">
            <a:off x="6679617" y="1709995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80FFDF7D-04D0-C040-B8C3-4898D36715B4}"/>
              </a:ext>
            </a:extLst>
          </p:cNvPr>
          <p:cNvCxnSpPr>
            <a:cxnSpLocks/>
          </p:cNvCxnSpPr>
          <p:nvPr/>
        </p:nvCxnSpPr>
        <p:spPr>
          <a:xfrm flipV="1">
            <a:off x="6668860" y="2295364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3AB80EBA-135F-AE42-AD29-6F5C09C20365}"/>
              </a:ext>
            </a:extLst>
          </p:cNvPr>
          <p:cNvCxnSpPr>
            <a:cxnSpLocks/>
          </p:cNvCxnSpPr>
          <p:nvPr/>
        </p:nvCxnSpPr>
        <p:spPr>
          <a:xfrm flipV="1">
            <a:off x="6411976" y="1962889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20F7EF7F-7F06-A447-A3AC-9EA648D250D0}"/>
              </a:ext>
            </a:extLst>
          </p:cNvPr>
          <p:cNvCxnSpPr>
            <a:cxnSpLocks/>
          </p:cNvCxnSpPr>
          <p:nvPr/>
        </p:nvCxnSpPr>
        <p:spPr>
          <a:xfrm>
            <a:off x="6415982" y="2416444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2397D66B-B863-A843-A9E1-99A4E2892A4A}"/>
              </a:ext>
            </a:extLst>
          </p:cNvPr>
          <p:cNvCxnSpPr>
            <a:cxnSpLocks/>
          </p:cNvCxnSpPr>
          <p:nvPr/>
        </p:nvCxnSpPr>
        <p:spPr>
          <a:xfrm>
            <a:off x="7057700" y="2279702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6B45BCC2-E320-CC48-A90F-DD8B61AE1C2F}"/>
              </a:ext>
            </a:extLst>
          </p:cNvPr>
          <p:cNvCxnSpPr>
            <a:cxnSpLocks/>
          </p:cNvCxnSpPr>
          <p:nvPr/>
        </p:nvCxnSpPr>
        <p:spPr>
          <a:xfrm>
            <a:off x="7137391" y="1766093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812C5CF8-8224-3449-88D7-70A80F76CE1B}"/>
              </a:ext>
            </a:extLst>
          </p:cNvPr>
          <p:cNvCxnSpPr>
            <a:cxnSpLocks/>
          </p:cNvCxnSpPr>
          <p:nvPr/>
        </p:nvCxnSpPr>
        <p:spPr>
          <a:xfrm>
            <a:off x="6679617" y="2717610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E0837204-5B00-EF41-909F-DF9A94EF5307}"/>
              </a:ext>
            </a:extLst>
          </p:cNvPr>
          <p:cNvCxnSpPr>
            <a:cxnSpLocks/>
          </p:cNvCxnSpPr>
          <p:nvPr/>
        </p:nvCxnSpPr>
        <p:spPr>
          <a:xfrm flipH="1">
            <a:off x="7249844" y="2642693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Gebogener Pfeil 98">
            <a:extLst>
              <a:ext uri="{FF2B5EF4-FFF2-40B4-BE49-F238E27FC236}">
                <a16:creationId xmlns:a16="http://schemas.microsoft.com/office/drawing/2014/main" id="{154F550E-B1CF-D245-8EA3-35CFC6E9F9CA}"/>
              </a:ext>
            </a:extLst>
          </p:cNvPr>
          <p:cNvSpPr/>
          <p:nvPr/>
        </p:nvSpPr>
        <p:spPr>
          <a:xfrm>
            <a:off x="6898867" y="2007611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0" name="Gebogener Pfeil 99">
            <a:extLst>
              <a:ext uri="{FF2B5EF4-FFF2-40B4-BE49-F238E27FC236}">
                <a16:creationId xmlns:a16="http://schemas.microsoft.com/office/drawing/2014/main" id="{C8A95B09-3761-BF4B-B184-0210BECB2B8E}"/>
              </a:ext>
            </a:extLst>
          </p:cNvPr>
          <p:cNvSpPr/>
          <p:nvPr/>
        </p:nvSpPr>
        <p:spPr>
          <a:xfrm rot="4204466">
            <a:off x="7467609" y="2372566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2" name="Pfeil nach rechts 101">
            <a:extLst>
              <a:ext uri="{FF2B5EF4-FFF2-40B4-BE49-F238E27FC236}">
                <a16:creationId xmlns:a16="http://schemas.microsoft.com/office/drawing/2014/main" id="{DEDA739D-E969-C94E-8FC7-B2DD284211BA}"/>
              </a:ext>
            </a:extLst>
          </p:cNvPr>
          <p:cNvSpPr/>
          <p:nvPr/>
        </p:nvSpPr>
        <p:spPr>
          <a:xfrm>
            <a:off x="5708099" y="2190321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B0F79FAC-A616-BF46-B898-5D63A2C983BA}"/>
              </a:ext>
            </a:extLst>
          </p:cNvPr>
          <p:cNvSpPr txBox="1"/>
          <p:nvPr/>
        </p:nvSpPr>
        <p:spPr>
          <a:xfrm>
            <a:off x="7029874" y="1479141"/>
            <a:ext cx="72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W</a:t>
            </a:r>
            <a:r>
              <a:rPr lang="de-DE" baseline="30000" dirty="0" err="1"/>
              <a:t>N</a:t>
            </a:r>
            <a:r>
              <a:rPr lang="de-DE" baseline="-25000" dirty="0" err="1"/>
              <a:t>res</a:t>
            </a:r>
            <a:endParaRPr lang="de-DE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A505600C-8873-CD4F-AA7F-4079BB31F927}"/>
              </a:ext>
            </a:extLst>
          </p:cNvPr>
          <p:cNvSpPr txBox="1"/>
          <p:nvPr/>
        </p:nvSpPr>
        <p:spPr>
          <a:xfrm>
            <a:off x="2927169" y="1836423"/>
            <a:ext cx="38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1</a:t>
            </a:r>
            <a:endParaRPr lang="de-DE" b="1" dirty="0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909F56A4-756A-A846-9D4E-306723FC2B30}"/>
              </a:ext>
            </a:extLst>
          </p:cNvPr>
          <p:cNvSpPr txBox="1"/>
          <p:nvPr/>
        </p:nvSpPr>
        <p:spPr>
          <a:xfrm>
            <a:off x="5589403" y="1867372"/>
            <a:ext cx="56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N-1</a:t>
            </a:r>
            <a:endParaRPr lang="de-DE" b="1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3A143E97-2278-094B-8BBF-EC0CCFC192F9}"/>
              </a:ext>
            </a:extLst>
          </p:cNvPr>
          <p:cNvSpPr txBox="1"/>
          <p:nvPr/>
        </p:nvSpPr>
        <p:spPr>
          <a:xfrm>
            <a:off x="5536596" y="2387028"/>
            <a:ext cx="6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N</a:t>
            </a:r>
            <a:r>
              <a:rPr lang="de-DE" baseline="-25000" dirty="0"/>
              <a:t>in</a:t>
            </a:r>
            <a:endParaRPr lang="de-DE" b="1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0846FBA-B245-8E42-8B83-F70759728037}"/>
              </a:ext>
            </a:extLst>
          </p:cNvPr>
          <p:cNvSpPr/>
          <p:nvPr/>
        </p:nvSpPr>
        <p:spPr>
          <a:xfrm>
            <a:off x="5287190" y="2272012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FA1DE0B-9E6D-2243-81B9-59CDF89CAAC8}"/>
              </a:ext>
            </a:extLst>
          </p:cNvPr>
          <p:cNvSpPr/>
          <p:nvPr/>
        </p:nvSpPr>
        <p:spPr>
          <a:xfrm>
            <a:off x="5440474" y="2274219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9AD1D0F2-F9BE-4346-9CCB-4B5D70BA14C7}"/>
              </a:ext>
            </a:extLst>
          </p:cNvPr>
          <p:cNvSpPr txBox="1"/>
          <p:nvPr/>
        </p:nvSpPr>
        <p:spPr>
          <a:xfrm>
            <a:off x="3204348" y="893034"/>
            <a:ext cx="201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2</a:t>
            </a:r>
            <a:endParaRPr lang="de-DE" b="1" dirty="0"/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DB706E5-49C5-9742-8361-EB33C38F90A4}"/>
              </a:ext>
            </a:extLst>
          </p:cNvPr>
          <p:cNvSpPr txBox="1"/>
          <p:nvPr/>
        </p:nvSpPr>
        <p:spPr>
          <a:xfrm>
            <a:off x="5830299" y="857044"/>
            <a:ext cx="201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N</a:t>
            </a:r>
            <a:endParaRPr lang="de-DE" b="1" dirty="0"/>
          </a:p>
        </p:txBody>
      </p:sp>
      <p:sp>
        <p:nvSpPr>
          <p:cNvPr id="13" name="Nach oben gebogener Pfeil 12">
            <a:extLst>
              <a:ext uri="{FF2B5EF4-FFF2-40B4-BE49-F238E27FC236}">
                <a16:creationId xmlns:a16="http://schemas.microsoft.com/office/drawing/2014/main" id="{FFAAAB7A-FBB8-F34C-AFAC-37D331621093}"/>
              </a:ext>
            </a:extLst>
          </p:cNvPr>
          <p:cNvSpPr/>
          <p:nvPr/>
        </p:nvSpPr>
        <p:spPr>
          <a:xfrm rot="5400000">
            <a:off x="4627285" y="733148"/>
            <a:ext cx="357429" cy="5785060"/>
          </a:xfrm>
          <a:prstGeom prst="bentUpArrow">
            <a:avLst>
              <a:gd name="adj1" fmla="val 25000"/>
              <a:gd name="adj2" fmla="val 23210"/>
              <a:gd name="adj3" fmla="val 25000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Nach oben gebogener Pfeil 110">
            <a:extLst>
              <a:ext uri="{FF2B5EF4-FFF2-40B4-BE49-F238E27FC236}">
                <a16:creationId xmlns:a16="http://schemas.microsoft.com/office/drawing/2014/main" id="{9AB9BF0F-BA30-C44D-9422-026EDFAA8677}"/>
              </a:ext>
            </a:extLst>
          </p:cNvPr>
          <p:cNvSpPr/>
          <p:nvPr/>
        </p:nvSpPr>
        <p:spPr>
          <a:xfrm rot="5400000">
            <a:off x="5530142" y="2053993"/>
            <a:ext cx="793369" cy="3543406"/>
          </a:xfrm>
          <a:prstGeom prst="bentUpArrow">
            <a:avLst>
              <a:gd name="adj1" fmla="val 10399"/>
              <a:gd name="adj2" fmla="val 12684"/>
              <a:gd name="adj3" fmla="val 11090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Nach oben gebogener Pfeil 111">
            <a:extLst>
              <a:ext uri="{FF2B5EF4-FFF2-40B4-BE49-F238E27FC236}">
                <a16:creationId xmlns:a16="http://schemas.microsoft.com/office/drawing/2014/main" id="{E07D6063-DCD4-7441-A052-2B37FED6BC19}"/>
              </a:ext>
            </a:extLst>
          </p:cNvPr>
          <p:cNvSpPr/>
          <p:nvPr/>
        </p:nvSpPr>
        <p:spPr>
          <a:xfrm rot="5400000">
            <a:off x="6432536" y="3891094"/>
            <a:ext cx="1728827" cy="803161"/>
          </a:xfrm>
          <a:prstGeom prst="bentUpArrow">
            <a:avLst>
              <a:gd name="adj1" fmla="val 11371"/>
              <a:gd name="adj2" fmla="val 12255"/>
              <a:gd name="adj3" fmla="val 11669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37C496D9-268C-E944-944E-95B7FD6A2675}"/>
              </a:ext>
            </a:extLst>
          </p:cNvPr>
          <p:cNvSpPr txBox="1"/>
          <p:nvPr/>
        </p:nvSpPr>
        <p:spPr>
          <a:xfrm>
            <a:off x="1211021" y="3745781"/>
            <a:ext cx="201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Final res.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1</a:t>
            </a:r>
            <a:r>
              <a:rPr lang="de-DE" dirty="0"/>
              <a:t>(T)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AA3B349E-53BE-1649-8935-DE2347FF70D1}"/>
              </a:ext>
            </a:extLst>
          </p:cNvPr>
          <p:cNvSpPr txBox="1"/>
          <p:nvPr/>
        </p:nvSpPr>
        <p:spPr>
          <a:xfrm>
            <a:off x="4056460" y="4135799"/>
            <a:ext cx="201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Final res.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2</a:t>
            </a:r>
            <a:r>
              <a:rPr lang="de-DE" dirty="0"/>
              <a:t>(T)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69E71001-92F1-794E-9792-5729CCB28AF7}"/>
              </a:ext>
            </a:extLst>
          </p:cNvPr>
          <p:cNvSpPr txBox="1"/>
          <p:nvPr/>
        </p:nvSpPr>
        <p:spPr>
          <a:xfrm>
            <a:off x="6213630" y="4719633"/>
            <a:ext cx="8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N</a:t>
            </a:r>
            <a:r>
              <a:rPr lang="de-DE" dirty="0"/>
              <a:t>(T)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9D02030E-C03D-D148-9ACD-C09874926A10}"/>
              </a:ext>
            </a:extLst>
          </p:cNvPr>
          <p:cNvSpPr/>
          <p:nvPr/>
        </p:nvSpPr>
        <p:spPr>
          <a:xfrm>
            <a:off x="7842908" y="3379613"/>
            <a:ext cx="588610" cy="19992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E79E1D35-6A26-1546-BD2C-1CB629CBC435}"/>
              </a:ext>
            </a:extLst>
          </p:cNvPr>
          <p:cNvSpPr txBox="1"/>
          <p:nvPr/>
        </p:nvSpPr>
        <p:spPr>
          <a:xfrm>
            <a:off x="7698670" y="3535344"/>
            <a:ext cx="8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1</a:t>
            </a:r>
            <a:r>
              <a:rPr lang="de-DE" dirty="0"/>
              <a:t>(T)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DD409AA0-A1BD-464C-AEF2-422CE8863D56}"/>
              </a:ext>
            </a:extLst>
          </p:cNvPr>
          <p:cNvSpPr txBox="1"/>
          <p:nvPr/>
        </p:nvSpPr>
        <p:spPr>
          <a:xfrm>
            <a:off x="7698670" y="3933040"/>
            <a:ext cx="8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2</a:t>
            </a:r>
            <a:r>
              <a:rPr lang="de-DE" dirty="0"/>
              <a:t>(T)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97B476FF-1165-2C48-B9B6-99DD3A4F6E27}"/>
              </a:ext>
            </a:extLst>
          </p:cNvPr>
          <p:cNvSpPr txBox="1"/>
          <p:nvPr/>
        </p:nvSpPr>
        <p:spPr>
          <a:xfrm>
            <a:off x="7698530" y="4873882"/>
            <a:ext cx="8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N</a:t>
            </a:r>
            <a:r>
              <a:rPr lang="de-DE" dirty="0"/>
              <a:t>(T)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D75EAB2-1690-E64C-B901-57540430836D}"/>
              </a:ext>
            </a:extLst>
          </p:cNvPr>
          <p:cNvSpPr/>
          <p:nvPr/>
        </p:nvSpPr>
        <p:spPr>
          <a:xfrm>
            <a:off x="8032303" y="4342606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AB92BDA-9C05-AD46-BE52-8507C44BF6EF}"/>
              </a:ext>
            </a:extLst>
          </p:cNvPr>
          <p:cNvSpPr/>
          <p:nvPr/>
        </p:nvSpPr>
        <p:spPr>
          <a:xfrm>
            <a:off x="8039945" y="4519762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554488C-41C3-CA4B-AC14-1E45841165B6}"/>
              </a:ext>
            </a:extLst>
          </p:cNvPr>
          <p:cNvSpPr/>
          <p:nvPr/>
        </p:nvSpPr>
        <p:spPr>
          <a:xfrm>
            <a:off x="8047587" y="4696918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1AE65A4C-1D45-7D4B-A0FE-8E7A1432894D}"/>
              </a:ext>
            </a:extLst>
          </p:cNvPr>
          <p:cNvSpPr txBox="1"/>
          <p:nvPr/>
        </p:nvSpPr>
        <p:spPr>
          <a:xfrm>
            <a:off x="7494207" y="5445392"/>
            <a:ext cx="141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Concatenate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CA69D9A-189C-164A-A360-6E5D16BCBB00}"/>
              </a:ext>
            </a:extLst>
          </p:cNvPr>
          <p:cNvSpPr/>
          <p:nvPr/>
        </p:nvSpPr>
        <p:spPr>
          <a:xfrm>
            <a:off x="5129918" y="2274276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Nach oben gebogener Pfeil 125">
            <a:extLst>
              <a:ext uri="{FF2B5EF4-FFF2-40B4-BE49-F238E27FC236}">
                <a16:creationId xmlns:a16="http://schemas.microsoft.com/office/drawing/2014/main" id="{5A2E8481-E126-4C4B-93F8-D0C67F63747E}"/>
              </a:ext>
            </a:extLst>
          </p:cNvPr>
          <p:cNvSpPr/>
          <p:nvPr/>
        </p:nvSpPr>
        <p:spPr>
          <a:xfrm rot="16200000" flipV="1">
            <a:off x="7833043" y="2392259"/>
            <a:ext cx="1061428" cy="588610"/>
          </a:xfrm>
          <a:prstGeom prst="bentUpArrow">
            <a:avLst>
              <a:gd name="adj1" fmla="val 25402"/>
              <a:gd name="adj2" fmla="val 35205"/>
              <a:gd name="adj3" fmla="val 27977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1B711284-897F-4A48-A6BB-5AB055E0C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46" y="6034484"/>
            <a:ext cx="9664700" cy="622300"/>
          </a:xfrm>
          <a:prstGeom prst="rect">
            <a:avLst/>
          </a:prstGeom>
        </p:spPr>
      </p:pic>
      <p:sp>
        <p:nvSpPr>
          <p:cNvPr id="127" name="Rechteck 126">
            <a:extLst>
              <a:ext uri="{FF2B5EF4-FFF2-40B4-BE49-F238E27FC236}">
                <a16:creationId xmlns:a16="http://schemas.microsoft.com/office/drawing/2014/main" id="{5DC0AAF2-4E33-824D-ACCC-0945B5D19DC4}"/>
              </a:ext>
            </a:extLst>
          </p:cNvPr>
          <p:cNvSpPr/>
          <p:nvPr/>
        </p:nvSpPr>
        <p:spPr>
          <a:xfrm>
            <a:off x="765930" y="6009180"/>
            <a:ext cx="9664700" cy="669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B9469FAE-E16E-4F4A-9300-B7371AD61EFE}"/>
              </a:ext>
            </a:extLst>
          </p:cNvPr>
          <p:cNvSpPr txBox="1"/>
          <p:nvPr/>
        </p:nvSpPr>
        <p:spPr>
          <a:xfrm>
            <a:off x="725104" y="5605629"/>
            <a:ext cx="267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state transition: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40510DE4-A872-594E-B94B-A2C81001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67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43697" y="1112108"/>
            <a:ext cx="90327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Use Nino3.4 box (5°N–5°S, 120–170°W) in the tropical Pacific to diagnose ENSO from sea-surface temperature (SST) anomalies.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SST data</a:t>
            </a:r>
            <a:r>
              <a:rPr lang="de-DE"/>
              <a:t>: </a:t>
            </a:r>
            <a:r>
              <a:rPr lang="de-DE" u="sng">
                <a:hlinkClick r:id="rId2"/>
              </a:rPr>
              <a:t>https://downloads.psl.noaa.gov/Datasets/noaa.ersst.v5/sst.mnmean.nc</a:t>
            </a:r>
            <a:endParaRPr lang="de-DE" u="sng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Provides monthly mean SST from 1854 to now in 2° by 2° lat/lon grid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Start from 1880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Calaculate </a:t>
            </a:r>
            <a:r>
              <a:rPr lang="de-DE" b="1"/>
              <a:t>ENSO index</a:t>
            </a:r>
            <a:r>
              <a:rPr lang="de-DE"/>
              <a:t>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b="1" dirty="0" err="1"/>
              <a:t>Niño</a:t>
            </a:r>
            <a:r>
              <a:rPr lang="de-DE" b="1" dirty="0"/>
              <a:t> 3.4 </a:t>
            </a:r>
            <a:r>
              <a:rPr lang="de-DE" b="1" dirty="0" err="1"/>
              <a:t>region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monthly</a:t>
            </a:r>
            <a:r>
              <a:rPr lang="de-DE" dirty="0"/>
              <a:t> </a:t>
            </a:r>
            <a:r>
              <a:rPr lang="de-DE" dirty="0" err="1"/>
              <a:t>climatology</a:t>
            </a:r>
            <a:r>
              <a:rPr lang="de-DE" dirty="0"/>
              <a:t> (e.g., 1950-1979)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Niño</a:t>
            </a:r>
            <a:r>
              <a:rPr lang="de-DE" dirty="0"/>
              <a:t> 3.4 </a:t>
            </a:r>
            <a:r>
              <a:rPr lang="de-DE" dirty="0" err="1"/>
              <a:t>region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subtract</a:t>
            </a:r>
            <a:r>
              <a:rPr lang="de-DE" dirty="0"/>
              <a:t> </a:t>
            </a:r>
            <a:r>
              <a:rPr lang="de-DE" dirty="0" err="1"/>
              <a:t>climatology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time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obtain</a:t>
            </a:r>
            <a:r>
              <a:rPr lang="de-DE" dirty="0"/>
              <a:t> </a:t>
            </a:r>
            <a:r>
              <a:rPr lang="de-DE" dirty="0" err="1"/>
              <a:t>anomalies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/>
              <a:t>Smooth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normalize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49C3A60-D993-2F4E-A94E-BC78C9D74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597" y="3655025"/>
            <a:ext cx="7344203" cy="306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87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3FBB6F-7E5C-9D42-A4E3-D1CFED054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9" y="1137508"/>
            <a:ext cx="11303000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36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43697" y="1112108"/>
            <a:ext cx="112049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Work with </a:t>
            </a:r>
            <a:r>
              <a:rPr lang="de-DE" b="1"/>
              <a:t>un-scaled ENSO index </a:t>
            </a:r>
            <a:r>
              <a:rPr lang="de-DE"/>
              <a:t>and stick to </a:t>
            </a:r>
            <a:r>
              <a:rPr lang="de-DE" b="1"/>
              <a:t>‚sigmoid‘ activation</a:t>
            </a:r>
            <a:r>
              <a:rPr lang="de-DE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Still have many (hyper-)</a:t>
            </a:r>
            <a:r>
              <a:rPr lang="de-DE" b="1"/>
              <a:t>parameters</a:t>
            </a:r>
            <a:r>
              <a:rPr lang="de-DE"/>
              <a:t> to be optimized: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b="1"/>
              <a:t>input_length</a:t>
            </a:r>
            <a:r>
              <a:rPr lang="de-DE"/>
              <a:t>: Number of timesteps per input sample.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b="1"/>
              <a:t>n_res</a:t>
            </a:r>
            <a:r>
              <a:rPr lang="de-DE"/>
              <a:t>: Number of reservoir units.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b="1"/>
              <a:t>W_in_lim</a:t>
            </a:r>
            <a:r>
              <a:rPr lang="de-DE"/>
              <a:t>: Initialize input weights from random distribution in [-W_in_lim, +W_in_lim]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b="1"/>
              <a:t>leak_rate</a:t>
            </a:r>
            <a:r>
              <a:rPr lang="de-DE"/>
              <a:t>: Leak rate used in transition function of reservoir states.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b="1"/>
              <a:t>spec_radius</a:t>
            </a:r>
            <a:r>
              <a:rPr lang="de-DE"/>
              <a:t>: Spectral radius, becomes largest Eigenvalue of reservoir weight matrix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b="1"/>
              <a:t>sparsity</a:t>
            </a:r>
            <a:r>
              <a:rPr lang="de-DE"/>
              <a:t>: Sparsity of reservoir weight matrix.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Instead of </a:t>
            </a:r>
            <a:r>
              <a:rPr lang="de-DE" b="1"/>
              <a:t>gridsearch</a:t>
            </a:r>
            <a:r>
              <a:rPr lang="de-DE"/>
              <a:t>, use some form of </a:t>
            </a:r>
            <a:r>
              <a:rPr lang="de-DE" b="1">
                <a:solidFill>
                  <a:srgbClr val="0070C0"/>
                </a:solidFill>
              </a:rPr>
              <a:t>gradient descent </a:t>
            </a:r>
            <a:r>
              <a:rPr lang="de-DE"/>
              <a:t>to find optimal parameters </a:t>
            </a:r>
            <a:r>
              <a:rPr lang="de-DE">
                <a:solidFill>
                  <a:srgbClr val="0070C0"/>
                </a:solidFill>
              </a:rPr>
              <a:t>for specified target_length.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Simple comparision: gridsearch on 6 parameters with e.g. 10 disctings steps for each parameter means to try on </a:t>
            </a:r>
            <a:r>
              <a:rPr lang="de-DE" b="1"/>
              <a:t>10</a:t>
            </a:r>
            <a:r>
              <a:rPr lang="de-DE" b="1" baseline="30000"/>
              <a:t>6</a:t>
            </a:r>
            <a:r>
              <a:rPr lang="de-DE" b="1"/>
              <a:t> = 1.000.000 </a:t>
            </a:r>
            <a:r>
              <a:rPr lang="de-DE"/>
              <a:t>possible parameter settings.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For gradient descent with e.g. 20 iterations on 6 parameters (up/down for each parameter individually) plus adjusted setting (all parameters adjusted simultaneously) requires 20 x (6 x 2 + 1) = </a:t>
            </a:r>
            <a:r>
              <a:rPr lang="de-DE" b="1"/>
              <a:t>260 possibilities</a:t>
            </a:r>
            <a:r>
              <a:rPr lang="de-D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427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8" y="302411"/>
            <a:ext cx="824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Gradient Descent Optimization for base ESN on ENSO index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43697" y="1112108"/>
            <a:ext cx="90327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Outline</a:t>
            </a:r>
            <a:r>
              <a:rPr lang="de-DE"/>
              <a:t> </a:t>
            </a:r>
            <a:r>
              <a:rPr lang="de-DE" b="1"/>
              <a:t>of</a:t>
            </a:r>
            <a:r>
              <a:rPr lang="de-DE"/>
              <a:t> </a:t>
            </a:r>
            <a:r>
              <a:rPr lang="de-DE" b="1"/>
              <a:t>algorithm</a:t>
            </a:r>
            <a:r>
              <a:rPr lang="de-DE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342900" indent="-342900">
              <a:buAutoNum type="arabicPeriod"/>
            </a:pPr>
            <a:r>
              <a:rPr lang="de-DE"/>
              <a:t>Set </a:t>
            </a:r>
            <a:r>
              <a:rPr lang="de-DE" b="1"/>
              <a:t>range for each parameter </a:t>
            </a:r>
            <a:r>
              <a:rPr lang="de-DE"/>
              <a:t>(parameter_min / _max): Optimization is only performed within chosen range.</a:t>
            </a:r>
          </a:p>
          <a:p>
            <a:pPr marL="342900" indent="-342900">
              <a:buAutoNum type="arabicPeriod"/>
            </a:pPr>
            <a:r>
              <a:rPr lang="de-DE"/>
              <a:t>Set </a:t>
            </a:r>
            <a:r>
              <a:rPr lang="de-DE" b="1"/>
              <a:t>initial parameter </a:t>
            </a:r>
            <a:r>
              <a:rPr lang="de-DE"/>
              <a:t>values within specified range (parameter_base).</a:t>
            </a:r>
          </a:p>
          <a:p>
            <a:pPr marL="342900" indent="-342900">
              <a:buAutoNum type="arabicPeriod"/>
            </a:pPr>
            <a:r>
              <a:rPr lang="de-DE"/>
              <a:t>Set step size for each parameter used over the whole optimization process (parameter_step).</a:t>
            </a:r>
          </a:p>
          <a:p>
            <a:pPr marL="342900" indent="-342900">
              <a:buAutoNum type="arabicPeriod"/>
            </a:pPr>
            <a:r>
              <a:rPr lang="de-DE"/>
              <a:t>Set </a:t>
            </a:r>
            <a:r>
              <a:rPr lang="de-DE" b="1"/>
              <a:t>n_iterations</a:t>
            </a:r>
            <a:r>
              <a:rPr lang="de-DE"/>
              <a:t>, as maximal number of optimization iterations.</a:t>
            </a:r>
          </a:p>
          <a:p>
            <a:pPr marL="342900" indent="-342900">
              <a:buAutoNum type="arabicPeriod"/>
            </a:pPr>
            <a:r>
              <a:rPr lang="de-DE"/>
              <a:t>Set </a:t>
            </a:r>
            <a:r>
              <a:rPr lang="de-DE" b="1"/>
              <a:t>n_runs</a:t>
            </a:r>
            <a:r>
              <a:rPr lang="de-DE"/>
              <a:t>, defining how many runs we average over in each iteration, to achieve stable metrics and gradients.</a:t>
            </a:r>
          </a:p>
          <a:p>
            <a:pPr marL="342900" indent="-342900">
              <a:buAutoNum type="arabicPeriod"/>
            </a:pPr>
            <a:r>
              <a:rPr lang="de-DE"/>
              <a:t>Start </a:t>
            </a:r>
            <a:r>
              <a:rPr lang="de-DE" b="1"/>
              <a:t>iterating</a:t>
            </a:r>
            <a:r>
              <a:rPr lang="de-DE"/>
              <a:t>:</a:t>
            </a:r>
          </a:p>
          <a:p>
            <a:pPr marL="800100" lvl="1" indent="-342900">
              <a:buFont typeface="+mj-lt"/>
              <a:buAutoNum type="alphaLcPeriod"/>
            </a:pPr>
            <a:r>
              <a:rPr lang="de-DE"/>
              <a:t>Get mse for base parameter setting on train data.</a:t>
            </a:r>
          </a:p>
          <a:p>
            <a:pPr marL="800100" lvl="1" indent="-342900">
              <a:buFont typeface="+mj-lt"/>
              <a:buAutoNum type="alphaLcPeriod"/>
            </a:pPr>
            <a:r>
              <a:rPr lang="de-DE"/>
              <a:t>Modify each parameter individually (up and down), get mse for modification.</a:t>
            </a:r>
          </a:p>
          <a:p>
            <a:pPr marL="800100" lvl="1" indent="-342900">
              <a:buFont typeface="+mj-lt"/>
              <a:buAutoNum type="alphaLcPeriod"/>
            </a:pPr>
            <a:r>
              <a:rPr lang="de-DE"/>
              <a:t>Estimate gradients for each parameter, when modifying parameter up / down.</a:t>
            </a:r>
          </a:p>
          <a:p>
            <a:pPr marL="800100" lvl="1" indent="-342900">
              <a:buFont typeface="+mj-lt"/>
              <a:buAutoNum type="alphaLcPeriod"/>
            </a:pPr>
            <a:r>
              <a:rPr lang="de-DE"/>
              <a:t>Modify parameter setting according to gradients for </a:t>
            </a:r>
            <a:r>
              <a:rPr lang="de-DE" i="1"/>
              <a:t>all</a:t>
            </a:r>
            <a:r>
              <a:rPr lang="de-DE"/>
              <a:t> parameters (if possible).</a:t>
            </a:r>
          </a:p>
          <a:p>
            <a:pPr marL="800100" lvl="1" indent="-342900">
              <a:buFont typeface="+mj-lt"/>
              <a:buAutoNum type="alphaLcPeriod"/>
            </a:pPr>
            <a:r>
              <a:rPr lang="de-DE"/>
              <a:t>Early stop iteration process when all parameters are left unchanged.</a:t>
            </a:r>
          </a:p>
        </p:txBody>
      </p:sp>
    </p:spTree>
    <p:extLst>
      <p:ext uri="{BB962C8B-B14F-4D97-AF65-F5344CB8AC3E}">
        <p14:creationId xmlns:p14="http://schemas.microsoft.com/office/powerpoint/2010/main" val="370843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1669</Words>
  <Application>Microsoft Macintosh PowerPoint</Application>
  <PresentationFormat>Breitbild</PresentationFormat>
  <Paragraphs>266</Paragraphs>
  <Slides>21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131</cp:revision>
  <dcterms:created xsi:type="dcterms:W3CDTF">2022-02-08T07:54:03Z</dcterms:created>
  <dcterms:modified xsi:type="dcterms:W3CDTF">2022-03-07T20:52:00Z</dcterms:modified>
</cp:coreProperties>
</file>