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64" r:id="rId3"/>
    <p:sldId id="263" r:id="rId4"/>
    <p:sldId id="265" r:id="rId5"/>
    <p:sldId id="266" r:id="rId6"/>
    <p:sldId id="282" r:id="rId7"/>
    <p:sldId id="267" r:id="rId8"/>
    <p:sldId id="273" r:id="rId9"/>
    <p:sldId id="277" r:id="rId10"/>
    <p:sldId id="278" r:id="rId11"/>
    <p:sldId id="279" r:id="rId12"/>
    <p:sldId id="275" r:id="rId13"/>
    <p:sldId id="276" r:id="rId14"/>
    <p:sldId id="274" r:id="rId15"/>
    <p:sldId id="268" r:id="rId16"/>
    <p:sldId id="281" r:id="rId17"/>
    <p:sldId id="280" r:id="rId18"/>
    <p:sldId id="269"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09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3"/>
    <p:restoredTop sz="94679"/>
  </p:normalViewPr>
  <p:slideViewPr>
    <p:cSldViewPr snapToGrid="0" snapToObjects="1">
      <p:cViewPr varScale="1">
        <p:scale>
          <a:sx n="104" d="100"/>
          <a:sy n="104" d="100"/>
        </p:scale>
        <p:origin x="7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76ABC-33D1-9C41-94E4-617AD2CE1B7F}" type="datetimeFigureOut">
              <a:rPr lang="de-DE" smtClean="0"/>
              <a:t>11.03.22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DABC9-534C-8B4E-8D84-780BFD0E7F3B}" type="slidenum">
              <a:rPr lang="de-DE" smtClean="0"/>
              <a:t>‹Nr.›</a:t>
            </a:fld>
            <a:endParaRPr lang="de-DE"/>
          </a:p>
        </p:txBody>
      </p:sp>
    </p:spTree>
    <p:extLst>
      <p:ext uri="{BB962C8B-B14F-4D97-AF65-F5344CB8AC3E}">
        <p14:creationId xmlns:p14="http://schemas.microsoft.com/office/powerpoint/2010/main" val="66369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923DABC9-534C-8B4E-8D84-780BFD0E7F3B}" type="slidenum">
              <a:rPr lang="de-DE" smtClean="0"/>
              <a:t>1</a:t>
            </a:fld>
            <a:endParaRPr lang="de-DE"/>
          </a:p>
        </p:txBody>
      </p:sp>
    </p:spTree>
    <p:extLst>
      <p:ext uri="{BB962C8B-B14F-4D97-AF65-F5344CB8AC3E}">
        <p14:creationId xmlns:p14="http://schemas.microsoft.com/office/powerpoint/2010/main" val="4273414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3DABC9-534C-8B4E-8D84-780BFD0E7F3B}" type="slidenum">
              <a:rPr lang="de-DE" smtClean="0"/>
              <a:t>2</a:t>
            </a:fld>
            <a:endParaRPr lang="de-DE"/>
          </a:p>
        </p:txBody>
      </p:sp>
    </p:spTree>
    <p:extLst>
      <p:ext uri="{BB962C8B-B14F-4D97-AF65-F5344CB8AC3E}">
        <p14:creationId xmlns:p14="http://schemas.microsoft.com/office/powerpoint/2010/main" val="2848153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3DABC9-534C-8B4E-8D84-780BFD0E7F3B}" type="slidenum">
              <a:rPr lang="de-DE" smtClean="0"/>
              <a:t>3</a:t>
            </a:fld>
            <a:endParaRPr lang="de-DE"/>
          </a:p>
        </p:txBody>
      </p:sp>
    </p:spTree>
    <p:extLst>
      <p:ext uri="{BB962C8B-B14F-4D97-AF65-F5344CB8AC3E}">
        <p14:creationId xmlns:p14="http://schemas.microsoft.com/office/powerpoint/2010/main" val="81085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923DABC9-534C-8B4E-8D84-780BFD0E7F3B}" type="slidenum">
              <a:rPr lang="de-DE" smtClean="0"/>
              <a:t>10</a:t>
            </a:fld>
            <a:endParaRPr lang="de-DE"/>
          </a:p>
        </p:txBody>
      </p:sp>
    </p:spTree>
    <p:extLst>
      <p:ext uri="{BB962C8B-B14F-4D97-AF65-F5344CB8AC3E}">
        <p14:creationId xmlns:p14="http://schemas.microsoft.com/office/powerpoint/2010/main" val="494952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923DABC9-534C-8B4E-8D84-780BFD0E7F3B}" type="slidenum">
              <a:rPr lang="de-DE" smtClean="0"/>
              <a:t>11</a:t>
            </a:fld>
            <a:endParaRPr lang="de-DE"/>
          </a:p>
        </p:txBody>
      </p:sp>
    </p:spTree>
    <p:extLst>
      <p:ext uri="{BB962C8B-B14F-4D97-AF65-F5344CB8AC3E}">
        <p14:creationId xmlns:p14="http://schemas.microsoft.com/office/powerpoint/2010/main" val="218627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5272F6-05AE-2E40-A456-0AA9A4393E7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B8D5F3B-45FA-C940-95A0-4F6F7BFA6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8DEBB05-F4D8-3E47-A136-BD80E07F10A0}"/>
              </a:ext>
            </a:extLst>
          </p:cNvPr>
          <p:cNvSpPr>
            <a:spLocks noGrp="1"/>
          </p:cNvSpPr>
          <p:nvPr>
            <p:ph type="dt" sz="half" idx="10"/>
          </p:nvPr>
        </p:nvSpPr>
        <p:spPr/>
        <p:txBody>
          <a:bodyPr/>
          <a:lstStyle/>
          <a:p>
            <a:fld id="{7BD4D8C3-7D46-0F49-B24C-EB77122FC604}" type="datetime1">
              <a:t>11.03.22</a:t>
            </a:fld>
            <a:endParaRPr lang="de-DE"/>
          </a:p>
        </p:txBody>
      </p:sp>
      <p:sp>
        <p:nvSpPr>
          <p:cNvPr id="5" name="Fußzeilenplatzhalter 4">
            <a:extLst>
              <a:ext uri="{FF2B5EF4-FFF2-40B4-BE49-F238E27FC236}">
                <a16:creationId xmlns:a16="http://schemas.microsoft.com/office/drawing/2014/main" id="{7FE4B5B7-2638-2041-BD28-6DAD4B7A9B9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992CE6B-30D2-5F4B-97C5-9636C88FF14B}"/>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53762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CE6E2-71C4-AD4D-9389-F8C882BE1FB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6F314B8-4A93-C244-A955-80815D958D4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3BBB8A-8437-424B-B56F-2957E46DB810}"/>
              </a:ext>
            </a:extLst>
          </p:cNvPr>
          <p:cNvSpPr>
            <a:spLocks noGrp="1"/>
          </p:cNvSpPr>
          <p:nvPr>
            <p:ph type="dt" sz="half" idx="10"/>
          </p:nvPr>
        </p:nvSpPr>
        <p:spPr/>
        <p:txBody>
          <a:bodyPr/>
          <a:lstStyle/>
          <a:p>
            <a:fld id="{DB9C740B-A762-CC4F-8842-3B0709E16494}" type="datetime1">
              <a:t>11.03.22</a:t>
            </a:fld>
            <a:endParaRPr lang="de-DE"/>
          </a:p>
        </p:txBody>
      </p:sp>
      <p:sp>
        <p:nvSpPr>
          <p:cNvPr id="5" name="Fußzeilenplatzhalter 4">
            <a:extLst>
              <a:ext uri="{FF2B5EF4-FFF2-40B4-BE49-F238E27FC236}">
                <a16:creationId xmlns:a16="http://schemas.microsoft.com/office/drawing/2014/main" id="{A19B0552-B61A-A242-A1DF-4725D060C2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1E8C45A-1489-1C4A-82F7-268CE6CE7394}"/>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88043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77171FF-D075-BB44-B091-17C725BA134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A7E07FF-50D3-A449-85A7-2AA8150AA1E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CDBAE2-2481-D544-9F56-FBE98BDF242E}"/>
              </a:ext>
            </a:extLst>
          </p:cNvPr>
          <p:cNvSpPr>
            <a:spLocks noGrp="1"/>
          </p:cNvSpPr>
          <p:nvPr>
            <p:ph type="dt" sz="half" idx="10"/>
          </p:nvPr>
        </p:nvSpPr>
        <p:spPr/>
        <p:txBody>
          <a:bodyPr/>
          <a:lstStyle/>
          <a:p>
            <a:fld id="{B5DCEFDD-97F0-3F4E-856D-53E015FA5109}" type="datetime1">
              <a:t>11.03.22</a:t>
            </a:fld>
            <a:endParaRPr lang="de-DE"/>
          </a:p>
        </p:txBody>
      </p:sp>
      <p:sp>
        <p:nvSpPr>
          <p:cNvPr id="5" name="Fußzeilenplatzhalter 4">
            <a:extLst>
              <a:ext uri="{FF2B5EF4-FFF2-40B4-BE49-F238E27FC236}">
                <a16:creationId xmlns:a16="http://schemas.microsoft.com/office/drawing/2014/main" id="{6250F466-6D4A-794D-8A92-1024F811E9E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42B66BC-41F7-CE4D-A91C-5153ED3A94B3}"/>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4361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01676-00C0-7547-A6BC-1E7FBF197F4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C5A4953-9619-1F46-9F6D-3B5E9D85F7E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43AE685-0595-9240-8E8C-CA1C6625B2B5}"/>
              </a:ext>
            </a:extLst>
          </p:cNvPr>
          <p:cNvSpPr>
            <a:spLocks noGrp="1"/>
          </p:cNvSpPr>
          <p:nvPr>
            <p:ph type="dt" sz="half" idx="10"/>
          </p:nvPr>
        </p:nvSpPr>
        <p:spPr/>
        <p:txBody>
          <a:bodyPr/>
          <a:lstStyle/>
          <a:p>
            <a:fld id="{B1266B10-EA18-AA4D-98CF-856740AC35F1}" type="datetime1">
              <a:t>11.03.22</a:t>
            </a:fld>
            <a:endParaRPr lang="de-DE"/>
          </a:p>
        </p:txBody>
      </p:sp>
      <p:sp>
        <p:nvSpPr>
          <p:cNvPr id="5" name="Fußzeilenplatzhalter 4">
            <a:extLst>
              <a:ext uri="{FF2B5EF4-FFF2-40B4-BE49-F238E27FC236}">
                <a16:creationId xmlns:a16="http://schemas.microsoft.com/office/drawing/2014/main" id="{CC669F1E-776C-134A-BC61-2310A9341E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B2CBC51-2B09-C44A-BDEA-8AA596B91686}"/>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3349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79BBDA-AAA6-3749-AAEE-7FB52CF1C0A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229788C-ED9B-0147-8BE9-0EF58B4CFB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D312A0C-0244-484B-8F27-575CEAA03D6C}"/>
              </a:ext>
            </a:extLst>
          </p:cNvPr>
          <p:cNvSpPr>
            <a:spLocks noGrp="1"/>
          </p:cNvSpPr>
          <p:nvPr>
            <p:ph type="dt" sz="half" idx="10"/>
          </p:nvPr>
        </p:nvSpPr>
        <p:spPr/>
        <p:txBody>
          <a:bodyPr/>
          <a:lstStyle/>
          <a:p>
            <a:fld id="{7FCBA1CA-7E22-9747-8D35-F7D8EE0D09E4}" type="datetime1">
              <a:t>11.03.22</a:t>
            </a:fld>
            <a:endParaRPr lang="de-DE"/>
          </a:p>
        </p:txBody>
      </p:sp>
      <p:sp>
        <p:nvSpPr>
          <p:cNvPr id="5" name="Fußzeilenplatzhalter 4">
            <a:extLst>
              <a:ext uri="{FF2B5EF4-FFF2-40B4-BE49-F238E27FC236}">
                <a16:creationId xmlns:a16="http://schemas.microsoft.com/office/drawing/2014/main" id="{C7FABDD7-7FDC-4D41-B3A6-8C1EDD31453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41C2C9C-BB03-8047-80BC-A02B80A43216}"/>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190122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0AE6F5-1CED-C34E-9B11-35EAB51CBDC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743493B-7349-2D49-BFE8-3C7F15AD9E3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564A815-1CC9-414F-A49D-FEC7C8332CA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CA74201-2EA4-4647-9A13-9B09B996093E}"/>
              </a:ext>
            </a:extLst>
          </p:cNvPr>
          <p:cNvSpPr>
            <a:spLocks noGrp="1"/>
          </p:cNvSpPr>
          <p:nvPr>
            <p:ph type="dt" sz="half" idx="10"/>
          </p:nvPr>
        </p:nvSpPr>
        <p:spPr/>
        <p:txBody>
          <a:bodyPr/>
          <a:lstStyle/>
          <a:p>
            <a:fld id="{E385B954-90D5-F240-B297-4FE6A023436C}" type="datetime1">
              <a:t>11.03.22</a:t>
            </a:fld>
            <a:endParaRPr lang="de-DE"/>
          </a:p>
        </p:txBody>
      </p:sp>
      <p:sp>
        <p:nvSpPr>
          <p:cNvPr id="6" name="Fußzeilenplatzhalter 5">
            <a:extLst>
              <a:ext uri="{FF2B5EF4-FFF2-40B4-BE49-F238E27FC236}">
                <a16:creationId xmlns:a16="http://schemas.microsoft.com/office/drawing/2014/main" id="{17E342F1-FBB4-3945-AEE5-4C73146B6F9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A949EA3-F2A1-0749-9042-BD71F57017DA}"/>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42781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793DD-682A-AB43-B9BE-30604E45970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18EAB5B-274F-6F4B-AA9F-5F55F151CD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F024678-213F-7E42-BF21-3797DBE430D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20BD7F0-DB34-3B42-A068-61914E00E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BBA623E-8334-3248-8463-5F84C98FAFA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EDED25A-1056-AD40-8E69-4BEF609C5BB2}"/>
              </a:ext>
            </a:extLst>
          </p:cNvPr>
          <p:cNvSpPr>
            <a:spLocks noGrp="1"/>
          </p:cNvSpPr>
          <p:nvPr>
            <p:ph type="dt" sz="half" idx="10"/>
          </p:nvPr>
        </p:nvSpPr>
        <p:spPr/>
        <p:txBody>
          <a:bodyPr/>
          <a:lstStyle/>
          <a:p>
            <a:fld id="{132D93F8-6522-3547-A308-39305832D986}" type="datetime1">
              <a:t>11.03.22</a:t>
            </a:fld>
            <a:endParaRPr lang="de-DE"/>
          </a:p>
        </p:txBody>
      </p:sp>
      <p:sp>
        <p:nvSpPr>
          <p:cNvPr id="8" name="Fußzeilenplatzhalter 7">
            <a:extLst>
              <a:ext uri="{FF2B5EF4-FFF2-40B4-BE49-F238E27FC236}">
                <a16:creationId xmlns:a16="http://schemas.microsoft.com/office/drawing/2014/main" id="{422CDA5A-89F6-1640-808A-F42FDC7DF5F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96129B7-C862-3947-91D6-A601F59F1787}"/>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03858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C50A88-9B34-7B45-B913-E2851258C20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9D688C7-FA1D-574E-8574-EC86E0E00E65}"/>
              </a:ext>
            </a:extLst>
          </p:cNvPr>
          <p:cNvSpPr>
            <a:spLocks noGrp="1"/>
          </p:cNvSpPr>
          <p:nvPr>
            <p:ph type="dt" sz="half" idx="10"/>
          </p:nvPr>
        </p:nvSpPr>
        <p:spPr/>
        <p:txBody>
          <a:bodyPr/>
          <a:lstStyle/>
          <a:p>
            <a:fld id="{2A9155E5-A07A-EF47-A0BA-443B784B7103}" type="datetime1">
              <a:t>11.03.22</a:t>
            </a:fld>
            <a:endParaRPr lang="de-DE"/>
          </a:p>
        </p:txBody>
      </p:sp>
      <p:sp>
        <p:nvSpPr>
          <p:cNvPr id="4" name="Fußzeilenplatzhalter 3">
            <a:extLst>
              <a:ext uri="{FF2B5EF4-FFF2-40B4-BE49-F238E27FC236}">
                <a16:creationId xmlns:a16="http://schemas.microsoft.com/office/drawing/2014/main" id="{E56886FD-AD59-8445-AAE6-955E90C5D31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D83313E-5A49-CB49-A0EE-CD5C36A02666}"/>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59262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B8B1B36-5321-9C42-8982-B31F35C1F36A}"/>
              </a:ext>
            </a:extLst>
          </p:cNvPr>
          <p:cNvSpPr>
            <a:spLocks noGrp="1"/>
          </p:cNvSpPr>
          <p:nvPr>
            <p:ph type="dt" sz="half" idx="10"/>
          </p:nvPr>
        </p:nvSpPr>
        <p:spPr/>
        <p:txBody>
          <a:bodyPr/>
          <a:lstStyle/>
          <a:p>
            <a:fld id="{405279BA-97B3-BC47-B977-FE53E0846046}" type="datetime1">
              <a:t>11.03.22</a:t>
            </a:fld>
            <a:endParaRPr lang="de-DE"/>
          </a:p>
        </p:txBody>
      </p:sp>
      <p:sp>
        <p:nvSpPr>
          <p:cNvPr id="3" name="Fußzeilenplatzhalter 2">
            <a:extLst>
              <a:ext uri="{FF2B5EF4-FFF2-40B4-BE49-F238E27FC236}">
                <a16:creationId xmlns:a16="http://schemas.microsoft.com/office/drawing/2014/main" id="{5D1E1245-3B2D-6143-BEC3-DF6C9C9E3BA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83F538B-8286-5D4C-B376-0A1C60699F29}"/>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117814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73A93A-95E4-B64C-B40E-B9933CDE571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A6B0D10-1ABA-9D49-B61A-806692C2C2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50C32D1-1713-F04E-AF7B-F18E59014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2248151-BD2C-C64A-90F4-3B11FE634EBF}"/>
              </a:ext>
            </a:extLst>
          </p:cNvPr>
          <p:cNvSpPr>
            <a:spLocks noGrp="1"/>
          </p:cNvSpPr>
          <p:nvPr>
            <p:ph type="dt" sz="half" idx="10"/>
          </p:nvPr>
        </p:nvSpPr>
        <p:spPr/>
        <p:txBody>
          <a:bodyPr/>
          <a:lstStyle/>
          <a:p>
            <a:fld id="{2CDFB09A-BAAD-7C43-B25A-805ABA21608B}" type="datetime1">
              <a:t>11.03.22</a:t>
            </a:fld>
            <a:endParaRPr lang="de-DE"/>
          </a:p>
        </p:txBody>
      </p:sp>
      <p:sp>
        <p:nvSpPr>
          <p:cNvPr id="6" name="Fußzeilenplatzhalter 5">
            <a:extLst>
              <a:ext uri="{FF2B5EF4-FFF2-40B4-BE49-F238E27FC236}">
                <a16:creationId xmlns:a16="http://schemas.microsoft.com/office/drawing/2014/main" id="{ED991572-EC97-DF4E-BE5A-331B17DD196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D4B4BB0-37D7-B74B-82A7-4E292EA72BFD}"/>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207367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89B2D2-0C4E-1F44-A851-0D967852D2C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DAFCD5E-DF90-9B44-93D3-51175D8A5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2C8CD59-0A7F-024D-BBBB-676CBACF6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FCFCC23-E11B-2E4B-BBB7-8D4A22DD894D}"/>
              </a:ext>
            </a:extLst>
          </p:cNvPr>
          <p:cNvSpPr>
            <a:spLocks noGrp="1"/>
          </p:cNvSpPr>
          <p:nvPr>
            <p:ph type="dt" sz="half" idx="10"/>
          </p:nvPr>
        </p:nvSpPr>
        <p:spPr/>
        <p:txBody>
          <a:bodyPr/>
          <a:lstStyle/>
          <a:p>
            <a:fld id="{78138569-B3F3-7940-A5AE-D6935026A2BE}" type="datetime1">
              <a:t>11.03.22</a:t>
            </a:fld>
            <a:endParaRPr lang="de-DE"/>
          </a:p>
        </p:txBody>
      </p:sp>
      <p:sp>
        <p:nvSpPr>
          <p:cNvPr id="6" name="Fußzeilenplatzhalter 5">
            <a:extLst>
              <a:ext uri="{FF2B5EF4-FFF2-40B4-BE49-F238E27FC236}">
                <a16:creationId xmlns:a16="http://schemas.microsoft.com/office/drawing/2014/main" id="{2A3CDD43-F03E-F047-A7CE-27DBB0FF381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35653B-494D-0242-B61D-939EE24D5FB7}"/>
              </a:ext>
            </a:extLst>
          </p:cNvPr>
          <p:cNvSpPr>
            <a:spLocks noGrp="1"/>
          </p:cNvSpPr>
          <p:nvPr>
            <p:ph type="sldNum" sz="quarter" idx="12"/>
          </p:nvPr>
        </p:nvSpPr>
        <p:spPr/>
        <p:txBody>
          <a:bodyPr/>
          <a:lstStyle/>
          <a:p>
            <a:fld id="{884D93BF-CEC1-484B-B797-4695C35961E3}" type="slidenum">
              <a:rPr lang="de-DE" smtClean="0"/>
              <a:t>‹Nr.›</a:t>
            </a:fld>
            <a:endParaRPr lang="de-DE"/>
          </a:p>
        </p:txBody>
      </p:sp>
    </p:spTree>
    <p:extLst>
      <p:ext uri="{BB962C8B-B14F-4D97-AF65-F5344CB8AC3E}">
        <p14:creationId xmlns:p14="http://schemas.microsoft.com/office/powerpoint/2010/main" val="189218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7704054-6112-3B4F-96AA-4A1F86017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0A3C8BD-57B6-8A49-BFAC-3A2C3E1B4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CD0F897-907F-AC4F-9B32-FC48301CCD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D7DD1-F0AC-9F48-BEEF-9A8C75FA3F30}" type="datetime1">
              <a:t>11.03.22</a:t>
            </a:fld>
            <a:endParaRPr lang="de-DE"/>
          </a:p>
        </p:txBody>
      </p:sp>
      <p:sp>
        <p:nvSpPr>
          <p:cNvPr id="5" name="Fußzeilenplatzhalter 4">
            <a:extLst>
              <a:ext uri="{FF2B5EF4-FFF2-40B4-BE49-F238E27FC236}">
                <a16:creationId xmlns:a16="http://schemas.microsoft.com/office/drawing/2014/main" id="{77F94B9B-0000-D84C-A3BA-006333A2F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C29D90DB-343E-6548-969E-B472B6CB61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D93BF-CEC1-484B-B797-4695C35961E3}" type="slidenum">
              <a:rPr lang="de-DE" smtClean="0"/>
              <a:t>‹Nr.›</a:t>
            </a:fld>
            <a:endParaRPr lang="de-DE"/>
          </a:p>
        </p:txBody>
      </p:sp>
    </p:spTree>
    <p:extLst>
      <p:ext uri="{BB962C8B-B14F-4D97-AF65-F5344CB8AC3E}">
        <p14:creationId xmlns:p14="http://schemas.microsoft.com/office/powerpoint/2010/main" val="612260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climate.gov/news-features/blogs/enso/visit-zoo-climate-patterns-can-precede-enso" TargetMode="External"/><Relationship Id="rId2" Type="http://schemas.openxmlformats.org/officeDocument/2006/relationships/hyperlink" Target="https://www.geomar.de/en/fb1-me/numerical-model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wnloads.psl.noaa.gov/Datasets/noaa.ersst.v5/sst.mnmean.nc"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ECED7DCE-EB32-B548-9BBA-A49D1E4E1D60}"/>
              </a:ext>
            </a:extLst>
          </p:cNvPr>
          <p:cNvSpPr txBox="1"/>
          <p:nvPr/>
        </p:nvSpPr>
        <p:spPr>
          <a:xfrm>
            <a:off x="961604" y="671210"/>
            <a:ext cx="10072841" cy="4062651"/>
          </a:xfrm>
          <a:prstGeom prst="rect">
            <a:avLst/>
          </a:prstGeom>
          <a:noFill/>
        </p:spPr>
        <p:txBody>
          <a:bodyPr wrap="square" rtlCol="0">
            <a:spAutoFit/>
          </a:bodyPr>
          <a:lstStyle/>
          <a:p>
            <a:r>
              <a:rPr lang="de-DE" sz="3000" b="1" dirty="0" err="1"/>
              <a:t>Summarize </a:t>
            </a:r>
            <a:r>
              <a:rPr lang="de-DE" sz="3000" dirty="0" err="1"/>
              <a:t>results</a:t>
            </a:r>
            <a:r>
              <a:rPr lang="de-DE" sz="3000" dirty="0"/>
              <a:t> on:</a:t>
            </a:r>
          </a:p>
          <a:p>
            <a:pPr marL="457200" indent="-457200">
              <a:buFontTx/>
              <a:buChar char="-"/>
            </a:pPr>
            <a:r>
              <a:rPr lang="de-DE" sz="3000" b="1" dirty="0" err="1"/>
              <a:t>setting</a:t>
            </a:r>
            <a:r>
              <a:rPr lang="de-DE" sz="3000" b="1" dirty="0"/>
              <a:t> </a:t>
            </a:r>
            <a:r>
              <a:rPr lang="de-DE" sz="3000" b="1" dirty="0" err="1"/>
              <a:t>up</a:t>
            </a:r>
            <a:r>
              <a:rPr lang="de-DE" sz="3000" dirty="0"/>
              <a:t> </a:t>
            </a:r>
            <a:r>
              <a:rPr lang="de-DE" sz="3000" dirty="0" err="1"/>
              <a:t>and</a:t>
            </a:r>
            <a:r>
              <a:rPr lang="de-DE" sz="3000" dirty="0"/>
              <a:t> </a:t>
            </a:r>
            <a:r>
              <a:rPr lang="de-DE" sz="3000" b="1" dirty="0" err="1"/>
              <a:t>train</a:t>
            </a:r>
            <a:r>
              <a:rPr lang="de-DE" sz="3000" b="1" dirty="0"/>
              <a:t> (</a:t>
            </a:r>
            <a:r>
              <a:rPr lang="de-DE" sz="3000" b="1" dirty="0" err="1"/>
              <a:t>Deep</a:t>
            </a:r>
            <a:r>
              <a:rPr lang="de-DE" sz="3000" b="1" dirty="0"/>
              <a:t>)ESN </a:t>
            </a:r>
            <a:r>
              <a:rPr lang="de-DE" sz="3000" b="1" dirty="0" err="1"/>
              <a:t>models</a:t>
            </a:r>
            <a:endParaRPr lang="de-DE" sz="3000" b="1" dirty="0"/>
          </a:p>
          <a:p>
            <a:pPr marL="457200" indent="-457200">
              <a:buFontTx/>
              <a:buChar char="-"/>
            </a:pPr>
            <a:r>
              <a:rPr lang="de-DE" sz="3000" b="1" dirty="0"/>
              <a:t>application: ENSO index</a:t>
            </a:r>
          </a:p>
          <a:p>
            <a:endParaRPr lang="de-DE" sz="3000" b="1" dirty="0"/>
          </a:p>
          <a:p>
            <a:r>
              <a:rPr lang="de-DE" sz="3000" b="1" dirty="0"/>
              <a:t>Outlook</a:t>
            </a:r>
            <a:endParaRPr lang="de-DE" sz="3000" dirty="0"/>
          </a:p>
          <a:p>
            <a:endParaRPr lang="de-DE" sz="3000" b="1" dirty="0"/>
          </a:p>
          <a:p>
            <a:endParaRPr lang="de-DE" sz="3000" b="1" dirty="0"/>
          </a:p>
          <a:p>
            <a:r>
              <a:rPr lang="de-DE" sz="2000" b="1" i="1" dirty="0"/>
              <a:t>ESN_exp06_ENSO</a:t>
            </a:r>
            <a:r>
              <a:rPr lang="de-DE" sz="2000" i="1" dirty="0"/>
              <a:t>.ipynb</a:t>
            </a:r>
          </a:p>
          <a:p>
            <a:r>
              <a:rPr lang="de-DE" sz="2000" b="1" i="1" dirty="0"/>
              <a:t>ESN_exp07_AggRel</a:t>
            </a:r>
            <a:r>
              <a:rPr lang="de-DE" sz="2000" i="1" dirty="0"/>
              <a:t>.ipynb</a:t>
            </a:r>
          </a:p>
        </p:txBody>
      </p:sp>
      <p:sp>
        <p:nvSpPr>
          <p:cNvPr id="4" name="Foliennummernplatzhalter 3">
            <a:extLst>
              <a:ext uri="{FF2B5EF4-FFF2-40B4-BE49-F238E27FC236}">
                <a16:creationId xmlns:a16="http://schemas.microsoft.com/office/drawing/2014/main" id="{AD56F01C-724C-7B4E-8AEA-09D4E864C87A}"/>
              </a:ext>
            </a:extLst>
          </p:cNvPr>
          <p:cNvSpPr>
            <a:spLocks noGrp="1"/>
          </p:cNvSpPr>
          <p:nvPr>
            <p:ph type="sldNum" sz="quarter" idx="12"/>
          </p:nvPr>
        </p:nvSpPr>
        <p:spPr/>
        <p:txBody>
          <a:bodyPr/>
          <a:lstStyle/>
          <a:p>
            <a:fld id="{884D93BF-CEC1-484B-B797-4695C35961E3}" type="slidenum">
              <a:rPr lang="de-DE" smtClean="0"/>
              <a:t>1</a:t>
            </a:fld>
            <a:endParaRPr lang="de-DE"/>
          </a:p>
        </p:txBody>
      </p:sp>
    </p:spTree>
    <p:extLst>
      <p:ext uri="{BB962C8B-B14F-4D97-AF65-F5344CB8AC3E}">
        <p14:creationId xmlns:p14="http://schemas.microsoft.com/office/powerpoint/2010/main" val="4194484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373366A-4974-E641-977D-37D2EADCAEF5}"/>
              </a:ext>
            </a:extLst>
          </p:cNvPr>
          <p:cNvPicPr>
            <a:picLocks noChangeAspect="1"/>
          </p:cNvPicPr>
          <p:nvPr/>
        </p:nvPicPr>
        <p:blipFill>
          <a:blip r:embed="rId3"/>
          <a:stretch>
            <a:fillRect/>
          </a:stretch>
        </p:blipFill>
        <p:spPr>
          <a:xfrm>
            <a:off x="311151" y="2231698"/>
            <a:ext cx="2595239" cy="2283153"/>
          </a:xfrm>
          <a:prstGeom prst="rect">
            <a:avLst/>
          </a:prstGeom>
        </p:spPr>
      </p:pic>
      <p:pic>
        <p:nvPicPr>
          <p:cNvPr id="5126" name="Picture 6">
            <a:extLst>
              <a:ext uri="{FF2B5EF4-FFF2-40B4-BE49-F238E27FC236}">
                <a16:creationId xmlns:a16="http://schemas.microsoft.com/office/drawing/2014/main" id="{14A95079-ADC4-4141-B993-47E05073B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671" y="1605893"/>
            <a:ext cx="8751889" cy="4639333"/>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Fidelity check for base ESN on ENSO index</a:t>
            </a:r>
            <a:r>
              <a:rPr lang="de-DE" sz="2400" dirty="0"/>
              <a:t>*</a:t>
            </a:r>
            <a:r>
              <a:rPr lang="de-DE" sz="2400" baseline="30000" dirty="0"/>
              <a:t>)</a:t>
            </a:r>
          </a:p>
          <a:p>
            <a:r>
              <a:rPr lang="de-DE" sz="2400" dirty="0">
                <a:solidFill>
                  <a:srgbClr val="FF0000"/>
                </a:solidFill>
              </a:rPr>
              <a:t>target_length = </a:t>
            </a:r>
            <a:r>
              <a:rPr lang="de-DE" sz="2400" b="1" dirty="0">
                <a:solidFill>
                  <a:srgbClr val="FF0000"/>
                </a:solidFill>
              </a:rPr>
              <a:t>3 months</a:t>
            </a:r>
            <a:endParaRPr lang="de-DE" sz="2400" b="1" baseline="30000" dirty="0">
              <a:solidFill>
                <a:srgbClr val="FF0000"/>
              </a:solidFill>
            </a:endParaRPr>
          </a:p>
        </p:txBody>
      </p:sp>
      <p:sp>
        <p:nvSpPr>
          <p:cNvPr id="12" name="Textfeld 11">
            <a:extLst>
              <a:ext uri="{FF2B5EF4-FFF2-40B4-BE49-F238E27FC236}">
                <a16:creationId xmlns:a16="http://schemas.microsoft.com/office/drawing/2014/main" id="{919ED181-7C4E-364A-8F1F-223512ACC688}"/>
              </a:ext>
            </a:extLst>
          </p:cNvPr>
          <p:cNvSpPr txBox="1"/>
          <p:nvPr/>
        </p:nvSpPr>
        <p:spPr>
          <a:xfrm>
            <a:off x="9372600" y="66742"/>
            <a:ext cx="2819401" cy="307777"/>
          </a:xfrm>
          <a:prstGeom prst="rect">
            <a:avLst/>
          </a:prstGeom>
          <a:noFill/>
        </p:spPr>
        <p:txBody>
          <a:bodyPr wrap="square" rtlCol="0">
            <a:spAutoFit/>
          </a:bodyPr>
          <a:lstStyle/>
          <a:p>
            <a:r>
              <a:rPr lang="de-DE" sz="1400"/>
              <a:t>*</a:t>
            </a:r>
            <a:r>
              <a:rPr lang="de-DE" sz="1400" baseline="30000"/>
              <a:t>)</a:t>
            </a:r>
            <a:r>
              <a:rPr lang="de-DE" sz="1400"/>
              <a:t> scaled inputs for stability reasons</a:t>
            </a:r>
          </a:p>
        </p:txBody>
      </p:sp>
      <p:sp>
        <p:nvSpPr>
          <p:cNvPr id="13" name="Oval 12">
            <a:extLst>
              <a:ext uri="{FF2B5EF4-FFF2-40B4-BE49-F238E27FC236}">
                <a16:creationId xmlns:a16="http://schemas.microsoft.com/office/drawing/2014/main" id="{230C8DF7-208A-E147-987C-01E5FD8856E3}"/>
              </a:ext>
            </a:extLst>
          </p:cNvPr>
          <p:cNvSpPr/>
          <p:nvPr/>
        </p:nvSpPr>
        <p:spPr>
          <a:xfrm>
            <a:off x="1240569" y="2593465"/>
            <a:ext cx="1202594" cy="549786"/>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8973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5495736-A7CE-3D46-8D53-E92EB826B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186" y="1616796"/>
            <a:ext cx="8784663" cy="464689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C35168D1-E2CD-0845-AD26-13BA86FA8F9C}"/>
              </a:ext>
            </a:extLst>
          </p:cNvPr>
          <p:cNvPicPr>
            <a:picLocks noChangeAspect="1"/>
          </p:cNvPicPr>
          <p:nvPr/>
        </p:nvPicPr>
        <p:blipFill>
          <a:blip r:embed="rId4"/>
          <a:stretch>
            <a:fillRect/>
          </a:stretch>
        </p:blipFill>
        <p:spPr>
          <a:xfrm>
            <a:off x="311151" y="2318848"/>
            <a:ext cx="2595238" cy="2283152"/>
          </a:xfrm>
          <a:prstGeom prst="rect">
            <a:avLst/>
          </a:prstGeom>
        </p:spPr>
      </p:pic>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Fidelity check for base ESN on ENSO index</a:t>
            </a:r>
            <a:r>
              <a:rPr lang="de-DE" sz="2400" dirty="0"/>
              <a:t>*</a:t>
            </a:r>
            <a:r>
              <a:rPr lang="de-DE" sz="2400" baseline="30000" dirty="0"/>
              <a:t>)</a:t>
            </a:r>
          </a:p>
          <a:p>
            <a:r>
              <a:rPr lang="de-DE" sz="2400" dirty="0">
                <a:solidFill>
                  <a:srgbClr val="FF0000"/>
                </a:solidFill>
              </a:rPr>
              <a:t>target_length = </a:t>
            </a:r>
            <a:r>
              <a:rPr lang="de-DE" sz="2400" b="1" dirty="0">
                <a:solidFill>
                  <a:srgbClr val="FF0000"/>
                </a:solidFill>
              </a:rPr>
              <a:t>6 months</a:t>
            </a:r>
            <a:endParaRPr lang="de-DE" sz="2400" b="1" baseline="30000" dirty="0">
              <a:solidFill>
                <a:srgbClr val="FF0000"/>
              </a:solidFill>
            </a:endParaRPr>
          </a:p>
        </p:txBody>
      </p:sp>
      <p:sp>
        <p:nvSpPr>
          <p:cNvPr id="12" name="Textfeld 11">
            <a:extLst>
              <a:ext uri="{FF2B5EF4-FFF2-40B4-BE49-F238E27FC236}">
                <a16:creationId xmlns:a16="http://schemas.microsoft.com/office/drawing/2014/main" id="{919ED181-7C4E-364A-8F1F-223512ACC688}"/>
              </a:ext>
            </a:extLst>
          </p:cNvPr>
          <p:cNvSpPr txBox="1"/>
          <p:nvPr/>
        </p:nvSpPr>
        <p:spPr>
          <a:xfrm>
            <a:off x="9372600" y="66742"/>
            <a:ext cx="2819401" cy="307777"/>
          </a:xfrm>
          <a:prstGeom prst="rect">
            <a:avLst/>
          </a:prstGeom>
          <a:noFill/>
        </p:spPr>
        <p:txBody>
          <a:bodyPr wrap="square" rtlCol="0">
            <a:spAutoFit/>
          </a:bodyPr>
          <a:lstStyle/>
          <a:p>
            <a:r>
              <a:rPr lang="de-DE" sz="1400"/>
              <a:t>*</a:t>
            </a:r>
            <a:r>
              <a:rPr lang="de-DE" sz="1400" baseline="30000"/>
              <a:t>)</a:t>
            </a:r>
            <a:r>
              <a:rPr lang="de-DE" sz="1400"/>
              <a:t> scaled inputs for stability reasons</a:t>
            </a:r>
          </a:p>
        </p:txBody>
      </p:sp>
      <p:sp>
        <p:nvSpPr>
          <p:cNvPr id="8" name="Oval 7">
            <a:extLst>
              <a:ext uri="{FF2B5EF4-FFF2-40B4-BE49-F238E27FC236}">
                <a16:creationId xmlns:a16="http://schemas.microsoft.com/office/drawing/2014/main" id="{B2C89FA4-37EF-E549-BEDB-E22BB70460EA}"/>
              </a:ext>
            </a:extLst>
          </p:cNvPr>
          <p:cNvSpPr/>
          <p:nvPr/>
        </p:nvSpPr>
        <p:spPr>
          <a:xfrm>
            <a:off x="1240569" y="2593465"/>
            <a:ext cx="1202594" cy="549786"/>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436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12</a:t>
            </a:fld>
            <a:endParaRPr lang="de-DE"/>
          </a:p>
        </p:txBody>
      </p:sp>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Evaluation metrics and accuracy for base ESN on ENSO index</a:t>
            </a:r>
          </a:p>
          <a:p>
            <a:r>
              <a:rPr lang="de-DE" sz="2400" dirty="0"/>
              <a:t>optimized (hyper-)parameters*</a:t>
            </a:r>
            <a:r>
              <a:rPr lang="de-DE" sz="2400" baseline="30000" dirty="0"/>
              <a:t>)</a:t>
            </a:r>
          </a:p>
        </p:txBody>
      </p:sp>
      <p:pic>
        <p:nvPicPr>
          <p:cNvPr id="1030" name="Picture 6">
            <a:extLst>
              <a:ext uri="{FF2B5EF4-FFF2-40B4-BE49-F238E27FC236}">
                <a16:creationId xmlns:a16="http://schemas.microsoft.com/office/drawing/2014/main" id="{A6B501B5-7ADA-844D-B47D-4A3728B51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7482" y="1125522"/>
            <a:ext cx="6524565" cy="56976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779A9E9-B3C9-6548-BB6B-7960F593A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0664"/>
            <a:ext cx="4930992" cy="5732477"/>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CEEB9F21-C237-B747-B3F7-9F39D06967DE}"/>
              </a:ext>
            </a:extLst>
          </p:cNvPr>
          <p:cNvSpPr txBox="1"/>
          <p:nvPr/>
        </p:nvSpPr>
        <p:spPr>
          <a:xfrm>
            <a:off x="10538255" y="66742"/>
            <a:ext cx="1653746" cy="307777"/>
          </a:xfrm>
          <a:prstGeom prst="rect">
            <a:avLst/>
          </a:prstGeom>
          <a:noFill/>
        </p:spPr>
        <p:txBody>
          <a:bodyPr wrap="square" rtlCol="0">
            <a:spAutoFit/>
          </a:bodyPr>
          <a:lstStyle/>
          <a:p>
            <a:r>
              <a:rPr lang="de-DE" sz="1400"/>
              <a:t>*</a:t>
            </a:r>
            <a:r>
              <a:rPr lang="de-DE" sz="1400" baseline="30000"/>
              <a:t>)</a:t>
            </a:r>
            <a:r>
              <a:rPr lang="de-DE" sz="1400"/>
              <a:t> slightly modified</a:t>
            </a:r>
          </a:p>
        </p:txBody>
      </p:sp>
    </p:spTree>
    <p:extLst>
      <p:ext uri="{BB962C8B-B14F-4D97-AF65-F5344CB8AC3E}">
        <p14:creationId xmlns:p14="http://schemas.microsoft.com/office/powerpoint/2010/main" val="735687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13</a:t>
            </a:fld>
            <a:endParaRPr lang="de-DE"/>
          </a:p>
        </p:txBody>
      </p:sp>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Evaluation metrics and accuracy for base ESN on ENSO index</a:t>
            </a:r>
          </a:p>
          <a:p>
            <a:r>
              <a:rPr lang="de-DE" sz="2400" dirty="0"/>
              <a:t>optimized (hyper-)parameters*</a:t>
            </a:r>
            <a:r>
              <a:rPr lang="de-DE" sz="2400" baseline="30000" dirty="0"/>
              <a:t>)</a:t>
            </a:r>
          </a:p>
        </p:txBody>
      </p:sp>
      <p:pic>
        <p:nvPicPr>
          <p:cNvPr id="1030" name="Picture 6">
            <a:extLst>
              <a:ext uri="{FF2B5EF4-FFF2-40B4-BE49-F238E27FC236}">
                <a16:creationId xmlns:a16="http://schemas.microsoft.com/office/drawing/2014/main" id="{A6B501B5-7ADA-844D-B47D-4A3728B51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7482" y="1125522"/>
            <a:ext cx="6524565" cy="56976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779A9E9-B3C9-6548-BB6B-7960F593A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0664"/>
            <a:ext cx="4930992" cy="5732477"/>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CEEB9F21-C237-B747-B3F7-9F39D06967DE}"/>
              </a:ext>
            </a:extLst>
          </p:cNvPr>
          <p:cNvSpPr txBox="1"/>
          <p:nvPr/>
        </p:nvSpPr>
        <p:spPr>
          <a:xfrm>
            <a:off x="10538255" y="66742"/>
            <a:ext cx="1653746" cy="307777"/>
          </a:xfrm>
          <a:prstGeom prst="rect">
            <a:avLst/>
          </a:prstGeom>
          <a:noFill/>
        </p:spPr>
        <p:txBody>
          <a:bodyPr wrap="square" rtlCol="0">
            <a:spAutoFit/>
          </a:bodyPr>
          <a:lstStyle/>
          <a:p>
            <a:r>
              <a:rPr lang="de-DE" sz="1400"/>
              <a:t>*</a:t>
            </a:r>
            <a:r>
              <a:rPr lang="de-DE" sz="1400" baseline="30000"/>
              <a:t>)</a:t>
            </a:r>
            <a:r>
              <a:rPr lang="de-DE" sz="1400"/>
              <a:t> slightly modified</a:t>
            </a:r>
          </a:p>
        </p:txBody>
      </p:sp>
      <p:sp>
        <p:nvSpPr>
          <p:cNvPr id="2" name="Oval 1">
            <a:extLst>
              <a:ext uri="{FF2B5EF4-FFF2-40B4-BE49-F238E27FC236}">
                <a16:creationId xmlns:a16="http://schemas.microsoft.com/office/drawing/2014/main" id="{BB1C868E-01A4-3640-81E6-9CE23CD60717}"/>
              </a:ext>
            </a:extLst>
          </p:cNvPr>
          <p:cNvSpPr/>
          <p:nvPr/>
        </p:nvSpPr>
        <p:spPr>
          <a:xfrm>
            <a:off x="5437229" y="1665130"/>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Oval 7">
            <a:extLst>
              <a:ext uri="{FF2B5EF4-FFF2-40B4-BE49-F238E27FC236}">
                <a16:creationId xmlns:a16="http://schemas.microsoft.com/office/drawing/2014/main" id="{94536BFD-35CF-DC44-8271-8B74723C9FA4}"/>
              </a:ext>
            </a:extLst>
          </p:cNvPr>
          <p:cNvSpPr/>
          <p:nvPr/>
        </p:nvSpPr>
        <p:spPr>
          <a:xfrm>
            <a:off x="7600157" y="1665129"/>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a:extLst>
              <a:ext uri="{FF2B5EF4-FFF2-40B4-BE49-F238E27FC236}">
                <a16:creationId xmlns:a16="http://schemas.microsoft.com/office/drawing/2014/main" id="{BD36AB9B-9C75-7B45-AD50-A1B3B033511B}"/>
              </a:ext>
            </a:extLst>
          </p:cNvPr>
          <p:cNvSpPr/>
          <p:nvPr/>
        </p:nvSpPr>
        <p:spPr>
          <a:xfrm>
            <a:off x="5465805" y="4329863"/>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Oval 9">
            <a:extLst>
              <a:ext uri="{FF2B5EF4-FFF2-40B4-BE49-F238E27FC236}">
                <a16:creationId xmlns:a16="http://schemas.microsoft.com/office/drawing/2014/main" id="{B8182CB0-0350-114A-B0E7-907FCFFA57A1}"/>
              </a:ext>
            </a:extLst>
          </p:cNvPr>
          <p:cNvSpPr/>
          <p:nvPr/>
        </p:nvSpPr>
        <p:spPr>
          <a:xfrm>
            <a:off x="7574837" y="4358439"/>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Oval 10">
            <a:extLst>
              <a:ext uri="{FF2B5EF4-FFF2-40B4-BE49-F238E27FC236}">
                <a16:creationId xmlns:a16="http://schemas.microsoft.com/office/drawing/2014/main" id="{52D513D3-C95F-194D-B8D0-6B8CCF7B3B09}"/>
              </a:ext>
            </a:extLst>
          </p:cNvPr>
          <p:cNvSpPr/>
          <p:nvPr/>
        </p:nvSpPr>
        <p:spPr>
          <a:xfrm>
            <a:off x="341845" y="5993820"/>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Oval 11">
            <a:extLst>
              <a:ext uri="{FF2B5EF4-FFF2-40B4-BE49-F238E27FC236}">
                <a16:creationId xmlns:a16="http://schemas.microsoft.com/office/drawing/2014/main" id="{74158EB9-9261-5B45-BDC5-9E58BFB1D172}"/>
              </a:ext>
            </a:extLst>
          </p:cNvPr>
          <p:cNvSpPr/>
          <p:nvPr/>
        </p:nvSpPr>
        <p:spPr>
          <a:xfrm>
            <a:off x="2465496" y="5993820"/>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Oval 12">
            <a:extLst>
              <a:ext uri="{FF2B5EF4-FFF2-40B4-BE49-F238E27FC236}">
                <a16:creationId xmlns:a16="http://schemas.microsoft.com/office/drawing/2014/main" id="{CB9EC61A-E518-1747-8039-6AB5F6F6D007}"/>
              </a:ext>
            </a:extLst>
          </p:cNvPr>
          <p:cNvSpPr/>
          <p:nvPr/>
        </p:nvSpPr>
        <p:spPr>
          <a:xfrm>
            <a:off x="373157" y="3436357"/>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Oval 13">
            <a:extLst>
              <a:ext uri="{FF2B5EF4-FFF2-40B4-BE49-F238E27FC236}">
                <a16:creationId xmlns:a16="http://schemas.microsoft.com/office/drawing/2014/main" id="{A9FCBF11-FE62-2446-A010-A00E26A4D8D6}"/>
              </a:ext>
            </a:extLst>
          </p:cNvPr>
          <p:cNvSpPr/>
          <p:nvPr/>
        </p:nvSpPr>
        <p:spPr>
          <a:xfrm>
            <a:off x="2526444" y="3393564"/>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Oval 14">
            <a:extLst>
              <a:ext uri="{FF2B5EF4-FFF2-40B4-BE49-F238E27FC236}">
                <a16:creationId xmlns:a16="http://schemas.microsoft.com/office/drawing/2014/main" id="{D56DBB79-26FD-5C45-8DFF-FAF9D7ED3383}"/>
              </a:ext>
            </a:extLst>
          </p:cNvPr>
          <p:cNvSpPr/>
          <p:nvPr/>
        </p:nvSpPr>
        <p:spPr>
          <a:xfrm>
            <a:off x="9763085" y="1665128"/>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Oval 15">
            <a:extLst>
              <a:ext uri="{FF2B5EF4-FFF2-40B4-BE49-F238E27FC236}">
                <a16:creationId xmlns:a16="http://schemas.microsoft.com/office/drawing/2014/main" id="{F9E7C157-8AF7-FD42-87CD-AD91D8D1BE0E}"/>
              </a:ext>
            </a:extLst>
          </p:cNvPr>
          <p:cNvSpPr/>
          <p:nvPr/>
        </p:nvSpPr>
        <p:spPr>
          <a:xfrm>
            <a:off x="9638442" y="4321722"/>
            <a:ext cx="1260390"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5097CE70-2AE0-1F47-A386-CFA4F6F26EC6}"/>
              </a:ext>
            </a:extLst>
          </p:cNvPr>
          <p:cNvSpPr txBox="1"/>
          <p:nvPr/>
        </p:nvSpPr>
        <p:spPr>
          <a:xfrm>
            <a:off x="5946501" y="582918"/>
            <a:ext cx="5755546" cy="400110"/>
          </a:xfrm>
          <a:prstGeom prst="rect">
            <a:avLst/>
          </a:prstGeom>
          <a:solidFill>
            <a:schemeClr val="bg2"/>
          </a:solidFill>
        </p:spPr>
        <p:txBody>
          <a:bodyPr wrap="square" rtlCol="0">
            <a:spAutoFit/>
          </a:bodyPr>
          <a:lstStyle/>
          <a:p>
            <a:r>
              <a:rPr lang="de-DE" sz="2000">
                <a:solidFill>
                  <a:srgbClr val="FF0000"/>
                </a:solidFill>
                <a:sym typeface="Wingdings" pitchFamily="2" charset="2"/>
              </a:rPr>
              <a:t> Works fine for </a:t>
            </a:r>
            <a:r>
              <a:rPr lang="de-DE" sz="2000" b="1">
                <a:solidFill>
                  <a:srgbClr val="FF0000"/>
                </a:solidFill>
                <a:sym typeface="Wingdings" pitchFamily="2" charset="2"/>
              </a:rPr>
              <a:t>short target length </a:t>
            </a:r>
            <a:r>
              <a:rPr lang="de-DE" sz="2000">
                <a:solidFill>
                  <a:srgbClr val="FF0000"/>
                </a:solidFill>
                <a:sym typeface="Wingdings" pitchFamily="2" charset="2"/>
              </a:rPr>
              <a:t>up to 3 months</a:t>
            </a:r>
            <a:r>
              <a:rPr lang="de-DE" sz="2000">
                <a:solidFill>
                  <a:srgbClr val="FF0000"/>
                </a:solidFill>
              </a:rPr>
              <a:t>!</a:t>
            </a:r>
          </a:p>
        </p:txBody>
      </p:sp>
    </p:spTree>
    <p:extLst>
      <p:ext uri="{BB962C8B-B14F-4D97-AF65-F5344CB8AC3E}">
        <p14:creationId xmlns:p14="http://schemas.microsoft.com/office/powerpoint/2010/main" val="248845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14</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Summary and Outlook</a:t>
            </a:r>
          </a:p>
        </p:txBody>
      </p:sp>
      <p:sp>
        <p:nvSpPr>
          <p:cNvPr id="5" name="Textfeld 4">
            <a:extLst>
              <a:ext uri="{FF2B5EF4-FFF2-40B4-BE49-F238E27FC236}">
                <a16:creationId xmlns:a16="http://schemas.microsoft.com/office/drawing/2014/main" id="{7B349DC1-8020-704C-A9A0-4D7FFCADBAC0}"/>
              </a:ext>
            </a:extLst>
          </p:cNvPr>
          <p:cNvSpPr txBox="1"/>
          <p:nvPr/>
        </p:nvSpPr>
        <p:spPr>
          <a:xfrm>
            <a:off x="543697" y="1112108"/>
            <a:ext cx="8066903" cy="1754326"/>
          </a:xfrm>
          <a:prstGeom prst="rect">
            <a:avLst/>
          </a:prstGeom>
          <a:noFill/>
        </p:spPr>
        <p:txBody>
          <a:bodyPr wrap="square" rtlCol="0">
            <a:spAutoFit/>
          </a:bodyPr>
          <a:lstStyle/>
          <a:p>
            <a:pPr marL="285750" indent="-285750">
              <a:buFont typeface="Arial" panose="020B0604020202020204" pitchFamily="34" charset="0"/>
              <a:buChar char="•"/>
            </a:pPr>
            <a:r>
              <a:rPr lang="de-DE"/>
              <a:t>Predicting </a:t>
            </a:r>
            <a:r>
              <a:rPr lang="de-DE" b="1"/>
              <a:t>ENSO index </a:t>
            </a:r>
            <a:r>
              <a:rPr lang="de-DE"/>
              <a:t>from its own history is </a:t>
            </a:r>
            <a:r>
              <a:rPr lang="de-DE" b="1"/>
              <a:t>limited to very short target lengths</a:t>
            </a:r>
            <a:r>
              <a:rPr lang="de-DE"/>
              <a:t>.</a:t>
            </a:r>
          </a:p>
          <a:p>
            <a:pPr marL="285750" indent="-285750">
              <a:buFont typeface="Arial" panose="020B0604020202020204" pitchFamily="34" charset="0"/>
              <a:buChar char="•"/>
            </a:pPr>
            <a:r>
              <a:rPr lang="de-DE" b="1"/>
              <a:t>Linear Regression, baseESN, DeepESN and CNN/LSTM </a:t>
            </a:r>
            <a:r>
              <a:rPr lang="de-DE"/>
              <a:t>all end up with similar accuracies for target length up to three months and fail for longer target lengths.</a:t>
            </a:r>
          </a:p>
          <a:p>
            <a:pPr marL="285750" indent="-285750">
              <a:buFont typeface="Arial" panose="020B0604020202020204" pitchFamily="34" charset="0"/>
              <a:buChar char="•"/>
            </a:pPr>
            <a:r>
              <a:rPr lang="de-DE" b="1"/>
              <a:t>Good toy example </a:t>
            </a:r>
            <a:r>
              <a:rPr lang="de-DE"/>
              <a:t>for implementing and testing (Deep)ESN functionality (including Gradient Descent optimization).</a:t>
            </a:r>
          </a:p>
          <a:p>
            <a:pPr marL="285750" indent="-285750">
              <a:buFont typeface="Arial" panose="020B0604020202020204" pitchFamily="34" charset="0"/>
              <a:buChar char="•"/>
            </a:pPr>
            <a:endParaRPr lang="de-DE"/>
          </a:p>
        </p:txBody>
      </p:sp>
      <p:pic>
        <p:nvPicPr>
          <p:cNvPr id="2" name="Grafik 1">
            <a:extLst>
              <a:ext uri="{FF2B5EF4-FFF2-40B4-BE49-F238E27FC236}">
                <a16:creationId xmlns:a16="http://schemas.microsoft.com/office/drawing/2014/main" id="{B87FBD57-8442-164C-B529-D284533D0198}"/>
              </a:ext>
            </a:extLst>
          </p:cNvPr>
          <p:cNvPicPr>
            <a:picLocks noChangeAspect="1"/>
          </p:cNvPicPr>
          <p:nvPr/>
        </p:nvPicPr>
        <p:blipFill>
          <a:blip r:embed="rId2"/>
          <a:stretch>
            <a:fillRect/>
          </a:stretch>
        </p:blipFill>
        <p:spPr>
          <a:xfrm>
            <a:off x="8895321" y="914398"/>
            <a:ext cx="3238500" cy="1676400"/>
          </a:xfrm>
          <a:prstGeom prst="rect">
            <a:avLst/>
          </a:prstGeom>
        </p:spPr>
      </p:pic>
      <p:sp>
        <p:nvSpPr>
          <p:cNvPr id="6" name="Textfeld 5">
            <a:extLst>
              <a:ext uri="{FF2B5EF4-FFF2-40B4-BE49-F238E27FC236}">
                <a16:creationId xmlns:a16="http://schemas.microsoft.com/office/drawing/2014/main" id="{6F16BE29-7939-BF4E-9CA4-7D0C9057446A}"/>
              </a:ext>
            </a:extLst>
          </p:cNvPr>
          <p:cNvSpPr txBox="1"/>
          <p:nvPr/>
        </p:nvSpPr>
        <p:spPr>
          <a:xfrm>
            <a:off x="543696" y="2626233"/>
            <a:ext cx="5782963" cy="3693319"/>
          </a:xfrm>
          <a:prstGeom prst="rect">
            <a:avLst/>
          </a:prstGeom>
          <a:noFill/>
        </p:spPr>
        <p:txBody>
          <a:bodyPr wrap="square" rtlCol="0">
            <a:spAutoFit/>
          </a:bodyPr>
          <a:lstStyle/>
          <a:p>
            <a:endParaRPr lang="de-DE"/>
          </a:p>
          <a:p>
            <a:pPr marL="285750" indent="-285750">
              <a:buFont typeface="Arial" panose="020B0604020202020204" pitchFamily="34" charset="0"/>
              <a:buChar char="•"/>
            </a:pPr>
            <a:r>
              <a:rPr lang="de-DE" b="1"/>
              <a:t>Need additional input features </a:t>
            </a:r>
            <a:r>
              <a:rPr lang="de-DE"/>
              <a:t>for long-term predictions and tackling similar problems (oscillations).</a:t>
            </a:r>
          </a:p>
          <a:p>
            <a:pPr marL="285750" indent="-285750">
              <a:buFont typeface="Arial" panose="020B0604020202020204" pitchFamily="34" charset="0"/>
              <a:buChar char="•"/>
            </a:pPr>
            <a:r>
              <a:rPr lang="de-DE"/>
              <a:t>Model data from </a:t>
            </a:r>
            <a:r>
              <a:rPr lang="de-DE" b="1"/>
              <a:t>FOCI</a:t>
            </a:r>
            <a:r>
              <a:rPr lang="de-DE"/>
              <a:t> run:</a:t>
            </a:r>
          </a:p>
          <a:p>
            <a:pPr marL="742950" lvl="1" indent="-285750">
              <a:buFont typeface="Courier New" panose="02070309020205020404" pitchFamily="49" charset="0"/>
              <a:buChar char="o"/>
            </a:pPr>
            <a:r>
              <a:rPr lang="de-DE"/>
              <a:t>sea-surface temperature</a:t>
            </a:r>
          </a:p>
          <a:p>
            <a:pPr marL="742950" lvl="1" indent="-285750">
              <a:buFont typeface="Courier New" panose="02070309020205020404" pitchFamily="49" charset="0"/>
              <a:buChar char="o"/>
            </a:pPr>
            <a:r>
              <a:rPr lang="de-DE"/>
              <a:t>sea-surface pressure</a:t>
            </a:r>
          </a:p>
          <a:p>
            <a:pPr marL="742950" lvl="1" indent="-285750">
              <a:buFont typeface="Courier New" panose="02070309020205020404" pitchFamily="49" charset="0"/>
              <a:buChar char="o"/>
            </a:pPr>
            <a:r>
              <a:rPr lang="de-DE"/>
              <a:t>wind direction / speed (trade winds)</a:t>
            </a:r>
          </a:p>
          <a:p>
            <a:pPr marL="742950" lvl="1" indent="-285750">
              <a:buFont typeface="Courier New" panose="02070309020205020404" pitchFamily="49" charset="0"/>
              <a:buChar char="o"/>
            </a:pPr>
            <a:r>
              <a:rPr lang="de-DE"/>
              <a:t>precipitation / humidity</a:t>
            </a:r>
          </a:p>
          <a:p>
            <a:pPr marL="742950" lvl="1" indent="-285750">
              <a:buFont typeface="Courier New" panose="02070309020205020404" pitchFamily="49" charset="0"/>
              <a:buChar char="o"/>
            </a:pPr>
            <a:r>
              <a:rPr lang="de-DE"/>
              <a:t>ocean currents, upwelling / downwelling</a:t>
            </a:r>
          </a:p>
          <a:p>
            <a:pPr marL="742950" lvl="1" indent="-285750">
              <a:buFont typeface="Courier New" panose="02070309020205020404" pitchFamily="49" charset="0"/>
              <a:buChar char="o"/>
            </a:pPr>
            <a:endParaRPr lang="de-DE"/>
          </a:p>
          <a:p>
            <a:pPr marL="285750" indent="-285750">
              <a:buFont typeface="Arial" panose="020B0604020202020204" pitchFamily="34" charset="0"/>
              <a:buChar char="•"/>
            </a:pPr>
            <a:r>
              <a:rPr lang="de-DE"/>
              <a:t>Get really </a:t>
            </a:r>
            <a:r>
              <a:rPr lang="de-DE" b="1"/>
              <a:t>long timeseries</a:t>
            </a:r>
            <a:r>
              <a:rPr lang="de-DE"/>
              <a:t>, modelling the underlying physical processes after spin-up.</a:t>
            </a:r>
          </a:p>
          <a:p>
            <a:pPr marL="285750" indent="-285750">
              <a:buFont typeface="Arial" panose="020B0604020202020204" pitchFamily="34" charset="0"/>
              <a:buChar char="•"/>
            </a:pPr>
            <a:r>
              <a:rPr lang="de-DE"/>
              <a:t>Use features in modular way.</a:t>
            </a:r>
          </a:p>
        </p:txBody>
      </p:sp>
      <p:sp>
        <p:nvSpPr>
          <p:cNvPr id="8" name="Oval 7">
            <a:extLst>
              <a:ext uri="{FF2B5EF4-FFF2-40B4-BE49-F238E27FC236}">
                <a16:creationId xmlns:a16="http://schemas.microsoft.com/office/drawing/2014/main" id="{5CFBFC3B-8649-D347-9AFA-1C62D7A9B8D8}"/>
              </a:ext>
            </a:extLst>
          </p:cNvPr>
          <p:cNvSpPr/>
          <p:nvPr/>
        </p:nvSpPr>
        <p:spPr>
          <a:xfrm>
            <a:off x="9816159" y="1477705"/>
            <a:ext cx="1202594" cy="549786"/>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1FD23113-79C4-014C-92BC-01FA438E2A0D}"/>
              </a:ext>
            </a:extLst>
          </p:cNvPr>
          <p:cNvPicPr>
            <a:picLocks noChangeAspect="1"/>
          </p:cNvPicPr>
          <p:nvPr/>
        </p:nvPicPr>
        <p:blipFill>
          <a:blip r:embed="rId3"/>
          <a:stretch>
            <a:fillRect/>
          </a:stretch>
        </p:blipFill>
        <p:spPr>
          <a:xfrm>
            <a:off x="6854546" y="2957365"/>
            <a:ext cx="4882271" cy="3431835"/>
          </a:xfrm>
          <a:prstGeom prst="rect">
            <a:avLst/>
          </a:prstGeom>
        </p:spPr>
      </p:pic>
    </p:spTree>
    <p:extLst>
      <p:ext uri="{BB962C8B-B14F-4D97-AF65-F5344CB8AC3E}">
        <p14:creationId xmlns:p14="http://schemas.microsoft.com/office/powerpoint/2010/main" val="781926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15</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Discussion on Gradient Descent Optimization</a:t>
            </a:r>
          </a:p>
        </p:txBody>
      </p:sp>
      <p:sp>
        <p:nvSpPr>
          <p:cNvPr id="5" name="Textfeld 4">
            <a:extLst>
              <a:ext uri="{FF2B5EF4-FFF2-40B4-BE49-F238E27FC236}">
                <a16:creationId xmlns:a16="http://schemas.microsoft.com/office/drawing/2014/main" id="{7B349DC1-8020-704C-A9A0-4D7FFCADBAC0}"/>
              </a:ext>
            </a:extLst>
          </p:cNvPr>
          <p:cNvSpPr txBox="1"/>
          <p:nvPr/>
        </p:nvSpPr>
        <p:spPr>
          <a:xfrm>
            <a:off x="543697" y="1112108"/>
            <a:ext cx="10600553" cy="5078313"/>
          </a:xfrm>
          <a:prstGeom prst="rect">
            <a:avLst/>
          </a:prstGeom>
          <a:noFill/>
        </p:spPr>
        <p:txBody>
          <a:bodyPr wrap="square" rtlCol="0">
            <a:spAutoFit/>
          </a:bodyPr>
          <a:lstStyle/>
          <a:p>
            <a:pPr marL="285750" indent="-285750">
              <a:buFont typeface="Arial" panose="020B0604020202020204" pitchFamily="34" charset="0"/>
              <a:buChar char="•"/>
            </a:pPr>
            <a:r>
              <a:rPr lang="de-DE" b="1"/>
              <a:t>Very fast </a:t>
            </a:r>
            <a:r>
              <a:rPr lang="de-DE"/>
              <a:t>optimization (compared to gridsearch over ALL possible parameter combinations).</a:t>
            </a:r>
          </a:p>
          <a:p>
            <a:pPr marL="285750" indent="-285750">
              <a:buFont typeface="Arial" panose="020B0604020202020204" pitchFamily="34" charset="0"/>
              <a:buChar char="•"/>
            </a:pPr>
            <a:r>
              <a:rPr lang="de-DE"/>
              <a:t>Observe that we </a:t>
            </a:r>
            <a:r>
              <a:rPr lang="de-DE" b="1"/>
              <a:t>get back some problems </a:t>
            </a:r>
            <a:r>
              <a:rPr lang="de-DE"/>
              <a:t>from training ANNs, when we apply gradient descent optimization:</a:t>
            </a:r>
          </a:p>
          <a:p>
            <a:pPr marL="742950" lvl="1" indent="-285750">
              <a:buFont typeface="Courier New" panose="02070309020205020404" pitchFamily="49" charset="0"/>
              <a:buChar char="o"/>
            </a:pPr>
            <a:r>
              <a:rPr lang="de-DE" b="1"/>
              <a:t>overfitting</a:t>
            </a:r>
            <a:r>
              <a:rPr lang="de-DE"/>
              <a:t>: train_mse decreases while val_mse starts to rise or even explodes. Force early stopping!</a:t>
            </a:r>
          </a:p>
          <a:p>
            <a:pPr marL="742950" lvl="1" indent="-285750">
              <a:buFont typeface="Courier New" panose="02070309020205020404" pitchFamily="49" charset="0"/>
              <a:buChar char="o"/>
            </a:pPr>
            <a:r>
              <a:rPr lang="de-DE"/>
              <a:t>Can be </a:t>
            </a:r>
            <a:r>
              <a:rPr lang="de-DE" b="1"/>
              <a:t>stuck in local minimum </a:t>
            </a:r>
            <a:r>
              <a:rPr lang="de-DE"/>
              <a:t>of parameter space.</a:t>
            </a:r>
          </a:p>
          <a:p>
            <a:pPr marL="285750" indent="-285750">
              <a:buFont typeface="Arial" panose="020B0604020202020204" pitchFamily="34" charset="0"/>
              <a:buChar char="•"/>
            </a:pPr>
            <a:r>
              <a:rPr lang="de-DE"/>
              <a:t>Challenge: How to find „suitable“ initial parameters? (see paper [Öztürk et al., 2020], they use fisher maximation)</a:t>
            </a:r>
          </a:p>
          <a:p>
            <a:pPr lvl="1"/>
            <a:endParaRPr lang="de-DE"/>
          </a:p>
          <a:p>
            <a:r>
              <a:rPr lang="de-DE"/>
              <a:t>Some optional next steps to keep in mind:</a:t>
            </a:r>
          </a:p>
          <a:p>
            <a:pPr marL="285750" indent="-285750">
              <a:buFont typeface="Arial" panose="020B0604020202020204" pitchFamily="34" charset="0"/>
              <a:buChar char="•"/>
            </a:pPr>
            <a:r>
              <a:rPr lang="de-DE"/>
              <a:t>Check: Do multiple runs leed to comparable/similar optimal parameters? (--&gt; </a:t>
            </a:r>
            <a:r>
              <a:rPr lang="de-DE" b="1"/>
              <a:t>Reproducibility</a:t>
            </a:r>
            <a:r>
              <a:rPr lang="de-DE"/>
              <a:t> desired!)</a:t>
            </a:r>
          </a:p>
          <a:p>
            <a:pPr marL="285750" indent="-285750">
              <a:buFont typeface="Arial" panose="020B0604020202020204" pitchFamily="34" charset="0"/>
              <a:buChar char="•"/>
            </a:pPr>
            <a:r>
              <a:rPr lang="de-DE"/>
              <a:t>One could try to </a:t>
            </a:r>
            <a:r>
              <a:rPr lang="de-DE" b="1"/>
              <a:t>extend the optimization algorithm to DeepESN </a:t>
            </a:r>
            <a:r>
              <a:rPr lang="de-DE"/>
              <a:t>models: Further parameter n_layers.</a:t>
            </a:r>
          </a:p>
          <a:p>
            <a:pPr marL="285750" indent="-285750">
              <a:buFont typeface="Arial" panose="020B0604020202020204" pitchFamily="34" charset="0"/>
              <a:buChar char="•"/>
            </a:pPr>
            <a:r>
              <a:rPr lang="de-DE"/>
              <a:t>Could think of </a:t>
            </a:r>
            <a:r>
              <a:rPr lang="de-DE" b="1"/>
              <a:t>adding some form of </a:t>
            </a:r>
            <a:r>
              <a:rPr lang="de-DE" b="1" i="1"/>
              <a:t>momentum</a:t>
            </a:r>
            <a:r>
              <a:rPr lang="de-DE"/>
              <a:t>, like in ADAM optimizer.</a:t>
            </a:r>
          </a:p>
          <a:p>
            <a:pPr marL="285750" indent="-285750">
              <a:buFont typeface="Arial" panose="020B0604020202020204" pitchFamily="34" charset="0"/>
              <a:buChar char="•"/>
            </a:pPr>
            <a:r>
              <a:rPr lang="de-DE"/>
              <a:t>But most important: Switch to </a:t>
            </a:r>
            <a:r>
              <a:rPr lang="de-DE" b="1"/>
              <a:t>Stochastic Gradient Descent</a:t>
            </a:r>
            <a:r>
              <a:rPr lang="de-DE"/>
              <a:t>:</a:t>
            </a:r>
          </a:p>
          <a:p>
            <a:pPr marL="742950" lvl="1" indent="-285750">
              <a:buFont typeface="Courier New" panose="02070309020205020404" pitchFamily="49" charset="0"/>
              <a:buChar char="o"/>
            </a:pPr>
            <a:r>
              <a:rPr lang="de-DE"/>
              <a:t>Instead of systematically turning input parameters up/down by single steps, one could randomly modify single (or multiple) parameters. Then calculate effect objective function (e.g. accuracy) and reject or accept modification. To avoid getting stuck in local minima to easily, need some "tunneling-rate": If modification leads to only slight decline in accuracy, still accept it as new setting.</a:t>
            </a:r>
          </a:p>
          <a:p>
            <a:pPr marL="742950" lvl="1" indent="-285750">
              <a:buFont typeface="Courier New" panose="02070309020205020404" pitchFamily="49" charset="0"/>
              <a:buChar char="o"/>
            </a:pPr>
            <a:r>
              <a:rPr lang="de-DE"/>
              <a:t>Could also think about initializing base parameters randomly.</a:t>
            </a:r>
          </a:p>
          <a:p>
            <a:pPr marL="285750" indent="-285750">
              <a:buFont typeface="Arial" panose="020B0604020202020204" pitchFamily="34" charset="0"/>
              <a:buChar char="•"/>
            </a:pPr>
            <a:endParaRPr lang="de-DE"/>
          </a:p>
        </p:txBody>
      </p:sp>
    </p:spTree>
    <p:extLst>
      <p:ext uri="{BB962C8B-B14F-4D97-AF65-F5344CB8AC3E}">
        <p14:creationId xmlns:p14="http://schemas.microsoft.com/office/powerpoint/2010/main" val="194740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16</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Idea: „Agglomerative Relevance“</a:t>
            </a:r>
          </a:p>
        </p:txBody>
      </p:sp>
      <p:sp>
        <p:nvSpPr>
          <p:cNvPr id="6" name="Textfeld 5">
            <a:extLst>
              <a:ext uri="{FF2B5EF4-FFF2-40B4-BE49-F238E27FC236}">
                <a16:creationId xmlns:a16="http://schemas.microsoft.com/office/drawing/2014/main" id="{6F16BE29-7939-BF4E-9CA4-7D0C9057446A}"/>
              </a:ext>
            </a:extLst>
          </p:cNvPr>
          <p:cNvSpPr txBox="1"/>
          <p:nvPr/>
        </p:nvSpPr>
        <p:spPr>
          <a:xfrm>
            <a:off x="365769" y="1443841"/>
            <a:ext cx="8066903" cy="3416320"/>
          </a:xfrm>
          <a:prstGeom prst="rect">
            <a:avLst/>
          </a:prstGeom>
          <a:noFill/>
        </p:spPr>
        <p:txBody>
          <a:bodyPr wrap="square" rtlCol="0">
            <a:spAutoFit/>
          </a:bodyPr>
          <a:lstStyle/>
          <a:p>
            <a:pPr marL="285750" indent="-285750">
              <a:buFont typeface="Arial" panose="020B0604020202020204" pitchFamily="34" charset="0"/>
              <a:buChar char="•"/>
            </a:pPr>
            <a:r>
              <a:rPr lang="de-DE"/>
              <a:t>Try idea – inspired by LRP paper („Physically Interpretable Neural Networks for the Geosciences: Applications to Earth System Variability“)</a:t>
            </a:r>
          </a:p>
          <a:p>
            <a:pPr marL="742950" lvl="1" indent="-285750">
              <a:buFont typeface="Courier New" panose="02070309020205020404" pitchFamily="49" charset="0"/>
              <a:buChar char="o"/>
            </a:pPr>
            <a:r>
              <a:rPr lang="de-DE"/>
              <a:t>Take increasing number of gridpoints from SST field as input. Focus on extended Nino region, to limit number of gridpoints.</a:t>
            </a:r>
          </a:p>
          <a:p>
            <a:pPr marL="742950" lvl="1" indent="-285750">
              <a:buFont typeface="Courier New" panose="02070309020205020404" pitchFamily="49" charset="0"/>
              <a:buChar char="o"/>
            </a:pPr>
            <a:r>
              <a:rPr lang="de-DE"/>
              <a:t>Start with gridpoint that (alone) leeds to highest acccuracy on predicting El Nino / La Nina events.</a:t>
            </a:r>
          </a:p>
          <a:p>
            <a:pPr marL="742950" lvl="1" indent="-285750">
              <a:buFont typeface="Courier New" panose="02070309020205020404" pitchFamily="49" charset="0"/>
              <a:buChar char="o"/>
            </a:pPr>
            <a:r>
              <a:rPr lang="de-DE"/>
              <a:t>Add further gridpoint and keep the first (vs. look for the two gridpoints) providing highest accuracy („</a:t>
            </a:r>
            <a:r>
              <a:rPr lang="de-DE" b="1"/>
              <a:t>agglomerative relevance</a:t>
            </a:r>
            <a:r>
              <a:rPr lang="de-DE"/>
              <a:t>“).</a:t>
            </a:r>
          </a:p>
          <a:p>
            <a:pPr marL="742950" lvl="1" indent="-285750">
              <a:buFont typeface="Courier New" panose="02070309020205020404" pitchFamily="49" charset="0"/>
              <a:buChar char="o"/>
            </a:pPr>
            <a:r>
              <a:rPr lang="de-DE"/>
              <a:t>Look at variance in time for gridpoints of SST anomaly. Expect highest variance in Nino region. Question: Are these gridpoints with highest variance also most relevant for predicting ENSO index?</a:t>
            </a:r>
          </a:p>
          <a:p>
            <a:pPr marL="285750" indent="-285750">
              <a:buFont typeface="Arial" panose="020B0604020202020204" pitchFamily="34" charset="0"/>
              <a:buChar char="•"/>
            </a:pPr>
            <a:endParaRPr lang="de-DE"/>
          </a:p>
        </p:txBody>
      </p:sp>
    </p:spTree>
    <p:extLst>
      <p:ext uri="{BB962C8B-B14F-4D97-AF65-F5344CB8AC3E}">
        <p14:creationId xmlns:p14="http://schemas.microsoft.com/office/powerpoint/2010/main" val="1745116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17</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8" y="302411"/>
            <a:ext cx="8815301" cy="1661993"/>
          </a:xfrm>
          <a:prstGeom prst="rect">
            <a:avLst/>
          </a:prstGeom>
          <a:noFill/>
        </p:spPr>
        <p:txBody>
          <a:bodyPr wrap="square" rtlCol="0">
            <a:spAutoFit/>
          </a:bodyPr>
          <a:lstStyle/>
          <a:p>
            <a:r>
              <a:rPr lang="de-DE" sz="2400" b="1" dirty="0"/>
              <a:t>First attempt: Agglomerative Relevance</a:t>
            </a:r>
          </a:p>
          <a:p>
            <a:endParaRPr lang="de-DE" sz="2400" b="1" dirty="0"/>
          </a:p>
          <a:p>
            <a:pPr marL="285750" indent="-285750">
              <a:buFont typeface="Arial" panose="020B0604020202020204" pitchFamily="34" charset="0"/>
              <a:buChar char="•"/>
            </a:pPr>
            <a:r>
              <a:rPr lang="de-DE" dirty="0"/>
              <a:t>Looked for </a:t>
            </a:r>
            <a:r>
              <a:rPr lang="de-DE" b="1" dirty="0"/>
              <a:t>single sst timeseries </a:t>
            </a:r>
            <a:r>
              <a:rPr lang="de-DE" dirty="0"/>
              <a:t>that best predicts sst anomaly (= Nino events)</a:t>
            </a:r>
          </a:p>
          <a:p>
            <a:pPr marL="285750" indent="-285750">
              <a:buFont typeface="Arial" panose="020B0604020202020204" pitchFamily="34" charset="0"/>
              <a:buChar char="•"/>
            </a:pPr>
            <a:r>
              <a:rPr lang="de-DE" dirty="0"/>
              <a:t>Only considered gridpoints </a:t>
            </a:r>
            <a:r>
              <a:rPr lang="de-DE" b="1" dirty="0"/>
              <a:t>from Nino3.4 box</a:t>
            </a:r>
            <a:r>
              <a:rPr lang="de-DE" dirty="0"/>
              <a:t>.</a:t>
            </a:r>
          </a:p>
          <a:p>
            <a:pPr marL="285750" indent="-285750">
              <a:buFont typeface="Arial" panose="020B0604020202020204" pitchFamily="34" charset="0"/>
              <a:buChar char="•"/>
            </a:pPr>
            <a:r>
              <a:rPr lang="de-DE" dirty="0">
                <a:solidFill>
                  <a:srgbClr val="FF0000"/>
                </a:solidFill>
              </a:rPr>
              <a:t>target_length = 1</a:t>
            </a:r>
          </a:p>
        </p:txBody>
      </p:sp>
      <p:pic>
        <p:nvPicPr>
          <p:cNvPr id="2" name="Grafik 1">
            <a:extLst>
              <a:ext uri="{FF2B5EF4-FFF2-40B4-BE49-F238E27FC236}">
                <a16:creationId xmlns:a16="http://schemas.microsoft.com/office/drawing/2014/main" id="{D3182172-1656-EA47-A423-8FCF8D9DA710}"/>
              </a:ext>
            </a:extLst>
          </p:cNvPr>
          <p:cNvPicPr>
            <a:picLocks noChangeAspect="1"/>
          </p:cNvPicPr>
          <p:nvPr/>
        </p:nvPicPr>
        <p:blipFill>
          <a:blip r:embed="rId2"/>
          <a:stretch>
            <a:fillRect/>
          </a:stretch>
        </p:blipFill>
        <p:spPr>
          <a:xfrm>
            <a:off x="2011748" y="2241550"/>
            <a:ext cx="7797800" cy="4114800"/>
          </a:xfrm>
          <a:prstGeom prst="rect">
            <a:avLst/>
          </a:prstGeom>
        </p:spPr>
      </p:pic>
    </p:spTree>
    <p:extLst>
      <p:ext uri="{BB962C8B-B14F-4D97-AF65-F5344CB8AC3E}">
        <p14:creationId xmlns:p14="http://schemas.microsoft.com/office/powerpoint/2010/main" val="156861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18</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Sources</a:t>
            </a:r>
          </a:p>
        </p:txBody>
      </p:sp>
      <p:sp>
        <p:nvSpPr>
          <p:cNvPr id="5" name="Textfeld 4">
            <a:extLst>
              <a:ext uri="{FF2B5EF4-FFF2-40B4-BE49-F238E27FC236}">
                <a16:creationId xmlns:a16="http://schemas.microsoft.com/office/drawing/2014/main" id="{7B349DC1-8020-704C-A9A0-4D7FFCADBAC0}"/>
              </a:ext>
            </a:extLst>
          </p:cNvPr>
          <p:cNvSpPr txBox="1"/>
          <p:nvPr/>
        </p:nvSpPr>
        <p:spPr>
          <a:xfrm>
            <a:off x="543697" y="1112108"/>
            <a:ext cx="9032789" cy="3139321"/>
          </a:xfrm>
          <a:prstGeom prst="rect">
            <a:avLst/>
          </a:prstGeom>
          <a:noFill/>
        </p:spPr>
        <p:txBody>
          <a:bodyPr wrap="square" rtlCol="0">
            <a:spAutoFit/>
          </a:bodyPr>
          <a:lstStyle/>
          <a:p>
            <a:pPr marL="285750" indent="-285750">
              <a:buFont typeface="Arial" panose="020B0604020202020204" pitchFamily="34" charset="0"/>
              <a:buChar char="•"/>
            </a:pPr>
            <a:r>
              <a:rPr lang="de-DE"/>
              <a:t>[Kim &amp; King, 2020] „Time series prediction using deep echo state networks“</a:t>
            </a:r>
          </a:p>
          <a:p>
            <a:pPr marL="285750" indent="-285750">
              <a:buFont typeface="Arial" panose="020B0604020202020204" pitchFamily="34" charset="0"/>
              <a:buChar char="•"/>
            </a:pPr>
            <a:r>
              <a:rPr lang="de-DE"/>
              <a:t>[Toms et al., 2019] „Physically Interpretable Neural Networks for the Geosciences: Applications to Earth System Variability“</a:t>
            </a:r>
          </a:p>
          <a:p>
            <a:pPr marL="285750" indent="-285750">
              <a:buFont typeface="Arial" panose="020B0604020202020204" pitchFamily="34" charset="0"/>
              <a:buChar char="•"/>
            </a:pPr>
            <a:r>
              <a:rPr lang="de-DE"/>
              <a:t>[Hassanibesheli et al., 2021] „Echo-State Networks for Predicting ENSO Beyond One Year“</a:t>
            </a:r>
          </a:p>
          <a:p>
            <a:pPr marL="285750" indent="-285750">
              <a:buFont typeface="Arial" panose="020B0604020202020204" pitchFamily="34" charset="0"/>
              <a:buChar char="•"/>
            </a:pPr>
            <a:r>
              <a:rPr lang="de-DE"/>
              <a:t>[Öztürk et al., 2020] „Optimizing echo state network through a novel fisher maximization based stochastic gradient descent“</a:t>
            </a:r>
          </a:p>
          <a:p>
            <a:pPr marL="285750" indent="-285750">
              <a:buFont typeface="Arial" panose="020B0604020202020204" pitchFamily="34" charset="0"/>
              <a:buChar char="•"/>
            </a:pPr>
            <a:r>
              <a:rPr lang="de-DE"/>
              <a:t>FOCI – Flexible Ocean and Climate Infrastructure: </a:t>
            </a:r>
            <a:r>
              <a:rPr lang="de-DE">
                <a:hlinkClick r:id="rId2"/>
              </a:rPr>
              <a:t>https://www.geomar.de/en/fb1-me/numerical-models</a:t>
            </a:r>
            <a:endParaRPr lang="de-DE"/>
          </a:p>
          <a:p>
            <a:pPr marL="285750" indent="-285750">
              <a:buFont typeface="Arial" panose="020B0604020202020204" pitchFamily="34" charset="0"/>
              <a:buChar char="•"/>
            </a:pPr>
            <a:r>
              <a:rPr lang="de-DE"/>
              <a:t>ENSO precursors and other oscillations: </a:t>
            </a:r>
            <a:r>
              <a:rPr lang="de-DE">
                <a:hlinkClick r:id="rId3"/>
              </a:rPr>
              <a:t>https://www.climate.gov/news-features/blogs/enso/visit-zoo-climate-patterns-can-precede-enso</a:t>
            </a:r>
            <a:r>
              <a:rPr lang="de-DE"/>
              <a:t> </a:t>
            </a:r>
          </a:p>
          <a:p>
            <a:pPr marL="285750" indent="-285750">
              <a:buFont typeface="Arial" panose="020B0604020202020204" pitchFamily="34" charset="0"/>
              <a:buChar char="•"/>
            </a:pPr>
            <a:endParaRPr lang="de-DE"/>
          </a:p>
        </p:txBody>
      </p:sp>
    </p:spTree>
    <p:extLst>
      <p:ext uri="{BB962C8B-B14F-4D97-AF65-F5344CB8AC3E}">
        <p14:creationId xmlns:p14="http://schemas.microsoft.com/office/powerpoint/2010/main" val="379990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37702AC-7DF5-744E-B707-99681FDC7092}"/>
              </a:ext>
            </a:extLst>
          </p:cNvPr>
          <p:cNvSpPr/>
          <p:nvPr/>
        </p:nvSpPr>
        <p:spPr>
          <a:xfrm>
            <a:off x="3720585" y="1624115"/>
            <a:ext cx="1633591" cy="18082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Oval 2">
            <a:extLst>
              <a:ext uri="{FF2B5EF4-FFF2-40B4-BE49-F238E27FC236}">
                <a16:creationId xmlns:a16="http://schemas.microsoft.com/office/drawing/2014/main" id="{3144D481-33A5-C449-B1FC-A862F47E5E2B}"/>
              </a:ext>
            </a:extLst>
          </p:cNvPr>
          <p:cNvSpPr/>
          <p:nvPr/>
        </p:nvSpPr>
        <p:spPr>
          <a:xfrm>
            <a:off x="3855485" y="245624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Oval 4">
            <a:extLst>
              <a:ext uri="{FF2B5EF4-FFF2-40B4-BE49-F238E27FC236}">
                <a16:creationId xmlns:a16="http://schemas.microsoft.com/office/drawing/2014/main" id="{89BEC5F5-AFD5-FE4E-963B-E45A3DA695D1}"/>
              </a:ext>
            </a:extLst>
          </p:cNvPr>
          <p:cNvSpPr/>
          <p:nvPr/>
        </p:nvSpPr>
        <p:spPr>
          <a:xfrm>
            <a:off x="4079602" y="200628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Oval 5">
            <a:extLst>
              <a:ext uri="{FF2B5EF4-FFF2-40B4-BE49-F238E27FC236}">
                <a16:creationId xmlns:a16="http://schemas.microsoft.com/office/drawing/2014/main" id="{84A7D46A-DFCA-5540-879B-FC12FFC6EC7F}"/>
              </a:ext>
            </a:extLst>
          </p:cNvPr>
          <p:cNvSpPr/>
          <p:nvPr/>
        </p:nvSpPr>
        <p:spPr>
          <a:xfrm>
            <a:off x="4537380" y="185496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Oval 6">
            <a:extLst>
              <a:ext uri="{FF2B5EF4-FFF2-40B4-BE49-F238E27FC236}">
                <a16:creationId xmlns:a16="http://schemas.microsoft.com/office/drawing/2014/main" id="{599BBDEE-045D-B44D-9DD7-F85941F7CB86}"/>
              </a:ext>
            </a:extLst>
          </p:cNvPr>
          <p:cNvSpPr/>
          <p:nvPr/>
        </p:nvSpPr>
        <p:spPr>
          <a:xfrm>
            <a:off x="4968385" y="222756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Oval 7">
            <a:extLst>
              <a:ext uri="{FF2B5EF4-FFF2-40B4-BE49-F238E27FC236}">
                <a16:creationId xmlns:a16="http://schemas.microsoft.com/office/drawing/2014/main" id="{4D523CD9-79E7-8F4C-BFDF-7E062715ADD9}"/>
              </a:ext>
            </a:extLst>
          </p:cNvPr>
          <p:cNvSpPr/>
          <p:nvPr/>
        </p:nvSpPr>
        <p:spPr>
          <a:xfrm>
            <a:off x="4473779" y="237505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a:extLst>
              <a:ext uri="{FF2B5EF4-FFF2-40B4-BE49-F238E27FC236}">
                <a16:creationId xmlns:a16="http://schemas.microsoft.com/office/drawing/2014/main" id="{250ABF9C-B09C-D340-BE04-CA79D5EA094D}"/>
              </a:ext>
            </a:extLst>
          </p:cNvPr>
          <p:cNvSpPr/>
          <p:nvPr/>
        </p:nvSpPr>
        <p:spPr>
          <a:xfrm>
            <a:off x="4085925" y="283102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Oval 9">
            <a:extLst>
              <a:ext uri="{FF2B5EF4-FFF2-40B4-BE49-F238E27FC236}">
                <a16:creationId xmlns:a16="http://schemas.microsoft.com/office/drawing/2014/main" id="{170549C9-8704-7949-B9F9-3533837D61CC}"/>
              </a:ext>
            </a:extLst>
          </p:cNvPr>
          <p:cNvSpPr/>
          <p:nvPr/>
        </p:nvSpPr>
        <p:spPr>
          <a:xfrm>
            <a:off x="4609380" y="304888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Oval 10">
            <a:extLst>
              <a:ext uri="{FF2B5EF4-FFF2-40B4-BE49-F238E27FC236}">
                <a16:creationId xmlns:a16="http://schemas.microsoft.com/office/drawing/2014/main" id="{A99EC41A-7210-0B4F-93AE-47B7E979E461}"/>
              </a:ext>
            </a:extLst>
          </p:cNvPr>
          <p:cNvSpPr/>
          <p:nvPr/>
        </p:nvSpPr>
        <p:spPr>
          <a:xfrm>
            <a:off x="4963689" y="2685967"/>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699A7A5D-C729-1644-9870-F0815EA9F2BE}"/>
              </a:ext>
            </a:extLst>
          </p:cNvPr>
          <p:cNvCxnSpPr/>
          <p:nvPr/>
        </p:nvCxnSpPr>
        <p:spPr>
          <a:xfrm flipV="1">
            <a:off x="4255406" y="1942871"/>
            <a:ext cx="250177" cy="79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9D31791-A236-274C-81F3-E7B2CAB40227}"/>
              </a:ext>
            </a:extLst>
          </p:cNvPr>
          <p:cNvCxnSpPr>
            <a:cxnSpLocks/>
          </p:cNvCxnSpPr>
          <p:nvPr/>
        </p:nvCxnSpPr>
        <p:spPr>
          <a:xfrm flipV="1">
            <a:off x="4244649" y="2528240"/>
            <a:ext cx="260934" cy="29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B3839E9-AA1D-9D46-92B8-87C0A1123F07}"/>
              </a:ext>
            </a:extLst>
          </p:cNvPr>
          <p:cNvCxnSpPr>
            <a:cxnSpLocks/>
          </p:cNvCxnSpPr>
          <p:nvPr/>
        </p:nvCxnSpPr>
        <p:spPr>
          <a:xfrm flipV="1">
            <a:off x="3987765" y="2195765"/>
            <a:ext cx="107739" cy="203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E5B58AE6-EC07-F14A-A3BB-ADFFCD581F93}"/>
              </a:ext>
            </a:extLst>
          </p:cNvPr>
          <p:cNvCxnSpPr>
            <a:cxnSpLocks/>
          </p:cNvCxnSpPr>
          <p:nvPr/>
        </p:nvCxnSpPr>
        <p:spPr>
          <a:xfrm>
            <a:off x="3991771" y="2649320"/>
            <a:ext cx="95782" cy="156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6EBFBF-199E-4B4B-9466-D339643DC28E}"/>
              </a:ext>
            </a:extLst>
          </p:cNvPr>
          <p:cNvCxnSpPr>
            <a:cxnSpLocks/>
          </p:cNvCxnSpPr>
          <p:nvPr/>
        </p:nvCxnSpPr>
        <p:spPr>
          <a:xfrm>
            <a:off x="4633489" y="2512578"/>
            <a:ext cx="304597" cy="1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4A63C0D-7850-C24E-A7F3-FBBED64BD41C}"/>
              </a:ext>
            </a:extLst>
          </p:cNvPr>
          <p:cNvCxnSpPr>
            <a:cxnSpLocks/>
          </p:cNvCxnSpPr>
          <p:nvPr/>
        </p:nvCxnSpPr>
        <p:spPr>
          <a:xfrm>
            <a:off x="4713180" y="1998969"/>
            <a:ext cx="224906" cy="196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04C242FD-F5AD-4D49-9A7A-D41172255521}"/>
              </a:ext>
            </a:extLst>
          </p:cNvPr>
          <p:cNvCxnSpPr>
            <a:cxnSpLocks/>
          </p:cNvCxnSpPr>
          <p:nvPr/>
        </p:nvCxnSpPr>
        <p:spPr>
          <a:xfrm>
            <a:off x="4255406" y="2950486"/>
            <a:ext cx="290373"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3A8C69A-C365-A54E-ACAC-52CEB95C56D2}"/>
              </a:ext>
            </a:extLst>
          </p:cNvPr>
          <p:cNvCxnSpPr>
            <a:cxnSpLocks/>
          </p:cNvCxnSpPr>
          <p:nvPr/>
        </p:nvCxnSpPr>
        <p:spPr>
          <a:xfrm flipH="1">
            <a:off x="4825633" y="2875569"/>
            <a:ext cx="147900"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Gebogener Pfeil 37">
            <a:extLst>
              <a:ext uri="{FF2B5EF4-FFF2-40B4-BE49-F238E27FC236}">
                <a16:creationId xmlns:a16="http://schemas.microsoft.com/office/drawing/2014/main" id="{1CE6F996-3008-B04B-9DBF-15A428FF1605}"/>
              </a:ext>
            </a:extLst>
          </p:cNvPr>
          <p:cNvSpPr/>
          <p:nvPr/>
        </p:nvSpPr>
        <p:spPr>
          <a:xfrm>
            <a:off x="4474656" y="2240487"/>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0" name="Gebogener Pfeil 39">
            <a:extLst>
              <a:ext uri="{FF2B5EF4-FFF2-40B4-BE49-F238E27FC236}">
                <a16:creationId xmlns:a16="http://schemas.microsoft.com/office/drawing/2014/main" id="{1C19C0F4-57DF-E94C-B9CA-75B17EB8635D}"/>
              </a:ext>
            </a:extLst>
          </p:cNvPr>
          <p:cNvSpPr/>
          <p:nvPr/>
        </p:nvSpPr>
        <p:spPr>
          <a:xfrm rot="4204466">
            <a:off x="5043398" y="2605442"/>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9" name="Rechteck 38">
            <a:extLst>
              <a:ext uri="{FF2B5EF4-FFF2-40B4-BE49-F238E27FC236}">
                <a16:creationId xmlns:a16="http://schemas.microsoft.com/office/drawing/2014/main" id="{593FE302-598C-FC42-9E42-A774540CCD05}"/>
              </a:ext>
            </a:extLst>
          </p:cNvPr>
          <p:cNvSpPr/>
          <p:nvPr/>
        </p:nvSpPr>
        <p:spPr>
          <a:xfrm>
            <a:off x="2903094" y="2014621"/>
            <a:ext cx="262393" cy="1008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Oval 41">
            <a:extLst>
              <a:ext uri="{FF2B5EF4-FFF2-40B4-BE49-F238E27FC236}">
                <a16:creationId xmlns:a16="http://schemas.microsoft.com/office/drawing/2014/main" id="{C3EFA42A-CAAD-FB4C-B730-4B1910E3BCC5}"/>
              </a:ext>
            </a:extLst>
          </p:cNvPr>
          <p:cNvSpPr/>
          <p:nvPr/>
        </p:nvSpPr>
        <p:spPr>
          <a:xfrm>
            <a:off x="2952803" y="2119408"/>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Oval 42">
            <a:extLst>
              <a:ext uri="{FF2B5EF4-FFF2-40B4-BE49-F238E27FC236}">
                <a16:creationId xmlns:a16="http://schemas.microsoft.com/office/drawing/2014/main" id="{9DDC2C52-139B-2B4E-9862-0FF052E596C4}"/>
              </a:ext>
            </a:extLst>
          </p:cNvPr>
          <p:cNvSpPr/>
          <p:nvPr/>
        </p:nvSpPr>
        <p:spPr>
          <a:xfrm>
            <a:off x="2957438" y="233770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Oval 43">
            <a:extLst>
              <a:ext uri="{FF2B5EF4-FFF2-40B4-BE49-F238E27FC236}">
                <a16:creationId xmlns:a16="http://schemas.microsoft.com/office/drawing/2014/main" id="{41B9B121-778C-954D-A6DD-51A63811F620}"/>
              </a:ext>
            </a:extLst>
          </p:cNvPr>
          <p:cNvSpPr/>
          <p:nvPr/>
        </p:nvSpPr>
        <p:spPr>
          <a:xfrm>
            <a:off x="2962073" y="255600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Oval 44">
            <a:extLst>
              <a:ext uri="{FF2B5EF4-FFF2-40B4-BE49-F238E27FC236}">
                <a16:creationId xmlns:a16="http://schemas.microsoft.com/office/drawing/2014/main" id="{37698B38-CEC3-7944-B0A4-99E4013E8A91}"/>
              </a:ext>
            </a:extLst>
          </p:cNvPr>
          <p:cNvSpPr/>
          <p:nvPr/>
        </p:nvSpPr>
        <p:spPr>
          <a:xfrm>
            <a:off x="2966708" y="2774296"/>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DFEDAE82-AF81-B541-B7BF-3398C51F308A}"/>
              </a:ext>
            </a:extLst>
          </p:cNvPr>
          <p:cNvSpPr/>
          <p:nvPr/>
        </p:nvSpPr>
        <p:spPr>
          <a:xfrm>
            <a:off x="5939576" y="2113269"/>
            <a:ext cx="262393" cy="782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Oval 47">
            <a:extLst>
              <a:ext uri="{FF2B5EF4-FFF2-40B4-BE49-F238E27FC236}">
                <a16:creationId xmlns:a16="http://schemas.microsoft.com/office/drawing/2014/main" id="{2E7328FC-72AA-954D-929A-D2DCF0646228}"/>
              </a:ext>
            </a:extLst>
          </p:cNvPr>
          <p:cNvSpPr/>
          <p:nvPr/>
        </p:nvSpPr>
        <p:spPr>
          <a:xfrm>
            <a:off x="5993920" y="2210486"/>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Oval 48">
            <a:extLst>
              <a:ext uri="{FF2B5EF4-FFF2-40B4-BE49-F238E27FC236}">
                <a16:creationId xmlns:a16="http://schemas.microsoft.com/office/drawing/2014/main" id="{E3649FBF-8129-1341-B6FE-9F0818688B69}"/>
              </a:ext>
            </a:extLst>
          </p:cNvPr>
          <p:cNvSpPr/>
          <p:nvPr/>
        </p:nvSpPr>
        <p:spPr>
          <a:xfrm>
            <a:off x="5998555" y="2428782"/>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Oval 49">
            <a:extLst>
              <a:ext uri="{FF2B5EF4-FFF2-40B4-BE49-F238E27FC236}">
                <a16:creationId xmlns:a16="http://schemas.microsoft.com/office/drawing/2014/main" id="{C9FA2FC4-3823-064F-8F54-E66C11B968A2}"/>
              </a:ext>
            </a:extLst>
          </p:cNvPr>
          <p:cNvSpPr/>
          <p:nvPr/>
        </p:nvSpPr>
        <p:spPr>
          <a:xfrm>
            <a:off x="6003190" y="2647078"/>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38A2D2EB-014C-1E46-B40D-6230719DA7B0}"/>
              </a:ext>
            </a:extLst>
          </p:cNvPr>
          <p:cNvSpPr txBox="1"/>
          <p:nvPr/>
        </p:nvSpPr>
        <p:spPr>
          <a:xfrm>
            <a:off x="3206292" y="2044060"/>
            <a:ext cx="517418" cy="369332"/>
          </a:xfrm>
          <a:prstGeom prst="rect">
            <a:avLst/>
          </a:prstGeom>
          <a:noFill/>
        </p:spPr>
        <p:txBody>
          <a:bodyPr wrap="square" rtlCol="0">
            <a:spAutoFit/>
          </a:bodyPr>
          <a:lstStyle/>
          <a:p>
            <a:r>
              <a:rPr lang="de-DE" b="1"/>
              <a:t>W</a:t>
            </a:r>
            <a:r>
              <a:rPr lang="de-DE" baseline="-25000"/>
              <a:t>in</a:t>
            </a:r>
          </a:p>
        </p:txBody>
      </p:sp>
      <p:sp>
        <p:nvSpPr>
          <p:cNvPr id="51" name="Pfeil nach rechts 50">
            <a:extLst>
              <a:ext uri="{FF2B5EF4-FFF2-40B4-BE49-F238E27FC236}">
                <a16:creationId xmlns:a16="http://schemas.microsoft.com/office/drawing/2014/main" id="{67B72CFF-0918-1248-8BC5-9768B4E626B2}"/>
              </a:ext>
            </a:extLst>
          </p:cNvPr>
          <p:cNvSpPr/>
          <p:nvPr/>
        </p:nvSpPr>
        <p:spPr>
          <a:xfrm>
            <a:off x="3283888" y="2423197"/>
            <a:ext cx="341906" cy="228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53" name="Textfeld 52">
            <a:extLst>
              <a:ext uri="{FF2B5EF4-FFF2-40B4-BE49-F238E27FC236}">
                <a16:creationId xmlns:a16="http://schemas.microsoft.com/office/drawing/2014/main" id="{F96E6119-472A-F040-8B33-D827D0F8C2CE}"/>
              </a:ext>
            </a:extLst>
          </p:cNvPr>
          <p:cNvSpPr txBox="1"/>
          <p:nvPr/>
        </p:nvSpPr>
        <p:spPr>
          <a:xfrm>
            <a:off x="5355096" y="2149103"/>
            <a:ext cx="669236" cy="369332"/>
          </a:xfrm>
          <a:prstGeom prst="rect">
            <a:avLst/>
          </a:prstGeom>
          <a:noFill/>
        </p:spPr>
        <p:txBody>
          <a:bodyPr wrap="square" rtlCol="0">
            <a:spAutoFit/>
          </a:bodyPr>
          <a:lstStyle/>
          <a:p>
            <a:r>
              <a:rPr lang="de-DE" b="1"/>
              <a:t>W</a:t>
            </a:r>
            <a:r>
              <a:rPr lang="de-DE" baseline="-25000"/>
              <a:t>out</a:t>
            </a:r>
          </a:p>
        </p:txBody>
      </p:sp>
      <p:sp>
        <p:nvSpPr>
          <p:cNvPr id="54" name="Pfeil nach rechts 53">
            <a:extLst>
              <a:ext uri="{FF2B5EF4-FFF2-40B4-BE49-F238E27FC236}">
                <a16:creationId xmlns:a16="http://schemas.microsoft.com/office/drawing/2014/main" id="{080EB36E-7227-C54F-9624-8C5CC8E719E9}"/>
              </a:ext>
            </a:extLst>
          </p:cNvPr>
          <p:cNvSpPr/>
          <p:nvPr/>
        </p:nvSpPr>
        <p:spPr>
          <a:xfrm>
            <a:off x="5496300" y="2528240"/>
            <a:ext cx="341906" cy="228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55" name="Textfeld 54">
            <a:extLst>
              <a:ext uri="{FF2B5EF4-FFF2-40B4-BE49-F238E27FC236}">
                <a16:creationId xmlns:a16="http://schemas.microsoft.com/office/drawing/2014/main" id="{BAEF7D0D-4020-3549-87D4-4FC1BFD1EDF4}"/>
              </a:ext>
            </a:extLst>
          </p:cNvPr>
          <p:cNvSpPr txBox="1"/>
          <p:nvPr/>
        </p:nvSpPr>
        <p:spPr>
          <a:xfrm>
            <a:off x="4654823" y="1702185"/>
            <a:ext cx="669236" cy="369332"/>
          </a:xfrm>
          <a:prstGeom prst="rect">
            <a:avLst/>
          </a:prstGeom>
          <a:noFill/>
        </p:spPr>
        <p:txBody>
          <a:bodyPr wrap="square" rtlCol="0">
            <a:spAutoFit/>
          </a:bodyPr>
          <a:lstStyle/>
          <a:p>
            <a:r>
              <a:rPr lang="de-DE" b="1" dirty="0"/>
              <a:t>W</a:t>
            </a:r>
            <a:r>
              <a:rPr lang="de-DE" baseline="-25000" dirty="0"/>
              <a:t>res</a:t>
            </a:r>
          </a:p>
        </p:txBody>
      </p:sp>
      <p:sp>
        <p:nvSpPr>
          <p:cNvPr id="52" name="Textfeld 51">
            <a:extLst>
              <a:ext uri="{FF2B5EF4-FFF2-40B4-BE49-F238E27FC236}">
                <a16:creationId xmlns:a16="http://schemas.microsoft.com/office/drawing/2014/main" id="{02D46DD5-A467-5A4F-9B9C-C0FBA091B004}"/>
              </a:ext>
            </a:extLst>
          </p:cNvPr>
          <p:cNvSpPr txBox="1"/>
          <p:nvPr/>
        </p:nvSpPr>
        <p:spPr>
          <a:xfrm>
            <a:off x="365769" y="302411"/>
            <a:ext cx="6674128" cy="461665"/>
          </a:xfrm>
          <a:prstGeom prst="rect">
            <a:avLst/>
          </a:prstGeom>
          <a:noFill/>
        </p:spPr>
        <p:txBody>
          <a:bodyPr wrap="square" rtlCol="0">
            <a:spAutoFit/>
          </a:bodyPr>
          <a:lstStyle/>
          <a:p>
            <a:r>
              <a:rPr lang="de-DE" sz="2400" dirty="0"/>
              <a:t>Base ESN – </a:t>
            </a:r>
            <a:r>
              <a:rPr lang="de-DE" sz="2400" b="1" dirty="0" err="1"/>
              <a:t>methodology</a:t>
            </a:r>
            <a:r>
              <a:rPr lang="de-DE" sz="2400" dirty="0"/>
              <a:t> </a:t>
            </a:r>
            <a:r>
              <a:rPr lang="de-DE" sz="2400" dirty="0" err="1"/>
              <a:t>and</a:t>
            </a:r>
            <a:r>
              <a:rPr lang="de-DE" sz="2400" dirty="0"/>
              <a:t> </a:t>
            </a:r>
            <a:r>
              <a:rPr lang="de-DE" sz="2400" b="1" dirty="0"/>
              <a:t>reservoir transition</a:t>
            </a:r>
          </a:p>
        </p:txBody>
      </p:sp>
      <p:sp>
        <p:nvSpPr>
          <p:cNvPr id="56" name="Textfeld 55">
            <a:extLst>
              <a:ext uri="{FF2B5EF4-FFF2-40B4-BE49-F238E27FC236}">
                <a16:creationId xmlns:a16="http://schemas.microsoft.com/office/drawing/2014/main" id="{0CA607F7-87DD-434D-A4D7-B75429D6DA41}"/>
              </a:ext>
            </a:extLst>
          </p:cNvPr>
          <p:cNvSpPr txBox="1"/>
          <p:nvPr/>
        </p:nvSpPr>
        <p:spPr>
          <a:xfrm>
            <a:off x="1330290" y="3126366"/>
            <a:ext cx="3310691" cy="584775"/>
          </a:xfrm>
          <a:prstGeom prst="rect">
            <a:avLst/>
          </a:prstGeom>
          <a:noFill/>
        </p:spPr>
        <p:txBody>
          <a:bodyPr wrap="square" rtlCol="0">
            <a:spAutoFit/>
          </a:bodyPr>
          <a:lstStyle/>
          <a:p>
            <a:pPr algn="ctr"/>
            <a:r>
              <a:rPr lang="de-DE" b="1" dirty="0"/>
              <a:t>Input U</a:t>
            </a:r>
          </a:p>
          <a:p>
            <a:pPr algn="ctr"/>
            <a:r>
              <a:rPr lang="de-DE" sz="1400" dirty="0"/>
              <a:t>(</a:t>
            </a:r>
            <a:r>
              <a:rPr lang="de-DE" sz="1400" dirty="0" err="1"/>
              <a:t>samples</a:t>
            </a:r>
            <a:r>
              <a:rPr lang="de-DE" sz="1400" dirty="0"/>
              <a:t>, </a:t>
            </a:r>
            <a:r>
              <a:rPr lang="de-DE" sz="1400" dirty="0" err="1"/>
              <a:t>timesteps</a:t>
            </a:r>
            <a:r>
              <a:rPr lang="de-DE" sz="1400" dirty="0"/>
              <a:t>, input features)</a:t>
            </a:r>
          </a:p>
        </p:txBody>
      </p:sp>
      <p:sp>
        <p:nvSpPr>
          <p:cNvPr id="58" name="Textfeld 57">
            <a:extLst>
              <a:ext uri="{FF2B5EF4-FFF2-40B4-BE49-F238E27FC236}">
                <a16:creationId xmlns:a16="http://schemas.microsoft.com/office/drawing/2014/main" id="{1EED3B8B-A8FD-8D42-B0D6-19F9C3A30532}"/>
              </a:ext>
            </a:extLst>
          </p:cNvPr>
          <p:cNvSpPr txBox="1"/>
          <p:nvPr/>
        </p:nvSpPr>
        <p:spPr>
          <a:xfrm>
            <a:off x="4473779" y="2976748"/>
            <a:ext cx="3310691" cy="584775"/>
          </a:xfrm>
          <a:prstGeom prst="rect">
            <a:avLst/>
          </a:prstGeom>
          <a:noFill/>
        </p:spPr>
        <p:txBody>
          <a:bodyPr wrap="square" rtlCol="0">
            <a:spAutoFit/>
          </a:bodyPr>
          <a:lstStyle/>
          <a:p>
            <a:pPr algn="ctr"/>
            <a:r>
              <a:rPr lang="de-DE" b="1" dirty="0"/>
              <a:t>Output Y</a:t>
            </a:r>
          </a:p>
          <a:p>
            <a:pPr algn="ctr"/>
            <a:r>
              <a:rPr lang="de-DE" sz="1400" dirty="0"/>
              <a:t>(</a:t>
            </a:r>
            <a:r>
              <a:rPr lang="de-DE" sz="1400" dirty="0" err="1"/>
              <a:t>samples</a:t>
            </a:r>
            <a:r>
              <a:rPr lang="de-DE" sz="1400" dirty="0"/>
              <a:t>, output features)</a:t>
            </a:r>
          </a:p>
        </p:txBody>
      </p:sp>
      <p:sp>
        <p:nvSpPr>
          <p:cNvPr id="57" name="Textfeld 56">
            <a:extLst>
              <a:ext uri="{FF2B5EF4-FFF2-40B4-BE49-F238E27FC236}">
                <a16:creationId xmlns:a16="http://schemas.microsoft.com/office/drawing/2014/main" id="{CB71F533-CAA5-3848-8BFC-90E087046BFA}"/>
              </a:ext>
            </a:extLst>
          </p:cNvPr>
          <p:cNvSpPr txBox="1"/>
          <p:nvPr/>
        </p:nvSpPr>
        <p:spPr>
          <a:xfrm>
            <a:off x="8059673" y="275627"/>
            <a:ext cx="2621579" cy="1661993"/>
          </a:xfrm>
          <a:prstGeom prst="rect">
            <a:avLst/>
          </a:prstGeom>
          <a:noFill/>
        </p:spPr>
        <p:txBody>
          <a:bodyPr wrap="square" rtlCol="0">
            <a:spAutoFit/>
          </a:bodyPr>
          <a:lstStyle/>
          <a:p>
            <a:r>
              <a:rPr lang="de-DE" sz="1400" u="sng" dirty="0"/>
              <a:t>(</a:t>
            </a:r>
            <a:r>
              <a:rPr lang="de-DE" sz="1400" u="sng" dirty="0" err="1"/>
              <a:t>Hyper</a:t>
            </a:r>
            <a:r>
              <a:rPr lang="de-DE" sz="1400" u="sng" dirty="0"/>
              <a:t>)</a:t>
            </a:r>
            <a:r>
              <a:rPr lang="de-DE" sz="1400" u="sng" dirty="0" err="1"/>
              <a:t>parameters</a:t>
            </a:r>
            <a:r>
              <a:rPr lang="de-DE" sz="1400" u="sng" dirty="0"/>
              <a:t>:</a:t>
            </a:r>
          </a:p>
          <a:p>
            <a:r>
              <a:rPr lang="de-DE" sz="1400" b="1" dirty="0"/>
              <a:t>n_res</a:t>
            </a:r>
            <a:r>
              <a:rPr lang="de-DE" sz="1400" dirty="0"/>
              <a:t>: number of res. units</a:t>
            </a:r>
          </a:p>
          <a:p>
            <a:r>
              <a:rPr lang="de-DE" sz="1400" b="1" dirty="0"/>
              <a:t>sparsity</a:t>
            </a:r>
            <a:r>
              <a:rPr lang="de-DE" sz="1400" dirty="0"/>
              <a:t> of reservoir connections</a:t>
            </a:r>
          </a:p>
          <a:p>
            <a:r>
              <a:rPr lang="de-DE" sz="1400" b="1" dirty="0"/>
              <a:t>spectral radius</a:t>
            </a:r>
            <a:r>
              <a:rPr lang="de-DE" sz="1400" dirty="0"/>
              <a:t>: max EV of W</a:t>
            </a:r>
            <a:r>
              <a:rPr lang="de-DE" sz="1400" baseline="-25000" dirty="0"/>
              <a:t>res</a:t>
            </a:r>
          </a:p>
          <a:p>
            <a:r>
              <a:rPr lang="de-DE" sz="1400" b="1" dirty="0"/>
              <a:t>leak rate</a:t>
            </a:r>
            <a:r>
              <a:rPr lang="de-DE" sz="1400" dirty="0"/>
              <a:t> </a:t>
            </a:r>
            <a:r>
              <a:rPr lang="de-DE" sz="1400" b="1" dirty="0"/>
              <a:t>⍺</a:t>
            </a:r>
            <a:r>
              <a:rPr lang="de-DE" sz="1400" b="1" baseline="30000" dirty="0">
                <a:solidFill>
                  <a:srgbClr val="FF0000"/>
                </a:solidFill>
              </a:rPr>
              <a:t> </a:t>
            </a:r>
            <a:r>
              <a:rPr lang="de-DE" sz="1400" dirty="0"/>
              <a:t>in reservoir transition</a:t>
            </a:r>
          </a:p>
          <a:p>
            <a:r>
              <a:rPr lang="de-DE" sz="1400" b="1" dirty="0"/>
              <a:t>activation</a:t>
            </a:r>
            <a:r>
              <a:rPr lang="de-DE" sz="1400" dirty="0"/>
              <a:t> for reservoir transition</a:t>
            </a:r>
          </a:p>
          <a:p>
            <a:endParaRPr lang="de-DE" dirty="0"/>
          </a:p>
        </p:txBody>
      </p:sp>
      <p:sp>
        <p:nvSpPr>
          <p:cNvPr id="60" name="Textfeld 59">
            <a:extLst>
              <a:ext uri="{FF2B5EF4-FFF2-40B4-BE49-F238E27FC236}">
                <a16:creationId xmlns:a16="http://schemas.microsoft.com/office/drawing/2014/main" id="{87F477F1-2671-4847-BD95-9FD5E75EA3B8}"/>
              </a:ext>
            </a:extLst>
          </p:cNvPr>
          <p:cNvSpPr txBox="1"/>
          <p:nvPr/>
        </p:nvSpPr>
        <p:spPr>
          <a:xfrm>
            <a:off x="2777769" y="918494"/>
            <a:ext cx="3310691" cy="584775"/>
          </a:xfrm>
          <a:prstGeom prst="rect">
            <a:avLst/>
          </a:prstGeom>
          <a:noFill/>
        </p:spPr>
        <p:txBody>
          <a:bodyPr wrap="square" rtlCol="0">
            <a:spAutoFit/>
          </a:bodyPr>
          <a:lstStyle/>
          <a:p>
            <a:pPr algn="ctr"/>
            <a:r>
              <a:rPr lang="de-DE" b="1" dirty="0"/>
              <a:t>Reservoir </a:t>
            </a:r>
            <a:r>
              <a:rPr lang="de-DE" b="1" dirty="0" err="1"/>
              <a:t>states</a:t>
            </a:r>
            <a:r>
              <a:rPr lang="de-DE" b="1" dirty="0"/>
              <a:t> X</a:t>
            </a:r>
          </a:p>
          <a:p>
            <a:pPr algn="ctr"/>
            <a:r>
              <a:rPr lang="de-DE" sz="1400" dirty="0"/>
              <a:t>(</a:t>
            </a:r>
            <a:r>
              <a:rPr lang="de-DE" sz="1400" dirty="0" err="1"/>
              <a:t>samples</a:t>
            </a:r>
            <a:r>
              <a:rPr lang="de-DE" sz="1400" dirty="0"/>
              <a:t>, </a:t>
            </a:r>
            <a:r>
              <a:rPr lang="de-DE" sz="1400" dirty="0" err="1"/>
              <a:t>timesteps</a:t>
            </a:r>
            <a:r>
              <a:rPr lang="de-DE" sz="1400" dirty="0"/>
              <a:t>, n_res)</a:t>
            </a:r>
          </a:p>
        </p:txBody>
      </p:sp>
      <p:sp>
        <p:nvSpPr>
          <p:cNvPr id="61" name="Textfeld 60">
            <a:extLst>
              <a:ext uri="{FF2B5EF4-FFF2-40B4-BE49-F238E27FC236}">
                <a16:creationId xmlns:a16="http://schemas.microsoft.com/office/drawing/2014/main" id="{CD91A7DC-F1AD-A644-880B-725B27E54952}"/>
              </a:ext>
            </a:extLst>
          </p:cNvPr>
          <p:cNvSpPr txBox="1"/>
          <p:nvPr/>
        </p:nvSpPr>
        <p:spPr>
          <a:xfrm>
            <a:off x="8059672" y="1767278"/>
            <a:ext cx="2621579" cy="1877437"/>
          </a:xfrm>
          <a:prstGeom prst="rect">
            <a:avLst/>
          </a:prstGeom>
          <a:noFill/>
        </p:spPr>
        <p:txBody>
          <a:bodyPr wrap="square" rtlCol="0">
            <a:spAutoFit/>
          </a:bodyPr>
          <a:lstStyle/>
          <a:p>
            <a:r>
              <a:rPr lang="de-DE" sz="1400" u="sng" dirty="0" err="1"/>
              <a:t>Dimensions</a:t>
            </a:r>
            <a:r>
              <a:rPr lang="de-DE" sz="1400" u="sng" dirty="0"/>
              <a:t>:</a:t>
            </a:r>
          </a:p>
          <a:p>
            <a:r>
              <a:rPr lang="de-DE" sz="1400" dirty="0"/>
              <a:t>W</a:t>
            </a:r>
            <a:r>
              <a:rPr lang="de-DE" sz="1400" baseline="-25000" dirty="0"/>
              <a:t>in</a:t>
            </a:r>
            <a:r>
              <a:rPr lang="de-DE" sz="1400" dirty="0">
                <a:sym typeface="Wingdings" pitchFamily="2" charset="2"/>
              </a:rPr>
              <a:t>  (input features, n_res)</a:t>
            </a:r>
            <a:endParaRPr lang="de-DE" sz="1400" dirty="0"/>
          </a:p>
          <a:p>
            <a:r>
              <a:rPr lang="de-DE" sz="1400" dirty="0"/>
              <a:t>W</a:t>
            </a:r>
            <a:r>
              <a:rPr lang="de-DE" sz="1400" baseline="-25000" dirty="0"/>
              <a:t>res</a:t>
            </a:r>
            <a:r>
              <a:rPr lang="de-DE" sz="1400" dirty="0"/>
              <a:t> (n_res, n_res)</a:t>
            </a:r>
            <a:endParaRPr lang="de-DE" sz="1400" baseline="-25000" dirty="0"/>
          </a:p>
          <a:p>
            <a:r>
              <a:rPr lang="de-DE" sz="1400" dirty="0"/>
              <a:t>W</a:t>
            </a:r>
            <a:r>
              <a:rPr lang="de-DE" sz="1400" baseline="-25000" dirty="0"/>
              <a:t>out</a:t>
            </a:r>
            <a:r>
              <a:rPr lang="de-DE" sz="1400" dirty="0"/>
              <a:t> (n_res, output features)</a:t>
            </a:r>
          </a:p>
          <a:p>
            <a:endParaRPr lang="de-DE" sz="1400" dirty="0"/>
          </a:p>
          <a:p>
            <a:r>
              <a:rPr lang="de-DE" sz="1400" u="sng" dirty="0"/>
              <a:t>Biases</a:t>
            </a:r>
            <a:r>
              <a:rPr lang="de-DE" sz="1400" dirty="0"/>
              <a:t>:</a:t>
            </a:r>
          </a:p>
          <a:p>
            <a:r>
              <a:rPr lang="de-DE" sz="1400" dirty="0"/>
              <a:t>b</a:t>
            </a:r>
            <a:r>
              <a:rPr lang="de-DE" sz="1400" baseline="-25000" dirty="0"/>
              <a:t>in</a:t>
            </a:r>
            <a:r>
              <a:rPr lang="de-DE" sz="1400" dirty="0"/>
              <a:t> , b</a:t>
            </a:r>
            <a:r>
              <a:rPr lang="de-DE" sz="1400" baseline="-25000" dirty="0"/>
              <a:t>res</a:t>
            </a:r>
            <a:r>
              <a:rPr lang="de-DE" sz="1400" dirty="0"/>
              <a:t> , b</a:t>
            </a:r>
            <a:r>
              <a:rPr lang="de-DE" sz="1400" baseline="-25000" dirty="0"/>
              <a:t>out</a:t>
            </a:r>
            <a:r>
              <a:rPr lang="de-DE" sz="1400" dirty="0"/>
              <a:t> </a:t>
            </a:r>
          </a:p>
          <a:p>
            <a:endParaRPr lang="de-DE" dirty="0"/>
          </a:p>
        </p:txBody>
      </p:sp>
      <p:sp>
        <p:nvSpPr>
          <p:cNvPr id="1025" name="Rechteck 1024">
            <a:extLst>
              <a:ext uri="{FF2B5EF4-FFF2-40B4-BE49-F238E27FC236}">
                <a16:creationId xmlns:a16="http://schemas.microsoft.com/office/drawing/2014/main" id="{FEB39F78-5DBB-ED45-8B9F-FACC326DAC41}"/>
              </a:ext>
            </a:extLst>
          </p:cNvPr>
          <p:cNvSpPr/>
          <p:nvPr/>
        </p:nvSpPr>
        <p:spPr>
          <a:xfrm>
            <a:off x="2635045" y="5319252"/>
            <a:ext cx="8046206" cy="471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a:extLst>
              <a:ext uri="{FF2B5EF4-FFF2-40B4-BE49-F238E27FC236}">
                <a16:creationId xmlns:a16="http://schemas.microsoft.com/office/drawing/2014/main" id="{7931F3CC-D7C3-A441-9C22-ED5F0BD3DC56}"/>
              </a:ext>
            </a:extLst>
          </p:cNvPr>
          <p:cNvPicPr>
            <a:picLocks noChangeAspect="1"/>
          </p:cNvPicPr>
          <p:nvPr/>
        </p:nvPicPr>
        <p:blipFill>
          <a:blip r:embed="rId3"/>
          <a:stretch>
            <a:fillRect/>
          </a:stretch>
        </p:blipFill>
        <p:spPr>
          <a:xfrm>
            <a:off x="2034212" y="5244024"/>
            <a:ext cx="9664700" cy="622300"/>
          </a:xfrm>
          <a:prstGeom prst="rect">
            <a:avLst/>
          </a:prstGeom>
        </p:spPr>
      </p:pic>
      <p:sp>
        <p:nvSpPr>
          <p:cNvPr id="13" name="Geschweifte Klammer links 12">
            <a:extLst>
              <a:ext uri="{FF2B5EF4-FFF2-40B4-BE49-F238E27FC236}">
                <a16:creationId xmlns:a16="http://schemas.microsoft.com/office/drawing/2014/main" id="{257A0591-4741-4947-8268-D2E22D376836}"/>
              </a:ext>
            </a:extLst>
          </p:cNvPr>
          <p:cNvSpPr/>
          <p:nvPr/>
        </p:nvSpPr>
        <p:spPr>
          <a:xfrm rot="16200000">
            <a:off x="4172298" y="4829389"/>
            <a:ext cx="294177" cy="2070993"/>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Textfeld 14">
            <a:extLst>
              <a:ext uri="{FF2B5EF4-FFF2-40B4-BE49-F238E27FC236}">
                <a16:creationId xmlns:a16="http://schemas.microsoft.com/office/drawing/2014/main" id="{B204A4CE-3159-284E-B68D-82D071162868}"/>
              </a:ext>
            </a:extLst>
          </p:cNvPr>
          <p:cNvSpPr txBox="1"/>
          <p:nvPr/>
        </p:nvSpPr>
        <p:spPr>
          <a:xfrm>
            <a:off x="3016669" y="6112518"/>
            <a:ext cx="2605433" cy="646331"/>
          </a:xfrm>
          <a:prstGeom prst="rect">
            <a:avLst/>
          </a:prstGeom>
          <a:noFill/>
        </p:spPr>
        <p:txBody>
          <a:bodyPr wrap="square" rtlCol="0">
            <a:spAutoFit/>
          </a:bodyPr>
          <a:lstStyle/>
          <a:p>
            <a:r>
              <a:rPr lang="de-DE" dirty="0" err="1"/>
              <a:t>keep</a:t>
            </a:r>
            <a:r>
              <a:rPr lang="de-DE" dirty="0"/>
              <a:t> </a:t>
            </a:r>
            <a:r>
              <a:rPr lang="de-DE" dirty="0" err="1"/>
              <a:t>fraction</a:t>
            </a:r>
            <a:r>
              <a:rPr lang="de-DE" dirty="0"/>
              <a:t> </a:t>
            </a:r>
            <a:r>
              <a:rPr lang="de-DE" dirty="0" err="1"/>
              <a:t>of</a:t>
            </a:r>
            <a:r>
              <a:rPr lang="de-DE" dirty="0"/>
              <a:t> </a:t>
            </a:r>
            <a:r>
              <a:rPr lang="de-DE" dirty="0" err="1"/>
              <a:t>previous</a:t>
            </a:r>
            <a:r>
              <a:rPr lang="de-DE" dirty="0"/>
              <a:t> </a:t>
            </a:r>
            <a:r>
              <a:rPr lang="de-DE" dirty="0" err="1"/>
              <a:t>timestep‘s</a:t>
            </a:r>
            <a:r>
              <a:rPr lang="de-DE" dirty="0"/>
              <a:t> </a:t>
            </a:r>
            <a:r>
              <a:rPr lang="de-DE" dirty="0" err="1"/>
              <a:t>reservoir</a:t>
            </a:r>
            <a:r>
              <a:rPr lang="de-DE" dirty="0"/>
              <a:t> state</a:t>
            </a:r>
          </a:p>
        </p:txBody>
      </p:sp>
      <p:sp>
        <p:nvSpPr>
          <p:cNvPr id="47" name="Geschweifte Klammer links 46">
            <a:extLst>
              <a:ext uri="{FF2B5EF4-FFF2-40B4-BE49-F238E27FC236}">
                <a16:creationId xmlns:a16="http://schemas.microsoft.com/office/drawing/2014/main" id="{9961D986-8AFD-004B-BEB3-4F1D2F69B975}"/>
              </a:ext>
            </a:extLst>
          </p:cNvPr>
          <p:cNvSpPr/>
          <p:nvPr/>
        </p:nvSpPr>
        <p:spPr>
          <a:xfrm rot="5400000">
            <a:off x="7103876" y="4363457"/>
            <a:ext cx="287789" cy="1623802"/>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59" name="Textfeld 58">
            <a:extLst>
              <a:ext uri="{FF2B5EF4-FFF2-40B4-BE49-F238E27FC236}">
                <a16:creationId xmlns:a16="http://schemas.microsoft.com/office/drawing/2014/main" id="{833D054D-3F92-594B-B21D-8687419C88A0}"/>
              </a:ext>
            </a:extLst>
          </p:cNvPr>
          <p:cNvSpPr txBox="1"/>
          <p:nvPr/>
        </p:nvSpPr>
        <p:spPr>
          <a:xfrm>
            <a:off x="6075190" y="4543432"/>
            <a:ext cx="2605433" cy="369332"/>
          </a:xfrm>
          <a:prstGeom prst="rect">
            <a:avLst/>
          </a:prstGeom>
          <a:noFill/>
        </p:spPr>
        <p:txBody>
          <a:bodyPr wrap="square" rtlCol="0">
            <a:spAutoFit/>
          </a:bodyPr>
          <a:lstStyle/>
          <a:p>
            <a:r>
              <a:rPr lang="de-DE" dirty="0" err="1"/>
              <a:t>current</a:t>
            </a:r>
            <a:r>
              <a:rPr lang="de-DE" dirty="0"/>
              <a:t> </a:t>
            </a:r>
            <a:r>
              <a:rPr lang="de-DE" dirty="0" err="1"/>
              <a:t>timestep‘s</a:t>
            </a:r>
            <a:r>
              <a:rPr lang="de-DE" dirty="0"/>
              <a:t> </a:t>
            </a:r>
            <a:r>
              <a:rPr lang="de-DE" dirty="0" err="1"/>
              <a:t>input</a:t>
            </a:r>
            <a:endParaRPr lang="de-DE" dirty="0"/>
          </a:p>
        </p:txBody>
      </p:sp>
      <p:sp>
        <p:nvSpPr>
          <p:cNvPr id="62" name="Geschweifte Klammer links 61">
            <a:extLst>
              <a:ext uri="{FF2B5EF4-FFF2-40B4-BE49-F238E27FC236}">
                <a16:creationId xmlns:a16="http://schemas.microsoft.com/office/drawing/2014/main" id="{0D3EEC97-650B-2E43-8235-8156ABE00074}"/>
              </a:ext>
            </a:extLst>
          </p:cNvPr>
          <p:cNvSpPr/>
          <p:nvPr/>
        </p:nvSpPr>
        <p:spPr>
          <a:xfrm rot="16200000">
            <a:off x="9589766" y="4664463"/>
            <a:ext cx="294177" cy="243079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3" name="Textfeld 62">
            <a:extLst>
              <a:ext uri="{FF2B5EF4-FFF2-40B4-BE49-F238E27FC236}">
                <a16:creationId xmlns:a16="http://schemas.microsoft.com/office/drawing/2014/main" id="{34B07B67-4CD4-C044-B6CC-0D72D2696EF8}"/>
              </a:ext>
            </a:extLst>
          </p:cNvPr>
          <p:cNvSpPr txBox="1"/>
          <p:nvPr/>
        </p:nvSpPr>
        <p:spPr>
          <a:xfrm>
            <a:off x="8438889" y="6112518"/>
            <a:ext cx="2924328" cy="369332"/>
          </a:xfrm>
          <a:prstGeom prst="rect">
            <a:avLst/>
          </a:prstGeom>
          <a:noFill/>
        </p:spPr>
        <p:txBody>
          <a:bodyPr wrap="square" rtlCol="0">
            <a:spAutoFit/>
          </a:bodyPr>
          <a:lstStyle/>
          <a:p>
            <a:r>
              <a:rPr lang="de-DE" dirty="0" err="1"/>
              <a:t>recurrence</a:t>
            </a:r>
            <a:r>
              <a:rPr lang="de-DE" dirty="0"/>
              <a:t> </a:t>
            </a:r>
            <a:r>
              <a:rPr lang="de-DE" dirty="0" err="1"/>
              <a:t>inside</a:t>
            </a:r>
            <a:r>
              <a:rPr lang="de-DE" dirty="0"/>
              <a:t> </a:t>
            </a:r>
            <a:r>
              <a:rPr lang="de-DE" dirty="0" err="1"/>
              <a:t>reservoir</a:t>
            </a:r>
            <a:endParaRPr lang="de-DE" dirty="0"/>
          </a:p>
        </p:txBody>
      </p:sp>
      <p:sp>
        <p:nvSpPr>
          <p:cNvPr id="20" name="Foliennummernplatzhalter 19">
            <a:extLst>
              <a:ext uri="{FF2B5EF4-FFF2-40B4-BE49-F238E27FC236}">
                <a16:creationId xmlns:a16="http://schemas.microsoft.com/office/drawing/2014/main" id="{E57366F7-4730-2048-BD91-5237137DEE06}"/>
              </a:ext>
            </a:extLst>
          </p:cNvPr>
          <p:cNvSpPr>
            <a:spLocks noGrp="1"/>
          </p:cNvSpPr>
          <p:nvPr>
            <p:ph type="sldNum" sz="quarter" idx="12"/>
          </p:nvPr>
        </p:nvSpPr>
        <p:spPr/>
        <p:txBody>
          <a:bodyPr/>
          <a:lstStyle/>
          <a:p>
            <a:fld id="{884D93BF-CEC1-484B-B797-4695C35961E3}" type="slidenum">
              <a:rPr lang="de-DE" smtClean="0"/>
              <a:t>2</a:t>
            </a:fld>
            <a:endParaRPr lang="de-DE"/>
          </a:p>
        </p:txBody>
      </p:sp>
    </p:spTree>
    <p:extLst>
      <p:ext uri="{BB962C8B-B14F-4D97-AF65-F5344CB8AC3E}">
        <p14:creationId xmlns:p14="http://schemas.microsoft.com/office/powerpoint/2010/main" val="1181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37702AC-7DF5-744E-B707-99681FDC7092}"/>
              </a:ext>
            </a:extLst>
          </p:cNvPr>
          <p:cNvSpPr/>
          <p:nvPr/>
        </p:nvSpPr>
        <p:spPr>
          <a:xfrm>
            <a:off x="1183858" y="1397971"/>
            <a:ext cx="1633591" cy="18082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Oval 2">
            <a:extLst>
              <a:ext uri="{FF2B5EF4-FFF2-40B4-BE49-F238E27FC236}">
                <a16:creationId xmlns:a16="http://schemas.microsoft.com/office/drawing/2014/main" id="{3144D481-33A5-C449-B1FC-A862F47E5E2B}"/>
              </a:ext>
            </a:extLst>
          </p:cNvPr>
          <p:cNvSpPr/>
          <p:nvPr/>
        </p:nvSpPr>
        <p:spPr>
          <a:xfrm>
            <a:off x="1318758" y="2230096"/>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Oval 4">
            <a:extLst>
              <a:ext uri="{FF2B5EF4-FFF2-40B4-BE49-F238E27FC236}">
                <a16:creationId xmlns:a16="http://schemas.microsoft.com/office/drawing/2014/main" id="{89BEC5F5-AFD5-FE4E-963B-E45A3DA695D1}"/>
              </a:ext>
            </a:extLst>
          </p:cNvPr>
          <p:cNvSpPr/>
          <p:nvPr/>
        </p:nvSpPr>
        <p:spPr>
          <a:xfrm>
            <a:off x="1542875" y="1780145"/>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Oval 5">
            <a:extLst>
              <a:ext uri="{FF2B5EF4-FFF2-40B4-BE49-F238E27FC236}">
                <a16:creationId xmlns:a16="http://schemas.microsoft.com/office/drawing/2014/main" id="{84A7D46A-DFCA-5540-879B-FC12FFC6EC7F}"/>
              </a:ext>
            </a:extLst>
          </p:cNvPr>
          <p:cNvSpPr/>
          <p:nvPr/>
        </p:nvSpPr>
        <p:spPr>
          <a:xfrm>
            <a:off x="2000653" y="1628825"/>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Oval 6">
            <a:extLst>
              <a:ext uri="{FF2B5EF4-FFF2-40B4-BE49-F238E27FC236}">
                <a16:creationId xmlns:a16="http://schemas.microsoft.com/office/drawing/2014/main" id="{599BBDEE-045D-B44D-9DD7-F85941F7CB86}"/>
              </a:ext>
            </a:extLst>
          </p:cNvPr>
          <p:cNvSpPr/>
          <p:nvPr/>
        </p:nvSpPr>
        <p:spPr>
          <a:xfrm>
            <a:off x="2431658" y="2001425"/>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Oval 7">
            <a:extLst>
              <a:ext uri="{FF2B5EF4-FFF2-40B4-BE49-F238E27FC236}">
                <a16:creationId xmlns:a16="http://schemas.microsoft.com/office/drawing/2014/main" id="{4D523CD9-79E7-8F4C-BFDF-7E062715ADD9}"/>
              </a:ext>
            </a:extLst>
          </p:cNvPr>
          <p:cNvSpPr/>
          <p:nvPr/>
        </p:nvSpPr>
        <p:spPr>
          <a:xfrm>
            <a:off x="1937052" y="2148906"/>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a:extLst>
              <a:ext uri="{FF2B5EF4-FFF2-40B4-BE49-F238E27FC236}">
                <a16:creationId xmlns:a16="http://schemas.microsoft.com/office/drawing/2014/main" id="{250ABF9C-B09C-D340-BE04-CA79D5EA094D}"/>
              </a:ext>
            </a:extLst>
          </p:cNvPr>
          <p:cNvSpPr/>
          <p:nvPr/>
        </p:nvSpPr>
        <p:spPr>
          <a:xfrm>
            <a:off x="1549198" y="260487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Oval 9">
            <a:extLst>
              <a:ext uri="{FF2B5EF4-FFF2-40B4-BE49-F238E27FC236}">
                <a16:creationId xmlns:a16="http://schemas.microsoft.com/office/drawing/2014/main" id="{170549C9-8704-7949-B9F9-3533837D61CC}"/>
              </a:ext>
            </a:extLst>
          </p:cNvPr>
          <p:cNvSpPr/>
          <p:nvPr/>
        </p:nvSpPr>
        <p:spPr>
          <a:xfrm>
            <a:off x="2072653" y="282274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Oval 10">
            <a:extLst>
              <a:ext uri="{FF2B5EF4-FFF2-40B4-BE49-F238E27FC236}">
                <a16:creationId xmlns:a16="http://schemas.microsoft.com/office/drawing/2014/main" id="{A99EC41A-7210-0B4F-93AE-47B7E979E461}"/>
              </a:ext>
            </a:extLst>
          </p:cNvPr>
          <p:cNvSpPr/>
          <p:nvPr/>
        </p:nvSpPr>
        <p:spPr>
          <a:xfrm>
            <a:off x="2426962" y="245982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699A7A5D-C729-1644-9870-F0815EA9F2BE}"/>
              </a:ext>
            </a:extLst>
          </p:cNvPr>
          <p:cNvCxnSpPr/>
          <p:nvPr/>
        </p:nvCxnSpPr>
        <p:spPr>
          <a:xfrm flipV="1">
            <a:off x="1718679" y="1716727"/>
            <a:ext cx="250177" cy="79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9D31791-A236-274C-81F3-E7B2CAB40227}"/>
              </a:ext>
            </a:extLst>
          </p:cNvPr>
          <p:cNvCxnSpPr>
            <a:cxnSpLocks/>
          </p:cNvCxnSpPr>
          <p:nvPr/>
        </p:nvCxnSpPr>
        <p:spPr>
          <a:xfrm flipV="1">
            <a:off x="1707922" y="2302096"/>
            <a:ext cx="260934" cy="29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EB3839E9-AA1D-9D46-92B8-87C0A1123F07}"/>
              </a:ext>
            </a:extLst>
          </p:cNvPr>
          <p:cNvCxnSpPr>
            <a:cxnSpLocks/>
          </p:cNvCxnSpPr>
          <p:nvPr/>
        </p:nvCxnSpPr>
        <p:spPr>
          <a:xfrm flipV="1">
            <a:off x="1451038" y="1969621"/>
            <a:ext cx="107739" cy="203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E5B58AE6-EC07-F14A-A3BB-ADFFCD581F93}"/>
              </a:ext>
            </a:extLst>
          </p:cNvPr>
          <p:cNvCxnSpPr>
            <a:cxnSpLocks/>
          </p:cNvCxnSpPr>
          <p:nvPr/>
        </p:nvCxnSpPr>
        <p:spPr>
          <a:xfrm>
            <a:off x="1455044" y="2423176"/>
            <a:ext cx="95782" cy="156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6EBFBF-199E-4B4B-9466-D339643DC28E}"/>
              </a:ext>
            </a:extLst>
          </p:cNvPr>
          <p:cNvCxnSpPr>
            <a:cxnSpLocks/>
          </p:cNvCxnSpPr>
          <p:nvPr/>
        </p:nvCxnSpPr>
        <p:spPr>
          <a:xfrm>
            <a:off x="2096762" y="2286434"/>
            <a:ext cx="304597" cy="1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4A63C0D-7850-C24E-A7F3-FBBED64BD41C}"/>
              </a:ext>
            </a:extLst>
          </p:cNvPr>
          <p:cNvCxnSpPr>
            <a:cxnSpLocks/>
          </p:cNvCxnSpPr>
          <p:nvPr/>
        </p:nvCxnSpPr>
        <p:spPr>
          <a:xfrm>
            <a:off x="2176453" y="1772825"/>
            <a:ext cx="224906" cy="196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04C242FD-F5AD-4D49-9A7A-D41172255521}"/>
              </a:ext>
            </a:extLst>
          </p:cNvPr>
          <p:cNvCxnSpPr>
            <a:cxnSpLocks/>
          </p:cNvCxnSpPr>
          <p:nvPr/>
        </p:nvCxnSpPr>
        <p:spPr>
          <a:xfrm>
            <a:off x="1718679" y="2724342"/>
            <a:ext cx="290373"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3A8C69A-C365-A54E-ACAC-52CEB95C56D2}"/>
              </a:ext>
            </a:extLst>
          </p:cNvPr>
          <p:cNvCxnSpPr>
            <a:cxnSpLocks/>
          </p:cNvCxnSpPr>
          <p:nvPr/>
        </p:nvCxnSpPr>
        <p:spPr>
          <a:xfrm flipH="1">
            <a:off x="2288906" y="2649425"/>
            <a:ext cx="147900"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Gebogener Pfeil 37">
            <a:extLst>
              <a:ext uri="{FF2B5EF4-FFF2-40B4-BE49-F238E27FC236}">
                <a16:creationId xmlns:a16="http://schemas.microsoft.com/office/drawing/2014/main" id="{1CE6F996-3008-B04B-9DBF-15A428FF1605}"/>
              </a:ext>
            </a:extLst>
          </p:cNvPr>
          <p:cNvSpPr/>
          <p:nvPr/>
        </p:nvSpPr>
        <p:spPr>
          <a:xfrm>
            <a:off x="1937929" y="2014343"/>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0" name="Gebogener Pfeil 39">
            <a:extLst>
              <a:ext uri="{FF2B5EF4-FFF2-40B4-BE49-F238E27FC236}">
                <a16:creationId xmlns:a16="http://schemas.microsoft.com/office/drawing/2014/main" id="{1C19C0F4-57DF-E94C-B9CA-75B17EB8635D}"/>
              </a:ext>
            </a:extLst>
          </p:cNvPr>
          <p:cNvSpPr/>
          <p:nvPr/>
        </p:nvSpPr>
        <p:spPr>
          <a:xfrm rot="4204466">
            <a:off x="2506671" y="2379298"/>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9" name="Rechteck 38">
            <a:extLst>
              <a:ext uri="{FF2B5EF4-FFF2-40B4-BE49-F238E27FC236}">
                <a16:creationId xmlns:a16="http://schemas.microsoft.com/office/drawing/2014/main" id="{593FE302-598C-FC42-9E42-A774540CCD05}"/>
              </a:ext>
            </a:extLst>
          </p:cNvPr>
          <p:cNvSpPr/>
          <p:nvPr/>
        </p:nvSpPr>
        <p:spPr>
          <a:xfrm>
            <a:off x="366367" y="1788477"/>
            <a:ext cx="262393" cy="1008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Oval 41">
            <a:extLst>
              <a:ext uri="{FF2B5EF4-FFF2-40B4-BE49-F238E27FC236}">
                <a16:creationId xmlns:a16="http://schemas.microsoft.com/office/drawing/2014/main" id="{C3EFA42A-CAAD-FB4C-B730-4B1910E3BCC5}"/>
              </a:ext>
            </a:extLst>
          </p:cNvPr>
          <p:cNvSpPr/>
          <p:nvPr/>
        </p:nvSpPr>
        <p:spPr>
          <a:xfrm>
            <a:off x="416076" y="189326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Oval 42">
            <a:extLst>
              <a:ext uri="{FF2B5EF4-FFF2-40B4-BE49-F238E27FC236}">
                <a16:creationId xmlns:a16="http://schemas.microsoft.com/office/drawing/2014/main" id="{9DDC2C52-139B-2B4E-9862-0FF052E596C4}"/>
              </a:ext>
            </a:extLst>
          </p:cNvPr>
          <p:cNvSpPr/>
          <p:nvPr/>
        </p:nvSpPr>
        <p:spPr>
          <a:xfrm>
            <a:off x="420711" y="211156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Oval 43">
            <a:extLst>
              <a:ext uri="{FF2B5EF4-FFF2-40B4-BE49-F238E27FC236}">
                <a16:creationId xmlns:a16="http://schemas.microsoft.com/office/drawing/2014/main" id="{41B9B121-778C-954D-A6DD-51A63811F620}"/>
              </a:ext>
            </a:extLst>
          </p:cNvPr>
          <p:cNvSpPr/>
          <p:nvPr/>
        </p:nvSpPr>
        <p:spPr>
          <a:xfrm>
            <a:off x="425346" y="2329856"/>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Oval 44">
            <a:extLst>
              <a:ext uri="{FF2B5EF4-FFF2-40B4-BE49-F238E27FC236}">
                <a16:creationId xmlns:a16="http://schemas.microsoft.com/office/drawing/2014/main" id="{37698B38-CEC3-7944-B0A4-99E4013E8A91}"/>
              </a:ext>
            </a:extLst>
          </p:cNvPr>
          <p:cNvSpPr/>
          <p:nvPr/>
        </p:nvSpPr>
        <p:spPr>
          <a:xfrm>
            <a:off x="429981" y="2548152"/>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DFEDAE82-AF81-B541-B7BF-3398C51F308A}"/>
              </a:ext>
            </a:extLst>
          </p:cNvPr>
          <p:cNvSpPr/>
          <p:nvPr/>
        </p:nvSpPr>
        <p:spPr>
          <a:xfrm>
            <a:off x="8702837" y="1935160"/>
            <a:ext cx="262393" cy="7829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Oval 47">
            <a:extLst>
              <a:ext uri="{FF2B5EF4-FFF2-40B4-BE49-F238E27FC236}">
                <a16:creationId xmlns:a16="http://schemas.microsoft.com/office/drawing/2014/main" id="{2E7328FC-72AA-954D-929A-D2DCF0646228}"/>
              </a:ext>
            </a:extLst>
          </p:cNvPr>
          <p:cNvSpPr/>
          <p:nvPr/>
        </p:nvSpPr>
        <p:spPr>
          <a:xfrm>
            <a:off x="8757181" y="2032377"/>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Oval 48">
            <a:extLst>
              <a:ext uri="{FF2B5EF4-FFF2-40B4-BE49-F238E27FC236}">
                <a16:creationId xmlns:a16="http://schemas.microsoft.com/office/drawing/2014/main" id="{E3649FBF-8129-1341-B6FE-9F0818688B69}"/>
              </a:ext>
            </a:extLst>
          </p:cNvPr>
          <p:cNvSpPr/>
          <p:nvPr/>
        </p:nvSpPr>
        <p:spPr>
          <a:xfrm>
            <a:off x="8761816" y="225067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Oval 49">
            <a:extLst>
              <a:ext uri="{FF2B5EF4-FFF2-40B4-BE49-F238E27FC236}">
                <a16:creationId xmlns:a16="http://schemas.microsoft.com/office/drawing/2014/main" id="{C9FA2FC4-3823-064F-8F54-E66C11B968A2}"/>
              </a:ext>
            </a:extLst>
          </p:cNvPr>
          <p:cNvSpPr/>
          <p:nvPr/>
        </p:nvSpPr>
        <p:spPr>
          <a:xfrm>
            <a:off x="8766451" y="246896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38A2D2EB-014C-1E46-B40D-6230719DA7B0}"/>
              </a:ext>
            </a:extLst>
          </p:cNvPr>
          <p:cNvSpPr txBox="1"/>
          <p:nvPr/>
        </p:nvSpPr>
        <p:spPr>
          <a:xfrm>
            <a:off x="649896" y="2398118"/>
            <a:ext cx="592548" cy="369332"/>
          </a:xfrm>
          <a:prstGeom prst="rect">
            <a:avLst/>
          </a:prstGeom>
          <a:noFill/>
        </p:spPr>
        <p:txBody>
          <a:bodyPr wrap="square" rtlCol="0">
            <a:spAutoFit/>
          </a:bodyPr>
          <a:lstStyle/>
          <a:p>
            <a:r>
              <a:rPr lang="de-DE" b="1" dirty="0"/>
              <a:t>W</a:t>
            </a:r>
            <a:r>
              <a:rPr lang="de-DE" baseline="30000" dirty="0"/>
              <a:t>1</a:t>
            </a:r>
            <a:r>
              <a:rPr lang="de-DE" baseline="-25000" dirty="0"/>
              <a:t>in</a:t>
            </a:r>
            <a:endParaRPr lang="de-DE" b="1" dirty="0"/>
          </a:p>
        </p:txBody>
      </p:sp>
      <p:sp>
        <p:nvSpPr>
          <p:cNvPr id="51" name="Pfeil nach rechts 50">
            <a:extLst>
              <a:ext uri="{FF2B5EF4-FFF2-40B4-BE49-F238E27FC236}">
                <a16:creationId xmlns:a16="http://schemas.microsoft.com/office/drawing/2014/main" id="{67B72CFF-0918-1248-8BC5-9768B4E626B2}"/>
              </a:ext>
            </a:extLst>
          </p:cNvPr>
          <p:cNvSpPr/>
          <p:nvPr/>
        </p:nvSpPr>
        <p:spPr>
          <a:xfrm>
            <a:off x="747161" y="2197053"/>
            <a:ext cx="341906" cy="228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53" name="Textfeld 52">
            <a:extLst>
              <a:ext uri="{FF2B5EF4-FFF2-40B4-BE49-F238E27FC236}">
                <a16:creationId xmlns:a16="http://schemas.microsoft.com/office/drawing/2014/main" id="{F96E6119-472A-F040-8B33-D827D0F8C2CE}"/>
              </a:ext>
            </a:extLst>
          </p:cNvPr>
          <p:cNvSpPr txBox="1"/>
          <p:nvPr/>
        </p:nvSpPr>
        <p:spPr>
          <a:xfrm>
            <a:off x="7951210" y="1863900"/>
            <a:ext cx="669236" cy="369332"/>
          </a:xfrm>
          <a:prstGeom prst="rect">
            <a:avLst/>
          </a:prstGeom>
          <a:noFill/>
        </p:spPr>
        <p:txBody>
          <a:bodyPr wrap="square" rtlCol="0">
            <a:spAutoFit/>
          </a:bodyPr>
          <a:lstStyle/>
          <a:p>
            <a:r>
              <a:rPr lang="de-DE" b="1" dirty="0"/>
              <a:t>W</a:t>
            </a:r>
            <a:r>
              <a:rPr lang="de-DE" baseline="-25000" dirty="0"/>
              <a:t>out</a:t>
            </a:r>
          </a:p>
        </p:txBody>
      </p:sp>
      <p:sp>
        <p:nvSpPr>
          <p:cNvPr id="55" name="Textfeld 54">
            <a:extLst>
              <a:ext uri="{FF2B5EF4-FFF2-40B4-BE49-F238E27FC236}">
                <a16:creationId xmlns:a16="http://schemas.microsoft.com/office/drawing/2014/main" id="{BAEF7D0D-4020-3549-87D4-4FC1BFD1EDF4}"/>
              </a:ext>
            </a:extLst>
          </p:cNvPr>
          <p:cNvSpPr txBox="1"/>
          <p:nvPr/>
        </p:nvSpPr>
        <p:spPr>
          <a:xfrm>
            <a:off x="2088600" y="1505537"/>
            <a:ext cx="669236" cy="369332"/>
          </a:xfrm>
          <a:prstGeom prst="rect">
            <a:avLst/>
          </a:prstGeom>
          <a:noFill/>
        </p:spPr>
        <p:txBody>
          <a:bodyPr wrap="square" rtlCol="0">
            <a:spAutoFit/>
          </a:bodyPr>
          <a:lstStyle/>
          <a:p>
            <a:r>
              <a:rPr lang="de-DE" b="1" dirty="0"/>
              <a:t>W</a:t>
            </a:r>
            <a:r>
              <a:rPr lang="de-DE" baseline="30000" dirty="0"/>
              <a:t>1</a:t>
            </a:r>
            <a:r>
              <a:rPr lang="de-DE" baseline="-25000" dirty="0"/>
              <a:t>res</a:t>
            </a:r>
            <a:endParaRPr lang="de-DE" dirty="0"/>
          </a:p>
        </p:txBody>
      </p:sp>
      <p:sp>
        <p:nvSpPr>
          <p:cNvPr id="52" name="Textfeld 51">
            <a:extLst>
              <a:ext uri="{FF2B5EF4-FFF2-40B4-BE49-F238E27FC236}">
                <a16:creationId xmlns:a16="http://schemas.microsoft.com/office/drawing/2014/main" id="{02D46DD5-A467-5A4F-9B9C-C0FBA091B004}"/>
              </a:ext>
            </a:extLst>
          </p:cNvPr>
          <p:cNvSpPr txBox="1"/>
          <p:nvPr/>
        </p:nvSpPr>
        <p:spPr>
          <a:xfrm>
            <a:off x="365769" y="302411"/>
            <a:ext cx="6674128" cy="461665"/>
          </a:xfrm>
          <a:prstGeom prst="rect">
            <a:avLst/>
          </a:prstGeom>
          <a:noFill/>
        </p:spPr>
        <p:txBody>
          <a:bodyPr wrap="square" rtlCol="0">
            <a:spAutoFit/>
          </a:bodyPr>
          <a:lstStyle/>
          <a:p>
            <a:r>
              <a:rPr lang="de-DE" sz="2400" dirty="0" err="1"/>
              <a:t>From</a:t>
            </a:r>
            <a:r>
              <a:rPr lang="de-DE" sz="2400" dirty="0"/>
              <a:t> </a:t>
            </a:r>
            <a:r>
              <a:rPr lang="de-DE" sz="2400" b="1" dirty="0" err="1"/>
              <a:t>base</a:t>
            </a:r>
            <a:r>
              <a:rPr lang="de-DE" sz="2400" b="1" dirty="0"/>
              <a:t> ESN</a:t>
            </a:r>
            <a:r>
              <a:rPr lang="de-DE" sz="2400" dirty="0"/>
              <a:t> </a:t>
            </a:r>
            <a:r>
              <a:rPr lang="de-DE" sz="2400" dirty="0" err="1"/>
              <a:t>to</a:t>
            </a:r>
            <a:r>
              <a:rPr lang="de-DE" sz="2400" dirty="0"/>
              <a:t> </a:t>
            </a:r>
            <a:r>
              <a:rPr lang="de-DE" sz="2400" b="1" dirty="0" err="1"/>
              <a:t>Deep</a:t>
            </a:r>
            <a:r>
              <a:rPr lang="de-DE" sz="2400" b="1" dirty="0"/>
              <a:t> ESN</a:t>
            </a:r>
          </a:p>
        </p:txBody>
      </p:sp>
      <p:sp>
        <p:nvSpPr>
          <p:cNvPr id="56" name="Textfeld 55">
            <a:extLst>
              <a:ext uri="{FF2B5EF4-FFF2-40B4-BE49-F238E27FC236}">
                <a16:creationId xmlns:a16="http://schemas.microsoft.com/office/drawing/2014/main" id="{0CA607F7-87DD-434D-A4D7-B75429D6DA41}"/>
              </a:ext>
            </a:extLst>
          </p:cNvPr>
          <p:cNvSpPr txBox="1"/>
          <p:nvPr/>
        </p:nvSpPr>
        <p:spPr>
          <a:xfrm>
            <a:off x="51511" y="2847947"/>
            <a:ext cx="920397" cy="369332"/>
          </a:xfrm>
          <a:prstGeom prst="rect">
            <a:avLst/>
          </a:prstGeom>
          <a:noFill/>
        </p:spPr>
        <p:txBody>
          <a:bodyPr wrap="square" rtlCol="0">
            <a:spAutoFit/>
          </a:bodyPr>
          <a:lstStyle/>
          <a:p>
            <a:pPr algn="ctr"/>
            <a:r>
              <a:rPr lang="de-DE" b="1" dirty="0"/>
              <a:t>Input U</a:t>
            </a:r>
          </a:p>
        </p:txBody>
      </p:sp>
      <p:sp>
        <p:nvSpPr>
          <p:cNvPr id="58" name="Textfeld 57">
            <a:extLst>
              <a:ext uri="{FF2B5EF4-FFF2-40B4-BE49-F238E27FC236}">
                <a16:creationId xmlns:a16="http://schemas.microsoft.com/office/drawing/2014/main" id="{1EED3B8B-A8FD-8D42-B0D6-19F9C3A30532}"/>
              </a:ext>
            </a:extLst>
          </p:cNvPr>
          <p:cNvSpPr txBox="1"/>
          <p:nvPr/>
        </p:nvSpPr>
        <p:spPr>
          <a:xfrm>
            <a:off x="8345029" y="2762542"/>
            <a:ext cx="1110544" cy="369332"/>
          </a:xfrm>
          <a:prstGeom prst="rect">
            <a:avLst/>
          </a:prstGeom>
          <a:noFill/>
        </p:spPr>
        <p:txBody>
          <a:bodyPr wrap="square" rtlCol="0">
            <a:spAutoFit/>
          </a:bodyPr>
          <a:lstStyle/>
          <a:p>
            <a:pPr algn="ctr"/>
            <a:r>
              <a:rPr lang="de-DE" b="1" dirty="0"/>
              <a:t>Output Y</a:t>
            </a:r>
          </a:p>
        </p:txBody>
      </p:sp>
      <p:sp>
        <p:nvSpPr>
          <p:cNvPr id="57" name="Textfeld 56">
            <a:extLst>
              <a:ext uri="{FF2B5EF4-FFF2-40B4-BE49-F238E27FC236}">
                <a16:creationId xmlns:a16="http://schemas.microsoft.com/office/drawing/2014/main" id="{CB71F533-CAA5-3848-8BFC-90E087046BFA}"/>
              </a:ext>
            </a:extLst>
          </p:cNvPr>
          <p:cNvSpPr txBox="1"/>
          <p:nvPr/>
        </p:nvSpPr>
        <p:spPr>
          <a:xfrm>
            <a:off x="9450791" y="275627"/>
            <a:ext cx="2685629" cy="1877437"/>
          </a:xfrm>
          <a:prstGeom prst="rect">
            <a:avLst/>
          </a:prstGeom>
          <a:noFill/>
        </p:spPr>
        <p:txBody>
          <a:bodyPr wrap="square" rtlCol="0">
            <a:spAutoFit/>
          </a:bodyPr>
          <a:lstStyle/>
          <a:p>
            <a:r>
              <a:rPr lang="de-DE" sz="1400" u="sng" dirty="0"/>
              <a:t>(</a:t>
            </a:r>
            <a:r>
              <a:rPr lang="de-DE" sz="1400" u="sng" dirty="0" err="1"/>
              <a:t>Hyper</a:t>
            </a:r>
            <a:r>
              <a:rPr lang="de-DE" sz="1400" u="sng" dirty="0"/>
              <a:t>)</a:t>
            </a:r>
            <a:r>
              <a:rPr lang="de-DE" sz="1400" u="sng" dirty="0" err="1"/>
              <a:t>parameters</a:t>
            </a:r>
            <a:r>
              <a:rPr lang="de-DE" sz="1400" u="sng" dirty="0"/>
              <a:t>:</a:t>
            </a:r>
          </a:p>
          <a:p>
            <a:r>
              <a:rPr lang="de-DE" sz="1400" b="1" dirty="0">
                <a:solidFill>
                  <a:srgbClr val="FF0000"/>
                </a:solidFill>
              </a:rPr>
              <a:t>n_layers (N)</a:t>
            </a:r>
            <a:r>
              <a:rPr lang="de-DE" sz="1400" b="1" dirty="0"/>
              <a:t>: </a:t>
            </a:r>
            <a:r>
              <a:rPr lang="de-DE" sz="1400" dirty="0"/>
              <a:t>number of reservoirs</a:t>
            </a:r>
          </a:p>
          <a:p>
            <a:r>
              <a:rPr lang="de-DE" sz="1400" b="1" dirty="0"/>
              <a:t>n_res</a:t>
            </a:r>
            <a:r>
              <a:rPr lang="de-DE" sz="1400" dirty="0"/>
              <a:t>: number of res. units</a:t>
            </a:r>
          </a:p>
          <a:p>
            <a:r>
              <a:rPr lang="de-DE" sz="1400" b="1" dirty="0"/>
              <a:t>sparsity</a:t>
            </a:r>
            <a:r>
              <a:rPr lang="de-DE" sz="1400" dirty="0"/>
              <a:t> of reservoir connections</a:t>
            </a:r>
          </a:p>
          <a:p>
            <a:r>
              <a:rPr lang="de-DE" sz="1400" b="1" dirty="0"/>
              <a:t>spectral radius</a:t>
            </a:r>
            <a:r>
              <a:rPr lang="de-DE" sz="1400" dirty="0"/>
              <a:t>: max EV of W</a:t>
            </a:r>
            <a:r>
              <a:rPr lang="de-DE" sz="1400" baseline="-25000" dirty="0"/>
              <a:t>res</a:t>
            </a:r>
          </a:p>
          <a:p>
            <a:r>
              <a:rPr lang="de-DE" sz="1400" b="1" dirty="0"/>
              <a:t>leak rate </a:t>
            </a:r>
            <a:r>
              <a:rPr lang="de-DE" sz="1400" b="1" dirty="0">
                <a:solidFill>
                  <a:srgbClr val="FF0000"/>
                </a:solidFill>
              </a:rPr>
              <a:t>⍺</a:t>
            </a:r>
            <a:r>
              <a:rPr lang="de-DE" sz="1400" b="1" baseline="30000" dirty="0">
                <a:solidFill>
                  <a:srgbClr val="FF0000"/>
                </a:solidFill>
              </a:rPr>
              <a:t>l</a:t>
            </a:r>
            <a:r>
              <a:rPr lang="de-DE" sz="1400" dirty="0"/>
              <a:t> in reservoir transition</a:t>
            </a:r>
          </a:p>
          <a:p>
            <a:r>
              <a:rPr lang="de-DE" sz="1400" b="1" dirty="0"/>
              <a:t>activation</a:t>
            </a:r>
            <a:r>
              <a:rPr lang="de-DE" sz="1400" dirty="0"/>
              <a:t> for reservoir transition</a:t>
            </a:r>
          </a:p>
          <a:p>
            <a:endParaRPr lang="de-DE" dirty="0"/>
          </a:p>
        </p:txBody>
      </p:sp>
      <p:sp>
        <p:nvSpPr>
          <p:cNvPr id="60" name="Textfeld 59">
            <a:extLst>
              <a:ext uri="{FF2B5EF4-FFF2-40B4-BE49-F238E27FC236}">
                <a16:creationId xmlns:a16="http://schemas.microsoft.com/office/drawing/2014/main" id="{87F477F1-2671-4847-BD95-9FD5E75EA3B8}"/>
              </a:ext>
            </a:extLst>
          </p:cNvPr>
          <p:cNvSpPr txBox="1"/>
          <p:nvPr/>
        </p:nvSpPr>
        <p:spPr>
          <a:xfrm>
            <a:off x="916383" y="929024"/>
            <a:ext cx="2011264" cy="369332"/>
          </a:xfrm>
          <a:prstGeom prst="rect">
            <a:avLst/>
          </a:prstGeom>
          <a:noFill/>
        </p:spPr>
        <p:txBody>
          <a:bodyPr wrap="square" rtlCol="0">
            <a:spAutoFit/>
          </a:bodyPr>
          <a:lstStyle/>
          <a:p>
            <a:pPr algn="ctr"/>
            <a:r>
              <a:rPr lang="de-DE" b="1" dirty="0"/>
              <a:t>Reservoir </a:t>
            </a:r>
            <a:r>
              <a:rPr lang="de-DE" b="1" dirty="0" err="1"/>
              <a:t>states</a:t>
            </a:r>
            <a:r>
              <a:rPr lang="de-DE" b="1" dirty="0"/>
              <a:t> X</a:t>
            </a:r>
            <a:r>
              <a:rPr lang="de-DE" b="1" baseline="30000" dirty="0"/>
              <a:t>1</a:t>
            </a:r>
            <a:endParaRPr lang="de-DE" b="1" dirty="0"/>
          </a:p>
        </p:txBody>
      </p:sp>
      <p:sp>
        <p:nvSpPr>
          <p:cNvPr id="61" name="Textfeld 60">
            <a:extLst>
              <a:ext uri="{FF2B5EF4-FFF2-40B4-BE49-F238E27FC236}">
                <a16:creationId xmlns:a16="http://schemas.microsoft.com/office/drawing/2014/main" id="{CD91A7DC-F1AD-A644-880B-725B27E54952}"/>
              </a:ext>
            </a:extLst>
          </p:cNvPr>
          <p:cNvSpPr txBox="1"/>
          <p:nvPr/>
        </p:nvSpPr>
        <p:spPr>
          <a:xfrm>
            <a:off x="9469814" y="2014621"/>
            <a:ext cx="2480513" cy="2677656"/>
          </a:xfrm>
          <a:prstGeom prst="rect">
            <a:avLst/>
          </a:prstGeom>
          <a:noFill/>
        </p:spPr>
        <p:txBody>
          <a:bodyPr wrap="square" rtlCol="0">
            <a:spAutoFit/>
          </a:bodyPr>
          <a:lstStyle/>
          <a:p>
            <a:r>
              <a:rPr lang="de-DE" sz="1400" u="sng" dirty="0" err="1"/>
              <a:t>Dimensions</a:t>
            </a:r>
            <a:r>
              <a:rPr lang="de-DE" sz="1400" u="sng" dirty="0"/>
              <a:t>:</a:t>
            </a:r>
          </a:p>
          <a:p>
            <a:r>
              <a:rPr lang="de-DE" sz="1400" dirty="0">
                <a:solidFill>
                  <a:srgbClr val="FF0000"/>
                </a:solidFill>
                <a:sym typeface="Wingdings" pitchFamily="2" charset="2"/>
              </a:rPr>
              <a:t>W</a:t>
            </a:r>
            <a:r>
              <a:rPr lang="de-DE" sz="1400" baseline="30000" dirty="0">
                <a:solidFill>
                  <a:srgbClr val="FF0000"/>
                </a:solidFill>
                <a:sym typeface="Wingdings" pitchFamily="2" charset="2"/>
              </a:rPr>
              <a:t>1</a:t>
            </a:r>
            <a:r>
              <a:rPr lang="de-DE" sz="1400" baseline="-25000" dirty="0">
                <a:solidFill>
                  <a:srgbClr val="FF0000"/>
                </a:solidFill>
                <a:sym typeface="Wingdings" pitchFamily="2" charset="2"/>
              </a:rPr>
              <a:t>in</a:t>
            </a:r>
            <a:r>
              <a:rPr lang="de-DE" sz="1400" dirty="0">
                <a:sym typeface="Wingdings" pitchFamily="2" charset="2"/>
              </a:rPr>
              <a:t>  (input features, n_res)</a:t>
            </a:r>
          </a:p>
          <a:p>
            <a:r>
              <a:rPr lang="de-DE" sz="1400" dirty="0">
                <a:solidFill>
                  <a:srgbClr val="FF0000"/>
                </a:solidFill>
                <a:sym typeface="Wingdings" pitchFamily="2" charset="2"/>
              </a:rPr>
              <a:t>W</a:t>
            </a:r>
            <a:r>
              <a:rPr lang="de-DE" sz="1400" baseline="30000" dirty="0">
                <a:solidFill>
                  <a:srgbClr val="FF0000"/>
                </a:solidFill>
                <a:sym typeface="Wingdings" pitchFamily="2" charset="2"/>
              </a:rPr>
              <a:t>l</a:t>
            </a:r>
            <a:r>
              <a:rPr lang="de-DE" sz="1400" baseline="-25000" dirty="0">
                <a:solidFill>
                  <a:srgbClr val="FF0000"/>
                </a:solidFill>
                <a:sym typeface="Wingdings" pitchFamily="2" charset="2"/>
              </a:rPr>
              <a:t>in</a:t>
            </a:r>
            <a:r>
              <a:rPr lang="de-DE" sz="1400" dirty="0">
                <a:sym typeface="Wingdings" pitchFamily="2" charset="2"/>
              </a:rPr>
              <a:t> (n_res, n_res)</a:t>
            </a:r>
            <a:endParaRPr lang="de-DE" sz="1400" dirty="0"/>
          </a:p>
          <a:p>
            <a:r>
              <a:rPr lang="de-DE" sz="1400" dirty="0">
                <a:solidFill>
                  <a:srgbClr val="FF0000"/>
                </a:solidFill>
              </a:rPr>
              <a:t>W</a:t>
            </a:r>
            <a:r>
              <a:rPr lang="de-DE" sz="1400" baseline="30000" dirty="0">
                <a:solidFill>
                  <a:srgbClr val="FF0000"/>
                </a:solidFill>
              </a:rPr>
              <a:t>l</a:t>
            </a:r>
            <a:r>
              <a:rPr lang="de-DE" sz="1400" baseline="-25000" dirty="0">
                <a:solidFill>
                  <a:srgbClr val="FF0000"/>
                </a:solidFill>
              </a:rPr>
              <a:t>res</a:t>
            </a:r>
            <a:r>
              <a:rPr lang="de-DE" sz="1400" dirty="0"/>
              <a:t> (n_res, n_res) </a:t>
            </a:r>
          </a:p>
          <a:p>
            <a:r>
              <a:rPr lang="de-DE" sz="1400" dirty="0"/>
              <a:t>W</a:t>
            </a:r>
            <a:r>
              <a:rPr lang="de-DE" sz="1400" baseline="-25000" dirty="0"/>
              <a:t>out</a:t>
            </a:r>
            <a:r>
              <a:rPr lang="de-DE" sz="1400" dirty="0"/>
              <a:t> (n_res, output features)</a:t>
            </a:r>
          </a:p>
          <a:p>
            <a:endParaRPr lang="de-DE" sz="1400" dirty="0"/>
          </a:p>
          <a:p>
            <a:r>
              <a:rPr lang="de-DE" sz="1400" u="sng" dirty="0"/>
              <a:t>Biases</a:t>
            </a:r>
            <a:r>
              <a:rPr lang="de-DE" sz="1400" dirty="0"/>
              <a:t>:</a:t>
            </a:r>
          </a:p>
          <a:p>
            <a:r>
              <a:rPr lang="de-DE" sz="1400" dirty="0">
                <a:solidFill>
                  <a:srgbClr val="FF0000"/>
                </a:solidFill>
              </a:rPr>
              <a:t>b</a:t>
            </a:r>
            <a:r>
              <a:rPr lang="de-DE" sz="1400" baseline="30000" dirty="0">
                <a:solidFill>
                  <a:srgbClr val="FF0000"/>
                </a:solidFill>
              </a:rPr>
              <a:t>l</a:t>
            </a:r>
            <a:r>
              <a:rPr lang="de-DE" sz="1400" baseline="-25000" dirty="0">
                <a:solidFill>
                  <a:srgbClr val="FF0000"/>
                </a:solidFill>
              </a:rPr>
              <a:t>in</a:t>
            </a:r>
            <a:r>
              <a:rPr lang="de-DE" sz="1400" baseline="-25000" dirty="0"/>
              <a:t> </a:t>
            </a:r>
            <a:r>
              <a:rPr lang="de-DE" sz="1400" dirty="0"/>
              <a:t>, </a:t>
            </a:r>
            <a:r>
              <a:rPr lang="de-DE" sz="1400" dirty="0">
                <a:solidFill>
                  <a:srgbClr val="FF0000"/>
                </a:solidFill>
              </a:rPr>
              <a:t>b</a:t>
            </a:r>
            <a:r>
              <a:rPr lang="de-DE" sz="1400" baseline="30000" dirty="0">
                <a:solidFill>
                  <a:srgbClr val="FF0000"/>
                </a:solidFill>
              </a:rPr>
              <a:t>l</a:t>
            </a:r>
            <a:r>
              <a:rPr lang="de-DE" sz="1400" baseline="-25000" dirty="0">
                <a:solidFill>
                  <a:srgbClr val="FF0000"/>
                </a:solidFill>
              </a:rPr>
              <a:t>res</a:t>
            </a:r>
            <a:r>
              <a:rPr lang="de-DE" sz="1400" dirty="0"/>
              <a:t> , b</a:t>
            </a:r>
            <a:r>
              <a:rPr lang="de-DE" sz="1400" baseline="-25000" dirty="0"/>
              <a:t>out</a:t>
            </a:r>
            <a:r>
              <a:rPr lang="de-DE" sz="1400" dirty="0"/>
              <a:t> </a:t>
            </a:r>
          </a:p>
          <a:p>
            <a:endParaRPr lang="de-DE" sz="1400" dirty="0"/>
          </a:p>
          <a:p>
            <a:r>
              <a:rPr lang="de-DE" sz="1400" u="sng" dirty="0"/>
              <a:t>Inputs </a:t>
            </a:r>
            <a:r>
              <a:rPr lang="de-DE" sz="1400" b="1" u="sng" dirty="0"/>
              <a:t>i</a:t>
            </a:r>
            <a:r>
              <a:rPr lang="de-DE" sz="1400" u="sng" baseline="30000" dirty="0"/>
              <a:t>l</a:t>
            </a:r>
            <a:r>
              <a:rPr lang="de-DE" sz="1400" u="sng" dirty="0"/>
              <a:t>:</a:t>
            </a:r>
          </a:p>
          <a:p>
            <a:r>
              <a:rPr lang="de-DE" sz="1400" b="1" dirty="0"/>
              <a:t>i</a:t>
            </a:r>
            <a:r>
              <a:rPr lang="de-DE" sz="1400" baseline="30000" dirty="0"/>
              <a:t>1</a:t>
            </a:r>
            <a:r>
              <a:rPr lang="de-DE" sz="1400" dirty="0"/>
              <a:t> = </a:t>
            </a:r>
            <a:r>
              <a:rPr lang="de-DE" sz="1400" b="1" dirty="0"/>
              <a:t>U</a:t>
            </a:r>
          </a:p>
          <a:p>
            <a:r>
              <a:rPr lang="de-DE" sz="1400" b="1" dirty="0"/>
              <a:t>i</a:t>
            </a:r>
            <a:r>
              <a:rPr lang="de-DE" sz="1400" baseline="30000" dirty="0"/>
              <a:t>l </a:t>
            </a:r>
            <a:r>
              <a:rPr lang="de-DE" sz="1400" dirty="0"/>
              <a:t>= </a:t>
            </a:r>
            <a:r>
              <a:rPr lang="de-DE" sz="1400" b="1" dirty="0"/>
              <a:t>X</a:t>
            </a:r>
            <a:r>
              <a:rPr lang="de-DE" sz="1400" baseline="30000" dirty="0"/>
              <a:t>l-1</a:t>
            </a:r>
            <a:endParaRPr lang="de-DE" sz="1400" b="1" dirty="0"/>
          </a:p>
        </p:txBody>
      </p:sp>
      <p:sp>
        <p:nvSpPr>
          <p:cNvPr id="47" name="Oval 46">
            <a:extLst>
              <a:ext uri="{FF2B5EF4-FFF2-40B4-BE49-F238E27FC236}">
                <a16:creationId xmlns:a16="http://schemas.microsoft.com/office/drawing/2014/main" id="{9CFC537A-3C2B-994A-9E1C-33BCEA7886B0}"/>
              </a:ext>
            </a:extLst>
          </p:cNvPr>
          <p:cNvSpPr/>
          <p:nvPr/>
        </p:nvSpPr>
        <p:spPr>
          <a:xfrm>
            <a:off x="3401929" y="1394605"/>
            <a:ext cx="1633591" cy="18082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Oval 58">
            <a:extLst>
              <a:ext uri="{FF2B5EF4-FFF2-40B4-BE49-F238E27FC236}">
                <a16:creationId xmlns:a16="http://schemas.microsoft.com/office/drawing/2014/main" id="{F88F02BB-64FE-C648-9829-50329F5D431B}"/>
              </a:ext>
            </a:extLst>
          </p:cNvPr>
          <p:cNvSpPr/>
          <p:nvPr/>
        </p:nvSpPr>
        <p:spPr>
          <a:xfrm>
            <a:off x="3536829" y="222673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Oval 61">
            <a:extLst>
              <a:ext uri="{FF2B5EF4-FFF2-40B4-BE49-F238E27FC236}">
                <a16:creationId xmlns:a16="http://schemas.microsoft.com/office/drawing/2014/main" id="{3FA2D185-586B-D74F-8F08-829DFAB04512}"/>
              </a:ext>
            </a:extLst>
          </p:cNvPr>
          <p:cNvSpPr/>
          <p:nvPr/>
        </p:nvSpPr>
        <p:spPr>
          <a:xfrm>
            <a:off x="3760946" y="177677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Oval 62">
            <a:extLst>
              <a:ext uri="{FF2B5EF4-FFF2-40B4-BE49-F238E27FC236}">
                <a16:creationId xmlns:a16="http://schemas.microsoft.com/office/drawing/2014/main" id="{C73B625A-53DB-644D-A938-1CDABA2F4C61}"/>
              </a:ext>
            </a:extLst>
          </p:cNvPr>
          <p:cNvSpPr/>
          <p:nvPr/>
        </p:nvSpPr>
        <p:spPr>
          <a:xfrm>
            <a:off x="4218724" y="162545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Oval 63">
            <a:extLst>
              <a:ext uri="{FF2B5EF4-FFF2-40B4-BE49-F238E27FC236}">
                <a16:creationId xmlns:a16="http://schemas.microsoft.com/office/drawing/2014/main" id="{FF0CCA0D-84C3-C24A-BAE6-CACD5771A364}"/>
              </a:ext>
            </a:extLst>
          </p:cNvPr>
          <p:cNvSpPr/>
          <p:nvPr/>
        </p:nvSpPr>
        <p:spPr>
          <a:xfrm>
            <a:off x="4649729" y="1998059"/>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Oval 64">
            <a:extLst>
              <a:ext uri="{FF2B5EF4-FFF2-40B4-BE49-F238E27FC236}">
                <a16:creationId xmlns:a16="http://schemas.microsoft.com/office/drawing/2014/main" id="{C98E5564-2E12-2243-8D4A-5821F56F8789}"/>
              </a:ext>
            </a:extLst>
          </p:cNvPr>
          <p:cNvSpPr/>
          <p:nvPr/>
        </p:nvSpPr>
        <p:spPr>
          <a:xfrm>
            <a:off x="4155123" y="2145540"/>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Oval 65">
            <a:extLst>
              <a:ext uri="{FF2B5EF4-FFF2-40B4-BE49-F238E27FC236}">
                <a16:creationId xmlns:a16="http://schemas.microsoft.com/office/drawing/2014/main" id="{C072DA45-0E12-CB4D-8BCE-ED536B72F061}"/>
              </a:ext>
            </a:extLst>
          </p:cNvPr>
          <p:cNvSpPr/>
          <p:nvPr/>
        </p:nvSpPr>
        <p:spPr>
          <a:xfrm>
            <a:off x="3767269" y="260151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Oval 66">
            <a:extLst>
              <a:ext uri="{FF2B5EF4-FFF2-40B4-BE49-F238E27FC236}">
                <a16:creationId xmlns:a16="http://schemas.microsoft.com/office/drawing/2014/main" id="{69A32E7D-CCDF-1749-8C6C-2806D82ABE51}"/>
              </a:ext>
            </a:extLst>
          </p:cNvPr>
          <p:cNvSpPr/>
          <p:nvPr/>
        </p:nvSpPr>
        <p:spPr>
          <a:xfrm>
            <a:off x="4290724" y="281937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Oval 67">
            <a:extLst>
              <a:ext uri="{FF2B5EF4-FFF2-40B4-BE49-F238E27FC236}">
                <a16:creationId xmlns:a16="http://schemas.microsoft.com/office/drawing/2014/main" id="{EDEE0E41-0134-6F49-B562-64A2278D152B}"/>
              </a:ext>
            </a:extLst>
          </p:cNvPr>
          <p:cNvSpPr/>
          <p:nvPr/>
        </p:nvSpPr>
        <p:spPr>
          <a:xfrm>
            <a:off x="4645033" y="2456457"/>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9" name="Gerade Verbindung mit Pfeil 68">
            <a:extLst>
              <a:ext uri="{FF2B5EF4-FFF2-40B4-BE49-F238E27FC236}">
                <a16:creationId xmlns:a16="http://schemas.microsoft.com/office/drawing/2014/main" id="{63EE9ECE-6CC0-6245-9C4E-328CE5F9D7DC}"/>
              </a:ext>
            </a:extLst>
          </p:cNvPr>
          <p:cNvCxnSpPr/>
          <p:nvPr/>
        </p:nvCxnSpPr>
        <p:spPr>
          <a:xfrm flipV="1">
            <a:off x="3936750" y="1713361"/>
            <a:ext cx="250177" cy="79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29249CE3-824D-9144-B0CC-580C7E650D19}"/>
              </a:ext>
            </a:extLst>
          </p:cNvPr>
          <p:cNvCxnSpPr>
            <a:cxnSpLocks/>
          </p:cNvCxnSpPr>
          <p:nvPr/>
        </p:nvCxnSpPr>
        <p:spPr>
          <a:xfrm flipV="1">
            <a:off x="3925993" y="2298730"/>
            <a:ext cx="260934" cy="29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94F38402-3EDD-194D-879E-94916E85B80E}"/>
              </a:ext>
            </a:extLst>
          </p:cNvPr>
          <p:cNvCxnSpPr>
            <a:cxnSpLocks/>
          </p:cNvCxnSpPr>
          <p:nvPr/>
        </p:nvCxnSpPr>
        <p:spPr>
          <a:xfrm flipV="1">
            <a:off x="3669109" y="1966255"/>
            <a:ext cx="107739" cy="203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DD37D933-A1E2-8D44-B5CD-827A3F55E394}"/>
              </a:ext>
            </a:extLst>
          </p:cNvPr>
          <p:cNvCxnSpPr>
            <a:cxnSpLocks/>
          </p:cNvCxnSpPr>
          <p:nvPr/>
        </p:nvCxnSpPr>
        <p:spPr>
          <a:xfrm>
            <a:off x="3673115" y="2419810"/>
            <a:ext cx="95782" cy="156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a:extLst>
              <a:ext uri="{FF2B5EF4-FFF2-40B4-BE49-F238E27FC236}">
                <a16:creationId xmlns:a16="http://schemas.microsoft.com/office/drawing/2014/main" id="{6714C2E3-2719-7C44-B9F1-BB705E6E62E5}"/>
              </a:ext>
            </a:extLst>
          </p:cNvPr>
          <p:cNvCxnSpPr>
            <a:cxnSpLocks/>
          </p:cNvCxnSpPr>
          <p:nvPr/>
        </p:nvCxnSpPr>
        <p:spPr>
          <a:xfrm>
            <a:off x="4314833" y="2283068"/>
            <a:ext cx="304597" cy="1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Gerade Verbindung mit Pfeil 73">
            <a:extLst>
              <a:ext uri="{FF2B5EF4-FFF2-40B4-BE49-F238E27FC236}">
                <a16:creationId xmlns:a16="http://schemas.microsoft.com/office/drawing/2014/main" id="{36F7C116-D42C-B747-9DDD-582E2D9C1F85}"/>
              </a:ext>
            </a:extLst>
          </p:cNvPr>
          <p:cNvCxnSpPr>
            <a:cxnSpLocks/>
          </p:cNvCxnSpPr>
          <p:nvPr/>
        </p:nvCxnSpPr>
        <p:spPr>
          <a:xfrm>
            <a:off x="4394524" y="1769459"/>
            <a:ext cx="224906" cy="196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05829827-B7BF-6846-B8E8-FBA5DDCAE458}"/>
              </a:ext>
            </a:extLst>
          </p:cNvPr>
          <p:cNvCxnSpPr>
            <a:cxnSpLocks/>
          </p:cNvCxnSpPr>
          <p:nvPr/>
        </p:nvCxnSpPr>
        <p:spPr>
          <a:xfrm>
            <a:off x="3936750" y="2720976"/>
            <a:ext cx="290373"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B4C958D2-1A63-4048-BAF6-FB2CB6AF5841}"/>
              </a:ext>
            </a:extLst>
          </p:cNvPr>
          <p:cNvCxnSpPr>
            <a:cxnSpLocks/>
          </p:cNvCxnSpPr>
          <p:nvPr/>
        </p:nvCxnSpPr>
        <p:spPr>
          <a:xfrm flipH="1">
            <a:off x="4506977" y="2646059"/>
            <a:ext cx="147900"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Gebogener Pfeil 76">
            <a:extLst>
              <a:ext uri="{FF2B5EF4-FFF2-40B4-BE49-F238E27FC236}">
                <a16:creationId xmlns:a16="http://schemas.microsoft.com/office/drawing/2014/main" id="{5F8D7197-8332-7544-8548-693746FE9CA5}"/>
              </a:ext>
            </a:extLst>
          </p:cNvPr>
          <p:cNvSpPr/>
          <p:nvPr/>
        </p:nvSpPr>
        <p:spPr>
          <a:xfrm>
            <a:off x="4156000" y="2010977"/>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8" name="Gebogener Pfeil 77">
            <a:extLst>
              <a:ext uri="{FF2B5EF4-FFF2-40B4-BE49-F238E27FC236}">
                <a16:creationId xmlns:a16="http://schemas.microsoft.com/office/drawing/2014/main" id="{062FFA11-AACD-9F44-B5B9-D3BF46604CEE}"/>
              </a:ext>
            </a:extLst>
          </p:cNvPr>
          <p:cNvSpPr/>
          <p:nvPr/>
        </p:nvSpPr>
        <p:spPr>
          <a:xfrm rot="4204466">
            <a:off x="4724742" y="2375932"/>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9" name="Textfeld 78">
            <a:extLst>
              <a:ext uri="{FF2B5EF4-FFF2-40B4-BE49-F238E27FC236}">
                <a16:creationId xmlns:a16="http://schemas.microsoft.com/office/drawing/2014/main" id="{143C440C-9A44-D64C-AB22-BECEFC770741}"/>
              </a:ext>
            </a:extLst>
          </p:cNvPr>
          <p:cNvSpPr txBox="1"/>
          <p:nvPr/>
        </p:nvSpPr>
        <p:spPr>
          <a:xfrm>
            <a:off x="2858140" y="2404486"/>
            <a:ext cx="597838" cy="369332"/>
          </a:xfrm>
          <a:prstGeom prst="rect">
            <a:avLst/>
          </a:prstGeom>
          <a:noFill/>
        </p:spPr>
        <p:txBody>
          <a:bodyPr wrap="square" rtlCol="0">
            <a:spAutoFit/>
          </a:bodyPr>
          <a:lstStyle/>
          <a:p>
            <a:r>
              <a:rPr lang="de-DE" b="1" dirty="0"/>
              <a:t>W</a:t>
            </a:r>
            <a:r>
              <a:rPr lang="de-DE" baseline="30000" dirty="0"/>
              <a:t>2</a:t>
            </a:r>
            <a:r>
              <a:rPr lang="de-DE" baseline="-25000" dirty="0"/>
              <a:t>in</a:t>
            </a:r>
            <a:endParaRPr lang="de-DE" b="1" dirty="0"/>
          </a:p>
        </p:txBody>
      </p:sp>
      <p:sp>
        <p:nvSpPr>
          <p:cNvPr id="80" name="Pfeil nach rechts 79">
            <a:extLst>
              <a:ext uri="{FF2B5EF4-FFF2-40B4-BE49-F238E27FC236}">
                <a16:creationId xmlns:a16="http://schemas.microsoft.com/office/drawing/2014/main" id="{8B41ACAB-7CC3-6A40-B8DC-ACB545A8EC34}"/>
              </a:ext>
            </a:extLst>
          </p:cNvPr>
          <p:cNvSpPr/>
          <p:nvPr/>
        </p:nvSpPr>
        <p:spPr>
          <a:xfrm>
            <a:off x="2965232" y="2193687"/>
            <a:ext cx="341906" cy="228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81" name="Textfeld 80">
            <a:extLst>
              <a:ext uri="{FF2B5EF4-FFF2-40B4-BE49-F238E27FC236}">
                <a16:creationId xmlns:a16="http://schemas.microsoft.com/office/drawing/2014/main" id="{10F14161-5E62-434C-96B0-B90072567229}"/>
              </a:ext>
            </a:extLst>
          </p:cNvPr>
          <p:cNvSpPr txBox="1"/>
          <p:nvPr/>
        </p:nvSpPr>
        <p:spPr>
          <a:xfrm>
            <a:off x="4306671" y="1502171"/>
            <a:ext cx="669236" cy="369332"/>
          </a:xfrm>
          <a:prstGeom prst="rect">
            <a:avLst/>
          </a:prstGeom>
          <a:noFill/>
        </p:spPr>
        <p:txBody>
          <a:bodyPr wrap="square" rtlCol="0">
            <a:spAutoFit/>
          </a:bodyPr>
          <a:lstStyle/>
          <a:p>
            <a:r>
              <a:rPr lang="de-DE" b="1" dirty="0"/>
              <a:t>W</a:t>
            </a:r>
            <a:r>
              <a:rPr lang="de-DE" baseline="30000" dirty="0"/>
              <a:t>2</a:t>
            </a:r>
            <a:r>
              <a:rPr lang="de-DE" baseline="-25000" dirty="0"/>
              <a:t>res</a:t>
            </a:r>
            <a:endParaRPr lang="de-DE" dirty="0"/>
          </a:p>
        </p:txBody>
      </p:sp>
      <p:sp>
        <p:nvSpPr>
          <p:cNvPr id="82" name="Oval 81">
            <a:extLst>
              <a:ext uri="{FF2B5EF4-FFF2-40B4-BE49-F238E27FC236}">
                <a16:creationId xmlns:a16="http://schemas.microsoft.com/office/drawing/2014/main" id="{4BC55F8D-5C62-1D45-9312-51127517FBEA}"/>
              </a:ext>
            </a:extLst>
          </p:cNvPr>
          <p:cNvSpPr/>
          <p:nvPr/>
        </p:nvSpPr>
        <p:spPr>
          <a:xfrm>
            <a:off x="6144796" y="1391239"/>
            <a:ext cx="1633591" cy="18082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Oval 82">
            <a:extLst>
              <a:ext uri="{FF2B5EF4-FFF2-40B4-BE49-F238E27FC236}">
                <a16:creationId xmlns:a16="http://schemas.microsoft.com/office/drawing/2014/main" id="{15CF78FC-3C49-F647-90BF-156B1251A402}"/>
              </a:ext>
            </a:extLst>
          </p:cNvPr>
          <p:cNvSpPr/>
          <p:nvPr/>
        </p:nvSpPr>
        <p:spPr>
          <a:xfrm>
            <a:off x="6279696" y="222336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Oval 83">
            <a:extLst>
              <a:ext uri="{FF2B5EF4-FFF2-40B4-BE49-F238E27FC236}">
                <a16:creationId xmlns:a16="http://schemas.microsoft.com/office/drawing/2014/main" id="{796620F7-D1C9-9A4D-9661-B13104D342D0}"/>
              </a:ext>
            </a:extLst>
          </p:cNvPr>
          <p:cNvSpPr/>
          <p:nvPr/>
        </p:nvSpPr>
        <p:spPr>
          <a:xfrm>
            <a:off x="6503813" y="177341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Oval 84">
            <a:extLst>
              <a:ext uri="{FF2B5EF4-FFF2-40B4-BE49-F238E27FC236}">
                <a16:creationId xmlns:a16="http://schemas.microsoft.com/office/drawing/2014/main" id="{6E638670-3769-2140-AC5E-BFF2B8E100A6}"/>
              </a:ext>
            </a:extLst>
          </p:cNvPr>
          <p:cNvSpPr/>
          <p:nvPr/>
        </p:nvSpPr>
        <p:spPr>
          <a:xfrm>
            <a:off x="6961591" y="162209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Oval 85">
            <a:extLst>
              <a:ext uri="{FF2B5EF4-FFF2-40B4-BE49-F238E27FC236}">
                <a16:creationId xmlns:a16="http://schemas.microsoft.com/office/drawing/2014/main" id="{8AADBA87-4985-1343-A94D-900DB14E518D}"/>
              </a:ext>
            </a:extLst>
          </p:cNvPr>
          <p:cNvSpPr/>
          <p:nvPr/>
        </p:nvSpPr>
        <p:spPr>
          <a:xfrm>
            <a:off x="7392596" y="1994693"/>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Oval 86">
            <a:extLst>
              <a:ext uri="{FF2B5EF4-FFF2-40B4-BE49-F238E27FC236}">
                <a16:creationId xmlns:a16="http://schemas.microsoft.com/office/drawing/2014/main" id="{48F2F3BE-525B-0D43-84C5-E5652D9A1BA3}"/>
              </a:ext>
            </a:extLst>
          </p:cNvPr>
          <p:cNvSpPr/>
          <p:nvPr/>
        </p:nvSpPr>
        <p:spPr>
          <a:xfrm>
            <a:off x="6897990" y="2142174"/>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Oval 87">
            <a:extLst>
              <a:ext uri="{FF2B5EF4-FFF2-40B4-BE49-F238E27FC236}">
                <a16:creationId xmlns:a16="http://schemas.microsoft.com/office/drawing/2014/main" id="{13784B11-8FCF-EC43-A87E-54DE1F20A439}"/>
              </a:ext>
            </a:extLst>
          </p:cNvPr>
          <p:cNvSpPr/>
          <p:nvPr/>
        </p:nvSpPr>
        <p:spPr>
          <a:xfrm>
            <a:off x="6510136" y="2598147"/>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Oval 88">
            <a:extLst>
              <a:ext uri="{FF2B5EF4-FFF2-40B4-BE49-F238E27FC236}">
                <a16:creationId xmlns:a16="http://schemas.microsoft.com/office/drawing/2014/main" id="{D918DD3A-54D5-B44B-8964-F3EC0F8E1EAA}"/>
              </a:ext>
            </a:extLst>
          </p:cNvPr>
          <p:cNvSpPr/>
          <p:nvPr/>
        </p:nvSpPr>
        <p:spPr>
          <a:xfrm>
            <a:off x="7033591" y="2816008"/>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Oval 89">
            <a:extLst>
              <a:ext uri="{FF2B5EF4-FFF2-40B4-BE49-F238E27FC236}">
                <a16:creationId xmlns:a16="http://schemas.microsoft.com/office/drawing/2014/main" id="{FC4F0B72-BBCD-0247-BA53-8AB45824CA97}"/>
              </a:ext>
            </a:extLst>
          </p:cNvPr>
          <p:cNvSpPr/>
          <p:nvPr/>
        </p:nvSpPr>
        <p:spPr>
          <a:xfrm>
            <a:off x="7387900" y="2453091"/>
            <a:ext cx="144000" cy="144000"/>
          </a:xfrm>
          <a:prstGeom prst="ellipse">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1" name="Gerade Verbindung mit Pfeil 90">
            <a:extLst>
              <a:ext uri="{FF2B5EF4-FFF2-40B4-BE49-F238E27FC236}">
                <a16:creationId xmlns:a16="http://schemas.microsoft.com/office/drawing/2014/main" id="{897F2D24-2595-6449-AE43-61A139A50EDA}"/>
              </a:ext>
            </a:extLst>
          </p:cNvPr>
          <p:cNvCxnSpPr/>
          <p:nvPr/>
        </p:nvCxnSpPr>
        <p:spPr>
          <a:xfrm flipV="1">
            <a:off x="6679617" y="1709995"/>
            <a:ext cx="250177" cy="79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Gerade Verbindung mit Pfeil 91">
            <a:extLst>
              <a:ext uri="{FF2B5EF4-FFF2-40B4-BE49-F238E27FC236}">
                <a16:creationId xmlns:a16="http://schemas.microsoft.com/office/drawing/2014/main" id="{80FFDF7D-04D0-C040-B8C3-4898D36715B4}"/>
              </a:ext>
            </a:extLst>
          </p:cNvPr>
          <p:cNvCxnSpPr>
            <a:cxnSpLocks/>
          </p:cNvCxnSpPr>
          <p:nvPr/>
        </p:nvCxnSpPr>
        <p:spPr>
          <a:xfrm flipV="1">
            <a:off x="6668860" y="2295364"/>
            <a:ext cx="260934" cy="295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3AB80EBA-135F-AE42-AD29-6F5C09C20365}"/>
              </a:ext>
            </a:extLst>
          </p:cNvPr>
          <p:cNvCxnSpPr>
            <a:cxnSpLocks/>
          </p:cNvCxnSpPr>
          <p:nvPr/>
        </p:nvCxnSpPr>
        <p:spPr>
          <a:xfrm flipV="1">
            <a:off x="6411976" y="1962889"/>
            <a:ext cx="107739" cy="203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20F7EF7F-7F06-A447-A3AC-9EA648D250D0}"/>
              </a:ext>
            </a:extLst>
          </p:cNvPr>
          <p:cNvCxnSpPr>
            <a:cxnSpLocks/>
          </p:cNvCxnSpPr>
          <p:nvPr/>
        </p:nvCxnSpPr>
        <p:spPr>
          <a:xfrm>
            <a:off x="6415982" y="2416444"/>
            <a:ext cx="95782" cy="156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2397D66B-B863-A843-A9E1-99A4E2892A4A}"/>
              </a:ext>
            </a:extLst>
          </p:cNvPr>
          <p:cNvCxnSpPr>
            <a:cxnSpLocks/>
          </p:cNvCxnSpPr>
          <p:nvPr/>
        </p:nvCxnSpPr>
        <p:spPr>
          <a:xfrm>
            <a:off x="7057700" y="2279702"/>
            <a:ext cx="304597" cy="192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Gerade Verbindung mit Pfeil 95">
            <a:extLst>
              <a:ext uri="{FF2B5EF4-FFF2-40B4-BE49-F238E27FC236}">
                <a16:creationId xmlns:a16="http://schemas.microsoft.com/office/drawing/2014/main" id="{6B45BCC2-E320-CC48-A90F-DD8B61AE1C2F}"/>
              </a:ext>
            </a:extLst>
          </p:cNvPr>
          <p:cNvCxnSpPr>
            <a:cxnSpLocks/>
          </p:cNvCxnSpPr>
          <p:nvPr/>
        </p:nvCxnSpPr>
        <p:spPr>
          <a:xfrm>
            <a:off x="7137391" y="1766093"/>
            <a:ext cx="224906" cy="196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812C5CF8-8224-3449-88D7-70A80F76CE1B}"/>
              </a:ext>
            </a:extLst>
          </p:cNvPr>
          <p:cNvCxnSpPr>
            <a:cxnSpLocks/>
          </p:cNvCxnSpPr>
          <p:nvPr/>
        </p:nvCxnSpPr>
        <p:spPr>
          <a:xfrm>
            <a:off x="6679617" y="2717610"/>
            <a:ext cx="290373"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0837204-5B00-EF41-909F-DF9A94EF5307}"/>
              </a:ext>
            </a:extLst>
          </p:cNvPr>
          <p:cNvCxnSpPr>
            <a:cxnSpLocks/>
          </p:cNvCxnSpPr>
          <p:nvPr/>
        </p:nvCxnSpPr>
        <p:spPr>
          <a:xfrm flipH="1">
            <a:off x="7249844" y="2642693"/>
            <a:ext cx="147900" cy="170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Gebogener Pfeil 98">
            <a:extLst>
              <a:ext uri="{FF2B5EF4-FFF2-40B4-BE49-F238E27FC236}">
                <a16:creationId xmlns:a16="http://schemas.microsoft.com/office/drawing/2014/main" id="{154F550E-B1CF-D245-8EA3-35CFC6E9F9CA}"/>
              </a:ext>
            </a:extLst>
          </p:cNvPr>
          <p:cNvSpPr/>
          <p:nvPr/>
        </p:nvSpPr>
        <p:spPr>
          <a:xfrm>
            <a:off x="6898867" y="2007611"/>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0" name="Gebogener Pfeil 99">
            <a:extLst>
              <a:ext uri="{FF2B5EF4-FFF2-40B4-BE49-F238E27FC236}">
                <a16:creationId xmlns:a16="http://schemas.microsoft.com/office/drawing/2014/main" id="{C8A95B09-3761-BF4B-B184-0210BECB2B8E}"/>
              </a:ext>
            </a:extLst>
          </p:cNvPr>
          <p:cNvSpPr/>
          <p:nvPr/>
        </p:nvSpPr>
        <p:spPr>
          <a:xfrm rot="4204466">
            <a:off x="7467609" y="2372566"/>
            <a:ext cx="143123" cy="215139"/>
          </a:xfrm>
          <a:prstGeom prst="circular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2" name="Pfeil nach rechts 101">
            <a:extLst>
              <a:ext uri="{FF2B5EF4-FFF2-40B4-BE49-F238E27FC236}">
                <a16:creationId xmlns:a16="http://schemas.microsoft.com/office/drawing/2014/main" id="{DEDA739D-E969-C94E-8FC7-B2DD284211BA}"/>
              </a:ext>
            </a:extLst>
          </p:cNvPr>
          <p:cNvSpPr/>
          <p:nvPr/>
        </p:nvSpPr>
        <p:spPr>
          <a:xfrm>
            <a:off x="5708099" y="2190321"/>
            <a:ext cx="341906" cy="22888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Textfeld 102">
            <a:extLst>
              <a:ext uri="{FF2B5EF4-FFF2-40B4-BE49-F238E27FC236}">
                <a16:creationId xmlns:a16="http://schemas.microsoft.com/office/drawing/2014/main" id="{B0F79FAC-A616-BF46-B898-5D63A2C983BA}"/>
              </a:ext>
            </a:extLst>
          </p:cNvPr>
          <p:cNvSpPr txBox="1"/>
          <p:nvPr/>
        </p:nvSpPr>
        <p:spPr>
          <a:xfrm>
            <a:off x="7029874" y="1479141"/>
            <a:ext cx="724248" cy="369332"/>
          </a:xfrm>
          <a:prstGeom prst="rect">
            <a:avLst/>
          </a:prstGeom>
          <a:noFill/>
        </p:spPr>
        <p:txBody>
          <a:bodyPr wrap="square" rtlCol="0">
            <a:spAutoFit/>
          </a:bodyPr>
          <a:lstStyle/>
          <a:p>
            <a:r>
              <a:rPr lang="de-DE" b="1" dirty="0" err="1"/>
              <a:t>W</a:t>
            </a:r>
            <a:r>
              <a:rPr lang="de-DE" baseline="30000" dirty="0" err="1"/>
              <a:t>N</a:t>
            </a:r>
            <a:r>
              <a:rPr lang="de-DE" baseline="-25000" dirty="0" err="1"/>
              <a:t>res</a:t>
            </a:r>
            <a:endParaRPr lang="de-DE" dirty="0"/>
          </a:p>
        </p:txBody>
      </p:sp>
      <p:sp>
        <p:nvSpPr>
          <p:cNvPr id="104" name="Textfeld 103">
            <a:extLst>
              <a:ext uri="{FF2B5EF4-FFF2-40B4-BE49-F238E27FC236}">
                <a16:creationId xmlns:a16="http://schemas.microsoft.com/office/drawing/2014/main" id="{A505600C-8873-CD4F-AA7F-4079BB31F927}"/>
              </a:ext>
            </a:extLst>
          </p:cNvPr>
          <p:cNvSpPr txBox="1"/>
          <p:nvPr/>
        </p:nvSpPr>
        <p:spPr>
          <a:xfrm>
            <a:off x="2927169" y="1836423"/>
            <a:ext cx="387397" cy="369332"/>
          </a:xfrm>
          <a:prstGeom prst="rect">
            <a:avLst/>
          </a:prstGeom>
          <a:noFill/>
        </p:spPr>
        <p:txBody>
          <a:bodyPr wrap="square" rtlCol="0">
            <a:spAutoFit/>
          </a:bodyPr>
          <a:lstStyle/>
          <a:p>
            <a:pPr algn="ctr"/>
            <a:r>
              <a:rPr lang="de-DE" b="1" dirty="0"/>
              <a:t>X</a:t>
            </a:r>
            <a:r>
              <a:rPr lang="de-DE" b="1" baseline="30000" dirty="0"/>
              <a:t>1</a:t>
            </a:r>
            <a:endParaRPr lang="de-DE" b="1" dirty="0"/>
          </a:p>
        </p:txBody>
      </p:sp>
      <p:sp>
        <p:nvSpPr>
          <p:cNvPr id="105" name="Textfeld 104">
            <a:extLst>
              <a:ext uri="{FF2B5EF4-FFF2-40B4-BE49-F238E27FC236}">
                <a16:creationId xmlns:a16="http://schemas.microsoft.com/office/drawing/2014/main" id="{909F56A4-756A-A846-9D4E-306723FC2B30}"/>
              </a:ext>
            </a:extLst>
          </p:cNvPr>
          <p:cNvSpPr txBox="1"/>
          <p:nvPr/>
        </p:nvSpPr>
        <p:spPr>
          <a:xfrm>
            <a:off x="5589403" y="1867372"/>
            <a:ext cx="562226" cy="369332"/>
          </a:xfrm>
          <a:prstGeom prst="rect">
            <a:avLst/>
          </a:prstGeom>
          <a:noFill/>
        </p:spPr>
        <p:txBody>
          <a:bodyPr wrap="square" rtlCol="0">
            <a:spAutoFit/>
          </a:bodyPr>
          <a:lstStyle/>
          <a:p>
            <a:pPr algn="ctr"/>
            <a:r>
              <a:rPr lang="de-DE" b="1" dirty="0"/>
              <a:t>X</a:t>
            </a:r>
            <a:r>
              <a:rPr lang="de-DE" b="1" baseline="30000" dirty="0"/>
              <a:t>N-1</a:t>
            </a:r>
            <a:endParaRPr lang="de-DE" b="1" dirty="0"/>
          </a:p>
        </p:txBody>
      </p:sp>
      <p:sp>
        <p:nvSpPr>
          <p:cNvPr id="106" name="Textfeld 105">
            <a:extLst>
              <a:ext uri="{FF2B5EF4-FFF2-40B4-BE49-F238E27FC236}">
                <a16:creationId xmlns:a16="http://schemas.microsoft.com/office/drawing/2014/main" id="{3A143E97-2278-094B-8BBF-EC0CCFC192F9}"/>
              </a:ext>
            </a:extLst>
          </p:cNvPr>
          <p:cNvSpPr txBox="1"/>
          <p:nvPr/>
        </p:nvSpPr>
        <p:spPr>
          <a:xfrm>
            <a:off x="5536596" y="2387028"/>
            <a:ext cx="631640" cy="369332"/>
          </a:xfrm>
          <a:prstGeom prst="rect">
            <a:avLst/>
          </a:prstGeom>
          <a:noFill/>
        </p:spPr>
        <p:txBody>
          <a:bodyPr wrap="square" rtlCol="0">
            <a:spAutoFit/>
          </a:bodyPr>
          <a:lstStyle/>
          <a:p>
            <a:r>
              <a:rPr lang="de-DE" b="1" dirty="0"/>
              <a:t>W</a:t>
            </a:r>
            <a:r>
              <a:rPr lang="de-DE" baseline="30000" dirty="0"/>
              <a:t>N</a:t>
            </a:r>
            <a:r>
              <a:rPr lang="de-DE" baseline="-25000" dirty="0"/>
              <a:t>in</a:t>
            </a:r>
            <a:endParaRPr lang="de-DE" b="1" dirty="0"/>
          </a:p>
        </p:txBody>
      </p:sp>
      <p:sp>
        <p:nvSpPr>
          <p:cNvPr id="107" name="Oval 106">
            <a:extLst>
              <a:ext uri="{FF2B5EF4-FFF2-40B4-BE49-F238E27FC236}">
                <a16:creationId xmlns:a16="http://schemas.microsoft.com/office/drawing/2014/main" id="{C0846FBA-B245-8E42-8B83-F70759728037}"/>
              </a:ext>
            </a:extLst>
          </p:cNvPr>
          <p:cNvSpPr/>
          <p:nvPr/>
        </p:nvSpPr>
        <p:spPr>
          <a:xfrm>
            <a:off x="5287190" y="2272012"/>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8" name="Oval 107">
            <a:extLst>
              <a:ext uri="{FF2B5EF4-FFF2-40B4-BE49-F238E27FC236}">
                <a16:creationId xmlns:a16="http://schemas.microsoft.com/office/drawing/2014/main" id="{1FA1DE0B-9E6D-2243-81B9-59CDF89CAAC8}"/>
              </a:ext>
            </a:extLst>
          </p:cNvPr>
          <p:cNvSpPr/>
          <p:nvPr/>
        </p:nvSpPr>
        <p:spPr>
          <a:xfrm>
            <a:off x="5440474" y="2274219"/>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9" name="Textfeld 108">
            <a:extLst>
              <a:ext uri="{FF2B5EF4-FFF2-40B4-BE49-F238E27FC236}">
                <a16:creationId xmlns:a16="http://schemas.microsoft.com/office/drawing/2014/main" id="{9AD1D0F2-F9BE-4346-9CCB-4B5D70BA14C7}"/>
              </a:ext>
            </a:extLst>
          </p:cNvPr>
          <p:cNvSpPr txBox="1"/>
          <p:nvPr/>
        </p:nvSpPr>
        <p:spPr>
          <a:xfrm>
            <a:off x="3204348" y="893034"/>
            <a:ext cx="2011264" cy="369332"/>
          </a:xfrm>
          <a:prstGeom prst="rect">
            <a:avLst/>
          </a:prstGeom>
          <a:noFill/>
        </p:spPr>
        <p:txBody>
          <a:bodyPr wrap="square" rtlCol="0">
            <a:spAutoFit/>
          </a:bodyPr>
          <a:lstStyle/>
          <a:p>
            <a:pPr algn="ctr"/>
            <a:r>
              <a:rPr lang="de-DE" b="1" dirty="0"/>
              <a:t>Reservoir </a:t>
            </a:r>
            <a:r>
              <a:rPr lang="de-DE" b="1" dirty="0" err="1"/>
              <a:t>states</a:t>
            </a:r>
            <a:r>
              <a:rPr lang="de-DE" b="1" dirty="0"/>
              <a:t> X</a:t>
            </a:r>
            <a:r>
              <a:rPr lang="de-DE" b="1" baseline="30000" dirty="0"/>
              <a:t>2</a:t>
            </a:r>
            <a:endParaRPr lang="de-DE" b="1" dirty="0"/>
          </a:p>
        </p:txBody>
      </p:sp>
      <p:sp>
        <p:nvSpPr>
          <p:cNvPr id="110" name="Textfeld 109">
            <a:extLst>
              <a:ext uri="{FF2B5EF4-FFF2-40B4-BE49-F238E27FC236}">
                <a16:creationId xmlns:a16="http://schemas.microsoft.com/office/drawing/2014/main" id="{CDB706E5-49C5-9742-8361-EB33C38F90A4}"/>
              </a:ext>
            </a:extLst>
          </p:cNvPr>
          <p:cNvSpPr txBox="1"/>
          <p:nvPr/>
        </p:nvSpPr>
        <p:spPr>
          <a:xfrm>
            <a:off x="5830299" y="857044"/>
            <a:ext cx="2011264" cy="369332"/>
          </a:xfrm>
          <a:prstGeom prst="rect">
            <a:avLst/>
          </a:prstGeom>
          <a:noFill/>
        </p:spPr>
        <p:txBody>
          <a:bodyPr wrap="square" rtlCol="0">
            <a:spAutoFit/>
          </a:bodyPr>
          <a:lstStyle/>
          <a:p>
            <a:pPr algn="ctr"/>
            <a:r>
              <a:rPr lang="de-DE" b="1" dirty="0"/>
              <a:t>Reservoir </a:t>
            </a:r>
            <a:r>
              <a:rPr lang="de-DE" b="1" dirty="0" err="1"/>
              <a:t>states</a:t>
            </a:r>
            <a:r>
              <a:rPr lang="de-DE" b="1" dirty="0"/>
              <a:t> X</a:t>
            </a:r>
            <a:r>
              <a:rPr lang="de-DE" b="1" baseline="30000" dirty="0"/>
              <a:t>N</a:t>
            </a:r>
            <a:endParaRPr lang="de-DE" b="1" dirty="0"/>
          </a:p>
        </p:txBody>
      </p:sp>
      <p:sp>
        <p:nvSpPr>
          <p:cNvPr id="13" name="Nach oben gebogener Pfeil 12">
            <a:extLst>
              <a:ext uri="{FF2B5EF4-FFF2-40B4-BE49-F238E27FC236}">
                <a16:creationId xmlns:a16="http://schemas.microsoft.com/office/drawing/2014/main" id="{FFAAAB7A-FBB8-F34C-AFAC-37D331621093}"/>
              </a:ext>
            </a:extLst>
          </p:cNvPr>
          <p:cNvSpPr/>
          <p:nvPr/>
        </p:nvSpPr>
        <p:spPr>
          <a:xfrm rot="5400000">
            <a:off x="4627285" y="733148"/>
            <a:ext cx="357429" cy="5785060"/>
          </a:xfrm>
          <a:prstGeom prst="bentUpArrow">
            <a:avLst>
              <a:gd name="adj1" fmla="val 25000"/>
              <a:gd name="adj2" fmla="val 23210"/>
              <a:gd name="adj3" fmla="val 25000"/>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1" name="Nach oben gebogener Pfeil 110">
            <a:extLst>
              <a:ext uri="{FF2B5EF4-FFF2-40B4-BE49-F238E27FC236}">
                <a16:creationId xmlns:a16="http://schemas.microsoft.com/office/drawing/2014/main" id="{9AB9BF0F-BA30-C44D-9422-026EDFAA8677}"/>
              </a:ext>
            </a:extLst>
          </p:cNvPr>
          <p:cNvSpPr/>
          <p:nvPr/>
        </p:nvSpPr>
        <p:spPr>
          <a:xfrm rot="5400000">
            <a:off x="5530142" y="2053993"/>
            <a:ext cx="793369" cy="3543406"/>
          </a:xfrm>
          <a:prstGeom prst="bentUpArrow">
            <a:avLst>
              <a:gd name="adj1" fmla="val 10399"/>
              <a:gd name="adj2" fmla="val 12684"/>
              <a:gd name="adj3" fmla="val 11090"/>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2" name="Nach oben gebogener Pfeil 111">
            <a:extLst>
              <a:ext uri="{FF2B5EF4-FFF2-40B4-BE49-F238E27FC236}">
                <a16:creationId xmlns:a16="http://schemas.microsoft.com/office/drawing/2014/main" id="{E07D6063-DCD4-7441-A052-2B37FED6BC19}"/>
              </a:ext>
            </a:extLst>
          </p:cNvPr>
          <p:cNvSpPr/>
          <p:nvPr/>
        </p:nvSpPr>
        <p:spPr>
          <a:xfrm rot="5400000">
            <a:off x="6432536" y="3891094"/>
            <a:ext cx="1728827" cy="803161"/>
          </a:xfrm>
          <a:prstGeom prst="bentUpArrow">
            <a:avLst>
              <a:gd name="adj1" fmla="val 11371"/>
              <a:gd name="adj2" fmla="val 12255"/>
              <a:gd name="adj3" fmla="val 11669"/>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13" name="Textfeld 112">
            <a:extLst>
              <a:ext uri="{FF2B5EF4-FFF2-40B4-BE49-F238E27FC236}">
                <a16:creationId xmlns:a16="http://schemas.microsoft.com/office/drawing/2014/main" id="{37C496D9-268C-E944-944E-95B7FD6A2675}"/>
              </a:ext>
            </a:extLst>
          </p:cNvPr>
          <p:cNvSpPr txBox="1"/>
          <p:nvPr/>
        </p:nvSpPr>
        <p:spPr>
          <a:xfrm>
            <a:off x="1211021" y="3745781"/>
            <a:ext cx="2011264" cy="646331"/>
          </a:xfrm>
          <a:prstGeom prst="rect">
            <a:avLst/>
          </a:prstGeom>
          <a:noFill/>
        </p:spPr>
        <p:txBody>
          <a:bodyPr wrap="square" rtlCol="0">
            <a:spAutoFit/>
          </a:bodyPr>
          <a:lstStyle/>
          <a:p>
            <a:pPr algn="ctr"/>
            <a:r>
              <a:rPr lang="de-DE" b="1" dirty="0"/>
              <a:t>Final res. </a:t>
            </a:r>
            <a:r>
              <a:rPr lang="de-DE" b="1" dirty="0" err="1"/>
              <a:t>states</a:t>
            </a:r>
            <a:r>
              <a:rPr lang="de-DE" b="1" dirty="0"/>
              <a:t> X</a:t>
            </a:r>
            <a:r>
              <a:rPr lang="de-DE" b="1" baseline="30000" dirty="0"/>
              <a:t>1</a:t>
            </a:r>
            <a:r>
              <a:rPr lang="de-DE" dirty="0"/>
              <a:t>(T)</a:t>
            </a:r>
          </a:p>
        </p:txBody>
      </p:sp>
      <p:sp>
        <p:nvSpPr>
          <p:cNvPr id="114" name="Textfeld 113">
            <a:extLst>
              <a:ext uri="{FF2B5EF4-FFF2-40B4-BE49-F238E27FC236}">
                <a16:creationId xmlns:a16="http://schemas.microsoft.com/office/drawing/2014/main" id="{AA3B349E-53BE-1649-8935-DE2347FF70D1}"/>
              </a:ext>
            </a:extLst>
          </p:cNvPr>
          <p:cNvSpPr txBox="1"/>
          <p:nvPr/>
        </p:nvSpPr>
        <p:spPr>
          <a:xfrm>
            <a:off x="4056460" y="4135799"/>
            <a:ext cx="2011264" cy="646331"/>
          </a:xfrm>
          <a:prstGeom prst="rect">
            <a:avLst/>
          </a:prstGeom>
          <a:noFill/>
        </p:spPr>
        <p:txBody>
          <a:bodyPr wrap="square" rtlCol="0">
            <a:spAutoFit/>
          </a:bodyPr>
          <a:lstStyle/>
          <a:p>
            <a:pPr algn="ctr"/>
            <a:r>
              <a:rPr lang="de-DE" b="1" dirty="0"/>
              <a:t>Final res. </a:t>
            </a:r>
            <a:r>
              <a:rPr lang="de-DE" b="1" dirty="0" err="1"/>
              <a:t>states</a:t>
            </a:r>
            <a:r>
              <a:rPr lang="de-DE" b="1" dirty="0"/>
              <a:t> X</a:t>
            </a:r>
            <a:r>
              <a:rPr lang="de-DE" b="1" baseline="30000" dirty="0"/>
              <a:t>2</a:t>
            </a:r>
            <a:r>
              <a:rPr lang="de-DE" dirty="0"/>
              <a:t>(T)</a:t>
            </a:r>
          </a:p>
        </p:txBody>
      </p:sp>
      <p:sp>
        <p:nvSpPr>
          <p:cNvPr id="115" name="Textfeld 114">
            <a:extLst>
              <a:ext uri="{FF2B5EF4-FFF2-40B4-BE49-F238E27FC236}">
                <a16:creationId xmlns:a16="http://schemas.microsoft.com/office/drawing/2014/main" id="{69E71001-92F1-794E-9792-5729CCB28AF7}"/>
              </a:ext>
            </a:extLst>
          </p:cNvPr>
          <p:cNvSpPr txBox="1"/>
          <p:nvPr/>
        </p:nvSpPr>
        <p:spPr>
          <a:xfrm>
            <a:off x="6213630" y="4719633"/>
            <a:ext cx="877086" cy="369332"/>
          </a:xfrm>
          <a:prstGeom prst="rect">
            <a:avLst/>
          </a:prstGeom>
          <a:noFill/>
        </p:spPr>
        <p:txBody>
          <a:bodyPr wrap="square" rtlCol="0">
            <a:spAutoFit/>
          </a:bodyPr>
          <a:lstStyle/>
          <a:p>
            <a:pPr algn="ctr"/>
            <a:r>
              <a:rPr lang="de-DE" b="1" dirty="0"/>
              <a:t>X</a:t>
            </a:r>
            <a:r>
              <a:rPr lang="de-DE" b="1" baseline="30000" dirty="0"/>
              <a:t>N</a:t>
            </a:r>
            <a:r>
              <a:rPr lang="de-DE" dirty="0"/>
              <a:t>(T)</a:t>
            </a:r>
          </a:p>
        </p:txBody>
      </p:sp>
      <p:sp>
        <p:nvSpPr>
          <p:cNvPr id="116" name="Rechteck 115">
            <a:extLst>
              <a:ext uri="{FF2B5EF4-FFF2-40B4-BE49-F238E27FC236}">
                <a16:creationId xmlns:a16="http://schemas.microsoft.com/office/drawing/2014/main" id="{9D02030E-C03D-D148-9ACD-C09874926A10}"/>
              </a:ext>
            </a:extLst>
          </p:cNvPr>
          <p:cNvSpPr/>
          <p:nvPr/>
        </p:nvSpPr>
        <p:spPr>
          <a:xfrm>
            <a:off x="7842908" y="3379613"/>
            <a:ext cx="588610" cy="199924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Textfeld 116">
            <a:extLst>
              <a:ext uri="{FF2B5EF4-FFF2-40B4-BE49-F238E27FC236}">
                <a16:creationId xmlns:a16="http://schemas.microsoft.com/office/drawing/2014/main" id="{E79E1D35-6A26-1546-BD2C-1CB629CBC435}"/>
              </a:ext>
            </a:extLst>
          </p:cNvPr>
          <p:cNvSpPr txBox="1"/>
          <p:nvPr/>
        </p:nvSpPr>
        <p:spPr>
          <a:xfrm>
            <a:off x="7698670" y="3535344"/>
            <a:ext cx="877086" cy="369332"/>
          </a:xfrm>
          <a:prstGeom prst="rect">
            <a:avLst/>
          </a:prstGeom>
          <a:noFill/>
        </p:spPr>
        <p:txBody>
          <a:bodyPr wrap="square" rtlCol="0">
            <a:spAutoFit/>
          </a:bodyPr>
          <a:lstStyle/>
          <a:p>
            <a:pPr algn="ctr"/>
            <a:r>
              <a:rPr lang="de-DE" b="1" dirty="0"/>
              <a:t>X</a:t>
            </a:r>
            <a:r>
              <a:rPr lang="de-DE" b="1" baseline="30000" dirty="0"/>
              <a:t>1</a:t>
            </a:r>
            <a:r>
              <a:rPr lang="de-DE" dirty="0"/>
              <a:t>(T)</a:t>
            </a:r>
          </a:p>
        </p:txBody>
      </p:sp>
      <p:sp>
        <p:nvSpPr>
          <p:cNvPr id="118" name="Textfeld 117">
            <a:extLst>
              <a:ext uri="{FF2B5EF4-FFF2-40B4-BE49-F238E27FC236}">
                <a16:creationId xmlns:a16="http://schemas.microsoft.com/office/drawing/2014/main" id="{DD409AA0-A1BD-464C-AEF2-422CE8863D56}"/>
              </a:ext>
            </a:extLst>
          </p:cNvPr>
          <p:cNvSpPr txBox="1"/>
          <p:nvPr/>
        </p:nvSpPr>
        <p:spPr>
          <a:xfrm>
            <a:off x="7698670" y="3933040"/>
            <a:ext cx="877086" cy="369332"/>
          </a:xfrm>
          <a:prstGeom prst="rect">
            <a:avLst/>
          </a:prstGeom>
          <a:noFill/>
        </p:spPr>
        <p:txBody>
          <a:bodyPr wrap="square" rtlCol="0">
            <a:spAutoFit/>
          </a:bodyPr>
          <a:lstStyle/>
          <a:p>
            <a:pPr algn="ctr"/>
            <a:r>
              <a:rPr lang="de-DE" b="1" dirty="0"/>
              <a:t>X</a:t>
            </a:r>
            <a:r>
              <a:rPr lang="de-DE" b="1" baseline="30000" dirty="0"/>
              <a:t>2</a:t>
            </a:r>
            <a:r>
              <a:rPr lang="de-DE" dirty="0"/>
              <a:t>(T)</a:t>
            </a:r>
          </a:p>
        </p:txBody>
      </p:sp>
      <p:sp>
        <p:nvSpPr>
          <p:cNvPr id="119" name="Textfeld 118">
            <a:extLst>
              <a:ext uri="{FF2B5EF4-FFF2-40B4-BE49-F238E27FC236}">
                <a16:creationId xmlns:a16="http://schemas.microsoft.com/office/drawing/2014/main" id="{97B476FF-1165-2C48-B9B6-99DD3A4F6E27}"/>
              </a:ext>
            </a:extLst>
          </p:cNvPr>
          <p:cNvSpPr txBox="1"/>
          <p:nvPr/>
        </p:nvSpPr>
        <p:spPr>
          <a:xfrm>
            <a:off x="7698530" y="4873882"/>
            <a:ext cx="877086" cy="369332"/>
          </a:xfrm>
          <a:prstGeom prst="rect">
            <a:avLst/>
          </a:prstGeom>
          <a:noFill/>
        </p:spPr>
        <p:txBody>
          <a:bodyPr wrap="square" rtlCol="0">
            <a:spAutoFit/>
          </a:bodyPr>
          <a:lstStyle/>
          <a:p>
            <a:pPr algn="ctr"/>
            <a:r>
              <a:rPr lang="de-DE" b="1" dirty="0"/>
              <a:t>X</a:t>
            </a:r>
            <a:r>
              <a:rPr lang="de-DE" b="1" baseline="30000" dirty="0"/>
              <a:t>N</a:t>
            </a:r>
            <a:r>
              <a:rPr lang="de-DE" dirty="0"/>
              <a:t>(T)</a:t>
            </a:r>
          </a:p>
        </p:txBody>
      </p:sp>
      <p:sp>
        <p:nvSpPr>
          <p:cNvPr id="120" name="Oval 119">
            <a:extLst>
              <a:ext uri="{FF2B5EF4-FFF2-40B4-BE49-F238E27FC236}">
                <a16:creationId xmlns:a16="http://schemas.microsoft.com/office/drawing/2014/main" id="{CD75EAB2-1690-E64C-B901-57540430836D}"/>
              </a:ext>
            </a:extLst>
          </p:cNvPr>
          <p:cNvSpPr/>
          <p:nvPr/>
        </p:nvSpPr>
        <p:spPr>
          <a:xfrm>
            <a:off x="8032303" y="4342606"/>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21" name="Oval 120">
            <a:extLst>
              <a:ext uri="{FF2B5EF4-FFF2-40B4-BE49-F238E27FC236}">
                <a16:creationId xmlns:a16="http://schemas.microsoft.com/office/drawing/2014/main" id="{5AB92BDA-9C05-AD46-BE52-8507C44BF6EF}"/>
              </a:ext>
            </a:extLst>
          </p:cNvPr>
          <p:cNvSpPr/>
          <p:nvPr/>
        </p:nvSpPr>
        <p:spPr>
          <a:xfrm>
            <a:off x="8039945" y="4519762"/>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22" name="Oval 121">
            <a:extLst>
              <a:ext uri="{FF2B5EF4-FFF2-40B4-BE49-F238E27FC236}">
                <a16:creationId xmlns:a16="http://schemas.microsoft.com/office/drawing/2014/main" id="{F554488C-41C3-CA4B-AC14-1E45841165B6}"/>
              </a:ext>
            </a:extLst>
          </p:cNvPr>
          <p:cNvSpPr/>
          <p:nvPr/>
        </p:nvSpPr>
        <p:spPr>
          <a:xfrm>
            <a:off x="8047587" y="4696918"/>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23" name="Textfeld 122">
            <a:extLst>
              <a:ext uri="{FF2B5EF4-FFF2-40B4-BE49-F238E27FC236}">
                <a16:creationId xmlns:a16="http://schemas.microsoft.com/office/drawing/2014/main" id="{1AE65A4C-1D45-7D4B-A0FE-8E7A1432894D}"/>
              </a:ext>
            </a:extLst>
          </p:cNvPr>
          <p:cNvSpPr txBox="1"/>
          <p:nvPr/>
        </p:nvSpPr>
        <p:spPr>
          <a:xfrm>
            <a:off x="7494207" y="5445392"/>
            <a:ext cx="1419549" cy="369332"/>
          </a:xfrm>
          <a:prstGeom prst="rect">
            <a:avLst/>
          </a:prstGeom>
          <a:noFill/>
        </p:spPr>
        <p:txBody>
          <a:bodyPr wrap="square" rtlCol="0">
            <a:spAutoFit/>
          </a:bodyPr>
          <a:lstStyle/>
          <a:p>
            <a:pPr algn="ctr"/>
            <a:r>
              <a:rPr lang="de-DE" b="1" dirty="0"/>
              <a:t>Concatenate</a:t>
            </a:r>
          </a:p>
        </p:txBody>
      </p:sp>
      <p:sp>
        <p:nvSpPr>
          <p:cNvPr id="125" name="Oval 124">
            <a:extLst>
              <a:ext uri="{FF2B5EF4-FFF2-40B4-BE49-F238E27FC236}">
                <a16:creationId xmlns:a16="http://schemas.microsoft.com/office/drawing/2014/main" id="{5CA69D9A-189C-164A-A360-6E5D16BCBB00}"/>
              </a:ext>
            </a:extLst>
          </p:cNvPr>
          <p:cNvSpPr/>
          <p:nvPr/>
        </p:nvSpPr>
        <p:spPr>
          <a:xfrm>
            <a:off x="5129918" y="2274276"/>
            <a:ext cx="108000" cy="108000"/>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26" name="Nach oben gebogener Pfeil 125">
            <a:extLst>
              <a:ext uri="{FF2B5EF4-FFF2-40B4-BE49-F238E27FC236}">
                <a16:creationId xmlns:a16="http://schemas.microsoft.com/office/drawing/2014/main" id="{5A2E8481-E126-4C4B-93F8-D0C67F63747E}"/>
              </a:ext>
            </a:extLst>
          </p:cNvPr>
          <p:cNvSpPr/>
          <p:nvPr/>
        </p:nvSpPr>
        <p:spPr>
          <a:xfrm rot="16200000" flipV="1">
            <a:off x="7833043" y="2392259"/>
            <a:ext cx="1061428" cy="588610"/>
          </a:xfrm>
          <a:prstGeom prst="bentUpArrow">
            <a:avLst>
              <a:gd name="adj1" fmla="val 25402"/>
              <a:gd name="adj2" fmla="val 35205"/>
              <a:gd name="adj3" fmla="val 27977"/>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pic>
        <p:nvPicPr>
          <p:cNvPr id="25" name="Grafik 24">
            <a:extLst>
              <a:ext uri="{FF2B5EF4-FFF2-40B4-BE49-F238E27FC236}">
                <a16:creationId xmlns:a16="http://schemas.microsoft.com/office/drawing/2014/main" id="{1B711284-897F-4A48-A6BB-5AB055E0CAE5}"/>
              </a:ext>
            </a:extLst>
          </p:cNvPr>
          <p:cNvPicPr>
            <a:picLocks noChangeAspect="1"/>
          </p:cNvPicPr>
          <p:nvPr/>
        </p:nvPicPr>
        <p:blipFill>
          <a:blip r:embed="rId3"/>
          <a:stretch>
            <a:fillRect/>
          </a:stretch>
        </p:blipFill>
        <p:spPr>
          <a:xfrm>
            <a:off x="704246" y="6034484"/>
            <a:ext cx="9664700" cy="622300"/>
          </a:xfrm>
          <a:prstGeom prst="rect">
            <a:avLst/>
          </a:prstGeom>
        </p:spPr>
      </p:pic>
      <p:sp>
        <p:nvSpPr>
          <p:cNvPr id="127" name="Rechteck 126">
            <a:extLst>
              <a:ext uri="{FF2B5EF4-FFF2-40B4-BE49-F238E27FC236}">
                <a16:creationId xmlns:a16="http://schemas.microsoft.com/office/drawing/2014/main" id="{5DC0AAF2-4E33-824D-ACCC-0945B5D19DC4}"/>
              </a:ext>
            </a:extLst>
          </p:cNvPr>
          <p:cNvSpPr/>
          <p:nvPr/>
        </p:nvSpPr>
        <p:spPr>
          <a:xfrm>
            <a:off x="765930" y="6009180"/>
            <a:ext cx="9664700" cy="669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Textfeld 127">
            <a:extLst>
              <a:ext uri="{FF2B5EF4-FFF2-40B4-BE49-F238E27FC236}">
                <a16:creationId xmlns:a16="http://schemas.microsoft.com/office/drawing/2014/main" id="{B9469FAE-E16E-4F4A-9300-B7371AD61EFE}"/>
              </a:ext>
            </a:extLst>
          </p:cNvPr>
          <p:cNvSpPr txBox="1"/>
          <p:nvPr/>
        </p:nvSpPr>
        <p:spPr>
          <a:xfrm>
            <a:off x="725104" y="5605629"/>
            <a:ext cx="2676825" cy="369332"/>
          </a:xfrm>
          <a:prstGeom prst="rect">
            <a:avLst/>
          </a:prstGeom>
          <a:noFill/>
        </p:spPr>
        <p:txBody>
          <a:bodyPr wrap="square" rtlCol="0">
            <a:spAutoFit/>
          </a:bodyPr>
          <a:lstStyle/>
          <a:p>
            <a:pPr algn="ctr"/>
            <a:r>
              <a:rPr lang="de-DE" b="1" dirty="0"/>
              <a:t>Reservoir state transition:</a:t>
            </a:r>
          </a:p>
        </p:txBody>
      </p:sp>
      <p:sp>
        <p:nvSpPr>
          <p:cNvPr id="17" name="Foliennummernplatzhalter 16">
            <a:extLst>
              <a:ext uri="{FF2B5EF4-FFF2-40B4-BE49-F238E27FC236}">
                <a16:creationId xmlns:a16="http://schemas.microsoft.com/office/drawing/2014/main" id="{40510DE4-A872-594E-B94B-A2C81001CDA1}"/>
              </a:ext>
            </a:extLst>
          </p:cNvPr>
          <p:cNvSpPr>
            <a:spLocks noGrp="1"/>
          </p:cNvSpPr>
          <p:nvPr>
            <p:ph type="sldNum" sz="quarter" idx="12"/>
          </p:nvPr>
        </p:nvSpPr>
        <p:spPr/>
        <p:txBody>
          <a:bodyPr/>
          <a:lstStyle/>
          <a:p>
            <a:fld id="{884D93BF-CEC1-484B-B797-4695C35961E3}" type="slidenum">
              <a:rPr lang="de-DE" smtClean="0"/>
              <a:t>3</a:t>
            </a:fld>
            <a:endParaRPr lang="de-DE"/>
          </a:p>
        </p:txBody>
      </p:sp>
    </p:spTree>
    <p:extLst>
      <p:ext uri="{BB962C8B-B14F-4D97-AF65-F5344CB8AC3E}">
        <p14:creationId xmlns:p14="http://schemas.microsoft.com/office/powerpoint/2010/main" val="107267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4</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El Ni</a:t>
            </a:r>
            <a:r>
              <a:rPr lang="de-DE" sz="2400" b="1" dirty="0" err="1"/>
              <a:t>ñ</a:t>
            </a:r>
            <a:r>
              <a:rPr lang="de-DE" sz="2400" b="1" dirty="0"/>
              <a:t>o Southern Oscillation </a:t>
            </a:r>
            <a:r>
              <a:rPr lang="de-DE" sz="2400" dirty="0"/>
              <a:t>(ENSO)</a:t>
            </a:r>
            <a:endParaRPr lang="de-DE" sz="2400" b="1" dirty="0"/>
          </a:p>
        </p:txBody>
      </p:sp>
      <p:sp>
        <p:nvSpPr>
          <p:cNvPr id="5" name="Textfeld 4">
            <a:extLst>
              <a:ext uri="{FF2B5EF4-FFF2-40B4-BE49-F238E27FC236}">
                <a16:creationId xmlns:a16="http://schemas.microsoft.com/office/drawing/2014/main" id="{7B349DC1-8020-704C-A9A0-4D7FFCADBAC0}"/>
              </a:ext>
            </a:extLst>
          </p:cNvPr>
          <p:cNvSpPr txBox="1"/>
          <p:nvPr/>
        </p:nvSpPr>
        <p:spPr>
          <a:xfrm>
            <a:off x="543697" y="1112108"/>
            <a:ext cx="9032789" cy="3693319"/>
          </a:xfrm>
          <a:prstGeom prst="rect">
            <a:avLst/>
          </a:prstGeom>
          <a:noFill/>
        </p:spPr>
        <p:txBody>
          <a:bodyPr wrap="square" rtlCol="0">
            <a:spAutoFit/>
          </a:bodyPr>
          <a:lstStyle/>
          <a:p>
            <a:pPr marL="285750" indent="-285750">
              <a:buFont typeface="Arial" panose="020B0604020202020204" pitchFamily="34" charset="0"/>
              <a:buChar char="•"/>
            </a:pPr>
            <a:r>
              <a:rPr lang="de-DE"/>
              <a:t>Use Nino3.4 box (5°N–5°S, 120–170°W) in the tropical Pacific to diagnose ENSO from sea-surface temperature (SST) anomalies.</a:t>
            </a:r>
          </a:p>
          <a:p>
            <a:pPr marL="285750" indent="-285750">
              <a:buFont typeface="Arial" panose="020B0604020202020204" pitchFamily="34" charset="0"/>
              <a:buChar char="•"/>
            </a:pPr>
            <a:r>
              <a:rPr lang="de-DE" b="1"/>
              <a:t>SST data</a:t>
            </a:r>
            <a:r>
              <a:rPr lang="de-DE"/>
              <a:t>: </a:t>
            </a:r>
            <a:r>
              <a:rPr lang="de-DE" u="sng">
                <a:hlinkClick r:id="rId2"/>
              </a:rPr>
              <a:t>https://downloads.psl.noaa.gov/Datasets/noaa.ersst.v5/sst.mnmean.nc</a:t>
            </a:r>
            <a:endParaRPr lang="de-DE" u="sng"/>
          </a:p>
          <a:p>
            <a:pPr marL="742950" lvl="1" indent="-285750">
              <a:buFont typeface="Courier New" panose="02070309020205020404" pitchFamily="49" charset="0"/>
              <a:buChar char="o"/>
            </a:pPr>
            <a:r>
              <a:rPr lang="de-DE"/>
              <a:t>Provides monthly mean SST from 1854 to now in 2° by 2° lat/lon grid</a:t>
            </a:r>
          </a:p>
          <a:p>
            <a:pPr marL="742950" lvl="1" indent="-285750">
              <a:buFont typeface="Courier New" panose="02070309020205020404" pitchFamily="49" charset="0"/>
              <a:buChar char="o"/>
            </a:pPr>
            <a:r>
              <a:rPr lang="de-DE"/>
              <a:t>Start from 1880</a:t>
            </a:r>
          </a:p>
          <a:p>
            <a:pPr marL="285750" indent="-285750">
              <a:buFont typeface="Arial" panose="020B0604020202020204" pitchFamily="34" charset="0"/>
              <a:buChar char="•"/>
            </a:pPr>
            <a:r>
              <a:rPr lang="de-DE"/>
              <a:t>Calaculate </a:t>
            </a:r>
            <a:r>
              <a:rPr lang="de-DE" b="1"/>
              <a:t>ENSO index</a:t>
            </a:r>
            <a:r>
              <a:rPr lang="de-DE"/>
              <a:t>:</a:t>
            </a:r>
          </a:p>
          <a:p>
            <a:pPr marL="742950" lvl="1" indent="-285750">
              <a:buFont typeface="Courier New" panose="02070309020205020404" pitchFamily="49" charset="0"/>
              <a:buChar char="o"/>
            </a:pPr>
            <a:r>
              <a:rPr lang="de-DE" dirty="0" err="1"/>
              <a:t>Compute</a:t>
            </a:r>
            <a:r>
              <a:rPr lang="de-DE" dirty="0"/>
              <a:t> </a:t>
            </a:r>
            <a:r>
              <a:rPr lang="de-DE" dirty="0" err="1"/>
              <a:t>area</a:t>
            </a:r>
            <a:r>
              <a:rPr lang="de-DE" dirty="0"/>
              <a:t> </a:t>
            </a:r>
            <a:r>
              <a:rPr lang="de-DE" dirty="0" err="1"/>
              <a:t>averaged</a:t>
            </a:r>
            <a:r>
              <a:rPr lang="de-DE" dirty="0"/>
              <a:t> total SST </a:t>
            </a:r>
            <a:r>
              <a:rPr lang="de-DE" dirty="0" err="1"/>
              <a:t>from</a:t>
            </a:r>
            <a:r>
              <a:rPr lang="de-DE" dirty="0"/>
              <a:t> </a:t>
            </a:r>
            <a:r>
              <a:rPr lang="de-DE" b="1" dirty="0" err="1"/>
              <a:t>Niño</a:t>
            </a:r>
            <a:r>
              <a:rPr lang="de-DE" b="1" dirty="0"/>
              <a:t> 3.4 </a:t>
            </a:r>
            <a:r>
              <a:rPr lang="de-DE" b="1" dirty="0" err="1"/>
              <a:t>region</a:t>
            </a:r>
          </a:p>
          <a:p>
            <a:pPr marL="742950" lvl="1" indent="-285750">
              <a:buFont typeface="Courier New" panose="02070309020205020404" pitchFamily="49" charset="0"/>
              <a:buChar char="o"/>
            </a:pPr>
            <a:r>
              <a:rPr lang="de-DE" dirty="0" err="1"/>
              <a:t>Compute</a:t>
            </a:r>
            <a:r>
              <a:rPr lang="de-DE" dirty="0"/>
              <a:t> </a:t>
            </a:r>
            <a:r>
              <a:rPr lang="de-DE" dirty="0" err="1"/>
              <a:t>monthly</a:t>
            </a:r>
            <a:r>
              <a:rPr lang="de-DE" dirty="0"/>
              <a:t> </a:t>
            </a:r>
            <a:r>
              <a:rPr lang="de-DE" dirty="0" err="1"/>
              <a:t>climatology</a:t>
            </a:r>
            <a:r>
              <a:rPr lang="de-DE" dirty="0"/>
              <a:t> (e.g., 1950-1979) </a:t>
            </a:r>
            <a:r>
              <a:rPr lang="de-DE" dirty="0" err="1"/>
              <a:t>for</a:t>
            </a:r>
            <a:r>
              <a:rPr lang="de-DE" dirty="0"/>
              <a:t> </a:t>
            </a:r>
            <a:r>
              <a:rPr lang="de-DE" dirty="0" err="1"/>
              <a:t>area</a:t>
            </a:r>
            <a:r>
              <a:rPr lang="de-DE" dirty="0"/>
              <a:t> </a:t>
            </a:r>
            <a:r>
              <a:rPr lang="de-DE" dirty="0" err="1"/>
              <a:t>averaged</a:t>
            </a:r>
            <a:r>
              <a:rPr lang="de-DE" dirty="0"/>
              <a:t> total SST </a:t>
            </a:r>
            <a:r>
              <a:rPr lang="de-DE" dirty="0" err="1"/>
              <a:t>from</a:t>
            </a:r>
            <a:r>
              <a:rPr lang="de-DE" dirty="0"/>
              <a:t> </a:t>
            </a:r>
            <a:r>
              <a:rPr lang="de-DE" dirty="0" err="1"/>
              <a:t>Niño</a:t>
            </a:r>
            <a:r>
              <a:rPr lang="de-DE" dirty="0"/>
              <a:t> 3.4 </a:t>
            </a:r>
            <a:r>
              <a:rPr lang="de-DE" dirty="0" err="1"/>
              <a:t>region</a:t>
            </a:r>
            <a:r>
              <a:rPr lang="de-DE" dirty="0"/>
              <a:t>, </a:t>
            </a:r>
            <a:r>
              <a:rPr lang="de-DE" dirty="0" err="1"/>
              <a:t>and</a:t>
            </a:r>
            <a:r>
              <a:rPr lang="de-DE" dirty="0"/>
              <a:t> </a:t>
            </a:r>
            <a:r>
              <a:rPr lang="de-DE" dirty="0" err="1"/>
              <a:t>subtract</a:t>
            </a:r>
            <a:r>
              <a:rPr lang="de-DE" dirty="0"/>
              <a:t> </a:t>
            </a:r>
            <a:r>
              <a:rPr lang="de-DE" dirty="0" err="1"/>
              <a:t>climatology</a:t>
            </a:r>
            <a:r>
              <a:rPr lang="de-DE" dirty="0"/>
              <a:t> </a:t>
            </a:r>
            <a:r>
              <a:rPr lang="de-DE" dirty="0" err="1"/>
              <a:t>from</a:t>
            </a:r>
            <a:r>
              <a:rPr lang="de-DE" dirty="0"/>
              <a:t> </a:t>
            </a:r>
            <a:r>
              <a:rPr lang="de-DE" dirty="0" err="1"/>
              <a:t>area</a:t>
            </a:r>
            <a:r>
              <a:rPr lang="de-DE" dirty="0"/>
              <a:t> </a:t>
            </a:r>
            <a:r>
              <a:rPr lang="de-DE" dirty="0" err="1"/>
              <a:t>averaged</a:t>
            </a:r>
            <a:r>
              <a:rPr lang="de-DE" dirty="0"/>
              <a:t> total SST time </a:t>
            </a:r>
            <a:r>
              <a:rPr lang="de-DE" dirty="0" err="1"/>
              <a:t>series</a:t>
            </a:r>
            <a:r>
              <a:rPr lang="de-DE" dirty="0"/>
              <a:t> </a:t>
            </a:r>
            <a:r>
              <a:rPr lang="de-DE" dirty="0" err="1"/>
              <a:t>to</a:t>
            </a:r>
            <a:r>
              <a:rPr lang="de-DE" dirty="0"/>
              <a:t> </a:t>
            </a:r>
            <a:r>
              <a:rPr lang="de-DE" dirty="0" err="1"/>
              <a:t>obtain</a:t>
            </a:r>
            <a:r>
              <a:rPr lang="de-DE" dirty="0"/>
              <a:t> </a:t>
            </a:r>
            <a:r>
              <a:rPr lang="de-DE" dirty="0" err="1"/>
              <a:t>anomalies</a:t>
            </a:r>
          </a:p>
          <a:p>
            <a:pPr marL="742950" lvl="1" indent="-285750">
              <a:buFont typeface="Courier New" panose="02070309020205020404" pitchFamily="49" charset="0"/>
              <a:buChar char="o"/>
            </a:pPr>
            <a:r>
              <a:rPr lang="de-DE" dirty="0"/>
              <a:t>Smooth </a:t>
            </a:r>
            <a:r>
              <a:rPr lang="de-DE" dirty="0" err="1"/>
              <a:t>and</a:t>
            </a:r>
            <a:r>
              <a:rPr lang="de-DE" dirty="0"/>
              <a:t> </a:t>
            </a:r>
            <a:r>
              <a:rPr lang="de-DE" dirty="0" err="1"/>
              <a:t>normalize</a:t>
            </a:r>
            <a:endParaRPr lang="de-DE" dirty="0"/>
          </a:p>
          <a:p>
            <a:pPr marL="285750" indent="-285750">
              <a:buFont typeface="Arial" panose="020B0604020202020204" pitchFamily="34" charset="0"/>
              <a:buChar char="•"/>
            </a:pPr>
            <a:endParaRPr lang="de-DE"/>
          </a:p>
          <a:p>
            <a:pPr marL="285750" indent="-285750">
              <a:buFont typeface="Arial" panose="020B0604020202020204" pitchFamily="34" charset="0"/>
              <a:buChar char="•"/>
            </a:pPr>
            <a:endParaRPr lang="de-DE"/>
          </a:p>
        </p:txBody>
      </p:sp>
      <p:pic>
        <p:nvPicPr>
          <p:cNvPr id="1028" name="Picture 4">
            <a:extLst>
              <a:ext uri="{FF2B5EF4-FFF2-40B4-BE49-F238E27FC236}">
                <a16:creationId xmlns:a16="http://schemas.microsoft.com/office/drawing/2014/main" id="{849C3A60-D993-2F4E-A94E-BC78C9D74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9597" y="3655025"/>
            <a:ext cx="7344203" cy="306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7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5</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El Ni</a:t>
            </a:r>
            <a:r>
              <a:rPr lang="de-DE" sz="2400" b="1" dirty="0" err="1"/>
              <a:t>ñ</a:t>
            </a:r>
            <a:r>
              <a:rPr lang="de-DE" sz="2400" b="1" dirty="0"/>
              <a:t>o Southern Oscillation </a:t>
            </a:r>
            <a:r>
              <a:rPr lang="de-DE" sz="2400" dirty="0"/>
              <a:t>(ENSO)</a:t>
            </a:r>
            <a:endParaRPr lang="de-DE" sz="2400" b="1" dirty="0"/>
          </a:p>
        </p:txBody>
      </p:sp>
      <p:pic>
        <p:nvPicPr>
          <p:cNvPr id="3074" name="Picture 2">
            <a:extLst>
              <a:ext uri="{FF2B5EF4-FFF2-40B4-BE49-F238E27FC236}">
                <a16:creationId xmlns:a16="http://schemas.microsoft.com/office/drawing/2014/main" id="{963FBB6F-7E5C-9D42-A4E3-D1CFED054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9" y="1137508"/>
            <a:ext cx="113030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36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6</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El Ni</a:t>
            </a:r>
            <a:r>
              <a:rPr lang="de-DE" sz="2400" b="1" dirty="0" err="1"/>
              <a:t>ñ</a:t>
            </a:r>
            <a:r>
              <a:rPr lang="de-DE" sz="2400" b="1" dirty="0"/>
              <a:t>o Southern Oscillation </a:t>
            </a:r>
            <a:r>
              <a:rPr lang="de-DE" sz="2400" dirty="0"/>
              <a:t>(ENSO)</a:t>
            </a:r>
            <a:endParaRPr lang="de-DE" sz="2400" b="1" dirty="0"/>
          </a:p>
        </p:txBody>
      </p:sp>
      <p:pic>
        <p:nvPicPr>
          <p:cNvPr id="1030" name="Picture 6">
            <a:extLst>
              <a:ext uri="{FF2B5EF4-FFF2-40B4-BE49-F238E27FC236}">
                <a16:creationId xmlns:a16="http://schemas.microsoft.com/office/drawing/2014/main" id="{B5FE196A-2CE7-DC47-90CE-4B2EB39A4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385" y="903440"/>
            <a:ext cx="9537229" cy="578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35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7</a:t>
            </a:fld>
            <a:endParaRPr lang="de-DE"/>
          </a:p>
        </p:txBody>
      </p:sp>
      <p:sp>
        <p:nvSpPr>
          <p:cNvPr id="7" name="Textfeld 6">
            <a:extLst>
              <a:ext uri="{FF2B5EF4-FFF2-40B4-BE49-F238E27FC236}">
                <a16:creationId xmlns:a16="http://schemas.microsoft.com/office/drawing/2014/main" id="{FF8A926B-8B78-834F-BFBA-9405321487C6}"/>
              </a:ext>
            </a:extLst>
          </p:cNvPr>
          <p:cNvSpPr txBox="1"/>
          <p:nvPr/>
        </p:nvSpPr>
        <p:spPr>
          <a:xfrm>
            <a:off x="365769" y="302411"/>
            <a:ext cx="6674128" cy="461665"/>
          </a:xfrm>
          <a:prstGeom prst="rect">
            <a:avLst/>
          </a:prstGeom>
          <a:noFill/>
        </p:spPr>
        <p:txBody>
          <a:bodyPr wrap="square" rtlCol="0">
            <a:spAutoFit/>
          </a:bodyPr>
          <a:lstStyle/>
          <a:p>
            <a:r>
              <a:rPr lang="de-DE" sz="2400" b="1" dirty="0"/>
              <a:t>El Ni</a:t>
            </a:r>
            <a:r>
              <a:rPr lang="de-DE" sz="2400" b="1" dirty="0" err="1"/>
              <a:t>ñ</a:t>
            </a:r>
            <a:r>
              <a:rPr lang="de-DE" sz="2400" b="1" dirty="0"/>
              <a:t>o Southern Oscillation </a:t>
            </a:r>
            <a:r>
              <a:rPr lang="de-DE" sz="2400" dirty="0"/>
              <a:t>(ENSO)</a:t>
            </a:r>
            <a:endParaRPr lang="de-DE" sz="2400" b="1" dirty="0"/>
          </a:p>
        </p:txBody>
      </p:sp>
      <p:sp>
        <p:nvSpPr>
          <p:cNvPr id="5" name="Textfeld 4">
            <a:extLst>
              <a:ext uri="{FF2B5EF4-FFF2-40B4-BE49-F238E27FC236}">
                <a16:creationId xmlns:a16="http://schemas.microsoft.com/office/drawing/2014/main" id="{7B349DC1-8020-704C-A9A0-4D7FFCADBAC0}"/>
              </a:ext>
            </a:extLst>
          </p:cNvPr>
          <p:cNvSpPr txBox="1"/>
          <p:nvPr/>
        </p:nvSpPr>
        <p:spPr>
          <a:xfrm>
            <a:off x="543697" y="1112108"/>
            <a:ext cx="11204958" cy="3970318"/>
          </a:xfrm>
          <a:prstGeom prst="rect">
            <a:avLst/>
          </a:prstGeom>
          <a:noFill/>
        </p:spPr>
        <p:txBody>
          <a:bodyPr wrap="square" rtlCol="0">
            <a:spAutoFit/>
          </a:bodyPr>
          <a:lstStyle/>
          <a:p>
            <a:pPr marL="285750" indent="-285750">
              <a:buFont typeface="Arial" panose="020B0604020202020204" pitchFamily="34" charset="0"/>
              <a:buChar char="•"/>
            </a:pPr>
            <a:r>
              <a:rPr lang="de-DE"/>
              <a:t>Work with </a:t>
            </a:r>
            <a:r>
              <a:rPr lang="de-DE" b="1"/>
              <a:t>un-scaled ENSO index </a:t>
            </a:r>
            <a:r>
              <a:rPr lang="de-DE"/>
              <a:t>and stick to </a:t>
            </a:r>
            <a:r>
              <a:rPr lang="de-DE" b="1"/>
              <a:t>‚sigmoid‘ activation</a:t>
            </a:r>
            <a:r>
              <a:rPr lang="de-DE"/>
              <a:t>.</a:t>
            </a:r>
          </a:p>
          <a:p>
            <a:pPr marL="285750" indent="-285750">
              <a:buFont typeface="Arial" panose="020B0604020202020204" pitchFamily="34" charset="0"/>
              <a:buChar char="•"/>
            </a:pPr>
            <a:r>
              <a:rPr lang="de-DE"/>
              <a:t>Still have many (hyper-)</a:t>
            </a:r>
            <a:r>
              <a:rPr lang="de-DE" b="1"/>
              <a:t>parameters</a:t>
            </a:r>
            <a:r>
              <a:rPr lang="de-DE"/>
              <a:t> to be optimized:</a:t>
            </a:r>
          </a:p>
          <a:p>
            <a:pPr marL="742950" lvl="1" indent="-285750">
              <a:buFont typeface="Courier New" panose="02070309020205020404" pitchFamily="49" charset="0"/>
              <a:buChar char="o"/>
            </a:pPr>
            <a:r>
              <a:rPr lang="de-DE" b="1"/>
              <a:t>input_length</a:t>
            </a:r>
            <a:r>
              <a:rPr lang="de-DE"/>
              <a:t>: Number of timesteps per input sample.</a:t>
            </a:r>
          </a:p>
          <a:p>
            <a:pPr marL="742950" lvl="1" indent="-285750">
              <a:buFont typeface="Courier New" panose="02070309020205020404" pitchFamily="49" charset="0"/>
              <a:buChar char="o"/>
            </a:pPr>
            <a:r>
              <a:rPr lang="de-DE" b="1"/>
              <a:t>n_res</a:t>
            </a:r>
            <a:r>
              <a:rPr lang="de-DE"/>
              <a:t>: Number of reservoir units.</a:t>
            </a:r>
          </a:p>
          <a:p>
            <a:pPr marL="742950" lvl="1" indent="-285750">
              <a:buFont typeface="Courier New" panose="02070309020205020404" pitchFamily="49" charset="0"/>
              <a:buChar char="o"/>
            </a:pPr>
            <a:r>
              <a:rPr lang="de-DE" b="1"/>
              <a:t>W_in_lim</a:t>
            </a:r>
            <a:r>
              <a:rPr lang="de-DE"/>
              <a:t>: Initialize input weights from random distribution in [-W_in_lim, +W_in_lim]</a:t>
            </a:r>
          </a:p>
          <a:p>
            <a:pPr marL="742950" lvl="1" indent="-285750">
              <a:buFont typeface="Courier New" panose="02070309020205020404" pitchFamily="49" charset="0"/>
              <a:buChar char="o"/>
            </a:pPr>
            <a:r>
              <a:rPr lang="de-DE" b="1"/>
              <a:t>leak_rate</a:t>
            </a:r>
            <a:r>
              <a:rPr lang="de-DE"/>
              <a:t>: Leak rate used in transition function of reservoir states.</a:t>
            </a:r>
          </a:p>
          <a:p>
            <a:pPr marL="742950" lvl="1" indent="-285750">
              <a:buFont typeface="Courier New" panose="02070309020205020404" pitchFamily="49" charset="0"/>
              <a:buChar char="o"/>
            </a:pPr>
            <a:r>
              <a:rPr lang="de-DE" b="1"/>
              <a:t>spec_radius</a:t>
            </a:r>
            <a:r>
              <a:rPr lang="de-DE"/>
              <a:t>: Spectral radius, becomes largest Eigenvalue of reservoir weight matrix</a:t>
            </a:r>
          </a:p>
          <a:p>
            <a:pPr marL="742950" lvl="1" indent="-285750">
              <a:buFont typeface="Courier New" panose="02070309020205020404" pitchFamily="49" charset="0"/>
              <a:buChar char="o"/>
            </a:pPr>
            <a:r>
              <a:rPr lang="de-DE" b="1"/>
              <a:t>sparsity</a:t>
            </a:r>
            <a:r>
              <a:rPr lang="de-DE"/>
              <a:t>: Sparsity of reservoir weight matrix.</a:t>
            </a:r>
          </a:p>
          <a:p>
            <a:pPr marL="742950" lvl="1" indent="-285750">
              <a:buFont typeface="Courier New" panose="02070309020205020404" pitchFamily="49" charset="0"/>
              <a:buChar char="o"/>
            </a:pPr>
            <a:endParaRPr lang="de-DE"/>
          </a:p>
          <a:p>
            <a:pPr marL="285750" indent="-285750">
              <a:buFont typeface="Arial" panose="020B0604020202020204" pitchFamily="34" charset="0"/>
              <a:buChar char="•"/>
            </a:pPr>
            <a:r>
              <a:rPr lang="de-DE"/>
              <a:t>Instead of </a:t>
            </a:r>
            <a:r>
              <a:rPr lang="de-DE" b="1"/>
              <a:t>gridsearch</a:t>
            </a:r>
            <a:r>
              <a:rPr lang="de-DE"/>
              <a:t>, use some form of </a:t>
            </a:r>
            <a:r>
              <a:rPr lang="de-DE" b="1">
                <a:solidFill>
                  <a:srgbClr val="0070C0"/>
                </a:solidFill>
              </a:rPr>
              <a:t>gradient descent </a:t>
            </a:r>
            <a:r>
              <a:rPr lang="de-DE"/>
              <a:t>to find optimal parameters </a:t>
            </a:r>
            <a:r>
              <a:rPr lang="de-DE">
                <a:solidFill>
                  <a:srgbClr val="0070C0"/>
                </a:solidFill>
              </a:rPr>
              <a:t>for specified target_length.</a:t>
            </a:r>
          </a:p>
          <a:p>
            <a:pPr marL="742950" lvl="1" indent="-285750">
              <a:buFont typeface="Courier New" panose="02070309020205020404" pitchFamily="49" charset="0"/>
              <a:buChar char="o"/>
            </a:pPr>
            <a:r>
              <a:rPr lang="de-DE"/>
              <a:t>Simple comparision: gridsearch on 6 parameters with e.g. 10 distinct steps for each parameter means to try on </a:t>
            </a:r>
            <a:r>
              <a:rPr lang="de-DE" b="1"/>
              <a:t>10</a:t>
            </a:r>
            <a:r>
              <a:rPr lang="de-DE" b="1" baseline="30000"/>
              <a:t>6</a:t>
            </a:r>
            <a:r>
              <a:rPr lang="de-DE" b="1"/>
              <a:t> = 1.000.000 </a:t>
            </a:r>
            <a:r>
              <a:rPr lang="de-DE"/>
              <a:t>possible parameter settings.</a:t>
            </a:r>
          </a:p>
          <a:p>
            <a:pPr marL="742950" lvl="1" indent="-285750">
              <a:buFont typeface="Courier New" panose="02070309020205020404" pitchFamily="49" charset="0"/>
              <a:buChar char="o"/>
            </a:pPr>
            <a:r>
              <a:rPr lang="de-DE"/>
              <a:t>For gradient descent with e.g. 20 iterations on 6 parameters (up/down for each parameter individually) plus adjusted setting (all parameters adjusted simultaneously) requires 20 x (6 x 2 + 1) = </a:t>
            </a:r>
            <a:r>
              <a:rPr lang="de-DE" b="1"/>
              <a:t>260 possibilities</a:t>
            </a:r>
            <a:r>
              <a:rPr lang="de-DE"/>
              <a:t>.</a:t>
            </a:r>
          </a:p>
        </p:txBody>
      </p:sp>
      <p:sp>
        <p:nvSpPr>
          <p:cNvPr id="6" name="Oval 5">
            <a:extLst>
              <a:ext uri="{FF2B5EF4-FFF2-40B4-BE49-F238E27FC236}">
                <a16:creationId xmlns:a16="http://schemas.microsoft.com/office/drawing/2014/main" id="{B1A3A51F-8685-1941-88BA-0CEA7D6FC9B6}"/>
              </a:ext>
            </a:extLst>
          </p:cNvPr>
          <p:cNvSpPr/>
          <p:nvPr/>
        </p:nvSpPr>
        <p:spPr>
          <a:xfrm>
            <a:off x="839141" y="1563130"/>
            <a:ext cx="2138835" cy="1896762"/>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1427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752BF9B-20ED-124C-8D78-032D3F29C212}"/>
              </a:ext>
            </a:extLst>
          </p:cNvPr>
          <p:cNvSpPr>
            <a:spLocks noGrp="1"/>
          </p:cNvSpPr>
          <p:nvPr>
            <p:ph type="sldNum" sz="quarter" idx="12"/>
          </p:nvPr>
        </p:nvSpPr>
        <p:spPr/>
        <p:txBody>
          <a:bodyPr/>
          <a:lstStyle/>
          <a:p>
            <a:fld id="{884D93BF-CEC1-484B-B797-4695C35961E3}" type="slidenum">
              <a:rPr lang="de-DE" smtClean="0"/>
              <a:t>8</a:t>
            </a:fld>
            <a:endParaRPr lang="de-DE"/>
          </a:p>
        </p:txBody>
      </p:sp>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Gradient Descent Optimization for base ESN on ENSO index</a:t>
            </a:r>
          </a:p>
          <a:p>
            <a:r>
              <a:rPr lang="de-DE" sz="2400" dirty="0"/>
              <a:t>optimized (hyper-)parameters</a:t>
            </a:r>
          </a:p>
        </p:txBody>
      </p:sp>
      <p:graphicFrame>
        <p:nvGraphicFramePr>
          <p:cNvPr id="2" name="Tabelle 2">
            <a:extLst>
              <a:ext uri="{FF2B5EF4-FFF2-40B4-BE49-F238E27FC236}">
                <a16:creationId xmlns:a16="http://schemas.microsoft.com/office/drawing/2014/main" id="{8445A9A9-D713-0741-98F5-1056E4FD7948}"/>
              </a:ext>
            </a:extLst>
          </p:cNvPr>
          <p:cNvGraphicFramePr>
            <a:graphicFrameLocks noGrp="1"/>
          </p:cNvGraphicFramePr>
          <p:nvPr>
            <p:extLst>
              <p:ext uri="{D42A27DB-BD31-4B8C-83A1-F6EECF244321}">
                <p14:modId xmlns:p14="http://schemas.microsoft.com/office/powerpoint/2010/main" val="973488321"/>
              </p:ext>
            </p:extLst>
          </p:nvPr>
        </p:nvGraphicFramePr>
        <p:xfrm>
          <a:off x="930562" y="1442266"/>
          <a:ext cx="5509524" cy="2966720"/>
        </p:xfrm>
        <a:graphic>
          <a:graphicData uri="http://schemas.openxmlformats.org/drawingml/2006/table">
            <a:tbl>
              <a:tblPr firstRow="1" bandRow="1">
                <a:tableStyleId>{5C22544A-7EE6-4342-B048-85BDC9FD1C3A}</a:tableStyleId>
              </a:tblPr>
              <a:tblGrid>
                <a:gridCol w="2330277">
                  <a:extLst>
                    <a:ext uri="{9D8B030D-6E8A-4147-A177-3AD203B41FA5}">
                      <a16:colId xmlns:a16="http://schemas.microsoft.com/office/drawing/2014/main" val="3909940598"/>
                    </a:ext>
                  </a:extLst>
                </a:gridCol>
                <a:gridCol w="669847">
                  <a:extLst>
                    <a:ext uri="{9D8B030D-6E8A-4147-A177-3AD203B41FA5}">
                      <a16:colId xmlns:a16="http://schemas.microsoft.com/office/drawing/2014/main" val="729716675"/>
                    </a:ext>
                  </a:extLst>
                </a:gridCol>
                <a:gridCol w="640080">
                  <a:extLst>
                    <a:ext uri="{9D8B030D-6E8A-4147-A177-3AD203B41FA5}">
                      <a16:colId xmlns:a16="http://schemas.microsoft.com/office/drawing/2014/main" val="469169480"/>
                    </a:ext>
                  </a:extLst>
                </a:gridCol>
                <a:gridCol w="640080">
                  <a:extLst>
                    <a:ext uri="{9D8B030D-6E8A-4147-A177-3AD203B41FA5}">
                      <a16:colId xmlns:a16="http://schemas.microsoft.com/office/drawing/2014/main" val="1956176546"/>
                    </a:ext>
                  </a:extLst>
                </a:gridCol>
                <a:gridCol w="640080">
                  <a:extLst>
                    <a:ext uri="{9D8B030D-6E8A-4147-A177-3AD203B41FA5}">
                      <a16:colId xmlns:a16="http://schemas.microsoft.com/office/drawing/2014/main" val="3629213916"/>
                    </a:ext>
                  </a:extLst>
                </a:gridCol>
                <a:gridCol w="589160">
                  <a:extLst>
                    <a:ext uri="{9D8B030D-6E8A-4147-A177-3AD203B41FA5}">
                      <a16:colId xmlns:a16="http://schemas.microsoft.com/office/drawing/2014/main" val="2886503062"/>
                    </a:ext>
                  </a:extLst>
                </a:gridCol>
              </a:tblGrid>
              <a:tr h="370840">
                <a:tc>
                  <a:txBody>
                    <a:bodyPr/>
                    <a:lstStyle/>
                    <a:p>
                      <a:r>
                        <a:rPr lang="de-DE"/>
                        <a:t>target_length </a:t>
                      </a:r>
                      <a:r>
                        <a:rPr lang="de-DE">
                          <a:sym typeface="Wingdings" pitchFamily="2" charset="2"/>
                        </a:rPr>
                        <a:t></a:t>
                      </a:r>
                      <a:endParaRPr lang="de-DE"/>
                    </a:p>
                  </a:txBody>
                  <a:tcPr>
                    <a:solidFill>
                      <a:schemeClr val="bg1">
                        <a:lumMod val="50000"/>
                      </a:schemeClr>
                    </a:solidFill>
                  </a:tcPr>
                </a:tc>
                <a:tc>
                  <a:txBody>
                    <a:bodyPr/>
                    <a:lstStyle/>
                    <a:p>
                      <a:r>
                        <a:rPr lang="de-DE"/>
                        <a:t>1</a:t>
                      </a:r>
                    </a:p>
                  </a:txBody>
                  <a:tcPr>
                    <a:solidFill>
                      <a:schemeClr val="bg1">
                        <a:lumMod val="50000"/>
                      </a:schemeClr>
                    </a:solidFill>
                  </a:tcPr>
                </a:tc>
                <a:tc>
                  <a:txBody>
                    <a:bodyPr/>
                    <a:lstStyle/>
                    <a:p>
                      <a:r>
                        <a:rPr lang="de-DE"/>
                        <a:t>2</a:t>
                      </a:r>
                    </a:p>
                  </a:txBody>
                  <a:tcPr>
                    <a:solidFill>
                      <a:schemeClr val="bg1">
                        <a:lumMod val="50000"/>
                      </a:schemeClr>
                    </a:solidFill>
                  </a:tcPr>
                </a:tc>
                <a:tc>
                  <a:txBody>
                    <a:bodyPr/>
                    <a:lstStyle/>
                    <a:p>
                      <a:r>
                        <a:rPr lang="de-DE"/>
                        <a:t>3</a:t>
                      </a:r>
                    </a:p>
                  </a:txBody>
                  <a:tcPr>
                    <a:solidFill>
                      <a:schemeClr val="bg1">
                        <a:lumMod val="50000"/>
                      </a:schemeClr>
                    </a:solidFill>
                  </a:tcPr>
                </a:tc>
                <a:tc>
                  <a:txBody>
                    <a:bodyPr/>
                    <a:lstStyle/>
                    <a:p>
                      <a:r>
                        <a:rPr lang="de-DE"/>
                        <a:t>6</a:t>
                      </a:r>
                    </a:p>
                  </a:txBody>
                  <a:tcPr>
                    <a:solidFill>
                      <a:schemeClr val="bg1">
                        <a:lumMod val="50000"/>
                      </a:schemeClr>
                    </a:solidFill>
                  </a:tcPr>
                </a:tc>
                <a:tc>
                  <a:txBody>
                    <a:bodyPr/>
                    <a:lstStyle/>
                    <a:p>
                      <a:r>
                        <a:rPr lang="de-DE"/>
                        <a:t>12</a:t>
                      </a:r>
                    </a:p>
                  </a:txBody>
                  <a:tcPr>
                    <a:solidFill>
                      <a:schemeClr val="bg1">
                        <a:lumMod val="50000"/>
                      </a:schemeClr>
                    </a:solidFill>
                  </a:tcPr>
                </a:tc>
                <a:extLst>
                  <a:ext uri="{0D108BD9-81ED-4DB2-BD59-A6C34878D82A}">
                    <a16:rowId xmlns:a16="http://schemas.microsoft.com/office/drawing/2014/main" val="1565556683"/>
                  </a:ext>
                </a:extLst>
              </a:tr>
              <a:tr h="370840">
                <a:tc>
                  <a:txBody>
                    <a:bodyPr/>
                    <a:lstStyle/>
                    <a:p>
                      <a:pPr marL="0" algn="l" defTabSz="914400" rtl="0" eaLnBrk="1" latinLnBrk="0" hangingPunct="1"/>
                      <a:r>
                        <a:rPr lang="de-DE" sz="1800" b="1" kern="1200">
                          <a:solidFill>
                            <a:schemeClr val="lt1"/>
                          </a:solidFill>
                          <a:latin typeface="+mn-lt"/>
                          <a:ea typeface="+mn-ea"/>
                          <a:cs typeface="+mn-cs"/>
                        </a:rPr>
                        <a:t>input_length</a:t>
                      </a:r>
                    </a:p>
                  </a:txBody>
                  <a:tcPr>
                    <a:solidFill>
                      <a:schemeClr val="bg1">
                        <a:lumMod val="75000"/>
                      </a:schemeClr>
                    </a:solidFill>
                  </a:tcPr>
                </a:tc>
                <a:tc>
                  <a:txBody>
                    <a:bodyPr/>
                    <a:lstStyle/>
                    <a:p>
                      <a:r>
                        <a:rPr lang="de-DE"/>
                        <a:t>10</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21</a:t>
                      </a:r>
                    </a:p>
                  </a:txBody>
                  <a:tcPr>
                    <a:solidFill>
                      <a:schemeClr val="accent1">
                        <a:alpha val="15115"/>
                      </a:schemeClr>
                    </a:solidFill>
                  </a:tcPr>
                </a:tc>
                <a:tc>
                  <a:txBody>
                    <a:bodyPr/>
                    <a:lstStyle/>
                    <a:p>
                      <a:r>
                        <a:rPr lang="de-DE"/>
                        <a:t>16</a:t>
                      </a:r>
                    </a:p>
                  </a:txBody>
                  <a:tcPr>
                    <a:solidFill>
                      <a:schemeClr val="accent1">
                        <a:alpha val="15115"/>
                      </a:schemeClr>
                    </a:solidFill>
                  </a:tcPr>
                </a:tc>
                <a:extLst>
                  <a:ext uri="{0D108BD9-81ED-4DB2-BD59-A6C34878D82A}">
                    <a16:rowId xmlns:a16="http://schemas.microsoft.com/office/drawing/2014/main" val="2246719267"/>
                  </a:ext>
                </a:extLst>
              </a:tr>
              <a:tr h="370840">
                <a:tc>
                  <a:txBody>
                    <a:bodyPr/>
                    <a:lstStyle/>
                    <a:p>
                      <a:pPr marL="0" algn="l" defTabSz="914400" rtl="0" eaLnBrk="1" latinLnBrk="0" hangingPunct="1"/>
                      <a:r>
                        <a:rPr lang="de-DE" sz="1800" b="1" kern="1200">
                          <a:solidFill>
                            <a:schemeClr val="lt1"/>
                          </a:solidFill>
                          <a:latin typeface="+mn-lt"/>
                          <a:ea typeface="+mn-ea"/>
                          <a:cs typeface="+mn-cs"/>
                        </a:rPr>
                        <a:t>n_res</a:t>
                      </a:r>
                    </a:p>
                  </a:txBody>
                  <a:tcPr>
                    <a:solidFill>
                      <a:schemeClr val="bg1">
                        <a:lumMod val="75000"/>
                      </a:schemeClr>
                    </a:solidFill>
                  </a:tcPr>
                </a:tc>
                <a:tc>
                  <a:txBody>
                    <a:bodyPr/>
                    <a:lstStyle/>
                    <a:p>
                      <a:r>
                        <a:rPr lang="de-DE"/>
                        <a:t>100</a:t>
                      </a:r>
                    </a:p>
                  </a:txBody>
                  <a:tcPr>
                    <a:solidFill>
                      <a:schemeClr val="accent1">
                        <a:alpha val="15115"/>
                      </a:schemeClr>
                    </a:solidFill>
                  </a:tcPr>
                </a:tc>
                <a:tc>
                  <a:txBody>
                    <a:bodyPr/>
                    <a:lstStyle/>
                    <a:p>
                      <a:r>
                        <a:rPr lang="de-DE"/>
                        <a:t>140</a:t>
                      </a:r>
                    </a:p>
                  </a:txBody>
                  <a:tcPr>
                    <a:solidFill>
                      <a:schemeClr val="accent1">
                        <a:alpha val="15115"/>
                      </a:schemeClr>
                    </a:solidFill>
                  </a:tcPr>
                </a:tc>
                <a:tc>
                  <a:txBody>
                    <a:bodyPr/>
                    <a:lstStyle/>
                    <a:p>
                      <a:r>
                        <a:rPr lang="de-DE"/>
                        <a:t>160</a:t>
                      </a:r>
                    </a:p>
                  </a:txBody>
                  <a:tcPr>
                    <a:solidFill>
                      <a:schemeClr val="accent1">
                        <a:alpha val="15115"/>
                      </a:schemeClr>
                    </a:solidFill>
                  </a:tcPr>
                </a:tc>
                <a:tc>
                  <a:txBody>
                    <a:bodyPr/>
                    <a:lstStyle/>
                    <a:p>
                      <a:r>
                        <a:rPr lang="de-DE"/>
                        <a:t>240</a:t>
                      </a:r>
                    </a:p>
                  </a:txBody>
                  <a:tcPr>
                    <a:solidFill>
                      <a:schemeClr val="accent1">
                        <a:alpha val="15115"/>
                      </a:schemeClr>
                    </a:solidFill>
                  </a:tcPr>
                </a:tc>
                <a:tc>
                  <a:txBody>
                    <a:bodyPr/>
                    <a:lstStyle/>
                    <a:p>
                      <a:r>
                        <a:rPr lang="de-DE"/>
                        <a:t>160</a:t>
                      </a:r>
                    </a:p>
                  </a:txBody>
                  <a:tcPr>
                    <a:solidFill>
                      <a:schemeClr val="accent1">
                        <a:alpha val="15115"/>
                      </a:schemeClr>
                    </a:solidFill>
                  </a:tcPr>
                </a:tc>
                <a:extLst>
                  <a:ext uri="{0D108BD9-81ED-4DB2-BD59-A6C34878D82A}">
                    <a16:rowId xmlns:a16="http://schemas.microsoft.com/office/drawing/2014/main" val="2383717307"/>
                  </a:ext>
                </a:extLst>
              </a:tr>
              <a:tr h="370840">
                <a:tc>
                  <a:txBody>
                    <a:bodyPr/>
                    <a:lstStyle/>
                    <a:p>
                      <a:pPr marL="0" algn="l" defTabSz="914400" rtl="0" eaLnBrk="1" latinLnBrk="0" hangingPunct="1"/>
                      <a:r>
                        <a:rPr lang="de-DE" sz="1800" b="1" kern="1200">
                          <a:solidFill>
                            <a:schemeClr val="lt1"/>
                          </a:solidFill>
                          <a:latin typeface="+mn-lt"/>
                          <a:ea typeface="+mn-ea"/>
                          <a:cs typeface="+mn-cs"/>
                        </a:rPr>
                        <a:t>W_in_lim</a:t>
                      </a:r>
                    </a:p>
                  </a:txBody>
                  <a:tcPr>
                    <a:solidFill>
                      <a:schemeClr val="bg1">
                        <a:lumMod val="75000"/>
                      </a:schemeClr>
                    </a:solidFill>
                  </a:tcPr>
                </a:tc>
                <a:tc>
                  <a:txBody>
                    <a:bodyPr/>
                    <a:lstStyle/>
                    <a:p>
                      <a:r>
                        <a:rPr lang="de-DE"/>
                        <a:t>0.9</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1.0</a:t>
                      </a:r>
                    </a:p>
                  </a:txBody>
                  <a:tcPr>
                    <a:solidFill>
                      <a:schemeClr val="accent1">
                        <a:alpha val="15115"/>
                      </a:schemeClr>
                    </a:solidFill>
                  </a:tcPr>
                </a:tc>
                <a:tc>
                  <a:txBody>
                    <a:bodyPr/>
                    <a:lstStyle/>
                    <a:p>
                      <a:r>
                        <a:rPr lang="de-DE"/>
                        <a:t>1.2</a:t>
                      </a:r>
                    </a:p>
                  </a:txBody>
                  <a:tcPr>
                    <a:solidFill>
                      <a:schemeClr val="accent1">
                        <a:alpha val="15115"/>
                      </a:schemeClr>
                    </a:solidFill>
                  </a:tcPr>
                </a:tc>
                <a:tc>
                  <a:txBody>
                    <a:bodyPr/>
                    <a:lstStyle/>
                    <a:p>
                      <a:r>
                        <a:rPr lang="de-DE"/>
                        <a:t>0.9</a:t>
                      </a:r>
                    </a:p>
                  </a:txBody>
                  <a:tcPr>
                    <a:solidFill>
                      <a:schemeClr val="accent1">
                        <a:alpha val="15115"/>
                      </a:schemeClr>
                    </a:solidFill>
                  </a:tcPr>
                </a:tc>
                <a:extLst>
                  <a:ext uri="{0D108BD9-81ED-4DB2-BD59-A6C34878D82A}">
                    <a16:rowId xmlns:a16="http://schemas.microsoft.com/office/drawing/2014/main" val="1966697883"/>
                  </a:ext>
                </a:extLst>
              </a:tr>
              <a:tr h="370840">
                <a:tc>
                  <a:txBody>
                    <a:bodyPr/>
                    <a:lstStyle/>
                    <a:p>
                      <a:pPr marL="0" algn="l" defTabSz="914400" rtl="0" eaLnBrk="1" latinLnBrk="0" hangingPunct="1"/>
                      <a:r>
                        <a:rPr lang="de-DE" sz="1800" b="1" kern="1200">
                          <a:solidFill>
                            <a:schemeClr val="lt1"/>
                          </a:solidFill>
                          <a:latin typeface="+mn-lt"/>
                          <a:ea typeface="+mn-ea"/>
                          <a:cs typeface="+mn-cs"/>
                        </a:rPr>
                        <a:t>leak_rate</a:t>
                      </a:r>
                    </a:p>
                  </a:txBody>
                  <a:tcPr>
                    <a:solidFill>
                      <a:schemeClr val="bg1">
                        <a:lumMod val="75000"/>
                      </a:schemeClr>
                    </a:solidFill>
                  </a:tcPr>
                </a:tc>
                <a:tc>
                  <a:txBody>
                    <a:bodyPr/>
                    <a:lstStyle/>
                    <a:p>
                      <a:r>
                        <a:rPr lang="de-DE"/>
                        <a:t>0.15</a:t>
                      </a:r>
                    </a:p>
                  </a:txBody>
                  <a:tcPr>
                    <a:solidFill>
                      <a:schemeClr val="accent1">
                        <a:alpha val="15115"/>
                      </a:schemeClr>
                    </a:solidFill>
                  </a:tcPr>
                </a:tc>
                <a:tc>
                  <a:txBody>
                    <a:bodyPr/>
                    <a:lstStyle/>
                    <a:p>
                      <a:r>
                        <a:rPr lang="de-DE"/>
                        <a:t>0.16</a:t>
                      </a:r>
                    </a:p>
                  </a:txBody>
                  <a:tcPr>
                    <a:solidFill>
                      <a:schemeClr val="accent1">
                        <a:alpha val="15115"/>
                      </a:schemeClr>
                    </a:solidFill>
                  </a:tcPr>
                </a:tc>
                <a:tc>
                  <a:txBody>
                    <a:bodyPr/>
                    <a:lstStyle/>
                    <a:p>
                      <a:r>
                        <a:rPr lang="de-DE"/>
                        <a:t>0.13</a:t>
                      </a:r>
                    </a:p>
                  </a:txBody>
                  <a:tcPr>
                    <a:solidFill>
                      <a:schemeClr val="accent1">
                        <a:alpha val="15115"/>
                      </a:schemeClr>
                    </a:solidFill>
                  </a:tcPr>
                </a:tc>
                <a:tc>
                  <a:txBody>
                    <a:bodyPr/>
                    <a:lstStyle/>
                    <a:p>
                      <a:r>
                        <a:rPr lang="de-DE"/>
                        <a:t>0.14</a:t>
                      </a:r>
                    </a:p>
                  </a:txBody>
                  <a:tcPr>
                    <a:solidFill>
                      <a:schemeClr val="accent1">
                        <a:alpha val="15115"/>
                      </a:schemeClr>
                    </a:solidFill>
                  </a:tcPr>
                </a:tc>
                <a:tc>
                  <a:txBody>
                    <a:bodyPr/>
                    <a:lstStyle/>
                    <a:p>
                      <a:r>
                        <a:rPr lang="de-DE"/>
                        <a:t>0.10</a:t>
                      </a:r>
                    </a:p>
                  </a:txBody>
                  <a:tcPr>
                    <a:solidFill>
                      <a:schemeClr val="accent1">
                        <a:alpha val="15115"/>
                      </a:schemeClr>
                    </a:solidFill>
                  </a:tcPr>
                </a:tc>
                <a:extLst>
                  <a:ext uri="{0D108BD9-81ED-4DB2-BD59-A6C34878D82A}">
                    <a16:rowId xmlns:a16="http://schemas.microsoft.com/office/drawing/2014/main" val="4290960378"/>
                  </a:ext>
                </a:extLst>
              </a:tr>
              <a:tr h="370840">
                <a:tc>
                  <a:txBody>
                    <a:bodyPr/>
                    <a:lstStyle/>
                    <a:p>
                      <a:pPr marL="0" algn="l" defTabSz="914400" rtl="0" eaLnBrk="1" latinLnBrk="0" hangingPunct="1"/>
                      <a:r>
                        <a:rPr lang="de-DE" sz="1800" b="1" kern="1200">
                          <a:solidFill>
                            <a:schemeClr val="lt1"/>
                          </a:solidFill>
                          <a:latin typeface="+mn-lt"/>
                          <a:ea typeface="+mn-ea"/>
                          <a:cs typeface="+mn-cs"/>
                        </a:rPr>
                        <a:t>spec_radius</a:t>
                      </a:r>
                    </a:p>
                  </a:txBody>
                  <a:tcPr>
                    <a:solidFill>
                      <a:schemeClr val="bg1">
                        <a:lumMod val="75000"/>
                      </a:schemeClr>
                    </a:solidFill>
                  </a:tcPr>
                </a:tc>
                <a:tc>
                  <a:txBody>
                    <a:bodyPr/>
                    <a:lstStyle/>
                    <a:p>
                      <a:r>
                        <a:rPr lang="de-DE"/>
                        <a:t>1.1</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1.3</a:t>
                      </a:r>
                    </a:p>
                  </a:txBody>
                  <a:tcPr>
                    <a:solidFill>
                      <a:schemeClr val="accent1">
                        <a:alpha val="15115"/>
                      </a:schemeClr>
                    </a:solidFill>
                  </a:tcPr>
                </a:tc>
                <a:tc>
                  <a:txBody>
                    <a:bodyPr/>
                    <a:lstStyle/>
                    <a:p>
                      <a:r>
                        <a:rPr lang="de-DE"/>
                        <a:t>1.0</a:t>
                      </a:r>
                    </a:p>
                  </a:txBody>
                  <a:tcPr>
                    <a:solidFill>
                      <a:schemeClr val="accent1">
                        <a:alpha val="15115"/>
                      </a:schemeClr>
                    </a:solidFill>
                  </a:tcPr>
                </a:tc>
                <a:extLst>
                  <a:ext uri="{0D108BD9-81ED-4DB2-BD59-A6C34878D82A}">
                    <a16:rowId xmlns:a16="http://schemas.microsoft.com/office/drawing/2014/main" val="787375172"/>
                  </a:ext>
                </a:extLst>
              </a:tr>
              <a:tr h="370840">
                <a:tc>
                  <a:txBody>
                    <a:bodyPr/>
                    <a:lstStyle/>
                    <a:p>
                      <a:pPr marL="0" algn="l" defTabSz="914400" rtl="0" eaLnBrk="1" latinLnBrk="0" hangingPunct="1"/>
                      <a:r>
                        <a:rPr lang="de-DE" sz="1800" b="1" kern="1200">
                          <a:solidFill>
                            <a:schemeClr val="lt1"/>
                          </a:solidFill>
                          <a:latin typeface="+mn-lt"/>
                          <a:ea typeface="+mn-ea"/>
                          <a:cs typeface="+mn-cs"/>
                        </a:rPr>
                        <a:t>sparsity</a:t>
                      </a:r>
                    </a:p>
                  </a:txBody>
                  <a:tcPr>
                    <a:solidFill>
                      <a:schemeClr val="bg1">
                        <a:lumMod val="75000"/>
                      </a:schemeClr>
                    </a:solidFill>
                  </a:tcPr>
                </a:tc>
                <a:tc>
                  <a:txBody>
                    <a:bodyPr/>
                    <a:lstStyle/>
                    <a:p>
                      <a:r>
                        <a:rPr lang="de-DE"/>
                        <a:t>0.2</a:t>
                      </a:r>
                    </a:p>
                  </a:txBody>
                  <a:tcPr>
                    <a:solidFill>
                      <a:schemeClr val="accent1">
                        <a:alpha val="15115"/>
                      </a:schemeClr>
                    </a:solidFill>
                  </a:tcPr>
                </a:tc>
                <a:tc>
                  <a:txBody>
                    <a:bodyPr/>
                    <a:lstStyle/>
                    <a:p>
                      <a:r>
                        <a:rPr lang="de-DE"/>
                        <a:t>0.2</a:t>
                      </a:r>
                    </a:p>
                  </a:txBody>
                  <a:tcPr>
                    <a:solidFill>
                      <a:schemeClr val="accent1">
                        <a:alpha val="15115"/>
                      </a:schemeClr>
                    </a:solidFill>
                  </a:tcPr>
                </a:tc>
                <a:tc>
                  <a:txBody>
                    <a:bodyPr/>
                    <a:lstStyle/>
                    <a:p>
                      <a:r>
                        <a:rPr lang="de-DE"/>
                        <a:t>0.2</a:t>
                      </a:r>
                    </a:p>
                  </a:txBody>
                  <a:tcPr>
                    <a:solidFill>
                      <a:schemeClr val="accent1">
                        <a:alpha val="15115"/>
                      </a:schemeClr>
                    </a:solidFill>
                  </a:tcPr>
                </a:tc>
                <a:tc>
                  <a:txBody>
                    <a:bodyPr/>
                    <a:lstStyle/>
                    <a:p>
                      <a:r>
                        <a:rPr lang="de-DE"/>
                        <a:t>0.25</a:t>
                      </a:r>
                    </a:p>
                  </a:txBody>
                  <a:tcPr>
                    <a:solidFill>
                      <a:schemeClr val="accent1">
                        <a:alpha val="15115"/>
                      </a:schemeClr>
                    </a:solidFill>
                  </a:tcPr>
                </a:tc>
                <a:tc>
                  <a:txBody>
                    <a:bodyPr/>
                    <a:lstStyle/>
                    <a:p>
                      <a:r>
                        <a:rPr lang="de-DE"/>
                        <a:t>0.15</a:t>
                      </a:r>
                    </a:p>
                  </a:txBody>
                  <a:tcPr>
                    <a:solidFill>
                      <a:schemeClr val="accent1">
                        <a:alpha val="15115"/>
                      </a:schemeClr>
                    </a:solidFill>
                  </a:tcPr>
                </a:tc>
                <a:extLst>
                  <a:ext uri="{0D108BD9-81ED-4DB2-BD59-A6C34878D82A}">
                    <a16:rowId xmlns:a16="http://schemas.microsoft.com/office/drawing/2014/main" val="2203624737"/>
                  </a:ext>
                </a:extLst>
              </a:tr>
              <a:tr h="370840">
                <a:tc>
                  <a:txBody>
                    <a:bodyPr/>
                    <a:lstStyle/>
                    <a:p>
                      <a:pPr marL="0" algn="l" defTabSz="914400" rtl="0" eaLnBrk="1" latinLnBrk="0" hangingPunct="1"/>
                      <a:r>
                        <a:rPr lang="de-DE" sz="1800" b="1" kern="1200">
                          <a:solidFill>
                            <a:schemeClr val="lt1"/>
                          </a:solidFill>
                          <a:latin typeface="+mn-lt"/>
                          <a:ea typeface="+mn-ea"/>
                          <a:cs typeface="+mn-cs"/>
                        </a:rPr>
                        <a:t>stop iteration</a:t>
                      </a:r>
                    </a:p>
                  </a:txBody>
                  <a:tcPr>
                    <a:solidFill>
                      <a:schemeClr val="bg1">
                        <a:lumMod val="75000"/>
                      </a:schemeClr>
                    </a:solidFill>
                  </a:tcPr>
                </a:tc>
                <a:tc>
                  <a:txBody>
                    <a:bodyPr/>
                    <a:lstStyle/>
                    <a:p>
                      <a:r>
                        <a:rPr lang="de-DE"/>
                        <a:t>9</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9</a:t>
                      </a:r>
                    </a:p>
                  </a:txBody>
                  <a:tcPr>
                    <a:solidFill>
                      <a:schemeClr val="accent1">
                        <a:alpha val="15115"/>
                      </a:schemeClr>
                    </a:solidFill>
                  </a:tcPr>
                </a:tc>
                <a:tc>
                  <a:txBody>
                    <a:bodyPr/>
                    <a:lstStyle/>
                    <a:p>
                      <a:r>
                        <a:rPr lang="de-DE"/>
                        <a:t>11</a:t>
                      </a:r>
                    </a:p>
                  </a:txBody>
                  <a:tcPr>
                    <a:solidFill>
                      <a:schemeClr val="accent1">
                        <a:alpha val="15115"/>
                      </a:schemeClr>
                    </a:solidFill>
                  </a:tcPr>
                </a:tc>
                <a:tc>
                  <a:txBody>
                    <a:bodyPr/>
                    <a:lstStyle/>
                    <a:p>
                      <a:r>
                        <a:rPr lang="de-DE"/>
                        <a:t>4</a:t>
                      </a:r>
                    </a:p>
                  </a:txBody>
                  <a:tcPr>
                    <a:solidFill>
                      <a:schemeClr val="accent1">
                        <a:alpha val="15115"/>
                      </a:schemeClr>
                    </a:solidFill>
                  </a:tcPr>
                </a:tc>
                <a:extLst>
                  <a:ext uri="{0D108BD9-81ED-4DB2-BD59-A6C34878D82A}">
                    <a16:rowId xmlns:a16="http://schemas.microsoft.com/office/drawing/2014/main" val="346451380"/>
                  </a:ext>
                </a:extLst>
              </a:tr>
            </a:tbl>
          </a:graphicData>
        </a:graphic>
      </p:graphicFrame>
      <p:sp>
        <p:nvSpPr>
          <p:cNvPr id="5" name="Oval 4">
            <a:extLst>
              <a:ext uri="{FF2B5EF4-FFF2-40B4-BE49-F238E27FC236}">
                <a16:creationId xmlns:a16="http://schemas.microsoft.com/office/drawing/2014/main" id="{9E4E1FC6-C745-A54C-A649-CAF0363FA3D3}"/>
              </a:ext>
            </a:extLst>
          </p:cNvPr>
          <p:cNvSpPr/>
          <p:nvPr/>
        </p:nvSpPr>
        <p:spPr>
          <a:xfrm>
            <a:off x="3075715" y="1689844"/>
            <a:ext cx="2138835" cy="580767"/>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C25C30BF-4D55-DC4C-8CFA-8517058BF01B}"/>
              </a:ext>
            </a:extLst>
          </p:cNvPr>
          <p:cNvSpPr txBox="1"/>
          <p:nvPr/>
        </p:nvSpPr>
        <p:spPr>
          <a:xfrm>
            <a:off x="861117" y="5215679"/>
            <a:ext cx="6568029" cy="400110"/>
          </a:xfrm>
          <a:prstGeom prst="rect">
            <a:avLst/>
          </a:prstGeom>
          <a:solidFill>
            <a:schemeClr val="bg2"/>
          </a:solidFill>
        </p:spPr>
        <p:txBody>
          <a:bodyPr wrap="square" rtlCol="0">
            <a:spAutoFit/>
          </a:bodyPr>
          <a:lstStyle/>
          <a:p>
            <a:r>
              <a:rPr lang="de-DE" sz="2000">
                <a:solidFill>
                  <a:srgbClr val="FF0000"/>
                </a:solidFill>
              </a:rPr>
              <a:t>For target 1..3 months, input one year is sufficient.</a:t>
            </a:r>
          </a:p>
        </p:txBody>
      </p:sp>
    </p:spTree>
    <p:extLst>
      <p:ext uri="{BB962C8B-B14F-4D97-AF65-F5344CB8AC3E}">
        <p14:creationId xmlns:p14="http://schemas.microsoft.com/office/powerpoint/2010/main" val="1615803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0FDFCF38-2125-FC44-8DC7-B38812BE71CF}"/>
              </a:ext>
            </a:extLst>
          </p:cNvPr>
          <p:cNvSpPr txBox="1"/>
          <p:nvPr/>
        </p:nvSpPr>
        <p:spPr>
          <a:xfrm>
            <a:off x="341845" y="83130"/>
            <a:ext cx="7988523" cy="830997"/>
          </a:xfrm>
          <a:prstGeom prst="rect">
            <a:avLst/>
          </a:prstGeom>
          <a:noFill/>
        </p:spPr>
        <p:txBody>
          <a:bodyPr wrap="square" rtlCol="0">
            <a:spAutoFit/>
          </a:bodyPr>
          <a:lstStyle/>
          <a:p>
            <a:r>
              <a:rPr lang="de-DE" sz="2400" b="1" dirty="0"/>
              <a:t>Fidelity check for base ESN on ENSO index</a:t>
            </a:r>
          </a:p>
          <a:p>
            <a:r>
              <a:rPr lang="de-DE" sz="2400" dirty="0">
                <a:solidFill>
                  <a:srgbClr val="FF0000"/>
                </a:solidFill>
              </a:rPr>
              <a:t>target_length = </a:t>
            </a:r>
            <a:r>
              <a:rPr lang="de-DE" sz="2400" b="1" dirty="0">
                <a:solidFill>
                  <a:srgbClr val="FF0000"/>
                </a:solidFill>
              </a:rPr>
              <a:t>1 month</a:t>
            </a:r>
            <a:endParaRPr lang="de-DE" sz="2400" b="1" baseline="30000" dirty="0">
              <a:solidFill>
                <a:srgbClr val="FF0000"/>
              </a:solidFill>
            </a:endParaRPr>
          </a:p>
        </p:txBody>
      </p:sp>
      <p:pic>
        <p:nvPicPr>
          <p:cNvPr id="3074" name="Picture 2">
            <a:extLst>
              <a:ext uri="{FF2B5EF4-FFF2-40B4-BE49-F238E27FC236}">
                <a16:creationId xmlns:a16="http://schemas.microsoft.com/office/drawing/2014/main" id="{D66DD9C0-7240-C148-863F-004E5A3BA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85" y="1605893"/>
            <a:ext cx="8751887" cy="4639332"/>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08E8A813-63A1-124A-97AF-796E0E484018}"/>
              </a:ext>
            </a:extLst>
          </p:cNvPr>
          <p:cNvPicPr>
            <a:picLocks noChangeAspect="1"/>
          </p:cNvPicPr>
          <p:nvPr/>
        </p:nvPicPr>
        <p:blipFill>
          <a:blip r:embed="rId3"/>
          <a:stretch>
            <a:fillRect/>
          </a:stretch>
        </p:blipFill>
        <p:spPr>
          <a:xfrm>
            <a:off x="296864" y="2287423"/>
            <a:ext cx="2595240" cy="2283154"/>
          </a:xfrm>
          <a:prstGeom prst="rect">
            <a:avLst/>
          </a:prstGeom>
        </p:spPr>
      </p:pic>
      <p:sp>
        <p:nvSpPr>
          <p:cNvPr id="19" name="Oval 18">
            <a:extLst>
              <a:ext uri="{FF2B5EF4-FFF2-40B4-BE49-F238E27FC236}">
                <a16:creationId xmlns:a16="http://schemas.microsoft.com/office/drawing/2014/main" id="{8B7D014A-64E3-154D-B649-B8B8B2992827}"/>
              </a:ext>
            </a:extLst>
          </p:cNvPr>
          <p:cNvSpPr/>
          <p:nvPr/>
        </p:nvSpPr>
        <p:spPr>
          <a:xfrm>
            <a:off x="1240569" y="2593465"/>
            <a:ext cx="1202594" cy="549786"/>
          </a:xfrm>
          <a:prstGeom prst="ellipse">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4156015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Words>
  <Application>Microsoft Macintosh PowerPoint</Application>
  <PresentationFormat>Breitbild</PresentationFormat>
  <Paragraphs>234</Paragraphs>
  <Slides>18</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Calibri</vt:lpstr>
      <vt:lpstr>Calibri Light</vt:lpstr>
      <vt:lpstr>Courier New</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Microsoft Office User</cp:lastModifiedBy>
  <cp:revision>147</cp:revision>
  <dcterms:created xsi:type="dcterms:W3CDTF">2022-02-08T07:54:03Z</dcterms:created>
  <dcterms:modified xsi:type="dcterms:W3CDTF">2022-03-11T09:29:15Z</dcterms:modified>
</cp:coreProperties>
</file>