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2" r:id="rId4"/>
    <p:sldId id="264" r:id="rId5"/>
    <p:sldId id="258" r:id="rId6"/>
    <p:sldId id="259" r:id="rId7"/>
    <p:sldId id="260" r:id="rId8"/>
    <p:sldId id="261" r:id="rId9"/>
    <p:sldId id="265" r:id="rId10"/>
    <p:sldId id="266"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0"/>
    <p:restoredTop sz="94828"/>
  </p:normalViewPr>
  <p:slideViewPr>
    <p:cSldViewPr snapToGrid="0">
      <p:cViewPr varScale="1">
        <p:scale>
          <a:sx n="104" d="100"/>
          <a:sy n="104" d="100"/>
        </p:scale>
        <p:origin x="4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17.01.23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t>5</a:t>
            </a:fld>
            <a:endParaRPr lang="de-DE"/>
          </a:p>
        </p:txBody>
      </p:sp>
    </p:spTree>
    <p:extLst>
      <p:ext uri="{BB962C8B-B14F-4D97-AF65-F5344CB8AC3E}">
        <p14:creationId xmlns:p14="http://schemas.microsoft.com/office/powerpoint/2010/main" val="3831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17.01.23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17.01.23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17.01.23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17.01.23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17.01.23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17.01.23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17.01.23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a:t>U-Net (4 convolutions) on slp real world data</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253049" y="3602038"/>
            <a:ext cx="7471719" cy="1655762"/>
          </a:xfrm>
        </p:spPr>
        <p:txBody>
          <a:bodyPr>
            <a:normAutofit lnSpcReduction="10000"/>
          </a:bodyPr>
          <a:lstStyle/>
          <a:p>
            <a:r>
              <a:rPr lang="de-DE"/>
              <a:t>Compare results with ‚fixed‘ and ‚variable‘ sparsity masks and data augmentation.</a:t>
            </a:r>
          </a:p>
          <a:p>
            <a:endParaRPr lang="de-DE"/>
          </a:p>
          <a:p>
            <a:r>
              <a:rPr lang="de-DE"/>
              <a:t>Jan, 17th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707886"/>
          </a:xfrm>
          <a:prstGeom prst="rect">
            <a:avLst/>
          </a:prstGeom>
          <a:noFill/>
        </p:spPr>
        <p:txBody>
          <a:bodyPr wrap="square" rtlCol="0">
            <a:spAutoFit/>
          </a:bodyPr>
          <a:lstStyle/>
          <a:p>
            <a:r>
              <a:rPr lang="de-DE" sz="2000" b="1"/>
              <a:t>Sensitivity experiment</a:t>
            </a:r>
          </a:p>
          <a:p>
            <a:r>
              <a:rPr lang="de-DE" sz="2000"/>
              <a:t>Use pre-trained model on sparsity=0.9</a:t>
            </a:r>
          </a:p>
        </p:txBody>
      </p:sp>
      <p:pic>
        <p:nvPicPr>
          <p:cNvPr id="2" name="Grafik 1">
            <a:extLst>
              <a:ext uri="{FF2B5EF4-FFF2-40B4-BE49-F238E27FC236}">
                <a16:creationId xmlns:a16="http://schemas.microsoft.com/office/drawing/2014/main" id="{837EB077-ACE5-DC9B-A8E9-549BD038CAA6}"/>
              </a:ext>
            </a:extLst>
          </p:cNvPr>
          <p:cNvPicPr>
            <a:picLocks noChangeAspect="1"/>
          </p:cNvPicPr>
          <p:nvPr/>
        </p:nvPicPr>
        <p:blipFill>
          <a:blip r:embed="rId2"/>
          <a:stretch>
            <a:fillRect/>
          </a:stretch>
        </p:blipFill>
        <p:spPr>
          <a:xfrm>
            <a:off x="7787142" y="172995"/>
            <a:ext cx="3912022" cy="1853513"/>
          </a:xfrm>
          <a:prstGeom prst="rect">
            <a:avLst/>
          </a:prstGeom>
        </p:spPr>
      </p:pic>
      <p:pic>
        <p:nvPicPr>
          <p:cNvPr id="4" name="Grafik 3">
            <a:extLst>
              <a:ext uri="{FF2B5EF4-FFF2-40B4-BE49-F238E27FC236}">
                <a16:creationId xmlns:a16="http://schemas.microsoft.com/office/drawing/2014/main" id="{D00268E1-BADA-7F34-341E-DDD08FDFC786}"/>
              </a:ext>
            </a:extLst>
          </p:cNvPr>
          <p:cNvPicPr>
            <a:picLocks noChangeAspect="1"/>
          </p:cNvPicPr>
          <p:nvPr/>
        </p:nvPicPr>
        <p:blipFill>
          <a:blip r:embed="rId3"/>
          <a:stretch>
            <a:fillRect/>
          </a:stretch>
        </p:blipFill>
        <p:spPr>
          <a:xfrm>
            <a:off x="395416" y="1238536"/>
            <a:ext cx="3700526" cy="5239265"/>
          </a:xfrm>
          <a:prstGeom prst="rect">
            <a:avLst/>
          </a:prstGeom>
        </p:spPr>
      </p:pic>
      <p:pic>
        <p:nvPicPr>
          <p:cNvPr id="6" name="Grafik 5">
            <a:extLst>
              <a:ext uri="{FF2B5EF4-FFF2-40B4-BE49-F238E27FC236}">
                <a16:creationId xmlns:a16="http://schemas.microsoft.com/office/drawing/2014/main" id="{339B4AB7-3F5B-8A74-5141-6160325CC5CA}"/>
              </a:ext>
            </a:extLst>
          </p:cNvPr>
          <p:cNvPicPr>
            <a:picLocks noChangeAspect="1"/>
          </p:cNvPicPr>
          <p:nvPr/>
        </p:nvPicPr>
        <p:blipFill>
          <a:blip r:embed="rId4"/>
          <a:stretch>
            <a:fillRect/>
          </a:stretch>
        </p:blipFill>
        <p:spPr>
          <a:xfrm>
            <a:off x="4226011" y="2648562"/>
            <a:ext cx="4090086" cy="3829239"/>
          </a:xfrm>
          <a:prstGeom prst="rect">
            <a:avLst/>
          </a:prstGeom>
        </p:spPr>
      </p:pic>
    </p:spTree>
    <p:extLst>
      <p:ext uri="{BB962C8B-B14F-4D97-AF65-F5344CB8AC3E}">
        <p14:creationId xmlns:p14="http://schemas.microsoft.com/office/powerpoint/2010/main" val="159105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7448886-51E4-0D87-41BB-A3C1708E4E5B}"/>
              </a:ext>
            </a:extLst>
          </p:cNvPr>
          <p:cNvPicPr>
            <a:picLocks noChangeAspect="1"/>
          </p:cNvPicPr>
          <p:nvPr/>
        </p:nvPicPr>
        <p:blipFill>
          <a:blip r:embed="rId2"/>
          <a:stretch>
            <a:fillRect/>
          </a:stretch>
        </p:blipFill>
        <p:spPr>
          <a:xfrm>
            <a:off x="152400" y="993346"/>
            <a:ext cx="5943600" cy="5588000"/>
          </a:xfrm>
          <a:prstGeom prst="rect">
            <a:avLst/>
          </a:prstGeom>
        </p:spPr>
      </p:pic>
      <p:sp>
        <p:nvSpPr>
          <p:cNvPr id="3" name="Textfeld 2">
            <a:extLst>
              <a:ext uri="{FF2B5EF4-FFF2-40B4-BE49-F238E27FC236}">
                <a16:creationId xmlns:a16="http://schemas.microsoft.com/office/drawing/2014/main" id="{20EDAFC6-2282-F2E0-9FB8-48EBE3E34541}"/>
              </a:ext>
            </a:extLst>
          </p:cNvPr>
          <p:cNvSpPr txBox="1"/>
          <p:nvPr/>
        </p:nvSpPr>
        <p:spPr>
          <a:xfrm>
            <a:off x="6285470" y="1447612"/>
            <a:ext cx="5754130" cy="3416320"/>
          </a:xfrm>
          <a:prstGeom prst="rect">
            <a:avLst/>
          </a:prstGeom>
          <a:noFill/>
        </p:spPr>
        <p:txBody>
          <a:bodyPr wrap="square" rtlCol="0">
            <a:spAutoFit/>
          </a:bodyPr>
          <a:lstStyle/>
          <a:p>
            <a:pPr marL="285750" indent="-285750">
              <a:buFont typeface="Arial" panose="020B0604020202020204" pitchFamily="34" charset="0"/>
              <a:buChar char="•"/>
            </a:pPr>
            <a:r>
              <a:rPr lang="de-DE"/>
              <a:t>Work with monthly 2D real world </a:t>
            </a:r>
            <a:r>
              <a:rPr lang="de-DE" b="1"/>
              <a:t>sea level pressure </a:t>
            </a:r>
            <a:r>
              <a:rPr lang="de-DE"/>
              <a:t>(slp) anomaly fields, as targets.</a:t>
            </a:r>
          </a:p>
          <a:p>
            <a:pPr marL="285750" indent="-285750">
              <a:buFont typeface="Arial" panose="020B0604020202020204" pitchFamily="34" charset="0"/>
              <a:buChar char="•"/>
            </a:pPr>
            <a:r>
              <a:rPr lang="de-DE"/>
              <a:t>Train </a:t>
            </a:r>
            <a:r>
              <a:rPr lang="de-DE" b="1"/>
              <a:t>U-Net </a:t>
            </a:r>
            <a:r>
              <a:rPr lang="de-DE"/>
              <a:t>models with 4 convolutions on sparse inputs with specified </a:t>
            </a:r>
            <a:r>
              <a:rPr lang="de-DE" b="1"/>
              <a:t>sparsity</a:t>
            </a:r>
            <a:r>
              <a:rPr lang="de-DE"/>
              <a:t> from [0.99, 0.9, 0.95, 0.75, 0.5], over 10 epochs.</a:t>
            </a:r>
          </a:p>
          <a:p>
            <a:pPr marL="285750" indent="-285750">
              <a:buFont typeface="Arial" panose="020B0604020202020204" pitchFamily="34" charset="0"/>
              <a:buChar char="•"/>
            </a:pPr>
            <a:r>
              <a:rPr lang="de-DE"/>
              <a:t>Sparsity masks can be identical for ALL samples (‚fixed‘), or randomly and individually for each sample (‚variable‘).</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60174" y="1215387"/>
            <a:ext cx="11191102" cy="3416320"/>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limitet number of measurements from stations, that are fixed in their location. Fast to train, low ressources required.</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variable inputs with fixed sparsity</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a:t>
            </a:r>
            <a:r>
              <a:rPr lang="de-DE"/>
              <a:t>: </a:t>
            </a:r>
            <a:r>
              <a:rPr lang="de-DE" b="1"/>
              <a:t>Improve performance </a:t>
            </a:r>
            <a:r>
              <a:rPr lang="de-DE"/>
              <a:t>by using each input sample multiple times, due to random sparsity.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646331"/>
          </a:xfrm>
          <a:prstGeom prst="rect">
            <a:avLst/>
          </a:prstGeom>
          <a:noFill/>
        </p:spPr>
        <p:txBody>
          <a:bodyPr wrap="square" rtlCol="0">
            <a:spAutoFit/>
          </a:bodyPr>
          <a:lstStyle/>
          <a:p>
            <a:r>
              <a:rPr lang="de-DE">
                <a:sym typeface="Wingdings" pitchFamily="2" charset="2"/>
              </a:rPr>
              <a:t> </a:t>
            </a:r>
            <a:r>
              <a:rPr lang="de-DE"/>
              <a:t>With </a:t>
            </a:r>
            <a:r>
              <a:rPr lang="de-DE" b="1"/>
              <a:t>data augmentation </a:t>
            </a:r>
            <a:r>
              <a:rPr lang="de-DE"/>
              <a:t>(factor=2), we already </a:t>
            </a:r>
            <a:r>
              <a:rPr lang="de-DE" b="1"/>
              <a:t>beat the baseline</a:t>
            </a:r>
            <a:r>
              <a:rPr lang="de-DE"/>
              <a:t>. And are free to choose, which inputs to use, at least if we respect the specified sparsity, used to train the model.</a:t>
            </a:r>
          </a:p>
        </p:txBody>
      </p:sp>
      <p:pic>
        <p:nvPicPr>
          <p:cNvPr id="2" name="Grafik 1">
            <a:extLst>
              <a:ext uri="{FF2B5EF4-FFF2-40B4-BE49-F238E27FC236}">
                <a16:creationId xmlns:a16="http://schemas.microsoft.com/office/drawing/2014/main" id="{14CD924E-0995-4610-2BAE-F5FACD6C1E49}"/>
              </a:ext>
            </a:extLst>
          </p:cNvPr>
          <p:cNvPicPr>
            <a:picLocks noChangeAspect="1"/>
          </p:cNvPicPr>
          <p:nvPr/>
        </p:nvPicPr>
        <p:blipFill>
          <a:blip r:embed="rId2"/>
          <a:stretch>
            <a:fillRect/>
          </a:stretch>
        </p:blipFill>
        <p:spPr>
          <a:xfrm>
            <a:off x="504568" y="1133684"/>
            <a:ext cx="10295238" cy="3427750"/>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spTree>
    <p:extLst>
      <p:ext uri="{BB962C8B-B14F-4D97-AF65-F5344CB8AC3E}">
        <p14:creationId xmlns:p14="http://schemas.microsoft.com/office/powerpoint/2010/main" val="163615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F1B9BFE-636F-EB2B-6C34-7A124A8D210C}"/>
              </a:ext>
            </a:extLst>
          </p:cNvPr>
          <p:cNvPicPr>
            <a:picLocks noChangeAspect="1"/>
          </p:cNvPicPr>
          <p:nvPr/>
        </p:nvPicPr>
        <p:blipFill>
          <a:blip r:embed="rId3"/>
          <a:stretch>
            <a:fillRect/>
          </a:stretch>
        </p:blipFill>
        <p:spPr>
          <a:xfrm>
            <a:off x="951946" y="729004"/>
            <a:ext cx="2870200" cy="2717800"/>
          </a:xfrm>
          <a:prstGeom prst="rect">
            <a:avLst/>
          </a:prstGeom>
        </p:spPr>
      </p:pic>
      <p:pic>
        <p:nvPicPr>
          <p:cNvPr id="3" name="Grafik 2">
            <a:extLst>
              <a:ext uri="{FF2B5EF4-FFF2-40B4-BE49-F238E27FC236}">
                <a16:creationId xmlns:a16="http://schemas.microsoft.com/office/drawing/2014/main" id="{62F88E87-745E-4416-0BEC-80BC6D09EB8F}"/>
              </a:ext>
            </a:extLst>
          </p:cNvPr>
          <p:cNvPicPr>
            <a:picLocks noChangeAspect="1"/>
          </p:cNvPicPr>
          <p:nvPr/>
        </p:nvPicPr>
        <p:blipFill>
          <a:blip r:embed="rId4"/>
          <a:stretch>
            <a:fillRect/>
          </a:stretch>
        </p:blipFill>
        <p:spPr>
          <a:xfrm>
            <a:off x="4558743" y="729004"/>
            <a:ext cx="2946400" cy="2717800"/>
          </a:xfrm>
          <a:prstGeom prst="rect">
            <a:avLst/>
          </a:prstGeom>
        </p:spPr>
      </p:pic>
      <p:pic>
        <p:nvPicPr>
          <p:cNvPr id="7" name="Grafik 6">
            <a:extLst>
              <a:ext uri="{FF2B5EF4-FFF2-40B4-BE49-F238E27FC236}">
                <a16:creationId xmlns:a16="http://schemas.microsoft.com/office/drawing/2014/main" id="{B55DFE43-5A98-59A7-42FF-D56C30F4FE84}"/>
              </a:ext>
            </a:extLst>
          </p:cNvPr>
          <p:cNvPicPr>
            <a:picLocks noChangeAspect="1"/>
          </p:cNvPicPr>
          <p:nvPr/>
        </p:nvPicPr>
        <p:blipFill>
          <a:blip r:embed="rId5"/>
          <a:stretch>
            <a:fillRect/>
          </a:stretch>
        </p:blipFill>
        <p:spPr>
          <a:xfrm>
            <a:off x="4609543" y="4968494"/>
            <a:ext cx="2895600" cy="1511300"/>
          </a:xfrm>
          <a:prstGeom prst="rect">
            <a:avLst/>
          </a:prstGeom>
        </p:spPr>
      </p:pic>
      <p:pic>
        <p:nvPicPr>
          <p:cNvPr id="8" name="Grafik 7">
            <a:extLst>
              <a:ext uri="{FF2B5EF4-FFF2-40B4-BE49-F238E27FC236}">
                <a16:creationId xmlns:a16="http://schemas.microsoft.com/office/drawing/2014/main" id="{B626E868-BFBA-4FA1-F538-A997BED696C8}"/>
              </a:ext>
            </a:extLst>
          </p:cNvPr>
          <p:cNvPicPr>
            <a:picLocks noChangeAspect="1"/>
          </p:cNvPicPr>
          <p:nvPr/>
        </p:nvPicPr>
        <p:blipFill>
          <a:blip r:embed="rId6"/>
          <a:stretch>
            <a:fillRect/>
          </a:stretch>
        </p:blipFill>
        <p:spPr>
          <a:xfrm>
            <a:off x="4598344" y="3515499"/>
            <a:ext cx="2895600" cy="1384300"/>
          </a:xfrm>
          <a:prstGeom prst="rect">
            <a:avLst/>
          </a:prstGeom>
        </p:spPr>
      </p:pic>
      <p:sp>
        <p:nvSpPr>
          <p:cNvPr id="9" name="Textfeld 8">
            <a:extLst>
              <a:ext uri="{FF2B5EF4-FFF2-40B4-BE49-F238E27FC236}">
                <a16:creationId xmlns:a16="http://schemas.microsoft.com/office/drawing/2014/main" id="{2EC73A9B-4BE8-70BB-C45F-7E76896A219A}"/>
              </a:ext>
            </a:extLst>
          </p:cNvPr>
          <p:cNvSpPr txBox="1"/>
          <p:nvPr/>
        </p:nvSpPr>
        <p:spPr>
          <a:xfrm>
            <a:off x="890161" y="3726873"/>
            <a:ext cx="2809002" cy="1477328"/>
          </a:xfrm>
          <a:prstGeom prst="rect">
            <a:avLst/>
          </a:prstGeom>
          <a:noFill/>
        </p:spPr>
        <p:txBody>
          <a:bodyPr wrap="square" rtlCol="0">
            <a:spAutoFit/>
          </a:bodyPr>
          <a:lstStyle/>
          <a:p>
            <a:r>
              <a:rPr lang="de-DE"/>
              <a:t>Show examplary </a:t>
            </a:r>
            <a:r>
              <a:rPr lang="de-DE">
                <a:solidFill>
                  <a:srgbClr val="FF0000"/>
                </a:solidFill>
              </a:rPr>
              <a:t>TRAIN</a:t>
            </a:r>
            <a:r>
              <a:rPr lang="de-DE"/>
              <a:t> input sample (sparse and scaled data) and corresponding target (complete and scaled data).</a:t>
            </a:r>
          </a:p>
        </p:txBody>
      </p:sp>
      <p:sp>
        <p:nvSpPr>
          <p:cNvPr id="10" name="Textfeld 9">
            <a:extLst>
              <a:ext uri="{FF2B5EF4-FFF2-40B4-BE49-F238E27FC236}">
                <a16:creationId xmlns:a16="http://schemas.microsoft.com/office/drawing/2014/main" id="{1B0C69E0-AB46-4A9B-5CB5-7197A5D078F5}"/>
              </a:ext>
            </a:extLst>
          </p:cNvPr>
          <p:cNvSpPr txBox="1"/>
          <p:nvPr/>
        </p:nvSpPr>
        <p:spPr>
          <a:xfrm>
            <a:off x="8310425" y="1607127"/>
            <a:ext cx="2809002" cy="1200329"/>
          </a:xfrm>
          <a:prstGeom prst="rect">
            <a:avLst/>
          </a:prstGeom>
          <a:noFill/>
        </p:spPr>
        <p:txBody>
          <a:bodyPr wrap="square" rtlCol="0">
            <a:spAutoFit/>
          </a:bodyPr>
          <a:lstStyle/>
          <a:p>
            <a:r>
              <a:rPr lang="de-DE"/>
              <a:t>Clearly see training progress in predictions from untrained model and after 1, 5, 10 epochs.</a:t>
            </a:r>
          </a:p>
        </p:txBody>
      </p:sp>
      <p:sp>
        <p:nvSpPr>
          <p:cNvPr id="4" name="Textfeld 3">
            <a:extLst>
              <a:ext uri="{FF2B5EF4-FFF2-40B4-BE49-F238E27FC236}">
                <a16:creationId xmlns:a16="http://schemas.microsoft.com/office/drawing/2014/main" id="{3E8271E0-8BF0-E2EA-EA91-55ACE65E5B3C}"/>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359315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902B96-D60E-C8E4-619F-459782A88BAA}"/>
              </a:ext>
            </a:extLst>
          </p:cNvPr>
          <p:cNvPicPr>
            <a:picLocks noChangeAspect="1"/>
          </p:cNvPicPr>
          <p:nvPr/>
        </p:nvPicPr>
        <p:blipFill>
          <a:blip r:embed="rId2"/>
          <a:stretch>
            <a:fillRect/>
          </a:stretch>
        </p:blipFill>
        <p:spPr>
          <a:xfrm>
            <a:off x="1087582" y="724586"/>
            <a:ext cx="2895600" cy="2679700"/>
          </a:xfrm>
          <a:prstGeom prst="rect">
            <a:avLst/>
          </a:prstGeom>
        </p:spPr>
      </p:pic>
      <p:pic>
        <p:nvPicPr>
          <p:cNvPr id="6" name="Grafik 5">
            <a:extLst>
              <a:ext uri="{FF2B5EF4-FFF2-40B4-BE49-F238E27FC236}">
                <a16:creationId xmlns:a16="http://schemas.microsoft.com/office/drawing/2014/main" id="{92B92DED-C8E8-0B10-818E-0BC559E3C716}"/>
              </a:ext>
            </a:extLst>
          </p:cNvPr>
          <p:cNvPicPr>
            <a:picLocks noChangeAspect="1"/>
          </p:cNvPicPr>
          <p:nvPr/>
        </p:nvPicPr>
        <p:blipFill>
          <a:blip r:embed="rId3"/>
          <a:stretch>
            <a:fillRect/>
          </a:stretch>
        </p:blipFill>
        <p:spPr>
          <a:xfrm>
            <a:off x="4623951" y="686486"/>
            <a:ext cx="2971800" cy="2717800"/>
          </a:xfrm>
          <a:prstGeom prst="rect">
            <a:avLst/>
          </a:prstGeom>
        </p:spPr>
      </p:pic>
      <p:pic>
        <p:nvPicPr>
          <p:cNvPr id="9" name="Grafik 8">
            <a:extLst>
              <a:ext uri="{FF2B5EF4-FFF2-40B4-BE49-F238E27FC236}">
                <a16:creationId xmlns:a16="http://schemas.microsoft.com/office/drawing/2014/main" id="{86823B62-1BE1-A8D7-AEDF-E2796AC09D2A}"/>
              </a:ext>
            </a:extLst>
          </p:cNvPr>
          <p:cNvPicPr>
            <a:picLocks noChangeAspect="1"/>
          </p:cNvPicPr>
          <p:nvPr/>
        </p:nvPicPr>
        <p:blipFill>
          <a:blip r:embed="rId4"/>
          <a:stretch>
            <a:fillRect/>
          </a:stretch>
        </p:blipFill>
        <p:spPr>
          <a:xfrm>
            <a:off x="4623951" y="3449280"/>
            <a:ext cx="2971800" cy="1308100"/>
          </a:xfrm>
          <a:prstGeom prst="rect">
            <a:avLst/>
          </a:prstGeom>
        </p:spPr>
      </p:pic>
      <p:pic>
        <p:nvPicPr>
          <p:cNvPr id="10" name="Grafik 9">
            <a:extLst>
              <a:ext uri="{FF2B5EF4-FFF2-40B4-BE49-F238E27FC236}">
                <a16:creationId xmlns:a16="http://schemas.microsoft.com/office/drawing/2014/main" id="{F42E7FC2-EE6B-9137-0E46-7517C4BB8BDF}"/>
              </a:ext>
            </a:extLst>
          </p:cNvPr>
          <p:cNvPicPr>
            <a:picLocks noChangeAspect="1"/>
          </p:cNvPicPr>
          <p:nvPr/>
        </p:nvPicPr>
        <p:blipFill>
          <a:blip r:embed="rId5"/>
          <a:stretch>
            <a:fillRect/>
          </a:stretch>
        </p:blipFill>
        <p:spPr>
          <a:xfrm>
            <a:off x="4623951" y="4802374"/>
            <a:ext cx="2971800" cy="1435100"/>
          </a:xfrm>
          <a:prstGeom prst="rect">
            <a:avLst/>
          </a:prstGeom>
        </p:spPr>
      </p:pic>
      <p:sp>
        <p:nvSpPr>
          <p:cNvPr id="11" name="Textfeld 10">
            <a:extLst>
              <a:ext uri="{FF2B5EF4-FFF2-40B4-BE49-F238E27FC236}">
                <a16:creationId xmlns:a16="http://schemas.microsoft.com/office/drawing/2014/main" id="{A6778348-60E8-4CEF-9755-B0F01E5C5297}"/>
              </a:ext>
            </a:extLst>
          </p:cNvPr>
          <p:cNvSpPr txBox="1"/>
          <p:nvPr/>
        </p:nvSpPr>
        <p:spPr>
          <a:xfrm>
            <a:off x="890161" y="3726873"/>
            <a:ext cx="2895600" cy="1477328"/>
          </a:xfrm>
          <a:prstGeom prst="rect">
            <a:avLst/>
          </a:prstGeom>
          <a:noFill/>
        </p:spPr>
        <p:txBody>
          <a:bodyPr wrap="square" rtlCol="0">
            <a:spAutoFit/>
          </a:bodyPr>
          <a:lstStyle/>
          <a:p>
            <a:r>
              <a:rPr lang="de-DE"/>
              <a:t>Show examplary </a:t>
            </a:r>
            <a:r>
              <a:rPr lang="de-DE">
                <a:solidFill>
                  <a:srgbClr val="FF0000"/>
                </a:solidFill>
              </a:rPr>
              <a:t>VALIDATION</a:t>
            </a:r>
            <a:r>
              <a:rPr lang="de-DE"/>
              <a:t> input sample (sparse and scaled data) and corresponding target (complete and scaled data).</a:t>
            </a:r>
          </a:p>
        </p:txBody>
      </p:sp>
      <p:sp>
        <p:nvSpPr>
          <p:cNvPr id="12" name="Textfeld 11">
            <a:extLst>
              <a:ext uri="{FF2B5EF4-FFF2-40B4-BE49-F238E27FC236}">
                <a16:creationId xmlns:a16="http://schemas.microsoft.com/office/drawing/2014/main" id="{93106DC1-71F1-34B2-36EE-942406B4C5E3}"/>
              </a:ext>
            </a:extLst>
          </p:cNvPr>
          <p:cNvSpPr txBox="1"/>
          <p:nvPr/>
        </p:nvSpPr>
        <p:spPr>
          <a:xfrm>
            <a:off x="8310425" y="1607127"/>
            <a:ext cx="2809002" cy="1200329"/>
          </a:xfrm>
          <a:prstGeom prst="rect">
            <a:avLst/>
          </a:prstGeom>
          <a:noFill/>
        </p:spPr>
        <p:txBody>
          <a:bodyPr wrap="square" rtlCol="0">
            <a:spAutoFit/>
          </a:bodyPr>
          <a:lstStyle/>
          <a:p>
            <a:r>
              <a:rPr lang="de-DE"/>
              <a:t>Clearly see training progress in predictions from untrained model and after 1, 5, 10 epochs.</a:t>
            </a:r>
          </a:p>
        </p:txBody>
      </p:sp>
      <p:sp>
        <p:nvSpPr>
          <p:cNvPr id="2" name="Textfeld 1">
            <a:extLst>
              <a:ext uri="{FF2B5EF4-FFF2-40B4-BE49-F238E27FC236}">
                <a16:creationId xmlns:a16="http://schemas.microsoft.com/office/drawing/2014/main" id="{845321D4-CCF1-D69D-75AC-5DAE951146E3}"/>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136154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8C7AF3D-FDC6-0504-500E-4B94515858B0}"/>
              </a:ext>
            </a:extLst>
          </p:cNvPr>
          <p:cNvPicPr>
            <a:picLocks noChangeAspect="1"/>
          </p:cNvPicPr>
          <p:nvPr/>
        </p:nvPicPr>
        <p:blipFill>
          <a:blip r:embed="rId2"/>
          <a:stretch>
            <a:fillRect/>
          </a:stretch>
        </p:blipFill>
        <p:spPr>
          <a:xfrm>
            <a:off x="4610100" y="7500"/>
            <a:ext cx="2971800" cy="4127500"/>
          </a:xfrm>
          <a:prstGeom prst="rect">
            <a:avLst/>
          </a:prstGeom>
        </p:spPr>
      </p:pic>
      <p:pic>
        <p:nvPicPr>
          <p:cNvPr id="3" name="Grafik 2">
            <a:extLst>
              <a:ext uri="{FF2B5EF4-FFF2-40B4-BE49-F238E27FC236}">
                <a16:creationId xmlns:a16="http://schemas.microsoft.com/office/drawing/2014/main" id="{96E4B1C0-B20E-7D56-8774-5D1460FBDBE5}"/>
              </a:ext>
            </a:extLst>
          </p:cNvPr>
          <p:cNvPicPr>
            <a:picLocks noChangeAspect="1"/>
          </p:cNvPicPr>
          <p:nvPr/>
        </p:nvPicPr>
        <p:blipFill>
          <a:blip r:embed="rId3"/>
          <a:stretch>
            <a:fillRect/>
          </a:stretch>
        </p:blipFill>
        <p:spPr>
          <a:xfrm>
            <a:off x="4610100" y="4066310"/>
            <a:ext cx="2971800" cy="2819400"/>
          </a:xfrm>
          <a:prstGeom prst="rect">
            <a:avLst/>
          </a:prstGeom>
        </p:spPr>
      </p:pic>
      <p:pic>
        <p:nvPicPr>
          <p:cNvPr id="5" name="Grafik 4">
            <a:extLst>
              <a:ext uri="{FF2B5EF4-FFF2-40B4-BE49-F238E27FC236}">
                <a16:creationId xmlns:a16="http://schemas.microsoft.com/office/drawing/2014/main" id="{1C066422-39C0-5984-C02D-5BB705A637E6}"/>
              </a:ext>
            </a:extLst>
          </p:cNvPr>
          <p:cNvPicPr>
            <a:picLocks noChangeAspect="1"/>
          </p:cNvPicPr>
          <p:nvPr/>
        </p:nvPicPr>
        <p:blipFill>
          <a:blip r:embed="rId4"/>
          <a:stretch>
            <a:fillRect/>
          </a:stretch>
        </p:blipFill>
        <p:spPr>
          <a:xfrm>
            <a:off x="1354282" y="7500"/>
            <a:ext cx="2971800" cy="1320800"/>
          </a:xfrm>
          <a:prstGeom prst="rect">
            <a:avLst/>
          </a:prstGeom>
        </p:spPr>
      </p:pic>
      <p:sp>
        <p:nvSpPr>
          <p:cNvPr id="7" name="Textfeld 6">
            <a:extLst>
              <a:ext uri="{FF2B5EF4-FFF2-40B4-BE49-F238E27FC236}">
                <a16:creationId xmlns:a16="http://schemas.microsoft.com/office/drawing/2014/main" id="{A19631FC-6F47-9FCD-D26D-7A5D25D5CA95}"/>
              </a:ext>
            </a:extLst>
          </p:cNvPr>
          <p:cNvSpPr txBox="1"/>
          <p:nvPr/>
        </p:nvSpPr>
        <p:spPr>
          <a:xfrm>
            <a:off x="654633" y="2369128"/>
            <a:ext cx="2971800" cy="2585323"/>
          </a:xfrm>
          <a:prstGeom prst="rect">
            <a:avLst/>
          </a:prstGeom>
          <a:noFill/>
        </p:spPr>
        <p:txBody>
          <a:bodyPr wrap="square" rtlCol="0">
            <a:spAutoFit/>
          </a:bodyPr>
          <a:lstStyle/>
          <a:p>
            <a:r>
              <a:rPr lang="de-DE"/>
              <a:t>Show examplary </a:t>
            </a:r>
            <a:r>
              <a:rPr lang="de-DE">
                <a:solidFill>
                  <a:srgbClr val="FF0000"/>
                </a:solidFill>
              </a:rPr>
              <a:t>TRAIN</a:t>
            </a:r>
            <a:r>
              <a:rPr lang="de-DE"/>
              <a:t> target (complete and scaled data) and model prediction after 10 epochs for different sparsity settings.</a:t>
            </a:r>
          </a:p>
          <a:p>
            <a:endParaRPr lang="de-DE"/>
          </a:p>
          <a:p>
            <a:r>
              <a:rPr lang="de-DE"/>
              <a:t>Main structure in slp anomalies is already captured for extreme sparsity (0.99).</a:t>
            </a:r>
          </a:p>
        </p:txBody>
      </p:sp>
    </p:spTree>
    <p:extLst>
      <p:ext uri="{BB962C8B-B14F-4D97-AF65-F5344CB8AC3E}">
        <p14:creationId xmlns:p14="http://schemas.microsoft.com/office/powerpoint/2010/main" val="135921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337D89-8604-4876-95A3-65823FE39821}"/>
              </a:ext>
            </a:extLst>
          </p:cNvPr>
          <p:cNvPicPr>
            <a:picLocks noChangeAspect="1"/>
          </p:cNvPicPr>
          <p:nvPr/>
        </p:nvPicPr>
        <p:blipFill>
          <a:blip r:embed="rId2"/>
          <a:stretch>
            <a:fillRect/>
          </a:stretch>
        </p:blipFill>
        <p:spPr>
          <a:xfrm>
            <a:off x="1620981" y="11541"/>
            <a:ext cx="2971800" cy="1320800"/>
          </a:xfrm>
          <a:prstGeom prst="rect">
            <a:avLst/>
          </a:prstGeom>
        </p:spPr>
      </p:pic>
      <p:pic>
        <p:nvPicPr>
          <p:cNvPr id="6" name="Grafik 5">
            <a:extLst>
              <a:ext uri="{FF2B5EF4-FFF2-40B4-BE49-F238E27FC236}">
                <a16:creationId xmlns:a16="http://schemas.microsoft.com/office/drawing/2014/main" id="{7F1FE91D-D56A-D4A0-2B3B-7B323B273875}"/>
              </a:ext>
            </a:extLst>
          </p:cNvPr>
          <p:cNvPicPr>
            <a:picLocks noChangeAspect="1"/>
          </p:cNvPicPr>
          <p:nvPr/>
        </p:nvPicPr>
        <p:blipFill>
          <a:blip r:embed="rId3"/>
          <a:stretch>
            <a:fillRect/>
          </a:stretch>
        </p:blipFill>
        <p:spPr>
          <a:xfrm>
            <a:off x="4748646" y="11541"/>
            <a:ext cx="2971800" cy="4064000"/>
          </a:xfrm>
          <a:prstGeom prst="rect">
            <a:avLst/>
          </a:prstGeom>
        </p:spPr>
      </p:pic>
      <p:pic>
        <p:nvPicPr>
          <p:cNvPr id="7" name="Grafik 6">
            <a:extLst>
              <a:ext uri="{FF2B5EF4-FFF2-40B4-BE49-F238E27FC236}">
                <a16:creationId xmlns:a16="http://schemas.microsoft.com/office/drawing/2014/main" id="{1DE14BB0-35CE-7624-67B1-E3184B947DF2}"/>
              </a:ext>
            </a:extLst>
          </p:cNvPr>
          <p:cNvPicPr>
            <a:picLocks noChangeAspect="1"/>
          </p:cNvPicPr>
          <p:nvPr/>
        </p:nvPicPr>
        <p:blipFill>
          <a:blip r:embed="rId4"/>
          <a:stretch>
            <a:fillRect/>
          </a:stretch>
        </p:blipFill>
        <p:spPr>
          <a:xfrm>
            <a:off x="4748646" y="4054753"/>
            <a:ext cx="2971800" cy="2794000"/>
          </a:xfrm>
          <a:prstGeom prst="rect">
            <a:avLst/>
          </a:prstGeom>
        </p:spPr>
      </p:pic>
      <p:sp>
        <p:nvSpPr>
          <p:cNvPr id="8" name="Textfeld 7">
            <a:extLst>
              <a:ext uri="{FF2B5EF4-FFF2-40B4-BE49-F238E27FC236}">
                <a16:creationId xmlns:a16="http://schemas.microsoft.com/office/drawing/2014/main" id="{88153A3A-5B45-EA3C-FD64-7036DFA9C11C}"/>
              </a:ext>
            </a:extLst>
          </p:cNvPr>
          <p:cNvSpPr txBox="1"/>
          <p:nvPr/>
        </p:nvSpPr>
        <p:spPr>
          <a:xfrm>
            <a:off x="1465116" y="3228110"/>
            <a:ext cx="2971800" cy="2585323"/>
          </a:xfrm>
          <a:prstGeom prst="rect">
            <a:avLst/>
          </a:prstGeom>
          <a:noFill/>
        </p:spPr>
        <p:txBody>
          <a:bodyPr wrap="square" rtlCol="0">
            <a:spAutoFit/>
          </a:bodyPr>
          <a:lstStyle/>
          <a:p>
            <a:r>
              <a:rPr lang="de-DE"/>
              <a:t>Show examplary </a:t>
            </a:r>
            <a:r>
              <a:rPr lang="de-DE">
                <a:solidFill>
                  <a:srgbClr val="FF0000"/>
                </a:solidFill>
              </a:rPr>
              <a:t>VALIDATION</a:t>
            </a:r>
            <a:r>
              <a:rPr lang="de-DE"/>
              <a:t> target (complete and scaled data) and model prediction after 10 epochs for different sparsity settings.</a:t>
            </a:r>
          </a:p>
          <a:p>
            <a:endParaRPr lang="de-DE"/>
          </a:p>
          <a:p>
            <a:r>
              <a:rPr lang="de-DE"/>
              <a:t>Main structure in slp anomalies is only captured from sparsity &gt;= 0.95.</a:t>
            </a:r>
          </a:p>
        </p:txBody>
      </p:sp>
    </p:spTree>
    <p:extLst>
      <p:ext uri="{BB962C8B-B14F-4D97-AF65-F5344CB8AC3E}">
        <p14:creationId xmlns:p14="http://schemas.microsoft.com/office/powerpoint/2010/main" val="250515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64CD61-1569-2469-2A8C-5A732BE4D0CE}"/>
              </a:ext>
            </a:extLst>
          </p:cNvPr>
          <p:cNvSpPr txBox="1"/>
          <p:nvPr/>
        </p:nvSpPr>
        <p:spPr>
          <a:xfrm>
            <a:off x="676532" y="752453"/>
            <a:ext cx="9295370" cy="1200329"/>
          </a:xfrm>
          <a:prstGeom prst="rect">
            <a:avLst/>
          </a:prstGeom>
          <a:noFill/>
        </p:spPr>
        <p:txBody>
          <a:bodyPr wrap="square">
            <a:spAutoFit/>
          </a:bodyPr>
          <a:lstStyle/>
          <a:p>
            <a:pPr marL="285750" indent="-285750">
              <a:buFont typeface="Arial" panose="020B0604020202020204" pitchFamily="34" charset="0"/>
              <a:buChar char="•"/>
            </a:pPr>
            <a:r>
              <a:rPr lang="de-DE"/>
              <a:t>Now we have U-Net models that are trained to predict on samples with specified sparsity but allow to arbitrarily choose, </a:t>
            </a:r>
            <a:r>
              <a:rPr lang="de-DE" i="1"/>
              <a:t>which </a:t>
            </a:r>
            <a:r>
              <a:rPr lang="de-DE"/>
              <a:t>inputs we present. </a:t>
            </a:r>
          </a:p>
          <a:p>
            <a:pPr marL="285750" indent="-285750">
              <a:buFont typeface="Arial" panose="020B0604020202020204" pitchFamily="34" charset="0"/>
              <a:buChar char="•"/>
            </a:pPr>
            <a:r>
              <a:rPr lang="de-DE"/>
              <a:t>The next question is: Can we use e.g. a model pretrained on sparsity=0.95 and feed samples with different sparsity? How does validation loss change? </a:t>
            </a:r>
          </a:p>
        </p:txBody>
      </p:sp>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Sensitivity experiment</a:t>
            </a:r>
          </a:p>
        </p:txBody>
      </p:sp>
      <p:pic>
        <p:nvPicPr>
          <p:cNvPr id="9" name="Grafik 8">
            <a:extLst>
              <a:ext uri="{FF2B5EF4-FFF2-40B4-BE49-F238E27FC236}">
                <a16:creationId xmlns:a16="http://schemas.microsoft.com/office/drawing/2014/main" id="{C7F3A938-5A6F-4787-3BB3-2240109F0C3E}"/>
              </a:ext>
            </a:extLst>
          </p:cNvPr>
          <p:cNvPicPr>
            <a:picLocks noChangeAspect="1"/>
          </p:cNvPicPr>
          <p:nvPr/>
        </p:nvPicPr>
        <p:blipFill>
          <a:blip r:embed="rId2"/>
          <a:stretch>
            <a:fillRect/>
          </a:stretch>
        </p:blipFill>
        <p:spPr>
          <a:xfrm>
            <a:off x="197709" y="2175993"/>
            <a:ext cx="5343925" cy="3286801"/>
          </a:xfrm>
          <a:prstGeom prst="rect">
            <a:avLst/>
          </a:prstGeom>
        </p:spPr>
      </p:pic>
      <p:pic>
        <p:nvPicPr>
          <p:cNvPr id="10" name="Grafik 9">
            <a:extLst>
              <a:ext uri="{FF2B5EF4-FFF2-40B4-BE49-F238E27FC236}">
                <a16:creationId xmlns:a16="http://schemas.microsoft.com/office/drawing/2014/main" id="{E73BF498-D9C4-B952-6F98-279BE169DCA7}"/>
              </a:ext>
            </a:extLst>
          </p:cNvPr>
          <p:cNvPicPr>
            <a:picLocks noChangeAspect="1"/>
          </p:cNvPicPr>
          <p:nvPr/>
        </p:nvPicPr>
        <p:blipFill>
          <a:blip r:embed="rId3"/>
          <a:stretch>
            <a:fillRect/>
          </a:stretch>
        </p:blipFill>
        <p:spPr>
          <a:xfrm>
            <a:off x="6116594" y="2175993"/>
            <a:ext cx="5343925" cy="3286801"/>
          </a:xfrm>
          <a:prstGeom prst="rect">
            <a:avLst/>
          </a:prstGeom>
        </p:spPr>
      </p:pic>
      <p:sp>
        <p:nvSpPr>
          <p:cNvPr id="11" name="Textfeld 10">
            <a:extLst>
              <a:ext uri="{FF2B5EF4-FFF2-40B4-BE49-F238E27FC236}">
                <a16:creationId xmlns:a16="http://schemas.microsoft.com/office/drawing/2014/main" id="{07A80F2C-FCA5-BF83-F6CB-600E140ED19A}"/>
              </a:ext>
            </a:extLst>
          </p:cNvPr>
          <p:cNvSpPr txBox="1"/>
          <p:nvPr/>
        </p:nvSpPr>
        <p:spPr>
          <a:xfrm>
            <a:off x="569440" y="5647213"/>
            <a:ext cx="11082982" cy="923330"/>
          </a:xfrm>
          <a:prstGeom prst="rect">
            <a:avLst/>
          </a:prstGeom>
          <a:noFill/>
        </p:spPr>
        <p:txBody>
          <a:bodyPr wrap="square">
            <a:spAutoFit/>
          </a:bodyPr>
          <a:lstStyle/>
          <a:p>
            <a:pPr marL="285750" indent="-285750">
              <a:buFont typeface="Arial" panose="020B0604020202020204" pitchFamily="34" charset="0"/>
              <a:buChar char="•"/>
            </a:pPr>
            <a:r>
              <a:rPr lang="de-DE"/>
              <a:t>That works quite nice: Especially for fixed sparsity=0.9, we find that model to almost perfectly perform in the sparsity range of [0.95, 0.75]. Our flexibility is hence further increased: Can not only freely choose, which inputs to use, but can also use a varying number of inputs, at least in a certain range!</a:t>
            </a:r>
          </a:p>
        </p:txBody>
      </p:sp>
    </p:spTree>
    <p:extLst>
      <p:ext uri="{BB962C8B-B14F-4D97-AF65-F5344CB8AC3E}">
        <p14:creationId xmlns:p14="http://schemas.microsoft.com/office/powerpoint/2010/main" val="38098260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Words>
  <Application>Microsoft Macintosh PowerPoint</Application>
  <PresentationFormat>Breitbild</PresentationFormat>
  <Paragraphs>38</Paragraphs>
  <Slides>10</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U-Net (4 convolutions) on slp real world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7</cp:revision>
  <dcterms:created xsi:type="dcterms:W3CDTF">2023-01-13T17:33:24Z</dcterms:created>
  <dcterms:modified xsi:type="dcterms:W3CDTF">2023-01-17T10:31:43Z</dcterms:modified>
</cp:coreProperties>
</file>