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7" r:id="rId4"/>
    <p:sldId id="262" r:id="rId5"/>
    <p:sldId id="264" r:id="rId6"/>
    <p:sldId id="258" r:id="rId7"/>
    <p:sldId id="259" r:id="rId8"/>
    <p:sldId id="260" r:id="rId9"/>
    <p:sldId id="269" r:id="rId10"/>
    <p:sldId id="261" r:id="rId11"/>
    <p:sldId id="265" r:id="rId12"/>
    <p:sldId id="266" r:id="rId13"/>
    <p:sldId id="268" r:id="rId14"/>
    <p:sldId id="270"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868"/>
  </p:normalViewPr>
  <p:slideViewPr>
    <p:cSldViewPr snapToGrid="0">
      <p:cViewPr varScale="1">
        <p:scale>
          <a:sx n="119" d="100"/>
          <a:sy n="119" d="100"/>
        </p:scale>
        <p:origin x="12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20.01.23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t>6</a:t>
            </a:fld>
            <a:endParaRPr lang="de-DE"/>
          </a:p>
        </p:txBody>
      </p:sp>
    </p:spTree>
    <p:extLst>
      <p:ext uri="{BB962C8B-B14F-4D97-AF65-F5344CB8AC3E}">
        <p14:creationId xmlns:p14="http://schemas.microsoft.com/office/powerpoint/2010/main" val="3831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20.01.23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20.01.23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20.01.23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20.01.23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20.01.23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20.01.23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20.01.23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hyperlink" Target="https://dl.acm.org/doi/abs/10.1145/3488560.34984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ademiccommons.columbia.edu/doi/10.7916/d8-bngk-r215" TargetMode="External"/><Relationship Id="rId2" Type="http://schemas.openxmlformats.org/officeDocument/2006/relationships/hyperlink" Target="http://www-das.uwyo.edu/~geerts/cwx/notes/chap11/sst0026.gif" TargetMode="External"/><Relationship Id="rId1" Type="http://schemas.openxmlformats.org/officeDocument/2006/relationships/slideLayout" Target="../slideLayouts/slideLayout2.xml"/><Relationship Id="rId4" Type="http://schemas.openxmlformats.org/officeDocument/2006/relationships/hyperlink" Target="https://github.com/rabernat/local_stencil_ml_exampl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wnloads.psl.noaa.gov/Datasets/ncep.reanalysis.derived/surface/pres.sfc.mon.mean.n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a:t>U-Net (4 convolutions) on slp real world data</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253049" y="3602038"/>
            <a:ext cx="7471719" cy="1655762"/>
          </a:xfrm>
        </p:spPr>
        <p:txBody>
          <a:bodyPr>
            <a:normAutofit lnSpcReduction="10000"/>
          </a:bodyPr>
          <a:lstStyle/>
          <a:p>
            <a:r>
              <a:rPr lang="de-DE"/>
              <a:t>Compare results with ‚fixed‘ and ‚variable‘ sparsity masks and data augmentation.</a:t>
            </a:r>
          </a:p>
          <a:p>
            <a:endParaRPr lang="de-DE"/>
          </a:p>
          <a:p>
            <a:r>
              <a:rPr lang="de-DE"/>
              <a:t>Jan, 20th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337D89-8604-4876-95A3-65823FE39821}"/>
              </a:ext>
            </a:extLst>
          </p:cNvPr>
          <p:cNvPicPr>
            <a:picLocks noChangeAspect="1"/>
          </p:cNvPicPr>
          <p:nvPr/>
        </p:nvPicPr>
        <p:blipFill>
          <a:blip r:embed="rId2"/>
          <a:stretch>
            <a:fillRect/>
          </a:stretch>
        </p:blipFill>
        <p:spPr>
          <a:xfrm>
            <a:off x="1620981" y="11541"/>
            <a:ext cx="2971800" cy="1320800"/>
          </a:xfrm>
          <a:prstGeom prst="rect">
            <a:avLst/>
          </a:prstGeom>
        </p:spPr>
      </p:pic>
      <p:pic>
        <p:nvPicPr>
          <p:cNvPr id="6" name="Grafik 5">
            <a:extLst>
              <a:ext uri="{FF2B5EF4-FFF2-40B4-BE49-F238E27FC236}">
                <a16:creationId xmlns:a16="http://schemas.microsoft.com/office/drawing/2014/main" id="{7F1FE91D-D56A-D4A0-2B3B-7B323B273875}"/>
              </a:ext>
            </a:extLst>
          </p:cNvPr>
          <p:cNvPicPr>
            <a:picLocks noChangeAspect="1"/>
          </p:cNvPicPr>
          <p:nvPr/>
        </p:nvPicPr>
        <p:blipFill>
          <a:blip r:embed="rId3"/>
          <a:stretch>
            <a:fillRect/>
          </a:stretch>
        </p:blipFill>
        <p:spPr>
          <a:xfrm>
            <a:off x="4748646" y="11541"/>
            <a:ext cx="2971800" cy="4064000"/>
          </a:xfrm>
          <a:prstGeom prst="rect">
            <a:avLst/>
          </a:prstGeom>
        </p:spPr>
      </p:pic>
      <p:pic>
        <p:nvPicPr>
          <p:cNvPr id="7" name="Grafik 6">
            <a:extLst>
              <a:ext uri="{FF2B5EF4-FFF2-40B4-BE49-F238E27FC236}">
                <a16:creationId xmlns:a16="http://schemas.microsoft.com/office/drawing/2014/main" id="{1DE14BB0-35CE-7624-67B1-E3184B947DF2}"/>
              </a:ext>
            </a:extLst>
          </p:cNvPr>
          <p:cNvPicPr>
            <a:picLocks noChangeAspect="1"/>
          </p:cNvPicPr>
          <p:nvPr/>
        </p:nvPicPr>
        <p:blipFill>
          <a:blip r:embed="rId4"/>
          <a:stretch>
            <a:fillRect/>
          </a:stretch>
        </p:blipFill>
        <p:spPr>
          <a:xfrm>
            <a:off x="4748646" y="4054753"/>
            <a:ext cx="2971800" cy="2794000"/>
          </a:xfrm>
          <a:prstGeom prst="rect">
            <a:avLst/>
          </a:prstGeom>
        </p:spPr>
      </p:pic>
      <p:sp>
        <p:nvSpPr>
          <p:cNvPr id="8" name="Textfeld 7">
            <a:extLst>
              <a:ext uri="{FF2B5EF4-FFF2-40B4-BE49-F238E27FC236}">
                <a16:creationId xmlns:a16="http://schemas.microsoft.com/office/drawing/2014/main" id="{88153A3A-5B45-EA3C-FD64-7036DFA9C11C}"/>
              </a:ext>
            </a:extLst>
          </p:cNvPr>
          <p:cNvSpPr txBox="1"/>
          <p:nvPr/>
        </p:nvSpPr>
        <p:spPr>
          <a:xfrm>
            <a:off x="1465116" y="3228110"/>
            <a:ext cx="2971800" cy="2585323"/>
          </a:xfrm>
          <a:prstGeom prst="rect">
            <a:avLst/>
          </a:prstGeom>
          <a:noFill/>
        </p:spPr>
        <p:txBody>
          <a:bodyPr wrap="square" rtlCol="0">
            <a:spAutoFit/>
          </a:bodyPr>
          <a:lstStyle/>
          <a:p>
            <a:r>
              <a:rPr lang="de-DE"/>
              <a:t>Show examplary </a:t>
            </a:r>
            <a:r>
              <a:rPr lang="de-DE">
                <a:solidFill>
                  <a:srgbClr val="FF0000"/>
                </a:solidFill>
              </a:rPr>
              <a:t>VALIDATION</a:t>
            </a:r>
            <a:r>
              <a:rPr lang="de-DE"/>
              <a:t> target (complete and scaled data) and model prediction after 10 epochs for different sparsity settings.</a:t>
            </a:r>
          </a:p>
          <a:p>
            <a:endParaRPr lang="de-DE"/>
          </a:p>
          <a:p>
            <a:r>
              <a:rPr lang="de-DE"/>
              <a:t>Main structure in slp anomalies is only captured from sparsity &gt;= 0.95.</a:t>
            </a:r>
          </a:p>
        </p:txBody>
      </p:sp>
    </p:spTree>
    <p:extLst>
      <p:ext uri="{BB962C8B-B14F-4D97-AF65-F5344CB8AC3E}">
        <p14:creationId xmlns:p14="http://schemas.microsoft.com/office/powerpoint/2010/main" val="250515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64CD61-1569-2469-2A8C-5A732BE4D0CE}"/>
              </a:ext>
            </a:extLst>
          </p:cNvPr>
          <p:cNvSpPr txBox="1"/>
          <p:nvPr/>
        </p:nvSpPr>
        <p:spPr>
          <a:xfrm>
            <a:off x="676532" y="752453"/>
            <a:ext cx="9295370" cy="1200329"/>
          </a:xfrm>
          <a:prstGeom prst="rect">
            <a:avLst/>
          </a:prstGeom>
          <a:noFill/>
        </p:spPr>
        <p:txBody>
          <a:bodyPr wrap="square">
            <a:spAutoFit/>
          </a:bodyPr>
          <a:lstStyle/>
          <a:p>
            <a:pPr marL="285750" indent="-285750">
              <a:buFont typeface="Arial" panose="020B0604020202020204" pitchFamily="34" charset="0"/>
              <a:buChar char="•"/>
            </a:pPr>
            <a:r>
              <a:rPr lang="de-DE"/>
              <a:t>Now we have U-Net models that are trained to predict on samples with specified sparsity but allow to arbitrarily choose, </a:t>
            </a:r>
            <a:r>
              <a:rPr lang="de-DE" i="1"/>
              <a:t>which </a:t>
            </a:r>
            <a:r>
              <a:rPr lang="de-DE"/>
              <a:t>inputs we present. </a:t>
            </a:r>
          </a:p>
          <a:p>
            <a:pPr marL="285750" indent="-285750">
              <a:buFont typeface="Arial" panose="020B0604020202020204" pitchFamily="34" charset="0"/>
              <a:buChar char="•"/>
            </a:pPr>
            <a:r>
              <a:rPr lang="de-DE"/>
              <a:t>The next question is: Can we use e.g. a model pretrained on sparsity=0.95 and feed samples with different sparsity? How does validation loss change? </a:t>
            </a:r>
          </a:p>
        </p:txBody>
      </p:sp>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Sensitivity experiment</a:t>
            </a:r>
          </a:p>
        </p:txBody>
      </p:sp>
      <p:pic>
        <p:nvPicPr>
          <p:cNvPr id="9" name="Grafik 8">
            <a:extLst>
              <a:ext uri="{FF2B5EF4-FFF2-40B4-BE49-F238E27FC236}">
                <a16:creationId xmlns:a16="http://schemas.microsoft.com/office/drawing/2014/main" id="{C7F3A938-5A6F-4787-3BB3-2240109F0C3E}"/>
              </a:ext>
            </a:extLst>
          </p:cNvPr>
          <p:cNvPicPr>
            <a:picLocks noChangeAspect="1"/>
          </p:cNvPicPr>
          <p:nvPr/>
        </p:nvPicPr>
        <p:blipFill>
          <a:blip r:embed="rId2"/>
          <a:stretch>
            <a:fillRect/>
          </a:stretch>
        </p:blipFill>
        <p:spPr>
          <a:xfrm>
            <a:off x="197709" y="2175993"/>
            <a:ext cx="5343925" cy="3286801"/>
          </a:xfrm>
          <a:prstGeom prst="rect">
            <a:avLst/>
          </a:prstGeom>
        </p:spPr>
      </p:pic>
      <p:pic>
        <p:nvPicPr>
          <p:cNvPr id="10" name="Grafik 9">
            <a:extLst>
              <a:ext uri="{FF2B5EF4-FFF2-40B4-BE49-F238E27FC236}">
                <a16:creationId xmlns:a16="http://schemas.microsoft.com/office/drawing/2014/main" id="{E73BF498-D9C4-B952-6F98-279BE169DCA7}"/>
              </a:ext>
            </a:extLst>
          </p:cNvPr>
          <p:cNvPicPr>
            <a:picLocks noChangeAspect="1"/>
          </p:cNvPicPr>
          <p:nvPr/>
        </p:nvPicPr>
        <p:blipFill>
          <a:blip r:embed="rId3"/>
          <a:stretch>
            <a:fillRect/>
          </a:stretch>
        </p:blipFill>
        <p:spPr>
          <a:xfrm>
            <a:off x="6116594" y="2175993"/>
            <a:ext cx="5343925" cy="3286801"/>
          </a:xfrm>
          <a:prstGeom prst="rect">
            <a:avLst/>
          </a:prstGeom>
        </p:spPr>
      </p:pic>
      <p:sp>
        <p:nvSpPr>
          <p:cNvPr id="11" name="Textfeld 10">
            <a:extLst>
              <a:ext uri="{FF2B5EF4-FFF2-40B4-BE49-F238E27FC236}">
                <a16:creationId xmlns:a16="http://schemas.microsoft.com/office/drawing/2014/main" id="{07A80F2C-FCA5-BF83-F6CB-600E140ED19A}"/>
              </a:ext>
            </a:extLst>
          </p:cNvPr>
          <p:cNvSpPr txBox="1"/>
          <p:nvPr/>
        </p:nvSpPr>
        <p:spPr>
          <a:xfrm>
            <a:off x="569440" y="5647213"/>
            <a:ext cx="11082982" cy="923330"/>
          </a:xfrm>
          <a:prstGeom prst="rect">
            <a:avLst/>
          </a:prstGeom>
          <a:noFill/>
        </p:spPr>
        <p:txBody>
          <a:bodyPr wrap="square">
            <a:spAutoFit/>
          </a:bodyPr>
          <a:lstStyle/>
          <a:p>
            <a:pPr marL="285750" indent="-285750">
              <a:buFont typeface="Arial" panose="020B0604020202020204" pitchFamily="34" charset="0"/>
              <a:buChar char="•"/>
            </a:pPr>
            <a:r>
              <a:rPr lang="de-DE"/>
              <a:t>That works quite nice: Especially for fixed sparsity=0.9, we find that model to almost perfectly perform in the sparsity range of [0.95, 0.75]. Our flexibility is hence further increased: Can not only freely choose, which inputs to use, but can also use a varying number of inputs, at least in a certain range!</a:t>
            </a:r>
          </a:p>
        </p:txBody>
      </p:sp>
    </p:spTree>
    <p:extLst>
      <p:ext uri="{BB962C8B-B14F-4D97-AF65-F5344CB8AC3E}">
        <p14:creationId xmlns:p14="http://schemas.microsoft.com/office/powerpoint/2010/main" val="380982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707886"/>
          </a:xfrm>
          <a:prstGeom prst="rect">
            <a:avLst/>
          </a:prstGeom>
          <a:noFill/>
        </p:spPr>
        <p:txBody>
          <a:bodyPr wrap="square" rtlCol="0">
            <a:spAutoFit/>
          </a:bodyPr>
          <a:lstStyle/>
          <a:p>
            <a:r>
              <a:rPr lang="de-DE" sz="2000" b="1"/>
              <a:t>Sensitivity experiment</a:t>
            </a:r>
          </a:p>
          <a:p>
            <a:r>
              <a:rPr lang="de-DE" sz="2000"/>
              <a:t>Use pre-trained model on sparsity=0.9</a:t>
            </a:r>
          </a:p>
        </p:txBody>
      </p:sp>
      <p:pic>
        <p:nvPicPr>
          <p:cNvPr id="2" name="Grafik 1">
            <a:extLst>
              <a:ext uri="{FF2B5EF4-FFF2-40B4-BE49-F238E27FC236}">
                <a16:creationId xmlns:a16="http://schemas.microsoft.com/office/drawing/2014/main" id="{837EB077-ACE5-DC9B-A8E9-549BD038CAA6}"/>
              </a:ext>
            </a:extLst>
          </p:cNvPr>
          <p:cNvPicPr>
            <a:picLocks noChangeAspect="1"/>
          </p:cNvPicPr>
          <p:nvPr/>
        </p:nvPicPr>
        <p:blipFill>
          <a:blip r:embed="rId2"/>
          <a:stretch>
            <a:fillRect/>
          </a:stretch>
        </p:blipFill>
        <p:spPr>
          <a:xfrm>
            <a:off x="7787142" y="172995"/>
            <a:ext cx="3912022" cy="1853513"/>
          </a:xfrm>
          <a:prstGeom prst="rect">
            <a:avLst/>
          </a:prstGeom>
        </p:spPr>
      </p:pic>
      <p:pic>
        <p:nvPicPr>
          <p:cNvPr id="4" name="Grafik 3">
            <a:extLst>
              <a:ext uri="{FF2B5EF4-FFF2-40B4-BE49-F238E27FC236}">
                <a16:creationId xmlns:a16="http://schemas.microsoft.com/office/drawing/2014/main" id="{D00268E1-BADA-7F34-341E-DDD08FDFC786}"/>
              </a:ext>
            </a:extLst>
          </p:cNvPr>
          <p:cNvPicPr>
            <a:picLocks noChangeAspect="1"/>
          </p:cNvPicPr>
          <p:nvPr/>
        </p:nvPicPr>
        <p:blipFill>
          <a:blip r:embed="rId3"/>
          <a:stretch>
            <a:fillRect/>
          </a:stretch>
        </p:blipFill>
        <p:spPr>
          <a:xfrm>
            <a:off x="395416" y="1238536"/>
            <a:ext cx="3700526" cy="5239265"/>
          </a:xfrm>
          <a:prstGeom prst="rect">
            <a:avLst/>
          </a:prstGeom>
        </p:spPr>
      </p:pic>
      <p:pic>
        <p:nvPicPr>
          <p:cNvPr id="6" name="Grafik 5">
            <a:extLst>
              <a:ext uri="{FF2B5EF4-FFF2-40B4-BE49-F238E27FC236}">
                <a16:creationId xmlns:a16="http://schemas.microsoft.com/office/drawing/2014/main" id="{339B4AB7-3F5B-8A74-5141-6160325CC5CA}"/>
              </a:ext>
            </a:extLst>
          </p:cNvPr>
          <p:cNvPicPr>
            <a:picLocks noChangeAspect="1"/>
          </p:cNvPicPr>
          <p:nvPr/>
        </p:nvPicPr>
        <p:blipFill>
          <a:blip r:embed="rId4"/>
          <a:stretch>
            <a:fillRect/>
          </a:stretch>
        </p:blipFill>
        <p:spPr>
          <a:xfrm>
            <a:off x="4226011" y="2648562"/>
            <a:ext cx="4090086" cy="3829239"/>
          </a:xfrm>
          <a:prstGeom prst="rect">
            <a:avLst/>
          </a:prstGeom>
        </p:spPr>
      </p:pic>
    </p:spTree>
    <p:extLst>
      <p:ext uri="{BB962C8B-B14F-4D97-AF65-F5344CB8AC3E}">
        <p14:creationId xmlns:p14="http://schemas.microsoft.com/office/powerpoint/2010/main" val="159105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65415"/>
            <a:ext cx="11442357" cy="400110"/>
          </a:xfrm>
          <a:prstGeom prst="rect">
            <a:avLst/>
          </a:prstGeom>
          <a:noFill/>
        </p:spPr>
        <p:txBody>
          <a:bodyPr wrap="square" rtlCol="0">
            <a:spAutoFit/>
          </a:bodyPr>
          <a:lstStyle/>
          <a:p>
            <a:r>
              <a:rPr lang="de-DE" sz="2000" b="1"/>
              <a:t>Game plan: </a:t>
            </a:r>
            <a:r>
              <a:rPr lang="de-DE" sz="2000"/>
              <a:t>Lots of ideas for further experiments</a:t>
            </a:r>
          </a:p>
        </p:txBody>
      </p:sp>
      <p:sp>
        <p:nvSpPr>
          <p:cNvPr id="3" name="Textfeld 2">
            <a:extLst>
              <a:ext uri="{FF2B5EF4-FFF2-40B4-BE49-F238E27FC236}">
                <a16:creationId xmlns:a16="http://schemas.microsoft.com/office/drawing/2014/main" id="{9777806F-28F6-3F4A-6915-B21658F6BD54}"/>
              </a:ext>
            </a:extLst>
          </p:cNvPr>
          <p:cNvSpPr txBox="1"/>
          <p:nvPr/>
        </p:nvSpPr>
        <p:spPr>
          <a:xfrm>
            <a:off x="505431" y="440163"/>
            <a:ext cx="11442356" cy="6463308"/>
          </a:xfrm>
          <a:prstGeom prst="rect">
            <a:avLst/>
          </a:prstGeom>
          <a:noFill/>
        </p:spPr>
        <p:txBody>
          <a:bodyPr wrap="square" rtlCol="0">
            <a:spAutoFit/>
          </a:bodyPr>
          <a:lstStyle/>
          <a:p>
            <a:pPr marL="285750" indent="-285750">
              <a:buFont typeface="Arial" panose="020B0604020202020204" pitchFamily="34" charset="0"/>
              <a:buChar char="•"/>
            </a:pPr>
            <a:r>
              <a:rPr lang="de-DE"/>
              <a:t>Switch from real world data to </a:t>
            </a:r>
            <a:r>
              <a:rPr lang="de-DE" b="1"/>
              <a:t>model data</a:t>
            </a:r>
            <a:r>
              <a:rPr lang="de-DE"/>
              <a:t>, use </a:t>
            </a:r>
            <a:r>
              <a:rPr lang="de-DE" b="1"/>
              <a:t>CICMoD</a:t>
            </a:r>
            <a:r>
              <a:rPr lang="de-DE"/>
              <a:t> source fields: </a:t>
            </a:r>
          </a:p>
          <a:p>
            <a:pPr marL="742950" lvl="1" indent="-285750">
              <a:buFont typeface="Courier New" panose="02070309020205020404" pitchFamily="49" charset="0"/>
              <a:buChar char="o"/>
            </a:pPr>
            <a:r>
              <a:rPr lang="de-DE"/>
              <a:t>Constistent data from 2 ESMs  12 times more training samples, 6 fields: SST, SLP, Z500, SSS, SAT, PREC</a:t>
            </a:r>
          </a:p>
          <a:p>
            <a:pPr marL="285750" indent="-285750">
              <a:buFont typeface="Arial" panose="020B0604020202020204" pitchFamily="34" charset="0"/>
              <a:buChar char="•"/>
            </a:pPr>
            <a:r>
              <a:rPr lang="de-DE" b="1"/>
              <a:t>Drive sparsity to its extreme</a:t>
            </a:r>
            <a:r>
              <a:rPr lang="de-DE"/>
              <a:t>: Add grid points in decreasing order of variance over time (choose only single input from each spot of high variance). How many inputs do we need?</a:t>
            </a:r>
          </a:p>
          <a:p>
            <a:pPr marL="285750" indent="-285750">
              <a:buFont typeface="Arial" panose="020B0604020202020204" pitchFamily="34" charset="0"/>
              <a:buChar char="•"/>
            </a:pPr>
            <a:r>
              <a:rPr lang="de-DE"/>
              <a:t>Train models with </a:t>
            </a:r>
            <a:r>
              <a:rPr lang="de-DE" b="1"/>
              <a:t>varying sparsity </a:t>
            </a:r>
            <a:r>
              <a:rPr lang="de-DE"/>
              <a:t>in the underlying input samples, instead of keeping sparsity fixed.</a:t>
            </a:r>
          </a:p>
          <a:p>
            <a:pPr marL="285750" indent="-285750">
              <a:buFont typeface="Arial" panose="020B0604020202020204" pitchFamily="34" charset="0"/>
              <a:buChar char="•"/>
            </a:pPr>
            <a:r>
              <a:rPr lang="de-DE" b="1"/>
              <a:t>Transfer learning</a:t>
            </a:r>
            <a:r>
              <a:rPr lang="de-DE"/>
              <a:t>: Train model on slp fields, infer on Z500 or SST.</a:t>
            </a:r>
          </a:p>
          <a:p>
            <a:pPr marL="285750" indent="-285750">
              <a:buFont typeface="Arial" panose="020B0604020202020204" pitchFamily="34" charset="0"/>
              <a:buChar char="•"/>
            </a:pPr>
            <a:r>
              <a:rPr lang="de-DE"/>
              <a:t>Display </a:t>
            </a:r>
            <a:r>
              <a:rPr lang="de-DE" b="1"/>
              <a:t>feature maps </a:t>
            </a:r>
            <a:r>
              <a:rPr lang="de-DE"/>
              <a:t>from various convolutions to add </a:t>
            </a:r>
            <a:r>
              <a:rPr lang="de-DE" b="1"/>
              <a:t>xAI component: </a:t>
            </a:r>
            <a:r>
              <a:rPr lang="de-DE"/>
              <a:t>Do we find different spatial scales accorging to latitude? That could prove, that models learns cos(lat) dependency.</a:t>
            </a:r>
          </a:p>
          <a:p>
            <a:pPr marL="285750" indent="-285750">
              <a:buFont typeface="Arial" panose="020B0604020202020204" pitchFamily="34" charset="0"/>
              <a:buChar char="•"/>
            </a:pPr>
            <a:r>
              <a:rPr lang="de-DE"/>
              <a:t>Include </a:t>
            </a:r>
            <a:r>
              <a:rPr lang="de-DE" b="1"/>
              <a:t>evaluation metrics </a:t>
            </a:r>
            <a:r>
              <a:rPr lang="de-DE"/>
              <a:t>related to physical processes and signal processing:</a:t>
            </a:r>
          </a:p>
          <a:p>
            <a:pPr marL="742950" lvl="1" indent="-285750">
              <a:buFont typeface="Courier New" panose="02070309020205020404" pitchFamily="49" charset="0"/>
              <a:buChar char="o"/>
            </a:pPr>
            <a:r>
              <a:rPr lang="de-DE"/>
              <a:t>Expect to loose information, if avg. distance of sparse inputs &gt;&gt; Rossby radius. (For sst: Eddy radius, for slp/Z500: Atmospheric scales!)</a:t>
            </a:r>
          </a:p>
          <a:p>
            <a:pPr marL="742950" lvl="1" indent="-285750">
              <a:buFont typeface="Courier New" panose="02070309020205020404" pitchFamily="49" charset="0"/>
              <a:buChar char="o"/>
            </a:pPr>
            <a:r>
              <a:rPr lang="de-DE"/>
              <a:t>Compute </a:t>
            </a:r>
            <a:r>
              <a:rPr lang="de-DE" b="1"/>
              <a:t>climate indices </a:t>
            </a:r>
            <a:r>
              <a:rPr lang="de-DE"/>
              <a:t>(SAM, ENSO,…) on complete and re-constructed fields: mse / fidelity / correlation?</a:t>
            </a:r>
          </a:p>
          <a:p>
            <a:pPr marL="742950" lvl="1" indent="-285750">
              <a:buFont typeface="Courier New" panose="02070309020205020404" pitchFamily="49" charset="0"/>
              <a:buChar char="o"/>
            </a:pPr>
            <a:r>
              <a:rPr lang="de-DE" b="1"/>
              <a:t>Scatterplot</a:t>
            </a:r>
            <a:r>
              <a:rPr lang="de-DE"/>
              <a:t>: slp anomaly values for re-constructed fields (y-axis) over targets (x-axis), ideally have straight line with slope 1, expect some eliptical cloud. Look for anomalies, possibly revealing </a:t>
            </a:r>
            <a:r>
              <a:rPr lang="de-DE" b="1"/>
              <a:t>artifacts at sample borders</a:t>
            </a:r>
            <a:r>
              <a:rPr lang="de-DE"/>
              <a:t>.</a:t>
            </a:r>
          </a:p>
          <a:p>
            <a:pPr marL="742950" lvl="1" indent="-285750">
              <a:buFont typeface="Courier New" panose="02070309020205020404" pitchFamily="49" charset="0"/>
              <a:buChar char="o"/>
            </a:pPr>
            <a:r>
              <a:rPr lang="de-DE"/>
              <a:t>Also check </a:t>
            </a:r>
            <a:r>
              <a:rPr lang="de-DE" b="1"/>
              <a:t>histograms of slp anomalies </a:t>
            </a:r>
            <a:r>
              <a:rPr lang="de-DE"/>
              <a:t>for targets vs. predictions, to check if model captures physics.</a:t>
            </a:r>
          </a:p>
          <a:p>
            <a:pPr marL="742950" lvl="1" indent="-285750">
              <a:buFont typeface="Courier New" panose="02070309020205020404" pitchFamily="49" charset="0"/>
              <a:buChar char="o"/>
            </a:pPr>
            <a:r>
              <a:rPr lang="de-DE"/>
              <a:t>Add further evaluation metrics following [Xiantao et al, 2020}: </a:t>
            </a:r>
            <a:r>
              <a:rPr lang="de-DE" b="1"/>
              <a:t>Signal-to-noise ratio </a:t>
            </a:r>
            <a:r>
              <a:rPr lang="de-DE"/>
              <a:t>(SNR), peak SNR</a:t>
            </a:r>
          </a:p>
          <a:p>
            <a:pPr marL="285750" indent="-285750">
              <a:buFont typeface="Arial" panose="020B0604020202020204" pitchFamily="34" charset="0"/>
              <a:buChar char="•"/>
            </a:pPr>
            <a:r>
              <a:rPr lang="de-DE"/>
              <a:t>Use cases:</a:t>
            </a:r>
          </a:p>
          <a:p>
            <a:pPr marL="742950" lvl="1" indent="-285750">
              <a:buFont typeface="Courier New" panose="02070309020205020404" pitchFamily="49" charset="0"/>
              <a:buChar char="o"/>
            </a:pPr>
            <a:r>
              <a:rPr lang="de-DE" b="1"/>
              <a:t>„lossy“ compression</a:t>
            </a:r>
            <a:r>
              <a:rPr lang="de-DE"/>
              <a:t>: Compare to zfp compression algorithm (can specify target compression).</a:t>
            </a:r>
          </a:p>
          <a:p>
            <a:pPr marL="742950" lvl="1" indent="-285750">
              <a:buFont typeface="Courier New" panose="02070309020205020404" pitchFamily="49" charset="0"/>
              <a:buChar char="o"/>
            </a:pPr>
            <a:r>
              <a:rPr lang="de-DE"/>
              <a:t>Use sparse inputs to re-construct complete fields before computing climate indices (CICMoD).</a:t>
            </a:r>
          </a:p>
          <a:p>
            <a:pPr marL="285750" indent="-285750">
              <a:buFont typeface="Arial" panose="020B0604020202020204" pitchFamily="34" charset="0"/>
              <a:buChar char="•"/>
            </a:pPr>
            <a:r>
              <a:rPr lang="de-DE"/>
              <a:t>Further extensions / different approaches:</a:t>
            </a:r>
          </a:p>
          <a:p>
            <a:pPr marL="742950" lvl="1" indent="-285750">
              <a:buFont typeface="Courier New" panose="02070309020205020404" pitchFamily="49" charset="0"/>
              <a:buChar char="o"/>
            </a:pPr>
            <a:r>
              <a:rPr lang="de-DE"/>
              <a:t>Aim to get rid of zero-inflated fixed 2D grid, rather feed inputs as (unstructured) quadrupels (time, lat, lon, value)</a:t>
            </a:r>
          </a:p>
          <a:p>
            <a:pPr marL="742950" lvl="1" indent="-285750">
              <a:buFont typeface="Courier New" panose="02070309020205020404" pitchFamily="49" charset="0"/>
              <a:buChar char="o"/>
            </a:pPr>
            <a:r>
              <a:rPr lang="de-DE"/>
              <a:t>Graph Neural Networks, ESC-GAN: </a:t>
            </a:r>
            <a:r>
              <a:rPr lang="de-DE">
                <a:hlinkClick r:id="rId2"/>
              </a:rPr>
              <a:t>https://dl.acm.org/doi/abs/10.1145/3488560.3498461</a:t>
            </a:r>
            <a:r>
              <a:rPr lang="de-DE"/>
              <a:t> </a:t>
            </a:r>
          </a:p>
          <a:p>
            <a:pPr marL="742950" lvl="1" indent="-285750">
              <a:buFont typeface="Courier New" panose="02070309020205020404" pitchFamily="49" charset="0"/>
              <a:buChar char="o"/>
            </a:pPr>
            <a:r>
              <a:rPr lang="de-DE"/>
              <a:t>Other ideas for imputation of missing values (from Yvonne Henniges): Mean, KNN,, MissTree, GAIN</a:t>
            </a:r>
          </a:p>
        </p:txBody>
      </p:sp>
    </p:spTree>
    <p:extLst>
      <p:ext uri="{BB962C8B-B14F-4D97-AF65-F5344CB8AC3E}">
        <p14:creationId xmlns:p14="http://schemas.microsoft.com/office/powerpoint/2010/main" val="50423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76173"/>
            <a:ext cx="11442357" cy="400110"/>
          </a:xfrm>
          <a:prstGeom prst="rect">
            <a:avLst/>
          </a:prstGeom>
          <a:noFill/>
        </p:spPr>
        <p:txBody>
          <a:bodyPr wrap="square" rtlCol="0">
            <a:spAutoFit/>
          </a:bodyPr>
          <a:lstStyle/>
          <a:p>
            <a:r>
              <a:rPr lang="de-DE" sz="2000" b="1"/>
              <a:t>Remarks from PI-Meeting </a:t>
            </a:r>
            <a:r>
              <a:rPr lang="de-DE" sz="2000"/>
              <a:t>(Jan 20th, 2023): Even more ideas…</a:t>
            </a:r>
          </a:p>
        </p:txBody>
      </p:sp>
      <p:sp>
        <p:nvSpPr>
          <p:cNvPr id="3" name="Textfeld 2">
            <a:extLst>
              <a:ext uri="{FF2B5EF4-FFF2-40B4-BE49-F238E27FC236}">
                <a16:creationId xmlns:a16="http://schemas.microsoft.com/office/drawing/2014/main" id="{9777806F-28F6-3F4A-6915-B21658F6BD54}"/>
              </a:ext>
            </a:extLst>
          </p:cNvPr>
          <p:cNvSpPr txBox="1"/>
          <p:nvPr/>
        </p:nvSpPr>
        <p:spPr>
          <a:xfrm>
            <a:off x="505430" y="450921"/>
            <a:ext cx="11442357" cy="6494085"/>
          </a:xfrm>
          <a:prstGeom prst="rect">
            <a:avLst/>
          </a:prstGeom>
          <a:noFill/>
        </p:spPr>
        <p:txBody>
          <a:bodyPr wrap="square" rtlCol="0">
            <a:spAutoFit/>
          </a:bodyPr>
          <a:lstStyle/>
          <a:p>
            <a:pPr marL="285750" indent="-285750">
              <a:buFont typeface="Arial" panose="020B0604020202020204" pitchFamily="34" charset="0"/>
              <a:buChar char="•"/>
            </a:pPr>
            <a:r>
              <a:rPr lang="de-DE" sz="1600"/>
              <a:t>Use realistic sampling for missing_mask, rather than random:</a:t>
            </a:r>
          </a:p>
          <a:p>
            <a:pPr marL="742950" lvl="1" indent="-285750">
              <a:buFont typeface="Courier New" panose="02070309020205020404" pitchFamily="49" charset="0"/>
              <a:buChar char="o"/>
            </a:pPr>
            <a:r>
              <a:rPr lang="de-DE" sz="1600"/>
              <a:t> </a:t>
            </a:r>
            <a:r>
              <a:rPr lang="de-DE" sz="1600" b="1"/>
              <a:t>slp</a:t>
            </a:r>
            <a:r>
              <a:rPr lang="de-DE" sz="1600"/>
              <a:t> is measured from ships </a:t>
            </a:r>
            <a:r>
              <a:rPr lang="de-DE" sz="1600">
                <a:sym typeface="Wingdings" pitchFamily="2" charset="2"/>
              </a:rPr>
              <a:t> favors variable missing_mask. Plus have fixed stations, preferably over land in the Northern hemisphere  Should reflect that in sampling of inputs, to have realistic sampling instead of random.</a:t>
            </a:r>
          </a:p>
          <a:p>
            <a:pPr marL="742950" lvl="1" indent="-285750">
              <a:buFont typeface="Courier New" panose="02070309020205020404" pitchFamily="49" charset="0"/>
              <a:buChar char="o"/>
            </a:pPr>
            <a:r>
              <a:rPr lang="de-DE" sz="1600" b="1">
                <a:sym typeface="Wingdings" pitchFamily="2" charset="2"/>
              </a:rPr>
              <a:t>sst</a:t>
            </a:r>
            <a:r>
              <a:rPr lang="de-DE" sz="1600">
                <a:sym typeface="Wingdings" pitchFamily="2" charset="2"/>
              </a:rPr>
              <a:t> is hindered by cloud coverage, average coverage of 20% (see </a:t>
            </a:r>
            <a:r>
              <a:rPr lang="de-DE" sz="1600">
                <a:hlinkClick r:id="rId2"/>
              </a:rPr>
              <a:t>http://www-das.uwyo.edu/~geerts/cwx/notes/chap11/sst0026.gif</a:t>
            </a:r>
            <a:r>
              <a:rPr lang="de-DE" sz="1600"/>
              <a:t> --&gt; Typical Satellite Sparsity</a:t>
            </a:r>
            <a:r>
              <a:rPr lang="de-DE" sz="1600">
                <a:sym typeface="Wingdings" pitchFamily="2" charset="2"/>
              </a:rPr>
              <a:t>). Realistic sampling would have missing regions or blobs, instead of randomly missing grid points. But clouds move fast, compared to changes in sst. Martin‘s advice: Check related work from satellite imagery community. They might have some imputation strategies or ways to eliminate clouds?!</a:t>
            </a:r>
            <a:r>
              <a:rPr lang="de-DE" sz="1600"/>
              <a:t> </a:t>
            </a:r>
          </a:p>
          <a:p>
            <a:pPr marL="742950" lvl="1" indent="-285750">
              <a:buFont typeface="Courier New" panose="02070309020205020404" pitchFamily="49" charset="0"/>
              <a:buChar char="o"/>
            </a:pPr>
            <a:r>
              <a:rPr lang="de-DE" sz="1600"/>
              <a:t>Also try </a:t>
            </a:r>
            <a:r>
              <a:rPr lang="de-DE" sz="1600" b="1"/>
              <a:t>latitude-dependent missing_mask</a:t>
            </a:r>
            <a:r>
              <a:rPr lang="de-DE" sz="1600"/>
              <a:t>,  to have equal weight on equal spatial scales.</a:t>
            </a:r>
          </a:p>
          <a:p>
            <a:pPr marL="285750" indent="-285750">
              <a:buFont typeface="Arial" panose="020B0604020202020204" pitchFamily="34" charset="0"/>
              <a:buChar char="•"/>
            </a:pPr>
            <a:r>
              <a:rPr lang="de-DE" sz="1600"/>
              <a:t>Right now, have only single input channel. Could extend to have </a:t>
            </a:r>
            <a:r>
              <a:rPr lang="de-DE" sz="1600" b="1"/>
              <a:t>multi-channel inputs</a:t>
            </a:r>
            <a:r>
              <a:rPr lang="de-DE" sz="1600"/>
              <a:t>. Either by adding time dimension (feed resent XX months of slp to infer current slp) or by adding further features (e.g. infer sst from slp and Z500).</a:t>
            </a:r>
          </a:p>
          <a:p>
            <a:pPr marL="285750" indent="-285750">
              <a:buFont typeface="Arial" panose="020B0604020202020204" pitchFamily="34" charset="0"/>
              <a:buChar char="•"/>
            </a:pPr>
            <a:r>
              <a:rPr lang="de-DE" sz="1600"/>
              <a:t>As Martin mentioned: Rossby radius determines some minimal spatial scale for geostrophy (?), some balance with coriolis force (?). Atmospheric processes mostly happen on much larger scales (multiples of Rossby radius). However, Rossby radius is good physical interpretation link!</a:t>
            </a:r>
          </a:p>
          <a:p>
            <a:pPr marL="285750" indent="-285750">
              <a:buFont typeface="Arial" panose="020B0604020202020204" pitchFamily="34" charset="0"/>
              <a:buChar char="•"/>
            </a:pPr>
            <a:r>
              <a:rPr lang="de-DE" sz="1600"/>
              <a:t>Additionally, it is of interest, how many degrees of freedom we have in slp fields, related to spatial autocorrelation. In other words: If we miss 95% of the inputs, we probably don‘t lose 95% of the contained information, due to redundancy and (auto)correlation. But where is the limit? How many inputs do we need, to restore „full“ information? As estimate, look for the number of independent EOF modes.</a:t>
            </a:r>
          </a:p>
          <a:p>
            <a:pPr marL="285750" indent="-285750">
              <a:buFont typeface="Arial" panose="020B0604020202020204" pitchFamily="34" charset="0"/>
              <a:buChar char="•"/>
            </a:pPr>
            <a:r>
              <a:rPr lang="de-DE" sz="1600"/>
              <a:t>That directly leads to </a:t>
            </a:r>
            <a:r>
              <a:rPr lang="de-DE" sz="1600" b="1"/>
              <a:t>another important xAI application</a:t>
            </a:r>
            <a:r>
              <a:rPr lang="de-DE" sz="1600"/>
              <a:t>: Which are the most relevant grid points for global reconstruction? In other words: Where do we need to measure, to significantly improve prediction quality – in a data-driven way? </a:t>
            </a:r>
            <a:r>
              <a:rPr lang="de-DE" sz="1600">
                <a:sym typeface="Wingdings" pitchFamily="2" charset="2"/>
              </a:rPr>
              <a:t> “Sampling policy!“</a:t>
            </a:r>
          </a:p>
          <a:p>
            <a:pPr marL="285750" indent="-285750">
              <a:buFont typeface="Arial" panose="020B0604020202020204" pitchFamily="34" charset="0"/>
              <a:buChar char="•"/>
            </a:pPr>
            <a:r>
              <a:rPr lang="de-DE" sz="1600">
                <a:sym typeface="Wingdings" pitchFamily="2" charset="2"/>
              </a:rPr>
              <a:t>Right now, we have some 2D rectangle projection of the World. That fits the needs of a CNN. But wouldn‘t it be better, to have some </a:t>
            </a:r>
            <a:r>
              <a:rPr lang="de-DE" sz="1600" b="1">
                <a:sym typeface="Wingdings" pitchFamily="2" charset="2"/>
              </a:rPr>
              <a:t>elliptical projection </a:t>
            </a:r>
            <a:r>
              <a:rPr lang="de-DE" sz="1600">
                <a:sym typeface="Wingdings" pitchFamily="2" charset="2"/>
              </a:rPr>
              <a:t>with less inputs, the higher the latitude? Fill the borders with zeros, to have 2D rectangle again. Or further extension: Have </a:t>
            </a:r>
            <a:r>
              <a:rPr lang="de-DE" sz="1600" b="1">
                <a:sym typeface="Wingdings" pitchFamily="2" charset="2"/>
              </a:rPr>
              <a:t>periodic border conditions</a:t>
            </a:r>
            <a:r>
              <a:rPr lang="de-DE" sz="1600">
                <a:sym typeface="Wingdings" pitchFamily="2" charset="2"/>
              </a:rPr>
              <a:t>, but that could be tricky and more an application for a Graph Neural Network.</a:t>
            </a:r>
          </a:p>
          <a:p>
            <a:pPr marL="285750" indent="-285750">
              <a:buFont typeface="Arial" panose="020B0604020202020204" pitchFamily="34" charset="0"/>
              <a:buChar char="•"/>
            </a:pPr>
            <a:r>
              <a:rPr lang="de-DE" sz="1600">
                <a:sym typeface="Wingdings" pitchFamily="2" charset="2"/>
              </a:rPr>
              <a:t>Could also try U-Net on </a:t>
            </a:r>
            <a:r>
              <a:rPr lang="de-DE" sz="1600" b="1">
                <a:sym typeface="Wingdings" pitchFamily="2" charset="2"/>
              </a:rPr>
              <a:t>ssh data</a:t>
            </a:r>
            <a:r>
              <a:rPr lang="de-DE" sz="1600">
                <a:sym typeface="Wingdings" pitchFamily="2" charset="2"/>
              </a:rPr>
              <a:t>, e.g. from high-resolution NEMO run. Find many more eddies on smaller scales, compared to atmospheric cyclones. Could then work with only an extract, to neglect grid distortion with latitude. (</a:t>
            </a:r>
            <a:r>
              <a:rPr lang="de-DE" sz="1600">
                <a:sym typeface="Wingdings" pitchFamily="2" charset="2"/>
                <a:hlinkClick r:id="rId3"/>
              </a:rPr>
              <a:t>https://academiccommons.columbia.edu/doi/10.7916/d8-bngk-r215</a:t>
            </a:r>
            <a:r>
              <a:rPr lang="de-DE" sz="1600">
                <a:sym typeface="Wingdings" pitchFamily="2" charset="2"/>
              </a:rPr>
              <a:t> and </a:t>
            </a:r>
            <a:r>
              <a:rPr lang="de-DE" sz="1600">
                <a:sym typeface="Wingdings" pitchFamily="2" charset="2"/>
                <a:hlinkClick r:id="rId4"/>
              </a:rPr>
              <a:t>https://github.com/rabernat/local_stencil_ml_examples/</a:t>
            </a:r>
            <a:r>
              <a:rPr lang="de-DE" sz="1600">
                <a:sym typeface="Wingdings" pitchFamily="2" charset="2"/>
              </a:rPr>
              <a:t>)</a:t>
            </a:r>
            <a:endParaRPr lang="de-DE"/>
          </a:p>
        </p:txBody>
      </p:sp>
    </p:spTree>
    <p:extLst>
      <p:ext uri="{BB962C8B-B14F-4D97-AF65-F5344CB8AC3E}">
        <p14:creationId xmlns:p14="http://schemas.microsoft.com/office/powerpoint/2010/main" val="13392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7448886-51E4-0D87-41BB-A3C1708E4E5B}"/>
              </a:ext>
            </a:extLst>
          </p:cNvPr>
          <p:cNvPicPr>
            <a:picLocks noChangeAspect="1"/>
          </p:cNvPicPr>
          <p:nvPr/>
        </p:nvPicPr>
        <p:blipFill>
          <a:blip r:embed="rId2"/>
          <a:stretch>
            <a:fillRect/>
          </a:stretch>
        </p:blipFill>
        <p:spPr>
          <a:xfrm>
            <a:off x="152400" y="993346"/>
            <a:ext cx="5943600" cy="5588000"/>
          </a:xfrm>
          <a:prstGeom prst="rect">
            <a:avLst/>
          </a:prstGeom>
        </p:spPr>
      </p:pic>
      <p:sp>
        <p:nvSpPr>
          <p:cNvPr id="3" name="Textfeld 2">
            <a:extLst>
              <a:ext uri="{FF2B5EF4-FFF2-40B4-BE49-F238E27FC236}">
                <a16:creationId xmlns:a16="http://schemas.microsoft.com/office/drawing/2014/main" id="{20EDAFC6-2282-F2E0-9FB8-48EBE3E34541}"/>
              </a:ext>
            </a:extLst>
          </p:cNvPr>
          <p:cNvSpPr txBox="1"/>
          <p:nvPr/>
        </p:nvSpPr>
        <p:spPr>
          <a:xfrm>
            <a:off x="6285470" y="1447612"/>
            <a:ext cx="5754130" cy="4247317"/>
          </a:xfrm>
          <a:prstGeom prst="rect">
            <a:avLst/>
          </a:prstGeom>
          <a:noFill/>
        </p:spPr>
        <p:txBody>
          <a:bodyPr wrap="square" rtlCol="0">
            <a:spAutoFit/>
          </a:bodyPr>
          <a:lstStyle/>
          <a:p>
            <a:pPr marL="285750" indent="-285750">
              <a:buFont typeface="Arial" panose="020B0604020202020204" pitchFamily="34" charset="0"/>
              <a:buChar char="•"/>
            </a:pPr>
            <a:r>
              <a:rPr lang="de-DE"/>
              <a:t>Started with monthly 2D real world </a:t>
            </a:r>
            <a:r>
              <a:rPr lang="de-DE" b="1"/>
              <a:t>sea level pressure </a:t>
            </a:r>
            <a:r>
              <a:rPr lang="de-DE"/>
              <a:t>(slp) anomaly fields, as targets. Raw slp data from: </a:t>
            </a:r>
            <a:r>
              <a:rPr lang="de-DE">
                <a:hlinkClick r:id="rId3"/>
              </a:rPr>
              <a:t>https://downloads.psl.noaa.gov/Datasets/ncep.reanalysis.derived/surface/pres.sfc.mon.mean.nc</a:t>
            </a:r>
            <a:r>
              <a:rPr lang="de-DE"/>
              <a:t> (2.5° x 2.5° latitude-longitude grid, years 1948 – 2022, 887 samples)</a:t>
            </a:r>
          </a:p>
          <a:p>
            <a:pPr marL="285750" indent="-285750">
              <a:buFont typeface="Arial" panose="020B0604020202020204" pitchFamily="34" charset="0"/>
              <a:buChar char="•"/>
            </a:pPr>
            <a:r>
              <a:rPr lang="de-DE"/>
              <a:t>Train </a:t>
            </a:r>
            <a:r>
              <a:rPr lang="de-DE" b="1"/>
              <a:t>U-Net </a:t>
            </a:r>
            <a:r>
              <a:rPr lang="de-DE"/>
              <a:t>models with 4 convolutions on sparse inputs with specified </a:t>
            </a:r>
            <a:r>
              <a:rPr lang="de-DE" b="1"/>
              <a:t>sparsity</a:t>
            </a:r>
            <a:r>
              <a:rPr lang="de-DE"/>
              <a:t> from [0.99, 0.95, 0.9, 0.75, 0.5], over 10 epochs.</a:t>
            </a:r>
          </a:p>
          <a:p>
            <a:pPr marL="285750" indent="-285750">
              <a:buFont typeface="Arial" panose="020B0604020202020204" pitchFamily="34" charset="0"/>
              <a:buChar char="•"/>
            </a:pPr>
            <a:r>
              <a:rPr lang="de-DE"/>
              <a:t>Sparsity masks can be identical for ALL samples (‚fixed‘), or randomly and individually for each sample (‚variable‘).</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sp>
        <p:nvSpPr>
          <p:cNvPr id="4" name="Rechteck 3">
            <a:extLst>
              <a:ext uri="{FF2B5EF4-FFF2-40B4-BE49-F238E27FC236}">
                <a16:creationId xmlns:a16="http://schemas.microsoft.com/office/drawing/2014/main" id="{73F9BD88-73A1-F9A7-76D6-1F056B3452AF}"/>
              </a:ext>
            </a:extLst>
          </p:cNvPr>
          <p:cNvSpPr/>
          <p:nvPr/>
        </p:nvSpPr>
        <p:spPr>
          <a:xfrm>
            <a:off x="5696465" y="1447612"/>
            <a:ext cx="222421" cy="4644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7D5288E0-3991-3ABB-E5A2-9122CB18483E}"/>
              </a:ext>
            </a:extLst>
          </p:cNvPr>
          <p:cNvSpPr txBox="1"/>
          <p:nvPr/>
        </p:nvSpPr>
        <p:spPr>
          <a:xfrm>
            <a:off x="2335427" y="6481688"/>
            <a:ext cx="2137719" cy="338554"/>
          </a:xfrm>
          <a:prstGeom prst="rect">
            <a:avLst/>
          </a:prstGeom>
          <a:noFill/>
        </p:spPr>
        <p:txBody>
          <a:bodyPr wrap="square" rtlCol="0">
            <a:spAutoFit/>
          </a:bodyPr>
          <a:lstStyle/>
          <a:p>
            <a:r>
              <a:rPr lang="de-DE" sz="1600"/>
              <a:t>Longitude [°E]</a:t>
            </a:r>
          </a:p>
        </p:txBody>
      </p:sp>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96348" y="1512898"/>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E286D58-C764-AA9C-9218-D352B0451A68}"/>
              </a:ext>
            </a:extLst>
          </p:cNvPr>
          <p:cNvPicPr>
            <a:picLocks noChangeAspect="1"/>
          </p:cNvPicPr>
          <p:nvPr/>
        </p:nvPicPr>
        <p:blipFill>
          <a:blip r:embed="rId4"/>
          <a:stretch>
            <a:fillRect/>
          </a:stretch>
        </p:blipFill>
        <p:spPr>
          <a:xfrm>
            <a:off x="596348" y="713493"/>
            <a:ext cx="1440000" cy="725736"/>
          </a:xfrm>
          <a:prstGeom prst="rect">
            <a:avLst/>
          </a:prstGeom>
        </p:spPr>
      </p:pic>
      <p:sp>
        <p:nvSpPr>
          <p:cNvPr id="8" name="Rechteck 7">
            <a:extLst>
              <a:ext uri="{FF2B5EF4-FFF2-40B4-BE49-F238E27FC236}">
                <a16:creationId xmlns:a16="http://schemas.microsoft.com/office/drawing/2014/main" id="{A9109EA2-86DB-941F-45CE-040CBC1CC9D6}"/>
              </a:ext>
            </a:extLst>
          </p:cNvPr>
          <p:cNvSpPr/>
          <p:nvPr/>
        </p:nvSpPr>
        <p:spPr>
          <a:xfrm>
            <a:off x="596348" y="172142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328705" y="156078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608705" y="193403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328705" y="177339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2058537" y="193827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239082" y="1935946"/>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239082" y="216385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585684" y="19897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239082" y="242776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585684" y="225361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978746" y="24588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88360" y="2435177"/>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363244" y="25268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183244" y="2698676"/>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363244" y="285807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183244" y="3034584"/>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560178" y="3106584"/>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747825" y="3034584"/>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837825" y="319551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747825" y="3373090"/>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837825" y="36751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747825" y="3852672"/>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560178" y="3987118"/>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183244" y="3852672"/>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363244" y="3195518"/>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183244" y="369835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363244" y="416140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183244" y="4333241"/>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363244" y="44926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183244" y="466914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87213" y="474065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229250" y="4668652"/>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585684" y="2526841"/>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225684" y="458681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225684" y="502008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572286" y="484593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225684" y="528399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572286" y="51098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2044815" y="5312983"/>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96348" y="5279145"/>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96348" y="5242079"/>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316348" y="2004121"/>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608705" y="5530992"/>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341062" y="5370354"/>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621062" y="574360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341062" y="558296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621062" y="5975746"/>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344391" y="5798174"/>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2" name="Grafik 61">
            <a:extLst>
              <a:ext uri="{FF2B5EF4-FFF2-40B4-BE49-F238E27FC236}">
                <a16:creationId xmlns:a16="http://schemas.microsoft.com/office/drawing/2014/main" id="{5A7B8717-FDE8-988C-854F-74CD8C39D8BE}"/>
              </a:ext>
            </a:extLst>
          </p:cNvPr>
          <p:cNvPicPr>
            <a:picLocks noChangeAspect="1"/>
          </p:cNvPicPr>
          <p:nvPr/>
        </p:nvPicPr>
        <p:blipFill>
          <a:blip r:embed="rId5"/>
          <a:stretch>
            <a:fillRect/>
          </a:stretch>
        </p:blipFill>
        <p:spPr>
          <a:xfrm>
            <a:off x="621062" y="6056881"/>
            <a:ext cx="1436611" cy="716400"/>
          </a:xfrm>
          <a:prstGeom prst="rect">
            <a:avLst/>
          </a:prstGeom>
        </p:spPr>
      </p:pic>
      <p:sp>
        <p:nvSpPr>
          <p:cNvPr id="68" name="Geschweifte Klammer links 67">
            <a:extLst>
              <a:ext uri="{FF2B5EF4-FFF2-40B4-BE49-F238E27FC236}">
                <a16:creationId xmlns:a16="http://schemas.microsoft.com/office/drawing/2014/main" id="{0F28109B-7175-8B3D-DA35-37F950E74BD5}"/>
              </a:ext>
            </a:extLst>
          </p:cNvPr>
          <p:cNvSpPr/>
          <p:nvPr/>
        </p:nvSpPr>
        <p:spPr>
          <a:xfrm>
            <a:off x="3038016" y="3698358"/>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2080882" y="4586819"/>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440879" y="5240529"/>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94906" y="881113"/>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94906" y="6224431"/>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60174" y="1215387"/>
            <a:ext cx="11191102" cy="3693319"/>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limited number of measurements from stations, that are fixed in their location. Fast to train, low ressources required. Expect good performance, since ANN always gets the same grid points as inputs.</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variable inputs with fixed sparsity</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a:t>
            </a:r>
            <a:r>
              <a:rPr lang="de-DE"/>
              <a:t>: </a:t>
            </a:r>
            <a:r>
              <a:rPr lang="de-DE" b="1"/>
              <a:t>Improve performance </a:t>
            </a:r>
            <a:r>
              <a:rPr lang="de-DE"/>
              <a:t>by using each input sample multiple times, due to random sparsity.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646331"/>
          </a:xfrm>
          <a:prstGeom prst="rect">
            <a:avLst/>
          </a:prstGeom>
          <a:noFill/>
        </p:spPr>
        <p:txBody>
          <a:bodyPr wrap="square" rtlCol="0">
            <a:spAutoFit/>
          </a:bodyPr>
          <a:lstStyle/>
          <a:p>
            <a:r>
              <a:rPr lang="de-DE">
                <a:sym typeface="Wingdings" pitchFamily="2" charset="2"/>
              </a:rPr>
              <a:t> </a:t>
            </a:r>
            <a:r>
              <a:rPr lang="de-DE"/>
              <a:t>With </a:t>
            </a:r>
            <a:r>
              <a:rPr lang="de-DE" b="1"/>
              <a:t>data augmentation </a:t>
            </a:r>
            <a:r>
              <a:rPr lang="de-DE"/>
              <a:t>(factor=2), we already </a:t>
            </a:r>
            <a:r>
              <a:rPr lang="de-DE" b="1"/>
              <a:t>beat the baseline</a:t>
            </a:r>
            <a:r>
              <a:rPr lang="de-DE"/>
              <a:t>. And are free to choose, which inputs to use, at least if we respect the specified sparsity, used to train the model.</a:t>
            </a:r>
          </a:p>
        </p:txBody>
      </p:sp>
      <p:pic>
        <p:nvPicPr>
          <p:cNvPr id="2" name="Grafik 1">
            <a:extLst>
              <a:ext uri="{FF2B5EF4-FFF2-40B4-BE49-F238E27FC236}">
                <a16:creationId xmlns:a16="http://schemas.microsoft.com/office/drawing/2014/main" id="{14CD924E-0995-4610-2BAE-F5FACD6C1E49}"/>
              </a:ext>
            </a:extLst>
          </p:cNvPr>
          <p:cNvPicPr>
            <a:picLocks noChangeAspect="1"/>
          </p:cNvPicPr>
          <p:nvPr/>
        </p:nvPicPr>
        <p:blipFill>
          <a:blip r:embed="rId2"/>
          <a:stretch>
            <a:fillRect/>
          </a:stretch>
        </p:blipFill>
        <p:spPr>
          <a:xfrm>
            <a:off x="504568" y="1133684"/>
            <a:ext cx="10295238" cy="3427750"/>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F1B9BFE-636F-EB2B-6C34-7A124A8D210C}"/>
              </a:ext>
            </a:extLst>
          </p:cNvPr>
          <p:cNvPicPr>
            <a:picLocks noChangeAspect="1"/>
          </p:cNvPicPr>
          <p:nvPr/>
        </p:nvPicPr>
        <p:blipFill>
          <a:blip r:embed="rId3"/>
          <a:stretch>
            <a:fillRect/>
          </a:stretch>
        </p:blipFill>
        <p:spPr>
          <a:xfrm>
            <a:off x="951946" y="729004"/>
            <a:ext cx="2870200" cy="2717800"/>
          </a:xfrm>
          <a:prstGeom prst="rect">
            <a:avLst/>
          </a:prstGeom>
        </p:spPr>
      </p:pic>
      <p:pic>
        <p:nvPicPr>
          <p:cNvPr id="3" name="Grafik 2">
            <a:extLst>
              <a:ext uri="{FF2B5EF4-FFF2-40B4-BE49-F238E27FC236}">
                <a16:creationId xmlns:a16="http://schemas.microsoft.com/office/drawing/2014/main" id="{62F88E87-745E-4416-0BEC-80BC6D09EB8F}"/>
              </a:ext>
            </a:extLst>
          </p:cNvPr>
          <p:cNvPicPr>
            <a:picLocks noChangeAspect="1"/>
          </p:cNvPicPr>
          <p:nvPr/>
        </p:nvPicPr>
        <p:blipFill>
          <a:blip r:embed="rId4"/>
          <a:stretch>
            <a:fillRect/>
          </a:stretch>
        </p:blipFill>
        <p:spPr>
          <a:xfrm>
            <a:off x="4558743" y="729004"/>
            <a:ext cx="2946400" cy="2717800"/>
          </a:xfrm>
          <a:prstGeom prst="rect">
            <a:avLst/>
          </a:prstGeom>
        </p:spPr>
      </p:pic>
      <p:pic>
        <p:nvPicPr>
          <p:cNvPr id="7" name="Grafik 6">
            <a:extLst>
              <a:ext uri="{FF2B5EF4-FFF2-40B4-BE49-F238E27FC236}">
                <a16:creationId xmlns:a16="http://schemas.microsoft.com/office/drawing/2014/main" id="{B55DFE43-5A98-59A7-42FF-D56C30F4FE84}"/>
              </a:ext>
            </a:extLst>
          </p:cNvPr>
          <p:cNvPicPr>
            <a:picLocks noChangeAspect="1"/>
          </p:cNvPicPr>
          <p:nvPr/>
        </p:nvPicPr>
        <p:blipFill>
          <a:blip r:embed="rId5"/>
          <a:stretch>
            <a:fillRect/>
          </a:stretch>
        </p:blipFill>
        <p:spPr>
          <a:xfrm>
            <a:off x="4609543" y="4968494"/>
            <a:ext cx="2895600" cy="1511300"/>
          </a:xfrm>
          <a:prstGeom prst="rect">
            <a:avLst/>
          </a:prstGeom>
        </p:spPr>
      </p:pic>
      <p:pic>
        <p:nvPicPr>
          <p:cNvPr id="8" name="Grafik 7">
            <a:extLst>
              <a:ext uri="{FF2B5EF4-FFF2-40B4-BE49-F238E27FC236}">
                <a16:creationId xmlns:a16="http://schemas.microsoft.com/office/drawing/2014/main" id="{B626E868-BFBA-4FA1-F538-A997BED696C8}"/>
              </a:ext>
            </a:extLst>
          </p:cNvPr>
          <p:cNvPicPr>
            <a:picLocks noChangeAspect="1"/>
          </p:cNvPicPr>
          <p:nvPr/>
        </p:nvPicPr>
        <p:blipFill>
          <a:blip r:embed="rId6"/>
          <a:stretch>
            <a:fillRect/>
          </a:stretch>
        </p:blipFill>
        <p:spPr>
          <a:xfrm>
            <a:off x="4598344" y="3515499"/>
            <a:ext cx="2895600" cy="1384300"/>
          </a:xfrm>
          <a:prstGeom prst="rect">
            <a:avLst/>
          </a:prstGeom>
        </p:spPr>
      </p:pic>
      <p:sp>
        <p:nvSpPr>
          <p:cNvPr id="9" name="Textfeld 8">
            <a:extLst>
              <a:ext uri="{FF2B5EF4-FFF2-40B4-BE49-F238E27FC236}">
                <a16:creationId xmlns:a16="http://schemas.microsoft.com/office/drawing/2014/main" id="{2EC73A9B-4BE8-70BB-C45F-7E76896A219A}"/>
              </a:ext>
            </a:extLst>
          </p:cNvPr>
          <p:cNvSpPr txBox="1"/>
          <p:nvPr/>
        </p:nvSpPr>
        <p:spPr>
          <a:xfrm>
            <a:off x="890161" y="3726873"/>
            <a:ext cx="2809002" cy="1477328"/>
          </a:xfrm>
          <a:prstGeom prst="rect">
            <a:avLst/>
          </a:prstGeom>
          <a:noFill/>
        </p:spPr>
        <p:txBody>
          <a:bodyPr wrap="square" rtlCol="0">
            <a:spAutoFit/>
          </a:bodyPr>
          <a:lstStyle/>
          <a:p>
            <a:r>
              <a:rPr lang="de-DE"/>
              <a:t>Show examplary </a:t>
            </a:r>
            <a:r>
              <a:rPr lang="de-DE">
                <a:solidFill>
                  <a:srgbClr val="FF0000"/>
                </a:solidFill>
              </a:rPr>
              <a:t>TRAIN</a:t>
            </a:r>
            <a:r>
              <a:rPr lang="de-DE"/>
              <a:t> input sample (sparse and scaled data) and corresponding target (complete and scaled data).</a:t>
            </a:r>
          </a:p>
        </p:txBody>
      </p:sp>
      <p:sp>
        <p:nvSpPr>
          <p:cNvPr id="10" name="Textfeld 9">
            <a:extLst>
              <a:ext uri="{FF2B5EF4-FFF2-40B4-BE49-F238E27FC236}">
                <a16:creationId xmlns:a16="http://schemas.microsoft.com/office/drawing/2014/main" id="{1B0C69E0-AB46-4A9B-5CB5-7197A5D078F5}"/>
              </a:ext>
            </a:extLst>
          </p:cNvPr>
          <p:cNvSpPr txBox="1"/>
          <p:nvPr/>
        </p:nvSpPr>
        <p:spPr>
          <a:xfrm>
            <a:off x="8310425" y="1607127"/>
            <a:ext cx="2809002" cy="2308324"/>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p:txBody>
      </p:sp>
      <p:sp>
        <p:nvSpPr>
          <p:cNvPr id="4" name="Textfeld 3">
            <a:extLst>
              <a:ext uri="{FF2B5EF4-FFF2-40B4-BE49-F238E27FC236}">
                <a16:creationId xmlns:a16="http://schemas.microsoft.com/office/drawing/2014/main" id="{3E8271E0-8BF0-E2EA-EA91-55ACE65E5B3C}"/>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359315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902B96-D60E-C8E4-619F-459782A88BAA}"/>
              </a:ext>
            </a:extLst>
          </p:cNvPr>
          <p:cNvPicPr>
            <a:picLocks noChangeAspect="1"/>
          </p:cNvPicPr>
          <p:nvPr/>
        </p:nvPicPr>
        <p:blipFill>
          <a:blip r:embed="rId2"/>
          <a:stretch>
            <a:fillRect/>
          </a:stretch>
        </p:blipFill>
        <p:spPr>
          <a:xfrm>
            <a:off x="1087582" y="724586"/>
            <a:ext cx="2895600" cy="2679700"/>
          </a:xfrm>
          <a:prstGeom prst="rect">
            <a:avLst/>
          </a:prstGeom>
        </p:spPr>
      </p:pic>
      <p:pic>
        <p:nvPicPr>
          <p:cNvPr id="6" name="Grafik 5">
            <a:extLst>
              <a:ext uri="{FF2B5EF4-FFF2-40B4-BE49-F238E27FC236}">
                <a16:creationId xmlns:a16="http://schemas.microsoft.com/office/drawing/2014/main" id="{92B92DED-C8E8-0B10-818E-0BC559E3C716}"/>
              </a:ext>
            </a:extLst>
          </p:cNvPr>
          <p:cNvPicPr>
            <a:picLocks noChangeAspect="1"/>
          </p:cNvPicPr>
          <p:nvPr/>
        </p:nvPicPr>
        <p:blipFill>
          <a:blip r:embed="rId3"/>
          <a:stretch>
            <a:fillRect/>
          </a:stretch>
        </p:blipFill>
        <p:spPr>
          <a:xfrm>
            <a:off x="4623951" y="686486"/>
            <a:ext cx="2971800" cy="2717800"/>
          </a:xfrm>
          <a:prstGeom prst="rect">
            <a:avLst/>
          </a:prstGeom>
        </p:spPr>
      </p:pic>
      <p:pic>
        <p:nvPicPr>
          <p:cNvPr id="9" name="Grafik 8">
            <a:extLst>
              <a:ext uri="{FF2B5EF4-FFF2-40B4-BE49-F238E27FC236}">
                <a16:creationId xmlns:a16="http://schemas.microsoft.com/office/drawing/2014/main" id="{86823B62-1BE1-A8D7-AEDF-E2796AC09D2A}"/>
              </a:ext>
            </a:extLst>
          </p:cNvPr>
          <p:cNvPicPr>
            <a:picLocks noChangeAspect="1"/>
          </p:cNvPicPr>
          <p:nvPr/>
        </p:nvPicPr>
        <p:blipFill>
          <a:blip r:embed="rId4"/>
          <a:stretch>
            <a:fillRect/>
          </a:stretch>
        </p:blipFill>
        <p:spPr>
          <a:xfrm>
            <a:off x="4623951" y="3449280"/>
            <a:ext cx="2971800" cy="1308100"/>
          </a:xfrm>
          <a:prstGeom prst="rect">
            <a:avLst/>
          </a:prstGeom>
        </p:spPr>
      </p:pic>
      <p:pic>
        <p:nvPicPr>
          <p:cNvPr id="10" name="Grafik 9">
            <a:extLst>
              <a:ext uri="{FF2B5EF4-FFF2-40B4-BE49-F238E27FC236}">
                <a16:creationId xmlns:a16="http://schemas.microsoft.com/office/drawing/2014/main" id="{F42E7FC2-EE6B-9137-0E46-7517C4BB8BDF}"/>
              </a:ext>
            </a:extLst>
          </p:cNvPr>
          <p:cNvPicPr>
            <a:picLocks noChangeAspect="1"/>
          </p:cNvPicPr>
          <p:nvPr/>
        </p:nvPicPr>
        <p:blipFill>
          <a:blip r:embed="rId5"/>
          <a:stretch>
            <a:fillRect/>
          </a:stretch>
        </p:blipFill>
        <p:spPr>
          <a:xfrm>
            <a:off x="4623951" y="4802374"/>
            <a:ext cx="2971800" cy="1435100"/>
          </a:xfrm>
          <a:prstGeom prst="rect">
            <a:avLst/>
          </a:prstGeom>
        </p:spPr>
      </p:pic>
      <p:sp>
        <p:nvSpPr>
          <p:cNvPr id="11" name="Textfeld 10">
            <a:extLst>
              <a:ext uri="{FF2B5EF4-FFF2-40B4-BE49-F238E27FC236}">
                <a16:creationId xmlns:a16="http://schemas.microsoft.com/office/drawing/2014/main" id="{A6778348-60E8-4CEF-9755-B0F01E5C5297}"/>
              </a:ext>
            </a:extLst>
          </p:cNvPr>
          <p:cNvSpPr txBox="1"/>
          <p:nvPr/>
        </p:nvSpPr>
        <p:spPr>
          <a:xfrm>
            <a:off x="890161" y="3726873"/>
            <a:ext cx="2895600" cy="1477328"/>
          </a:xfrm>
          <a:prstGeom prst="rect">
            <a:avLst/>
          </a:prstGeom>
          <a:noFill/>
        </p:spPr>
        <p:txBody>
          <a:bodyPr wrap="square" rtlCol="0">
            <a:spAutoFit/>
          </a:bodyPr>
          <a:lstStyle/>
          <a:p>
            <a:r>
              <a:rPr lang="de-DE"/>
              <a:t>Show examplary </a:t>
            </a:r>
            <a:r>
              <a:rPr lang="de-DE">
                <a:solidFill>
                  <a:srgbClr val="FF0000"/>
                </a:solidFill>
              </a:rPr>
              <a:t>VALIDATION</a:t>
            </a:r>
            <a:r>
              <a:rPr lang="de-DE"/>
              <a:t> input sample (sparse and scaled data) and corresponding target (complete and scaled data).</a:t>
            </a:r>
          </a:p>
        </p:txBody>
      </p:sp>
      <p:sp>
        <p:nvSpPr>
          <p:cNvPr id="12" name="Textfeld 11">
            <a:extLst>
              <a:ext uri="{FF2B5EF4-FFF2-40B4-BE49-F238E27FC236}">
                <a16:creationId xmlns:a16="http://schemas.microsoft.com/office/drawing/2014/main" id="{93106DC1-71F1-34B2-36EE-942406B4C5E3}"/>
              </a:ext>
            </a:extLst>
          </p:cNvPr>
          <p:cNvSpPr txBox="1"/>
          <p:nvPr/>
        </p:nvSpPr>
        <p:spPr>
          <a:xfrm>
            <a:off x="8310425" y="1607127"/>
            <a:ext cx="2809002" cy="2585323"/>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a:p>
            <a:endParaRPr lang="de-DE"/>
          </a:p>
        </p:txBody>
      </p:sp>
      <p:sp>
        <p:nvSpPr>
          <p:cNvPr id="2" name="Textfeld 1">
            <a:extLst>
              <a:ext uri="{FF2B5EF4-FFF2-40B4-BE49-F238E27FC236}">
                <a16:creationId xmlns:a16="http://schemas.microsoft.com/office/drawing/2014/main" id="{845321D4-CCF1-D69D-75AC-5DAE951146E3}"/>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13615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EB4AD9-E0A2-FFFC-7824-30A2A61C2993}"/>
              </a:ext>
            </a:extLst>
          </p:cNvPr>
          <p:cNvSpPr txBox="1"/>
          <p:nvPr/>
        </p:nvSpPr>
        <p:spPr>
          <a:xfrm>
            <a:off x="395416" y="172995"/>
            <a:ext cx="11442357" cy="400110"/>
          </a:xfrm>
          <a:prstGeom prst="rect">
            <a:avLst/>
          </a:prstGeom>
          <a:noFill/>
        </p:spPr>
        <p:txBody>
          <a:bodyPr wrap="square" rtlCol="0">
            <a:spAutoFit/>
          </a:bodyPr>
          <a:lstStyle/>
          <a:p>
            <a:r>
              <a:rPr lang="de-DE" sz="2000" b="1"/>
              <a:t>Some words on minimal resolution, related to amount of missing values</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ACD287A-0F0D-CC3D-F65E-9691D697771F}"/>
                  </a:ext>
                </a:extLst>
              </p:cNvPr>
              <p:cNvSpPr txBox="1"/>
              <p:nvPr/>
            </p:nvSpPr>
            <p:spPr>
              <a:xfrm>
                <a:off x="568411" y="1000897"/>
                <a:ext cx="9996616" cy="646331"/>
              </a:xfrm>
              <a:prstGeom prst="rect">
                <a:avLst/>
              </a:prstGeom>
              <a:noFill/>
            </p:spPr>
            <p:txBody>
              <a:bodyPr wrap="square" rtlCol="0">
                <a:spAutoFit/>
              </a:bodyPr>
              <a:lstStyle/>
              <a:p>
                <a:r>
                  <a:rPr lang="de-DE"/>
                  <a:t>We have samples on a 2.5° x 2.5° latitude-longitude grid. That gives us 72 x 144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 10,000 grid points.</a:t>
                </a:r>
              </a:p>
              <a:p>
                <a:r>
                  <a:rPr lang="de-DE"/>
                  <a:t>The minimal spatial resolution depends on the relative amount of missing values, as follows:</a:t>
                </a:r>
              </a:p>
            </p:txBody>
          </p:sp>
        </mc:Choice>
        <mc:Fallback xmlns="">
          <p:sp>
            <p:nvSpPr>
              <p:cNvPr id="6" name="Textfeld 5">
                <a:extLst>
                  <a:ext uri="{FF2B5EF4-FFF2-40B4-BE49-F238E27FC236}">
                    <a16:creationId xmlns:a16="http://schemas.microsoft.com/office/drawing/2014/main" id="{3ACD287A-0F0D-CC3D-F65E-9691D697771F}"/>
                  </a:ext>
                </a:extLst>
              </p:cNvPr>
              <p:cNvSpPr txBox="1">
                <a:spLocks noRot="1" noChangeAspect="1" noMove="1" noResize="1" noEditPoints="1" noAdjustHandles="1" noChangeArrowheads="1" noChangeShapeType="1" noTextEdit="1"/>
              </p:cNvSpPr>
              <p:nvPr/>
            </p:nvSpPr>
            <p:spPr>
              <a:xfrm>
                <a:off x="568411" y="1000897"/>
                <a:ext cx="9996616" cy="646331"/>
              </a:xfrm>
              <a:prstGeom prst="rect">
                <a:avLst/>
              </a:prstGeom>
              <a:blipFill>
                <a:blip r:embed="rId2"/>
                <a:stretch>
                  <a:fillRect l="-508" t="-3846" b="-1346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37084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pPr algn="ctr"/>
                          <a14:m>
                            <m:oMathPara xmlns:m="http://schemas.openxmlformats.org/officeDocument/2006/math">
                              <m:oMathParaPr>
                                <m:jc m:val="centerGroup"/>
                              </m:oMathParaPr>
                              <m:oMath xmlns:m="http://schemas.openxmlformats.org/officeDocument/2006/math">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278 km</a:t>
                          </a:r>
                        </a:p>
                      </a:txBody>
                      <a:tcPr/>
                    </a:tc>
                    <a:extLst>
                      <a:ext uri="{0D108BD9-81ED-4DB2-BD59-A6C34878D82A}">
                        <a16:rowId xmlns:a16="http://schemas.microsoft.com/office/drawing/2014/main" val="3671143672"/>
                      </a:ext>
                    </a:extLst>
                  </a:tr>
                  <a:tr h="370840">
                    <a:tc>
                      <a:txBody>
                        <a:bodyPr/>
                        <a:lstStyle/>
                        <a:p>
                          <a:pPr algn="ctr"/>
                          <a:r>
                            <a:rPr lang="de-DE"/>
                            <a:t>50%</a:t>
                          </a:r>
                        </a:p>
                      </a:txBody>
                      <a:tcPr/>
                    </a:tc>
                    <a:tc>
                      <a:txBody>
                        <a:bodyPr/>
                        <a:lstStyle/>
                        <a:p>
                          <a:pPr algn="ctr"/>
                          <a:r>
                            <a:rPr lang="de-DE"/>
                            <a:t>5,000</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2</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556 km</a:t>
                          </a:r>
                        </a:p>
                      </a:txBody>
                      <a:tcPr/>
                    </a:tc>
                    <a:extLst>
                      <a:ext uri="{0D108BD9-81ED-4DB2-BD59-A6C34878D82A}">
                        <a16:rowId xmlns:a16="http://schemas.microsoft.com/office/drawing/2014/main" val="3389969000"/>
                      </a:ext>
                    </a:extLst>
                  </a:tr>
                  <a:tr h="370840">
                    <a:tc>
                      <a:txBody>
                        <a:bodyPr/>
                        <a:lstStyle/>
                        <a:p>
                          <a:pPr algn="ctr"/>
                          <a:r>
                            <a:rPr lang="de-DE"/>
                            <a:t>90%</a:t>
                          </a:r>
                        </a:p>
                      </a:txBody>
                      <a:tcPr/>
                    </a:tc>
                    <a:tc>
                      <a:txBody>
                        <a:bodyPr/>
                        <a:lstStyle/>
                        <a:p>
                          <a:pPr algn="ctr"/>
                          <a:r>
                            <a:rPr lang="de-DE"/>
                            <a:t>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 km</a:t>
                          </a:r>
                        </a:p>
                      </a:txBody>
                      <a:tcPr/>
                    </a:tc>
                    <a:extLst>
                      <a:ext uri="{0D108BD9-81ED-4DB2-BD59-A6C34878D82A}">
                        <a16:rowId xmlns:a16="http://schemas.microsoft.com/office/drawing/2014/main" val="2519567620"/>
                      </a:ext>
                    </a:extLst>
                  </a:tr>
                  <a:tr h="370840">
                    <a:tc>
                      <a:txBody>
                        <a:bodyPr/>
                        <a:lstStyle/>
                        <a:p>
                          <a:pPr algn="ctr"/>
                          <a:r>
                            <a:rPr lang="de-DE"/>
                            <a:t>95%</a:t>
                          </a:r>
                        </a:p>
                      </a:txBody>
                      <a:tcPr/>
                    </a:tc>
                    <a:tc>
                      <a:txBody>
                        <a:bodyPr/>
                        <a:lstStyle/>
                        <a:p>
                          <a:pPr algn="ctr"/>
                          <a:r>
                            <a:rPr lang="de-DE"/>
                            <a:t>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10</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Choice>
        <mc:Fallback xmlns="">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64008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endParaRPr lang="de-DE"/>
                        </a:p>
                      </a:txBody>
                      <a:tcPr>
                        <a:blipFill>
                          <a:blip r:embed="rId3"/>
                          <a:stretch>
                            <a:fillRect l="-157759" t="-182759" r="-114655" b="-555172"/>
                          </a:stretch>
                        </a:blipFill>
                      </a:tcPr>
                    </a:tc>
                    <a:tc>
                      <a:txBody>
                        <a:bodyPr/>
                        <a:lstStyle/>
                        <a:p>
                          <a:pPr algn="ctr"/>
                          <a:r>
                            <a:rPr lang="de-DE"/>
                            <a:t>278 km</a:t>
                          </a:r>
                        </a:p>
                      </a:txBody>
                      <a:tcPr/>
                    </a:tc>
                    <a:extLst>
                      <a:ext uri="{0D108BD9-81ED-4DB2-BD59-A6C34878D82A}">
                        <a16:rowId xmlns:a16="http://schemas.microsoft.com/office/drawing/2014/main" val="3671143672"/>
                      </a:ext>
                    </a:extLst>
                  </a:tr>
                  <a:tr h="398082">
                    <a:tc>
                      <a:txBody>
                        <a:bodyPr/>
                        <a:lstStyle/>
                        <a:p>
                          <a:pPr algn="ctr"/>
                          <a:r>
                            <a:rPr lang="de-DE"/>
                            <a:t>50%</a:t>
                          </a:r>
                        </a:p>
                      </a:txBody>
                      <a:tcPr/>
                    </a:tc>
                    <a:tc>
                      <a:txBody>
                        <a:bodyPr/>
                        <a:lstStyle/>
                        <a:p>
                          <a:pPr algn="ctr"/>
                          <a:r>
                            <a:rPr lang="de-DE"/>
                            <a:t>5,000</a:t>
                          </a:r>
                        </a:p>
                      </a:txBody>
                      <a:tcPr/>
                    </a:tc>
                    <a:tc>
                      <a:txBody>
                        <a:bodyPr/>
                        <a:lstStyle/>
                        <a:p>
                          <a:endParaRPr lang="de-DE"/>
                        </a:p>
                      </a:txBody>
                      <a:tcPr>
                        <a:blipFill>
                          <a:blip r:embed="rId3"/>
                          <a:stretch>
                            <a:fillRect l="-157759" t="-256250" r="-114655" b="-403125"/>
                          </a:stretch>
                        </a:blipFill>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endParaRPr lang="de-DE"/>
                        </a:p>
                      </a:txBody>
                      <a:tcPr>
                        <a:blipFill>
                          <a:blip r:embed="rId3"/>
                          <a:stretch>
                            <a:fillRect l="-157759" t="-393103" r="-114655" b="-344828"/>
                          </a:stretch>
                        </a:blipFill>
                      </a:tcPr>
                    </a:tc>
                    <a:tc>
                      <a:txBody>
                        <a:bodyPr/>
                        <a:lstStyle/>
                        <a:p>
                          <a:pPr algn="ctr"/>
                          <a:r>
                            <a:rPr lang="de-DE"/>
                            <a:t>556 km</a:t>
                          </a:r>
                        </a:p>
                      </a:txBody>
                      <a:tcPr/>
                    </a:tc>
                    <a:extLst>
                      <a:ext uri="{0D108BD9-81ED-4DB2-BD59-A6C34878D82A}">
                        <a16:rowId xmlns:a16="http://schemas.microsoft.com/office/drawing/2014/main" val="3389969000"/>
                      </a:ext>
                    </a:extLst>
                  </a:tr>
                  <a:tr h="398082">
                    <a:tc>
                      <a:txBody>
                        <a:bodyPr/>
                        <a:lstStyle/>
                        <a:p>
                          <a:pPr algn="ctr"/>
                          <a:r>
                            <a:rPr lang="de-DE"/>
                            <a:t>90%</a:t>
                          </a:r>
                        </a:p>
                      </a:txBody>
                      <a:tcPr/>
                    </a:tc>
                    <a:tc>
                      <a:txBody>
                        <a:bodyPr/>
                        <a:lstStyle/>
                        <a:p>
                          <a:pPr algn="ctr"/>
                          <a:r>
                            <a:rPr lang="de-DE"/>
                            <a:t>1,000</a:t>
                          </a:r>
                        </a:p>
                      </a:txBody>
                      <a:tcPr/>
                    </a:tc>
                    <a:tc>
                      <a:txBody>
                        <a:bodyPr/>
                        <a:lstStyle/>
                        <a:p>
                          <a:endParaRPr lang="de-DE"/>
                        </a:p>
                      </a:txBody>
                      <a:tcPr>
                        <a:blipFill>
                          <a:blip r:embed="rId3"/>
                          <a:stretch>
                            <a:fillRect l="-157759" t="-446875" r="-114655" b="-212500"/>
                          </a:stretch>
                        </a:blipFill>
                      </a:tcPr>
                    </a:tc>
                    <a:tc>
                      <a:txBody>
                        <a:bodyPr/>
                        <a:lstStyle/>
                        <a:p>
                          <a:pPr algn="ctr"/>
                          <a:r>
                            <a:rPr lang="de-DE"/>
                            <a:t>879 km</a:t>
                          </a:r>
                        </a:p>
                      </a:txBody>
                      <a:tcPr/>
                    </a:tc>
                    <a:extLst>
                      <a:ext uri="{0D108BD9-81ED-4DB2-BD59-A6C34878D82A}">
                        <a16:rowId xmlns:a16="http://schemas.microsoft.com/office/drawing/2014/main" val="2519567620"/>
                      </a:ext>
                    </a:extLst>
                  </a:tr>
                  <a:tr h="398082">
                    <a:tc>
                      <a:txBody>
                        <a:bodyPr/>
                        <a:lstStyle/>
                        <a:p>
                          <a:pPr algn="ctr"/>
                          <a:r>
                            <a:rPr lang="de-DE"/>
                            <a:t>95%</a:t>
                          </a:r>
                        </a:p>
                      </a:txBody>
                      <a:tcPr/>
                    </a:tc>
                    <a:tc>
                      <a:txBody>
                        <a:bodyPr/>
                        <a:lstStyle/>
                        <a:p>
                          <a:pPr algn="ctr"/>
                          <a:r>
                            <a:rPr lang="de-DE"/>
                            <a:t>500</a:t>
                          </a:r>
                        </a:p>
                      </a:txBody>
                      <a:tcPr/>
                    </a:tc>
                    <a:tc>
                      <a:txBody>
                        <a:bodyPr/>
                        <a:lstStyle/>
                        <a:p>
                          <a:endParaRPr lang="de-DE"/>
                        </a:p>
                      </a:txBody>
                      <a:tcPr>
                        <a:blipFill>
                          <a:blip r:embed="rId3"/>
                          <a:stretch>
                            <a:fillRect l="-157759" t="-546875" r="-114655" b="-112500"/>
                          </a:stretch>
                        </a:blipFill>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endParaRPr lang="de-DE"/>
                        </a:p>
                      </a:txBody>
                      <a:tcPr>
                        <a:blipFill>
                          <a:blip r:embed="rId3"/>
                          <a:stretch>
                            <a:fillRect l="-157759" t="-713793" r="-114655" b="-24138"/>
                          </a:stretch>
                        </a:blipFill>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Fallback>
      </mc:AlternateContent>
      <p:sp>
        <p:nvSpPr>
          <p:cNvPr id="9" name="Textfeld 8">
            <a:extLst>
              <a:ext uri="{FF2B5EF4-FFF2-40B4-BE49-F238E27FC236}">
                <a16:creationId xmlns:a16="http://schemas.microsoft.com/office/drawing/2014/main" id="{179B610A-7CA0-52B4-2E2B-E5EF21C6AB39}"/>
              </a:ext>
            </a:extLst>
          </p:cNvPr>
          <p:cNvSpPr txBox="1"/>
          <p:nvPr/>
        </p:nvSpPr>
        <p:spPr>
          <a:xfrm>
            <a:off x="259491" y="6038674"/>
            <a:ext cx="2891482" cy="646331"/>
          </a:xfrm>
          <a:prstGeom prst="rect">
            <a:avLst/>
          </a:prstGeom>
          <a:noFill/>
        </p:spPr>
        <p:txBody>
          <a:bodyPr wrap="square" rtlCol="0">
            <a:spAutoFit/>
          </a:bodyPr>
          <a:lstStyle/>
          <a:p>
            <a:r>
              <a:rPr lang="de-DE"/>
              <a:t>*depending on latitude, here: close to equator</a:t>
            </a:r>
          </a:p>
        </p:txBody>
      </p:sp>
      <mc:AlternateContent xmlns:mc="http://schemas.openxmlformats.org/markup-compatibility/2006">
        <mc:Choice xmlns:a14="http://schemas.microsoft.com/office/drawing/2010/main" Requires="a14">
          <p:sp>
            <p:nvSpPr>
              <p:cNvPr id="2" name="Textfeld 1">
                <a:extLst>
                  <a:ext uri="{FF2B5EF4-FFF2-40B4-BE49-F238E27FC236}">
                    <a16:creationId xmlns:a16="http://schemas.microsoft.com/office/drawing/2014/main" id="{64120B0F-29CA-FDD6-5585-93D35C711939}"/>
                  </a:ext>
                </a:extLst>
              </p:cNvPr>
              <p:cNvSpPr txBox="1"/>
              <p:nvPr/>
            </p:nvSpPr>
            <p:spPr>
              <a:xfrm>
                <a:off x="6250460" y="1937830"/>
                <a:ext cx="5587313" cy="2585323"/>
              </a:xfrm>
              <a:prstGeom prst="rect">
                <a:avLst/>
              </a:prstGeom>
              <a:noFill/>
            </p:spPr>
            <p:txBody>
              <a:bodyPr wrap="square" rtlCol="0">
                <a:spAutoFit/>
              </a:bodyPr>
              <a:lstStyle/>
              <a:p>
                <a:r>
                  <a:rPr lang="de-DE"/>
                  <a:t>Need to put the spatial resolution in context to Rossby radius, that determines the length scale for rotational processes within the Ocean and Atmosphere.</a:t>
                </a:r>
              </a:p>
              <a:p>
                <a:endParaRPr lang="de-DE"/>
              </a:p>
              <a:p>
                <a:r>
                  <a:rPr lang="de-DE"/>
                  <a:t>For atmospheric processes (cyclones), have R</a:t>
                </a:r>
                <a:r>
                  <a:rPr lang="de-DE" baseline="-2500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1,000 km, whereas for the Ocean (eddies), we find R</a:t>
                </a:r>
                <a:r>
                  <a:rPr lang="de-DE" baseline="-25000"/>
                  <a:t>o</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200 km*.</a:t>
                </a:r>
              </a:p>
              <a:p>
                <a:endParaRPr lang="de-DE"/>
              </a:p>
              <a:p>
                <a:r>
                  <a:rPr lang="de-DE">
                    <a:sym typeface="Wingdings" pitchFamily="2" charset="2"/>
                  </a:rPr>
                  <a:t> Expect to have trouble with reconstruction of slp samples with relative amount of missing values &gt; 95%.</a:t>
                </a:r>
                <a:endParaRPr lang="de-DE"/>
              </a:p>
            </p:txBody>
          </p:sp>
        </mc:Choice>
        <mc:Fallback>
          <p:sp>
            <p:nvSpPr>
              <p:cNvPr id="2" name="Textfeld 1">
                <a:extLst>
                  <a:ext uri="{FF2B5EF4-FFF2-40B4-BE49-F238E27FC236}">
                    <a16:creationId xmlns:a16="http://schemas.microsoft.com/office/drawing/2014/main" id="{64120B0F-29CA-FDD6-5585-93D35C711939}"/>
                  </a:ext>
                </a:extLst>
              </p:cNvPr>
              <p:cNvSpPr txBox="1">
                <a:spLocks noRot="1" noChangeAspect="1" noMove="1" noResize="1" noEditPoints="1" noAdjustHandles="1" noChangeArrowheads="1" noChangeShapeType="1" noTextEdit="1"/>
              </p:cNvSpPr>
              <p:nvPr/>
            </p:nvSpPr>
            <p:spPr>
              <a:xfrm>
                <a:off x="6250460" y="1937830"/>
                <a:ext cx="5587313" cy="2585323"/>
              </a:xfrm>
              <a:prstGeom prst="rect">
                <a:avLst/>
              </a:prstGeom>
              <a:blipFill>
                <a:blip r:embed="rId4"/>
                <a:stretch>
                  <a:fillRect l="-907" t="-976" r="-680" b="-2927"/>
                </a:stretch>
              </a:blipFill>
            </p:spPr>
            <p:txBody>
              <a:bodyPr/>
              <a:lstStyle/>
              <a:p>
                <a:r>
                  <a:rPr lang="de-DE">
                    <a:noFill/>
                  </a:rPr>
                  <a:t> </a:t>
                </a:r>
              </a:p>
            </p:txBody>
          </p:sp>
        </mc:Fallback>
      </mc:AlternateContent>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8C7AF3D-FDC6-0504-500E-4B94515858B0}"/>
              </a:ext>
            </a:extLst>
          </p:cNvPr>
          <p:cNvPicPr>
            <a:picLocks noChangeAspect="1"/>
          </p:cNvPicPr>
          <p:nvPr/>
        </p:nvPicPr>
        <p:blipFill>
          <a:blip r:embed="rId2"/>
          <a:stretch>
            <a:fillRect/>
          </a:stretch>
        </p:blipFill>
        <p:spPr>
          <a:xfrm>
            <a:off x="4610100" y="7500"/>
            <a:ext cx="2971800" cy="4127500"/>
          </a:xfrm>
          <a:prstGeom prst="rect">
            <a:avLst/>
          </a:prstGeom>
        </p:spPr>
      </p:pic>
      <p:pic>
        <p:nvPicPr>
          <p:cNvPr id="3" name="Grafik 2">
            <a:extLst>
              <a:ext uri="{FF2B5EF4-FFF2-40B4-BE49-F238E27FC236}">
                <a16:creationId xmlns:a16="http://schemas.microsoft.com/office/drawing/2014/main" id="{96E4B1C0-B20E-7D56-8774-5D1460FBDBE5}"/>
              </a:ext>
            </a:extLst>
          </p:cNvPr>
          <p:cNvPicPr>
            <a:picLocks noChangeAspect="1"/>
          </p:cNvPicPr>
          <p:nvPr/>
        </p:nvPicPr>
        <p:blipFill>
          <a:blip r:embed="rId3"/>
          <a:stretch>
            <a:fillRect/>
          </a:stretch>
        </p:blipFill>
        <p:spPr>
          <a:xfrm>
            <a:off x="4610100" y="4066310"/>
            <a:ext cx="2971800" cy="2819400"/>
          </a:xfrm>
          <a:prstGeom prst="rect">
            <a:avLst/>
          </a:prstGeom>
        </p:spPr>
      </p:pic>
      <p:pic>
        <p:nvPicPr>
          <p:cNvPr id="5" name="Grafik 4">
            <a:extLst>
              <a:ext uri="{FF2B5EF4-FFF2-40B4-BE49-F238E27FC236}">
                <a16:creationId xmlns:a16="http://schemas.microsoft.com/office/drawing/2014/main" id="{1C066422-39C0-5984-C02D-5BB705A637E6}"/>
              </a:ext>
            </a:extLst>
          </p:cNvPr>
          <p:cNvPicPr>
            <a:picLocks noChangeAspect="1"/>
          </p:cNvPicPr>
          <p:nvPr/>
        </p:nvPicPr>
        <p:blipFill>
          <a:blip r:embed="rId4"/>
          <a:stretch>
            <a:fillRect/>
          </a:stretch>
        </p:blipFill>
        <p:spPr>
          <a:xfrm>
            <a:off x="1354282" y="7500"/>
            <a:ext cx="2971800" cy="1320800"/>
          </a:xfrm>
          <a:prstGeom prst="rect">
            <a:avLst/>
          </a:prstGeom>
        </p:spPr>
      </p:pic>
      <p:sp>
        <p:nvSpPr>
          <p:cNvPr id="7" name="Textfeld 6">
            <a:extLst>
              <a:ext uri="{FF2B5EF4-FFF2-40B4-BE49-F238E27FC236}">
                <a16:creationId xmlns:a16="http://schemas.microsoft.com/office/drawing/2014/main" id="{A19631FC-6F47-9FCD-D26D-7A5D25D5CA95}"/>
              </a:ext>
            </a:extLst>
          </p:cNvPr>
          <p:cNvSpPr txBox="1"/>
          <p:nvPr/>
        </p:nvSpPr>
        <p:spPr>
          <a:xfrm>
            <a:off x="654633" y="2369128"/>
            <a:ext cx="2971800" cy="2585323"/>
          </a:xfrm>
          <a:prstGeom prst="rect">
            <a:avLst/>
          </a:prstGeom>
          <a:noFill/>
        </p:spPr>
        <p:txBody>
          <a:bodyPr wrap="square" rtlCol="0">
            <a:spAutoFit/>
          </a:bodyPr>
          <a:lstStyle/>
          <a:p>
            <a:r>
              <a:rPr lang="de-DE"/>
              <a:t>Show examplary </a:t>
            </a:r>
            <a:r>
              <a:rPr lang="de-DE">
                <a:solidFill>
                  <a:srgbClr val="FF0000"/>
                </a:solidFill>
              </a:rPr>
              <a:t>TRAIN</a:t>
            </a:r>
            <a:r>
              <a:rPr lang="de-DE"/>
              <a:t> target (complete and scaled data) and model prediction after 10 epochs for different sparsity settings.</a:t>
            </a:r>
          </a:p>
          <a:p>
            <a:endParaRPr lang="de-DE"/>
          </a:p>
          <a:p>
            <a:r>
              <a:rPr lang="de-DE"/>
              <a:t>Main structure in slp anomalies is already captured for extreme sparsity (0.99).</a:t>
            </a:r>
          </a:p>
        </p:txBody>
      </p:sp>
    </p:spTree>
    <p:extLst>
      <p:ext uri="{BB962C8B-B14F-4D97-AF65-F5344CB8AC3E}">
        <p14:creationId xmlns:p14="http://schemas.microsoft.com/office/powerpoint/2010/main" val="13766363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2032</Words>
  <Application>Microsoft Macintosh PowerPoint</Application>
  <PresentationFormat>Breitbild</PresentationFormat>
  <Paragraphs>127</Paragraphs>
  <Slides>14</Slides>
  <Notes>2</Notes>
  <HiddenSlides>2</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Calibri Light</vt:lpstr>
      <vt:lpstr>Cambria Math</vt:lpstr>
      <vt:lpstr>Courier New</vt:lpstr>
      <vt:lpstr>Office</vt:lpstr>
      <vt:lpstr>U-Net (4 convolutions) on slp real world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42</cp:revision>
  <dcterms:created xsi:type="dcterms:W3CDTF">2023-01-13T17:33:24Z</dcterms:created>
  <dcterms:modified xsi:type="dcterms:W3CDTF">2023-01-20T10:51:34Z</dcterms:modified>
</cp:coreProperties>
</file>