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7" r:id="rId4"/>
    <p:sldId id="262" r:id="rId5"/>
    <p:sldId id="264" r:id="rId6"/>
    <p:sldId id="258" r:id="rId7"/>
    <p:sldId id="259" r:id="rId8"/>
    <p:sldId id="260" r:id="rId9"/>
    <p:sldId id="269" r:id="rId10"/>
    <p:sldId id="261" r:id="rId11"/>
    <p:sldId id="265" r:id="rId12"/>
    <p:sldId id="266"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3"/>
    <p:restoredTop sz="94828"/>
  </p:normalViewPr>
  <p:slideViewPr>
    <p:cSldViewPr snapToGrid="0">
      <p:cViewPr varScale="1">
        <p:scale>
          <a:sx n="104" d="100"/>
          <a:sy n="104" d="100"/>
        </p:scale>
        <p:origin x="2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BE548-DE05-8149-9395-93E03CC73C13}" type="datetimeFigureOut">
              <a:t>19.01.23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6B46A-5025-BA4D-A49D-5D1F5DB78F39}" type="slidenum">
              <a:t>‹Nr.›</a:t>
            </a:fld>
            <a:endParaRPr lang="de-DE"/>
          </a:p>
        </p:txBody>
      </p:sp>
    </p:spTree>
    <p:extLst>
      <p:ext uri="{BB962C8B-B14F-4D97-AF65-F5344CB8AC3E}">
        <p14:creationId xmlns:p14="http://schemas.microsoft.com/office/powerpoint/2010/main" val="203161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rPr lang="de-DE"/>
              <a:t>3</a:t>
            </a:fld>
            <a:endParaRPr lang="de-DE"/>
          </a:p>
        </p:txBody>
      </p:sp>
    </p:spTree>
    <p:extLst>
      <p:ext uri="{BB962C8B-B14F-4D97-AF65-F5344CB8AC3E}">
        <p14:creationId xmlns:p14="http://schemas.microsoft.com/office/powerpoint/2010/main" val="284837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t>6</a:t>
            </a:fld>
            <a:endParaRPr lang="de-DE"/>
          </a:p>
        </p:txBody>
      </p:sp>
    </p:spTree>
    <p:extLst>
      <p:ext uri="{BB962C8B-B14F-4D97-AF65-F5344CB8AC3E}">
        <p14:creationId xmlns:p14="http://schemas.microsoft.com/office/powerpoint/2010/main" val="383145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B552B-F1CC-BE11-D216-5E9398BAEF3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6C9468-0EDC-563E-48FF-5198F1679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A6C91AE-A3AF-3F1D-6DD7-F7BD57D49D3C}"/>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FC373BC9-A1B1-44A7-4921-8A1B96C242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62418C-20F1-D752-B8D4-029A33D87AF2}"/>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49136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46AD4-B78A-BC4B-22A7-80D716FE6F5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0930606-3FC1-29B0-0D58-968FE226713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47B6BD-B5F5-9B32-659F-D3A185BC2644}"/>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F883F4D5-FBD6-5A99-9C33-D2CD4EE8F2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7BC237-A399-5E94-F190-1BDA47245DFF}"/>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1926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DC84EFB-5757-5BDB-8F1D-2E80923615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AED6E37-652A-D0EB-18CF-8E2ADC30563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6D7FF7-FD43-8018-352A-63D96A5335F0}"/>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1BEEAC02-BF6A-ED6D-535D-1D33F21CB0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D5F14F-8ED3-6AC2-6045-6834B97C6687}"/>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00511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E776D-F13D-65CA-8B18-E6E4C3B4A8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A2FD4B-4E9B-26FE-E9BD-438091F7026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EDD89-C7B7-627B-76A9-16F47C7FBABA}"/>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F845E3BE-2DD2-D6F0-0031-D6CC6FFC6E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A08A90-0B17-B937-DAD7-AA83CAC0405E}"/>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7491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5094-DD7F-C4FE-2F5B-228428B37E2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9A84079-2061-56BA-B149-035692A10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125DFD-0F0D-2846-972A-CB0EE0EFE0FD}"/>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693225E0-794D-A1B8-2812-CCA681AB20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66877C-935C-0F69-335C-63481DB30EC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2164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1640E-1688-7249-D477-71B3ED0EC6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B66790-B9F2-2B25-2FD0-04818D7388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0FBE457-7AD1-C645-B9B7-C0C33E8F4FD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51F1ACD-9DAB-FC10-C742-FF6EFD272097}"/>
              </a:ext>
            </a:extLst>
          </p:cNvPr>
          <p:cNvSpPr>
            <a:spLocks noGrp="1"/>
          </p:cNvSpPr>
          <p:nvPr>
            <p:ph type="dt" sz="half" idx="10"/>
          </p:nvPr>
        </p:nvSpPr>
        <p:spPr/>
        <p:txBody>
          <a:bodyPr/>
          <a:lstStyle/>
          <a:p>
            <a:fld id="{F7A3446A-3617-0E4A-A439-6DD0C73FFDE1}" type="datetimeFigureOut">
              <a:t>19.01.23</a:t>
            </a:fld>
            <a:endParaRPr lang="de-DE"/>
          </a:p>
        </p:txBody>
      </p:sp>
      <p:sp>
        <p:nvSpPr>
          <p:cNvPr id="6" name="Fußzeilenplatzhalter 5">
            <a:extLst>
              <a:ext uri="{FF2B5EF4-FFF2-40B4-BE49-F238E27FC236}">
                <a16:creationId xmlns:a16="http://schemas.microsoft.com/office/drawing/2014/main" id="{C7684B33-4513-A437-6F4E-1406A758BA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3C272B-A109-756C-D3DD-A791A8BEEEDB}"/>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25996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64F98-400B-7BEC-C155-24ED9EA431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70BECCE-6CA9-3386-22D7-F8F66C660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5B6E35-34AF-64CC-B9E9-B7266399FD4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CCC6799-BB01-72D1-7BAC-CF8A32C6D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8BD705-38BA-B87A-5BE6-63841F8A4A7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733B149-5125-4271-09AD-8F8272BF4065}"/>
              </a:ext>
            </a:extLst>
          </p:cNvPr>
          <p:cNvSpPr>
            <a:spLocks noGrp="1"/>
          </p:cNvSpPr>
          <p:nvPr>
            <p:ph type="dt" sz="half" idx="10"/>
          </p:nvPr>
        </p:nvSpPr>
        <p:spPr/>
        <p:txBody>
          <a:bodyPr/>
          <a:lstStyle/>
          <a:p>
            <a:fld id="{F7A3446A-3617-0E4A-A439-6DD0C73FFDE1}" type="datetimeFigureOut">
              <a:t>19.01.23</a:t>
            </a:fld>
            <a:endParaRPr lang="de-DE"/>
          </a:p>
        </p:txBody>
      </p:sp>
      <p:sp>
        <p:nvSpPr>
          <p:cNvPr id="8" name="Fußzeilenplatzhalter 7">
            <a:extLst>
              <a:ext uri="{FF2B5EF4-FFF2-40B4-BE49-F238E27FC236}">
                <a16:creationId xmlns:a16="http://schemas.microsoft.com/office/drawing/2014/main" id="{58D61AC8-BED4-8E95-9AB7-0B294A1568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C7CBA9D-7404-AA4B-C229-C2AD0BEC994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6900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3215D-72D7-3395-0057-4F8192DEBD1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0A8B2B8-7383-A1C4-4CF4-58C5C6DFAE87}"/>
              </a:ext>
            </a:extLst>
          </p:cNvPr>
          <p:cNvSpPr>
            <a:spLocks noGrp="1"/>
          </p:cNvSpPr>
          <p:nvPr>
            <p:ph type="dt" sz="half" idx="10"/>
          </p:nvPr>
        </p:nvSpPr>
        <p:spPr/>
        <p:txBody>
          <a:bodyPr/>
          <a:lstStyle/>
          <a:p>
            <a:fld id="{F7A3446A-3617-0E4A-A439-6DD0C73FFDE1}" type="datetimeFigureOut">
              <a:t>19.01.23</a:t>
            </a:fld>
            <a:endParaRPr lang="de-DE"/>
          </a:p>
        </p:txBody>
      </p:sp>
      <p:sp>
        <p:nvSpPr>
          <p:cNvPr id="4" name="Fußzeilenplatzhalter 3">
            <a:extLst>
              <a:ext uri="{FF2B5EF4-FFF2-40B4-BE49-F238E27FC236}">
                <a16:creationId xmlns:a16="http://schemas.microsoft.com/office/drawing/2014/main" id="{127A2453-0561-C35E-88E3-9394E73716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301B8F5-A64A-C29F-9F69-48434FCF6A4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3294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74466F6-E3C3-DE55-B65B-1D70A1309BDE}"/>
              </a:ext>
            </a:extLst>
          </p:cNvPr>
          <p:cNvSpPr>
            <a:spLocks noGrp="1"/>
          </p:cNvSpPr>
          <p:nvPr>
            <p:ph type="dt" sz="half" idx="10"/>
          </p:nvPr>
        </p:nvSpPr>
        <p:spPr/>
        <p:txBody>
          <a:bodyPr/>
          <a:lstStyle/>
          <a:p>
            <a:fld id="{F7A3446A-3617-0E4A-A439-6DD0C73FFDE1}" type="datetimeFigureOut">
              <a:t>19.01.23</a:t>
            </a:fld>
            <a:endParaRPr lang="de-DE"/>
          </a:p>
        </p:txBody>
      </p:sp>
      <p:sp>
        <p:nvSpPr>
          <p:cNvPr id="3" name="Fußzeilenplatzhalter 2">
            <a:extLst>
              <a:ext uri="{FF2B5EF4-FFF2-40B4-BE49-F238E27FC236}">
                <a16:creationId xmlns:a16="http://schemas.microsoft.com/office/drawing/2014/main" id="{F6333523-A9A3-8DF1-D22A-DCDBBC681C0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88316E6-2571-F434-F7B8-BDB04E55489D}"/>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94858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E2BC1-9E3F-F50D-5447-A0F9DF8B81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1D347A5-21D1-A810-38E9-5EC7B1E8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C933DD-4A53-3924-24F5-C8B624E37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90C773-E1F6-93FA-B076-DE9DD15646D5}"/>
              </a:ext>
            </a:extLst>
          </p:cNvPr>
          <p:cNvSpPr>
            <a:spLocks noGrp="1"/>
          </p:cNvSpPr>
          <p:nvPr>
            <p:ph type="dt" sz="half" idx="10"/>
          </p:nvPr>
        </p:nvSpPr>
        <p:spPr/>
        <p:txBody>
          <a:bodyPr/>
          <a:lstStyle/>
          <a:p>
            <a:fld id="{F7A3446A-3617-0E4A-A439-6DD0C73FFDE1}" type="datetimeFigureOut">
              <a:t>19.01.23</a:t>
            </a:fld>
            <a:endParaRPr lang="de-DE"/>
          </a:p>
        </p:txBody>
      </p:sp>
      <p:sp>
        <p:nvSpPr>
          <p:cNvPr id="6" name="Fußzeilenplatzhalter 5">
            <a:extLst>
              <a:ext uri="{FF2B5EF4-FFF2-40B4-BE49-F238E27FC236}">
                <a16:creationId xmlns:a16="http://schemas.microsoft.com/office/drawing/2014/main" id="{3C897457-8861-C725-8537-D32E2DC6A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868BF5-6A39-98AC-003D-2527D474342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93013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81496-C692-AFF2-8D04-87359B52FF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7552FF7-4965-51B2-73A7-DC3E1B995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DFEB732-95C4-FF14-C46C-BD71972B3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A4D2E0-D978-454B-DB8E-1831076554C1}"/>
              </a:ext>
            </a:extLst>
          </p:cNvPr>
          <p:cNvSpPr>
            <a:spLocks noGrp="1"/>
          </p:cNvSpPr>
          <p:nvPr>
            <p:ph type="dt" sz="half" idx="10"/>
          </p:nvPr>
        </p:nvSpPr>
        <p:spPr/>
        <p:txBody>
          <a:bodyPr/>
          <a:lstStyle/>
          <a:p>
            <a:fld id="{F7A3446A-3617-0E4A-A439-6DD0C73FFDE1}" type="datetimeFigureOut">
              <a:t>19.01.23</a:t>
            </a:fld>
            <a:endParaRPr lang="de-DE"/>
          </a:p>
        </p:txBody>
      </p:sp>
      <p:sp>
        <p:nvSpPr>
          <p:cNvPr id="6" name="Fußzeilenplatzhalter 5">
            <a:extLst>
              <a:ext uri="{FF2B5EF4-FFF2-40B4-BE49-F238E27FC236}">
                <a16:creationId xmlns:a16="http://schemas.microsoft.com/office/drawing/2014/main" id="{A6D1D2BA-B394-7E33-B20D-0C53DACAB75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3A137B-9D6B-CC8F-4205-A54E39562498}"/>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5794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1072D4-B2CB-ABB5-77F1-53E838F97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E746959-4521-F7A8-86A7-CC092B1B1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9FD9B3-FDAB-2F38-95F3-7C21E5D4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4A75C789-1FBA-4BD6-4A7D-130C42A2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755547B-D33A-262D-56DE-A8640975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E2E28-D3FD-D048-BDFA-D7C6E5F1A06F}" type="slidenum">
              <a:t>‹Nr.›</a:t>
            </a:fld>
            <a:endParaRPr lang="de-DE"/>
          </a:p>
        </p:txBody>
      </p:sp>
    </p:spTree>
    <p:extLst>
      <p:ext uri="{BB962C8B-B14F-4D97-AF65-F5344CB8AC3E}">
        <p14:creationId xmlns:p14="http://schemas.microsoft.com/office/powerpoint/2010/main" val="31476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hyperlink" Target="https://dl.acm.org/doi/abs/10.1145/3488560.349846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wnloads.psl.noaa.gov/Datasets/ncep.reanalysis.derived/surface/pres.sfc.mon.mean.n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s41598-020-59801-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F0E4C-816A-C394-2A7D-C7965E04FBE1}"/>
              </a:ext>
            </a:extLst>
          </p:cNvPr>
          <p:cNvSpPr>
            <a:spLocks noGrp="1"/>
          </p:cNvSpPr>
          <p:nvPr>
            <p:ph type="ctrTitle"/>
          </p:nvPr>
        </p:nvSpPr>
        <p:spPr>
          <a:xfrm>
            <a:off x="1524000" y="1122363"/>
            <a:ext cx="9698182" cy="2387600"/>
          </a:xfrm>
        </p:spPr>
        <p:txBody>
          <a:bodyPr>
            <a:normAutofit/>
          </a:bodyPr>
          <a:lstStyle/>
          <a:p>
            <a:r>
              <a:rPr lang="de-DE" sz="4000"/>
              <a:t>U-Net (4 convolutions) on slp real world data</a:t>
            </a:r>
          </a:p>
        </p:txBody>
      </p:sp>
      <p:sp>
        <p:nvSpPr>
          <p:cNvPr id="3" name="Untertitel 2">
            <a:extLst>
              <a:ext uri="{FF2B5EF4-FFF2-40B4-BE49-F238E27FC236}">
                <a16:creationId xmlns:a16="http://schemas.microsoft.com/office/drawing/2014/main" id="{578C6CE8-B7A9-CD2C-372C-0FCD57951019}"/>
              </a:ext>
            </a:extLst>
          </p:cNvPr>
          <p:cNvSpPr>
            <a:spLocks noGrp="1"/>
          </p:cNvSpPr>
          <p:nvPr>
            <p:ph type="subTitle" idx="1"/>
          </p:nvPr>
        </p:nvSpPr>
        <p:spPr>
          <a:xfrm>
            <a:off x="2253049" y="3602038"/>
            <a:ext cx="7471719" cy="1655762"/>
          </a:xfrm>
        </p:spPr>
        <p:txBody>
          <a:bodyPr>
            <a:normAutofit lnSpcReduction="10000"/>
          </a:bodyPr>
          <a:lstStyle/>
          <a:p>
            <a:r>
              <a:rPr lang="de-DE"/>
              <a:t>Compare results with ‚fixed‘ and ‚variable‘ sparsity masks and data augmentation.</a:t>
            </a:r>
          </a:p>
          <a:p>
            <a:endParaRPr lang="de-DE"/>
          </a:p>
          <a:p>
            <a:r>
              <a:rPr lang="de-DE"/>
              <a:t>Jan, 20th 2023</a:t>
            </a:r>
          </a:p>
        </p:txBody>
      </p:sp>
    </p:spTree>
    <p:extLst>
      <p:ext uri="{BB962C8B-B14F-4D97-AF65-F5344CB8AC3E}">
        <p14:creationId xmlns:p14="http://schemas.microsoft.com/office/powerpoint/2010/main" val="162764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337D89-8604-4876-95A3-65823FE39821}"/>
              </a:ext>
            </a:extLst>
          </p:cNvPr>
          <p:cNvPicPr>
            <a:picLocks noChangeAspect="1"/>
          </p:cNvPicPr>
          <p:nvPr/>
        </p:nvPicPr>
        <p:blipFill>
          <a:blip r:embed="rId2"/>
          <a:stretch>
            <a:fillRect/>
          </a:stretch>
        </p:blipFill>
        <p:spPr>
          <a:xfrm>
            <a:off x="1620981" y="11541"/>
            <a:ext cx="2971800" cy="1320800"/>
          </a:xfrm>
          <a:prstGeom prst="rect">
            <a:avLst/>
          </a:prstGeom>
        </p:spPr>
      </p:pic>
      <p:pic>
        <p:nvPicPr>
          <p:cNvPr id="6" name="Grafik 5">
            <a:extLst>
              <a:ext uri="{FF2B5EF4-FFF2-40B4-BE49-F238E27FC236}">
                <a16:creationId xmlns:a16="http://schemas.microsoft.com/office/drawing/2014/main" id="{7F1FE91D-D56A-D4A0-2B3B-7B323B273875}"/>
              </a:ext>
            </a:extLst>
          </p:cNvPr>
          <p:cNvPicPr>
            <a:picLocks noChangeAspect="1"/>
          </p:cNvPicPr>
          <p:nvPr/>
        </p:nvPicPr>
        <p:blipFill>
          <a:blip r:embed="rId3"/>
          <a:stretch>
            <a:fillRect/>
          </a:stretch>
        </p:blipFill>
        <p:spPr>
          <a:xfrm>
            <a:off x="4748646" y="11541"/>
            <a:ext cx="2971800" cy="4064000"/>
          </a:xfrm>
          <a:prstGeom prst="rect">
            <a:avLst/>
          </a:prstGeom>
        </p:spPr>
      </p:pic>
      <p:pic>
        <p:nvPicPr>
          <p:cNvPr id="7" name="Grafik 6">
            <a:extLst>
              <a:ext uri="{FF2B5EF4-FFF2-40B4-BE49-F238E27FC236}">
                <a16:creationId xmlns:a16="http://schemas.microsoft.com/office/drawing/2014/main" id="{1DE14BB0-35CE-7624-67B1-E3184B947DF2}"/>
              </a:ext>
            </a:extLst>
          </p:cNvPr>
          <p:cNvPicPr>
            <a:picLocks noChangeAspect="1"/>
          </p:cNvPicPr>
          <p:nvPr/>
        </p:nvPicPr>
        <p:blipFill>
          <a:blip r:embed="rId4"/>
          <a:stretch>
            <a:fillRect/>
          </a:stretch>
        </p:blipFill>
        <p:spPr>
          <a:xfrm>
            <a:off x="4748646" y="4054753"/>
            <a:ext cx="2971800" cy="2794000"/>
          </a:xfrm>
          <a:prstGeom prst="rect">
            <a:avLst/>
          </a:prstGeom>
        </p:spPr>
      </p:pic>
      <p:sp>
        <p:nvSpPr>
          <p:cNvPr id="8" name="Textfeld 7">
            <a:extLst>
              <a:ext uri="{FF2B5EF4-FFF2-40B4-BE49-F238E27FC236}">
                <a16:creationId xmlns:a16="http://schemas.microsoft.com/office/drawing/2014/main" id="{88153A3A-5B45-EA3C-FD64-7036DFA9C11C}"/>
              </a:ext>
            </a:extLst>
          </p:cNvPr>
          <p:cNvSpPr txBox="1"/>
          <p:nvPr/>
        </p:nvSpPr>
        <p:spPr>
          <a:xfrm>
            <a:off x="1465116" y="3228110"/>
            <a:ext cx="2971800" cy="2585323"/>
          </a:xfrm>
          <a:prstGeom prst="rect">
            <a:avLst/>
          </a:prstGeom>
          <a:noFill/>
        </p:spPr>
        <p:txBody>
          <a:bodyPr wrap="square" rtlCol="0">
            <a:spAutoFit/>
          </a:bodyPr>
          <a:lstStyle/>
          <a:p>
            <a:r>
              <a:rPr lang="de-DE"/>
              <a:t>Show examplary </a:t>
            </a:r>
            <a:r>
              <a:rPr lang="de-DE">
                <a:solidFill>
                  <a:srgbClr val="FF0000"/>
                </a:solidFill>
              </a:rPr>
              <a:t>VALIDATION</a:t>
            </a:r>
            <a:r>
              <a:rPr lang="de-DE"/>
              <a:t> target (complete and scaled data) and model prediction after 10 epochs for different sparsity settings.</a:t>
            </a:r>
          </a:p>
          <a:p>
            <a:endParaRPr lang="de-DE"/>
          </a:p>
          <a:p>
            <a:r>
              <a:rPr lang="de-DE"/>
              <a:t>Main structure in slp anomalies is only captured from sparsity &gt;= 0.95.</a:t>
            </a:r>
          </a:p>
        </p:txBody>
      </p:sp>
    </p:spTree>
    <p:extLst>
      <p:ext uri="{BB962C8B-B14F-4D97-AF65-F5344CB8AC3E}">
        <p14:creationId xmlns:p14="http://schemas.microsoft.com/office/powerpoint/2010/main" val="250515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564CD61-1569-2469-2A8C-5A732BE4D0CE}"/>
              </a:ext>
            </a:extLst>
          </p:cNvPr>
          <p:cNvSpPr txBox="1"/>
          <p:nvPr/>
        </p:nvSpPr>
        <p:spPr>
          <a:xfrm>
            <a:off x="676532" y="752453"/>
            <a:ext cx="9295370" cy="1200329"/>
          </a:xfrm>
          <a:prstGeom prst="rect">
            <a:avLst/>
          </a:prstGeom>
          <a:noFill/>
        </p:spPr>
        <p:txBody>
          <a:bodyPr wrap="square">
            <a:spAutoFit/>
          </a:bodyPr>
          <a:lstStyle/>
          <a:p>
            <a:pPr marL="285750" indent="-285750">
              <a:buFont typeface="Arial" panose="020B0604020202020204" pitchFamily="34" charset="0"/>
              <a:buChar char="•"/>
            </a:pPr>
            <a:r>
              <a:rPr lang="de-DE"/>
              <a:t>Now we have U-Net models that are trained to predict on samples with specified sparsity but allow to arbitrarily choose, </a:t>
            </a:r>
            <a:r>
              <a:rPr lang="de-DE" i="1"/>
              <a:t>which </a:t>
            </a:r>
            <a:r>
              <a:rPr lang="de-DE"/>
              <a:t>inputs we present. </a:t>
            </a:r>
          </a:p>
          <a:p>
            <a:pPr marL="285750" indent="-285750">
              <a:buFont typeface="Arial" panose="020B0604020202020204" pitchFamily="34" charset="0"/>
              <a:buChar char="•"/>
            </a:pPr>
            <a:r>
              <a:rPr lang="de-DE"/>
              <a:t>The next question is: Can we use e.g. a model pretrained on sparsity=0.95 and feed samples with different sparsity? How does validation loss change? </a:t>
            </a:r>
          </a:p>
        </p:txBody>
      </p:sp>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400110"/>
          </a:xfrm>
          <a:prstGeom prst="rect">
            <a:avLst/>
          </a:prstGeom>
          <a:noFill/>
        </p:spPr>
        <p:txBody>
          <a:bodyPr wrap="square" rtlCol="0">
            <a:spAutoFit/>
          </a:bodyPr>
          <a:lstStyle/>
          <a:p>
            <a:r>
              <a:rPr lang="de-DE" sz="2000" b="1"/>
              <a:t>Sensitivity experiment</a:t>
            </a:r>
          </a:p>
        </p:txBody>
      </p:sp>
      <p:pic>
        <p:nvPicPr>
          <p:cNvPr id="9" name="Grafik 8">
            <a:extLst>
              <a:ext uri="{FF2B5EF4-FFF2-40B4-BE49-F238E27FC236}">
                <a16:creationId xmlns:a16="http://schemas.microsoft.com/office/drawing/2014/main" id="{C7F3A938-5A6F-4787-3BB3-2240109F0C3E}"/>
              </a:ext>
            </a:extLst>
          </p:cNvPr>
          <p:cNvPicPr>
            <a:picLocks noChangeAspect="1"/>
          </p:cNvPicPr>
          <p:nvPr/>
        </p:nvPicPr>
        <p:blipFill>
          <a:blip r:embed="rId2"/>
          <a:stretch>
            <a:fillRect/>
          </a:stretch>
        </p:blipFill>
        <p:spPr>
          <a:xfrm>
            <a:off x="197709" y="2175993"/>
            <a:ext cx="5343925" cy="3286801"/>
          </a:xfrm>
          <a:prstGeom prst="rect">
            <a:avLst/>
          </a:prstGeom>
        </p:spPr>
      </p:pic>
      <p:pic>
        <p:nvPicPr>
          <p:cNvPr id="10" name="Grafik 9">
            <a:extLst>
              <a:ext uri="{FF2B5EF4-FFF2-40B4-BE49-F238E27FC236}">
                <a16:creationId xmlns:a16="http://schemas.microsoft.com/office/drawing/2014/main" id="{E73BF498-D9C4-B952-6F98-279BE169DCA7}"/>
              </a:ext>
            </a:extLst>
          </p:cNvPr>
          <p:cNvPicPr>
            <a:picLocks noChangeAspect="1"/>
          </p:cNvPicPr>
          <p:nvPr/>
        </p:nvPicPr>
        <p:blipFill>
          <a:blip r:embed="rId3"/>
          <a:stretch>
            <a:fillRect/>
          </a:stretch>
        </p:blipFill>
        <p:spPr>
          <a:xfrm>
            <a:off x="6116594" y="2175993"/>
            <a:ext cx="5343925" cy="3286801"/>
          </a:xfrm>
          <a:prstGeom prst="rect">
            <a:avLst/>
          </a:prstGeom>
        </p:spPr>
      </p:pic>
      <p:sp>
        <p:nvSpPr>
          <p:cNvPr id="11" name="Textfeld 10">
            <a:extLst>
              <a:ext uri="{FF2B5EF4-FFF2-40B4-BE49-F238E27FC236}">
                <a16:creationId xmlns:a16="http://schemas.microsoft.com/office/drawing/2014/main" id="{07A80F2C-FCA5-BF83-F6CB-600E140ED19A}"/>
              </a:ext>
            </a:extLst>
          </p:cNvPr>
          <p:cNvSpPr txBox="1"/>
          <p:nvPr/>
        </p:nvSpPr>
        <p:spPr>
          <a:xfrm>
            <a:off x="569440" y="5647213"/>
            <a:ext cx="11082982" cy="923330"/>
          </a:xfrm>
          <a:prstGeom prst="rect">
            <a:avLst/>
          </a:prstGeom>
          <a:noFill/>
        </p:spPr>
        <p:txBody>
          <a:bodyPr wrap="square">
            <a:spAutoFit/>
          </a:bodyPr>
          <a:lstStyle/>
          <a:p>
            <a:pPr marL="285750" indent="-285750">
              <a:buFont typeface="Arial" panose="020B0604020202020204" pitchFamily="34" charset="0"/>
              <a:buChar char="•"/>
            </a:pPr>
            <a:r>
              <a:rPr lang="de-DE"/>
              <a:t>That works quite nice: Especially for fixed sparsity=0.9, we find that model to almost perfectly perform in the sparsity range of [0.95, 0.75]. Our flexibility is hence further increased: Can not only freely choose, which inputs to use, but can also use a varying number of inputs, at least in a certain range!</a:t>
            </a:r>
          </a:p>
        </p:txBody>
      </p:sp>
    </p:spTree>
    <p:extLst>
      <p:ext uri="{BB962C8B-B14F-4D97-AF65-F5344CB8AC3E}">
        <p14:creationId xmlns:p14="http://schemas.microsoft.com/office/powerpoint/2010/main" val="380982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707886"/>
          </a:xfrm>
          <a:prstGeom prst="rect">
            <a:avLst/>
          </a:prstGeom>
          <a:noFill/>
        </p:spPr>
        <p:txBody>
          <a:bodyPr wrap="square" rtlCol="0">
            <a:spAutoFit/>
          </a:bodyPr>
          <a:lstStyle/>
          <a:p>
            <a:r>
              <a:rPr lang="de-DE" sz="2000" b="1"/>
              <a:t>Sensitivity experiment</a:t>
            </a:r>
          </a:p>
          <a:p>
            <a:r>
              <a:rPr lang="de-DE" sz="2000"/>
              <a:t>Use pre-trained model on sparsity=0.9</a:t>
            </a:r>
          </a:p>
        </p:txBody>
      </p:sp>
      <p:pic>
        <p:nvPicPr>
          <p:cNvPr id="2" name="Grafik 1">
            <a:extLst>
              <a:ext uri="{FF2B5EF4-FFF2-40B4-BE49-F238E27FC236}">
                <a16:creationId xmlns:a16="http://schemas.microsoft.com/office/drawing/2014/main" id="{837EB077-ACE5-DC9B-A8E9-549BD038CAA6}"/>
              </a:ext>
            </a:extLst>
          </p:cNvPr>
          <p:cNvPicPr>
            <a:picLocks noChangeAspect="1"/>
          </p:cNvPicPr>
          <p:nvPr/>
        </p:nvPicPr>
        <p:blipFill>
          <a:blip r:embed="rId2"/>
          <a:stretch>
            <a:fillRect/>
          </a:stretch>
        </p:blipFill>
        <p:spPr>
          <a:xfrm>
            <a:off x="7787142" y="172995"/>
            <a:ext cx="3912022" cy="1853513"/>
          </a:xfrm>
          <a:prstGeom prst="rect">
            <a:avLst/>
          </a:prstGeom>
        </p:spPr>
      </p:pic>
      <p:pic>
        <p:nvPicPr>
          <p:cNvPr id="4" name="Grafik 3">
            <a:extLst>
              <a:ext uri="{FF2B5EF4-FFF2-40B4-BE49-F238E27FC236}">
                <a16:creationId xmlns:a16="http://schemas.microsoft.com/office/drawing/2014/main" id="{D00268E1-BADA-7F34-341E-DDD08FDFC786}"/>
              </a:ext>
            </a:extLst>
          </p:cNvPr>
          <p:cNvPicPr>
            <a:picLocks noChangeAspect="1"/>
          </p:cNvPicPr>
          <p:nvPr/>
        </p:nvPicPr>
        <p:blipFill>
          <a:blip r:embed="rId3"/>
          <a:stretch>
            <a:fillRect/>
          </a:stretch>
        </p:blipFill>
        <p:spPr>
          <a:xfrm>
            <a:off x="395416" y="1238536"/>
            <a:ext cx="3700526" cy="5239265"/>
          </a:xfrm>
          <a:prstGeom prst="rect">
            <a:avLst/>
          </a:prstGeom>
        </p:spPr>
      </p:pic>
      <p:pic>
        <p:nvPicPr>
          <p:cNvPr id="6" name="Grafik 5">
            <a:extLst>
              <a:ext uri="{FF2B5EF4-FFF2-40B4-BE49-F238E27FC236}">
                <a16:creationId xmlns:a16="http://schemas.microsoft.com/office/drawing/2014/main" id="{339B4AB7-3F5B-8A74-5141-6160325CC5CA}"/>
              </a:ext>
            </a:extLst>
          </p:cNvPr>
          <p:cNvPicPr>
            <a:picLocks noChangeAspect="1"/>
          </p:cNvPicPr>
          <p:nvPr/>
        </p:nvPicPr>
        <p:blipFill>
          <a:blip r:embed="rId4"/>
          <a:stretch>
            <a:fillRect/>
          </a:stretch>
        </p:blipFill>
        <p:spPr>
          <a:xfrm>
            <a:off x="4226011" y="2648562"/>
            <a:ext cx="4090086" cy="3829239"/>
          </a:xfrm>
          <a:prstGeom prst="rect">
            <a:avLst/>
          </a:prstGeom>
        </p:spPr>
      </p:pic>
    </p:spTree>
    <p:extLst>
      <p:ext uri="{BB962C8B-B14F-4D97-AF65-F5344CB8AC3E}">
        <p14:creationId xmlns:p14="http://schemas.microsoft.com/office/powerpoint/2010/main" val="159105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400110"/>
          </a:xfrm>
          <a:prstGeom prst="rect">
            <a:avLst/>
          </a:prstGeom>
          <a:noFill/>
        </p:spPr>
        <p:txBody>
          <a:bodyPr wrap="square" rtlCol="0">
            <a:spAutoFit/>
          </a:bodyPr>
          <a:lstStyle/>
          <a:p>
            <a:r>
              <a:rPr lang="de-DE" sz="2000" b="1"/>
              <a:t>Game plan: </a:t>
            </a:r>
            <a:r>
              <a:rPr lang="de-DE" sz="2000"/>
              <a:t>Lots of ideas for further experiments</a:t>
            </a:r>
          </a:p>
        </p:txBody>
      </p:sp>
      <p:sp>
        <p:nvSpPr>
          <p:cNvPr id="3" name="Textfeld 2">
            <a:extLst>
              <a:ext uri="{FF2B5EF4-FFF2-40B4-BE49-F238E27FC236}">
                <a16:creationId xmlns:a16="http://schemas.microsoft.com/office/drawing/2014/main" id="{9777806F-28F6-3F4A-6915-B21658F6BD54}"/>
              </a:ext>
            </a:extLst>
          </p:cNvPr>
          <p:cNvSpPr txBox="1"/>
          <p:nvPr/>
        </p:nvSpPr>
        <p:spPr>
          <a:xfrm>
            <a:off x="505431" y="676839"/>
            <a:ext cx="11442356" cy="5909310"/>
          </a:xfrm>
          <a:prstGeom prst="rect">
            <a:avLst/>
          </a:prstGeom>
          <a:noFill/>
        </p:spPr>
        <p:txBody>
          <a:bodyPr wrap="square" rtlCol="0">
            <a:spAutoFit/>
          </a:bodyPr>
          <a:lstStyle/>
          <a:p>
            <a:pPr marL="285750" indent="-285750">
              <a:buFont typeface="Arial" panose="020B0604020202020204" pitchFamily="34" charset="0"/>
              <a:buChar char="•"/>
            </a:pPr>
            <a:r>
              <a:rPr lang="de-DE"/>
              <a:t>Switch from real world data to </a:t>
            </a:r>
            <a:r>
              <a:rPr lang="de-DE" b="1"/>
              <a:t>model data</a:t>
            </a:r>
            <a:r>
              <a:rPr lang="de-DE"/>
              <a:t>, use </a:t>
            </a:r>
            <a:r>
              <a:rPr lang="de-DE" b="1"/>
              <a:t>CICMoD</a:t>
            </a:r>
            <a:r>
              <a:rPr lang="de-DE"/>
              <a:t> source fields: </a:t>
            </a:r>
          </a:p>
          <a:p>
            <a:pPr marL="742950" lvl="1" indent="-285750">
              <a:buFont typeface="Courier New" panose="02070309020205020404" pitchFamily="49" charset="0"/>
              <a:buChar char="o"/>
            </a:pPr>
            <a:r>
              <a:rPr lang="de-DE"/>
              <a:t>Constistent data from 2 ESMs  12 times more training samples, 6 fields: SST, SLP, Z500, SSS, SAT, PREC</a:t>
            </a:r>
          </a:p>
          <a:p>
            <a:pPr marL="285750" indent="-285750">
              <a:buFont typeface="Arial" panose="020B0604020202020204" pitchFamily="34" charset="0"/>
              <a:buChar char="•"/>
            </a:pPr>
            <a:r>
              <a:rPr lang="de-DE" b="1"/>
              <a:t>Drive sparsity to its extreme</a:t>
            </a:r>
            <a:r>
              <a:rPr lang="de-DE"/>
              <a:t>: Add grid points in decreasing order of variance over time (choose only single input from each spot of high variance). How many inputs do we need?</a:t>
            </a:r>
          </a:p>
          <a:p>
            <a:pPr marL="285750" indent="-285750">
              <a:buFont typeface="Arial" panose="020B0604020202020204" pitchFamily="34" charset="0"/>
              <a:buChar char="•"/>
            </a:pPr>
            <a:r>
              <a:rPr lang="de-DE"/>
              <a:t>Train models with </a:t>
            </a:r>
            <a:r>
              <a:rPr lang="de-DE" b="1"/>
              <a:t>varying sparsity </a:t>
            </a:r>
            <a:r>
              <a:rPr lang="de-DE"/>
              <a:t>in the underlying input samples, instead of keeping sparsity fixed.</a:t>
            </a:r>
          </a:p>
          <a:p>
            <a:pPr marL="285750" indent="-285750">
              <a:buFont typeface="Arial" panose="020B0604020202020204" pitchFamily="34" charset="0"/>
              <a:buChar char="•"/>
            </a:pPr>
            <a:r>
              <a:rPr lang="de-DE" b="1"/>
              <a:t>Transfer learning</a:t>
            </a:r>
            <a:r>
              <a:rPr lang="de-DE"/>
              <a:t>: Train model on slp fields, infer on Z500 or SST.</a:t>
            </a:r>
          </a:p>
          <a:p>
            <a:pPr marL="285750" indent="-285750">
              <a:buFont typeface="Arial" panose="020B0604020202020204" pitchFamily="34" charset="0"/>
              <a:buChar char="•"/>
            </a:pPr>
            <a:r>
              <a:rPr lang="de-DE"/>
              <a:t>Display </a:t>
            </a:r>
            <a:r>
              <a:rPr lang="de-DE" b="1"/>
              <a:t>feature maps </a:t>
            </a:r>
            <a:r>
              <a:rPr lang="de-DE"/>
              <a:t>from various convolutions to add </a:t>
            </a:r>
            <a:r>
              <a:rPr lang="de-DE" b="1"/>
              <a:t>xAI component</a:t>
            </a:r>
            <a:r>
              <a:rPr lang="de-DE"/>
              <a:t>.</a:t>
            </a:r>
          </a:p>
          <a:p>
            <a:pPr marL="285750" indent="-285750">
              <a:buFont typeface="Arial" panose="020B0604020202020204" pitchFamily="34" charset="0"/>
              <a:buChar char="•"/>
            </a:pPr>
            <a:r>
              <a:rPr lang="de-DE"/>
              <a:t>Include </a:t>
            </a:r>
            <a:r>
              <a:rPr lang="de-DE" b="1"/>
              <a:t>evaluation metrics </a:t>
            </a:r>
            <a:r>
              <a:rPr lang="de-DE"/>
              <a:t>related to physical processes and signal processing:</a:t>
            </a:r>
          </a:p>
          <a:p>
            <a:pPr marL="742950" lvl="1" indent="-285750">
              <a:buFont typeface="Courier New" panose="02070309020205020404" pitchFamily="49" charset="0"/>
              <a:buChar char="o"/>
            </a:pPr>
            <a:r>
              <a:rPr lang="de-DE"/>
              <a:t>Expect to loose information, if avg. distance of sparse inputs &gt;&gt; Rossby radius. (For sst: Eddy radius, for slp/Z500: Atmospheric scales!)</a:t>
            </a:r>
          </a:p>
          <a:p>
            <a:pPr marL="742950" lvl="1" indent="-285750">
              <a:buFont typeface="Courier New" panose="02070309020205020404" pitchFamily="49" charset="0"/>
              <a:buChar char="o"/>
            </a:pPr>
            <a:r>
              <a:rPr lang="de-DE"/>
              <a:t>Compute </a:t>
            </a:r>
            <a:r>
              <a:rPr lang="de-DE" b="1"/>
              <a:t>climate indices </a:t>
            </a:r>
            <a:r>
              <a:rPr lang="de-DE"/>
              <a:t>(SAM, ENSO,…) on complete and re-constructed fields: mse / fidelity / correlation?</a:t>
            </a:r>
          </a:p>
          <a:p>
            <a:pPr marL="742950" lvl="1" indent="-285750">
              <a:buFont typeface="Courier New" panose="02070309020205020404" pitchFamily="49" charset="0"/>
              <a:buChar char="o"/>
            </a:pPr>
            <a:r>
              <a:rPr lang="de-DE" b="1"/>
              <a:t>Scatterplot</a:t>
            </a:r>
            <a:r>
              <a:rPr lang="de-DE"/>
              <a:t>: slp anomaly values for re-constructed fields (y-axis) over targets (x-axis), ideally have straight line with slope 1, expect some eliptical cloud. Look for anomalies, possibly revealing </a:t>
            </a:r>
            <a:r>
              <a:rPr lang="de-DE" b="1"/>
              <a:t>artifacts at sample borders</a:t>
            </a:r>
            <a:r>
              <a:rPr lang="de-DE"/>
              <a:t>.</a:t>
            </a:r>
          </a:p>
          <a:p>
            <a:pPr marL="742950" lvl="1" indent="-285750">
              <a:buFont typeface="Courier New" panose="02070309020205020404" pitchFamily="49" charset="0"/>
              <a:buChar char="o"/>
            </a:pPr>
            <a:r>
              <a:rPr lang="de-DE"/>
              <a:t>Add further evaluation metrics following [Xintao et al, 2020}: </a:t>
            </a:r>
            <a:r>
              <a:rPr lang="de-DE" b="1"/>
              <a:t>Signal-to-noise ratio </a:t>
            </a:r>
            <a:r>
              <a:rPr lang="de-DE"/>
              <a:t>(SNR), peak SNR</a:t>
            </a:r>
          </a:p>
          <a:p>
            <a:pPr marL="285750" indent="-285750">
              <a:buFont typeface="Arial" panose="020B0604020202020204" pitchFamily="34" charset="0"/>
              <a:buChar char="•"/>
            </a:pPr>
            <a:r>
              <a:rPr lang="de-DE"/>
              <a:t>Use cases:</a:t>
            </a:r>
          </a:p>
          <a:p>
            <a:pPr marL="742950" lvl="1" indent="-285750">
              <a:buFont typeface="Courier New" panose="02070309020205020404" pitchFamily="49" charset="0"/>
              <a:buChar char="o"/>
            </a:pPr>
            <a:r>
              <a:rPr lang="de-DE" b="1"/>
              <a:t>„lossy“ compression</a:t>
            </a:r>
            <a:r>
              <a:rPr lang="de-DE"/>
              <a:t>: Compare to zfp compression algorithm (can specify target compression).</a:t>
            </a:r>
          </a:p>
          <a:p>
            <a:pPr marL="742950" lvl="1" indent="-285750">
              <a:buFont typeface="Courier New" panose="02070309020205020404" pitchFamily="49" charset="0"/>
              <a:buChar char="o"/>
            </a:pPr>
            <a:r>
              <a:rPr lang="de-DE"/>
              <a:t>Use sparse inputs to re-construct complete fields before computing climate indices (CICMoD).</a:t>
            </a:r>
          </a:p>
          <a:p>
            <a:pPr marL="285750" indent="-285750">
              <a:buFont typeface="Arial" panose="020B0604020202020204" pitchFamily="34" charset="0"/>
              <a:buChar char="•"/>
            </a:pPr>
            <a:r>
              <a:rPr lang="de-DE"/>
              <a:t>Further extensions / different approaches:</a:t>
            </a:r>
          </a:p>
          <a:p>
            <a:pPr marL="742950" lvl="1" indent="-285750">
              <a:buFont typeface="Courier New" panose="02070309020205020404" pitchFamily="49" charset="0"/>
              <a:buChar char="o"/>
            </a:pPr>
            <a:r>
              <a:rPr lang="de-DE"/>
              <a:t>Aim to get rid of zero-inflated fixed 2D grid, rather feed inputs as (unstructured) quadrupels (time, lat, lon, value)</a:t>
            </a:r>
          </a:p>
          <a:p>
            <a:pPr marL="742950" lvl="1" indent="-285750">
              <a:buFont typeface="Courier New" panose="02070309020205020404" pitchFamily="49" charset="0"/>
              <a:buChar char="o"/>
            </a:pPr>
            <a:r>
              <a:rPr lang="de-DE"/>
              <a:t>Graph Neural Networks, ESC-GAN: </a:t>
            </a:r>
            <a:r>
              <a:rPr lang="de-DE">
                <a:hlinkClick r:id="rId2"/>
              </a:rPr>
              <a:t>https://dl.acm.org/doi/abs/10.1145/3488560.3498461</a:t>
            </a:r>
            <a:r>
              <a:rPr lang="de-DE"/>
              <a:t> </a:t>
            </a:r>
          </a:p>
          <a:p>
            <a:pPr marL="742950" lvl="1" indent="-285750">
              <a:buFont typeface="Courier New" panose="02070309020205020404" pitchFamily="49" charset="0"/>
              <a:buChar char="o"/>
            </a:pPr>
            <a:r>
              <a:rPr lang="de-DE"/>
              <a:t>Other ideas for imputation of missing values (from Yvonne Henniges): Mean, KNN,, MissTree, GAIN</a:t>
            </a:r>
          </a:p>
        </p:txBody>
      </p:sp>
    </p:spTree>
    <p:extLst>
      <p:ext uri="{BB962C8B-B14F-4D97-AF65-F5344CB8AC3E}">
        <p14:creationId xmlns:p14="http://schemas.microsoft.com/office/powerpoint/2010/main" val="50423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97448886-51E4-0D87-41BB-A3C1708E4E5B}"/>
              </a:ext>
            </a:extLst>
          </p:cNvPr>
          <p:cNvPicPr>
            <a:picLocks noChangeAspect="1"/>
          </p:cNvPicPr>
          <p:nvPr/>
        </p:nvPicPr>
        <p:blipFill>
          <a:blip r:embed="rId2"/>
          <a:stretch>
            <a:fillRect/>
          </a:stretch>
        </p:blipFill>
        <p:spPr>
          <a:xfrm>
            <a:off x="152400" y="993346"/>
            <a:ext cx="5943600" cy="5588000"/>
          </a:xfrm>
          <a:prstGeom prst="rect">
            <a:avLst/>
          </a:prstGeom>
        </p:spPr>
      </p:pic>
      <p:sp>
        <p:nvSpPr>
          <p:cNvPr id="3" name="Textfeld 2">
            <a:extLst>
              <a:ext uri="{FF2B5EF4-FFF2-40B4-BE49-F238E27FC236}">
                <a16:creationId xmlns:a16="http://schemas.microsoft.com/office/drawing/2014/main" id="{20EDAFC6-2282-F2E0-9FB8-48EBE3E34541}"/>
              </a:ext>
            </a:extLst>
          </p:cNvPr>
          <p:cNvSpPr txBox="1"/>
          <p:nvPr/>
        </p:nvSpPr>
        <p:spPr>
          <a:xfrm>
            <a:off x="6285470" y="1447612"/>
            <a:ext cx="5754130" cy="4247317"/>
          </a:xfrm>
          <a:prstGeom prst="rect">
            <a:avLst/>
          </a:prstGeom>
          <a:noFill/>
        </p:spPr>
        <p:txBody>
          <a:bodyPr wrap="square" rtlCol="0">
            <a:spAutoFit/>
          </a:bodyPr>
          <a:lstStyle/>
          <a:p>
            <a:pPr marL="285750" indent="-285750">
              <a:buFont typeface="Arial" panose="020B0604020202020204" pitchFamily="34" charset="0"/>
              <a:buChar char="•"/>
            </a:pPr>
            <a:r>
              <a:rPr lang="de-DE"/>
              <a:t>Started with monthly 2D real world </a:t>
            </a:r>
            <a:r>
              <a:rPr lang="de-DE" b="1"/>
              <a:t>sea level pressure </a:t>
            </a:r>
            <a:r>
              <a:rPr lang="de-DE"/>
              <a:t>(slp) anomaly fields, as targets. Raw slp data from: </a:t>
            </a:r>
            <a:r>
              <a:rPr lang="de-DE">
                <a:hlinkClick r:id="rId3"/>
              </a:rPr>
              <a:t>https://downloads.psl.noaa.gov/Datasets/ncep.reanalysis.derived/surface/pres.sfc.mon.mean.nc</a:t>
            </a:r>
            <a:r>
              <a:rPr lang="de-DE"/>
              <a:t> (2.5° x 2.5° latitude-longitude grid, years 1948 – 2022, 887 samples)</a:t>
            </a:r>
          </a:p>
          <a:p>
            <a:pPr marL="285750" indent="-285750">
              <a:buFont typeface="Arial" panose="020B0604020202020204" pitchFamily="34" charset="0"/>
              <a:buChar char="•"/>
            </a:pPr>
            <a:r>
              <a:rPr lang="de-DE"/>
              <a:t>Train </a:t>
            </a:r>
            <a:r>
              <a:rPr lang="de-DE" b="1"/>
              <a:t>U-Net </a:t>
            </a:r>
            <a:r>
              <a:rPr lang="de-DE"/>
              <a:t>models with 4 convolutions on sparse inputs with specified </a:t>
            </a:r>
            <a:r>
              <a:rPr lang="de-DE" b="1"/>
              <a:t>sparsity</a:t>
            </a:r>
            <a:r>
              <a:rPr lang="de-DE"/>
              <a:t> from [0.99, 0.9, 0.95, 0.75, 0.5], over 10 epochs.</a:t>
            </a:r>
          </a:p>
          <a:p>
            <a:pPr marL="285750" indent="-285750">
              <a:buFont typeface="Arial" panose="020B0604020202020204" pitchFamily="34" charset="0"/>
              <a:buChar char="•"/>
            </a:pPr>
            <a:r>
              <a:rPr lang="de-DE"/>
              <a:t>Sparsity masks can be identical for ALL samples (‚fixed‘), or randomly and individually for each sample (‚variable‘).</a:t>
            </a:r>
          </a:p>
          <a:p>
            <a:pPr marL="285750" indent="-285750">
              <a:buFont typeface="Arial" panose="020B0604020202020204" pitchFamily="34" charset="0"/>
              <a:buChar char="•"/>
            </a:pPr>
            <a:r>
              <a:rPr lang="de-DE"/>
              <a:t>For ‚variable‘ masks, allow to use each sample multiple times (</a:t>
            </a:r>
            <a:r>
              <a:rPr lang="de-DE" b="1"/>
              <a:t>data autmentation</a:t>
            </a:r>
            <a:r>
              <a:rPr lang="de-DE"/>
              <a:t>) according to some factor.</a:t>
            </a:r>
          </a:p>
          <a:p>
            <a:pPr marL="285750" indent="-285750">
              <a:buFont typeface="Arial" panose="020B0604020202020204" pitchFamily="34" charset="0"/>
              <a:buChar char="•"/>
            </a:pPr>
            <a:r>
              <a:rPr lang="de-DE"/>
              <a:t>Inputs and targets are scaled to [0,1], since we work with ReLU activations in our CNN model.</a:t>
            </a:r>
          </a:p>
          <a:p>
            <a:pPr marL="285750" indent="-285750">
              <a:buFont typeface="Arial" panose="020B0604020202020204" pitchFamily="34" charset="0"/>
              <a:buChar char="•"/>
            </a:pPr>
            <a:r>
              <a:rPr lang="de-DE" b="1"/>
              <a:t>Missing values </a:t>
            </a:r>
            <a:r>
              <a:rPr lang="de-DE"/>
              <a:t>are set to zero, AFTER scaling!</a:t>
            </a:r>
          </a:p>
        </p:txBody>
      </p:sp>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Get an impression of inputs and targets: What do we deal with?</a:t>
            </a:r>
          </a:p>
        </p:txBody>
      </p:sp>
    </p:spTree>
    <p:extLst>
      <p:ext uri="{BB962C8B-B14F-4D97-AF65-F5344CB8AC3E}">
        <p14:creationId xmlns:p14="http://schemas.microsoft.com/office/powerpoint/2010/main" val="125235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Adopt U-Net from [Xiantao et al., 2022]*</a:t>
            </a:r>
          </a:p>
        </p:txBody>
      </p:sp>
      <p:sp>
        <p:nvSpPr>
          <p:cNvPr id="4" name="Textfeld 3">
            <a:extLst>
              <a:ext uri="{FF2B5EF4-FFF2-40B4-BE49-F238E27FC236}">
                <a16:creationId xmlns:a16="http://schemas.microsoft.com/office/drawing/2014/main" id="{C03C56F2-4890-F7AB-DBD5-55888C21FB95}"/>
              </a:ext>
            </a:extLst>
          </p:cNvPr>
          <p:cNvSpPr txBox="1"/>
          <p:nvPr/>
        </p:nvSpPr>
        <p:spPr>
          <a:xfrm>
            <a:off x="6544027" y="5364375"/>
            <a:ext cx="4513440" cy="738664"/>
          </a:xfrm>
          <a:prstGeom prst="rect">
            <a:avLst/>
          </a:prstGeom>
          <a:noFill/>
        </p:spPr>
        <p:txBody>
          <a:bodyPr wrap="square" rtlCol="0">
            <a:spAutoFit/>
          </a:bodyPr>
          <a:lstStyle/>
          <a:p>
            <a:r>
              <a:rPr lang="de-DE" sz="1400"/>
              <a:t>*Source [Xiantao et al., 2022]: Nature article "Deep learning for irregularly and regularly missing data reconstruction“ (</a:t>
            </a:r>
            <a:r>
              <a:rPr lang="de-DE" sz="1400">
                <a:hlinkClick r:id="rId3"/>
              </a:rPr>
              <a:t>https://www.nature.com/articles/s41598-020-59801-x</a:t>
            </a:r>
            <a:r>
              <a:rPr lang="de-DE" sz="1400"/>
              <a:t>)</a:t>
            </a:r>
          </a:p>
        </p:txBody>
      </p:sp>
      <p:sp>
        <p:nvSpPr>
          <p:cNvPr id="6" name="Rechteck 5">
            <a:extLst>
              <a:ext uri="{FF2B5EF4-FFF2-40B4-BE49-F238E27FC236}">
                <a16:creationId xmlns:a16="http://schemas.microsoft.com/office/drawing/2014/main" id="{9246F60E-EFE5-2B8F-9E0F-DDF385925A40}"/>
              </a:ext>
            </a:extLst>
          </p:cNvPr>
          <p:cNvSpPr/>
          <p:nvPr/>
        </p:nvSpPr>
        <p:spPr>
          <a:xfrm>
            <a:off x="596348" y="1512898"/>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5E286D58-C764-AA9C-9218-D352B0451A68}"/>
              </a:ext>
            </a:extLst>
          </p:cNvPr>
          <p:cNvPicPr>
            <a:picLocks noChangeAspect="1"/>
          </p:cNvPicPr>
          <p:nvPr/>
        </p:nvPicPr>
        <p:blipFill>
          <a:blip r:embed="rId4"/>
          <a:stretch>
            <a:fillRect/>
          </a:stretch>
        </p:blipFill>
        <p:spPr>
          <a:xfrm>
            <a:off x="596348" y="713493"/>
            <a:ext cx="1440000" cy="725736"/>
          </a:xfrm>
          <a:prstGeom prst="rect">
            <a:avLst/>
          </a:prstGeom>
        </p:spPr>
      </p:pic>
      <p:sp>
        <p:nvSpPr>
          <p:cNvPr id="8" name="Rechteck 7">
            <a:extLst>
              <a:ext uri="{FF2B5EF4-FFF2-40B4-BE49-F238E27FC236}">
                <a16:creationId xmlns:a16="http://schemas.microsoft.com/office/drawing/2014/main" id="{A9109EA2-86DB-941F-45CE-040CBC1CC9D6}"/>
              </a:ext>
            </a:extLst>
          </p:cNvPr>
          <p:cNvSpPr/>
          <p:nvPr/>
        </p:nvSpPr>
        <p:spPr>
          <a:xfrm>
            <a:off x="596348" y="1721424"/>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a:extLst>
              <a:ext uri="{FF2B5EF4-FFF2-40B4-BE49-F238E27FC236}">
                <a16:creationId xmlns:a16="http://schemas.microsoft.com/office/drawing/2014/main" id="{CAFBFD00-7773-6D1C-4505-7FE0C317C502}"/>
              </a:ext>
            </a:extLst>
          </p:cNvPr>
          <p:cNvCxnSpPr/>
          <p:nvPr/>
        </p:nvCxnSpPr>
        <p:spPr>
          <a:xfrm>
            <a:off x="1328705" y="156078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C22C4F57-D928-959F-0333-A0971BC3AA29}"/>
              </a:ext>
            </a:extLst>
          </p:cNvPr>
          <p:cNvSpPr/>
          <p:nvPr/>
        </p:nvSpPr>
        <p:spPr>
          <a:xfrm>
            <a:off x="608705" y="1934036"/>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E53625DE-B34E-4AEC-46EE-AE1E9AE71185}"/>
              </a:ext>
            </a:extLst>
          </p:cNvPr>
          <p:cNvCxnSpPr/>
          <p:nvPr/>
        </p:nvCxnSpPr>
        <p:spPr>
          <a:xfrm>
            <a:off x="1328705" y="1773398"/>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8BFEF97E-2C27-6CF9-6DAB-6F9088BE4809}"/>
              </a:ext>
            </a:extLst>
          </p:cNvPr>
          <p:cNvCxnSpPr>
            <a:cxnSpLocks/>
          </p:cNvCxnSpPr>
          <p:nvPr/>
        </p:nvCxnSpPr>
        <p:spPr>
          <a:xfrm>
            <a:off x="2058537" y="193827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FF40704E-1940-567C-0B9F-639A50D3F852}"/>
              </a:ext>
            </a:extLst>
          </p:cNvPr>
          <p:cNvSpPr/>
          <p:nvPr/>
        </p:nvSpPr>
        <p:spPr>
          <a:xfrm>
            <a:off x="2239082" y="1935946"/>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DF90DA1-508E-1DCE-1B5B-E98619B146C4}"/>
              </a:ext>
            </a:extLst>
          </p:cNvPr>
          <p:cNvSpPr/>
          <p:nvPr/>
        </p:nvSpPr>
        <p:spPr>
          <a:xfrm>
            <a:off x="2239082" y="2163856"/>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85AB6FD0-EC86-4781-7D13-18A636DF6951}"/>
              </a:ext>
            </a:extLst>
          </p:cNvPr>
          <p:cNvCxnSpPr/>
          <p:nvPr/>
        </p:nvCxnSpPr>
        <p:spPr>
          <a:xfrm>
            <a:off x="2585684" y="198970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8A2F65E8-DE82-76BA-1BE1-AC91D9B59821}"/>
              </a:ext>
            </a:extLst>
          </p:cNvPr>
          <p:cNvSpPr/>
          <p:nvPr/>
        </p:nvSpPr>
        <p:spPr>
          <a:xfrm>
            <a:off x="2239082" y="2427766"/>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mit Pfeil 18">
            <a:extLst>
              <a:ext uri="{FF2B5EF4-FFF2-40B4-BE49-F238E27FC236}">
                <a16:creationId xmlns:a16="http://schemas.microsoft.com/office/drawing/2014/main" id="{C93A0636-B75C-6F60-7AA2-24589A649868}"/>
              </a:ext>
            </a:extLst>
          </p:cNvPr>
          <p:cNvCxnSpPr/>
          <p:nvPr/>
        </p:nvCxnSpPr>
        <p:spPr>
          <a:xfrm>
            <a:off x="2585684" y="225361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83B45AB-9F84-81AB-7F1C-E39FD297F07F}"/>
              </a:ext>
            </a:extLst>
          </p:cNvPr>
          <p:cNvCxnSpPr>
            <a:cxnSpLocks/>
          </p:cNvCxnSpPr>
          <p:nvPr/>
        </p:nvCxnSpPr>
        <p:spPr>
          <a:xfrm>
            <a:off x="2978746" y="2458867"/>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92423875-DCC2-DC3D-744E-1F40FD8D1D07}"/>
              </a:ext>
            </a:extLst>
          </p:cNvPr>
          <p:cNvSpPr/>
          <p:nvPr/>
        </p:nvSpPr>
        <p:spPr>
          <a:xfrm>
            <a:off x="3188360" y="2435177"/>
            <a:ext cx="3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 Verbindung mit Pfeil 21">
            <a:extLst>
              <a:ext uri="{FF2B5EF4-FFF2-40B4-BE49-F238E27FC236}">
                <a16:creationId xmlns:a16="http://schemas.microsoft.com/office/drawing/2014/main" id="{03D86074-1B29-F8DA-7F66-46BB97FEE7BC}"/>
              </a:ext>
            </a:extLst>
          </p:cNvPr>
          <p:cNvCxnSpPr/>
          <p:nvPr/>
        </p:nvCxnSpPr>
        <p:spPr>
          <a:xfrm>
            <a:off x="3363244" y="2526841"/>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0C030E9-51C5-CD19-DA24-38D7D872CA30}"/>
              </a:ext>
            </a:extLst>
          </p:cNvPr>
          <p:cNvSpPr/>
          <p:nvPr/>
        </p:nvSpPr>
        <p:spPr>
          <a:xfrm>
            <a:off x="3183244" y="2698676"/>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CE066E1B-E208-A9F1-0583-7D24B5AFD81B}"/>
              </a:ext>
            </a:extLst>
          </p:cNvPr>
          <p:cNvCxnSpPr/>
          <p:nvPr/>
        </p:nvCxnSpPr>
        <p:spPr>
          <a:xfrm>
            <a:off x="3363244" y="285807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4ED5DDA1-3351-A9E6-1B75-B62D6FBF528D}"/>
              </a:ext>
            </a:extLst>
          </p:cNvPr>
          <p:cNvSpPr/>
          <p:nvPr/>
        </p:nvSpPr>
        <p:spPr>
          <a:xfrm>
            <a:off x="3183244" y="3034584"/>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3EC99F60-63CC-25EC-61FA-FB34D9A841C0}"/>
              </a:ext>
            </a:extLst>
          </p:cNvPr>
          <p:cNvCxnSpPr>
            <a:cxnSpLocks/>
          </p:cNvCxnSpPr>
          <p:nvPr/>
        </p:nvCxnSpPr>
        <p:spPr>
          <a:xfrm>
            <a:off x="3560178" y="3106584"/>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hteck 26">
            <a:extLst>
              <a:ext uri="{FF2B5EF4-FFF2-40B4-BE49-F238E27FC236}">
                <a16:creationId xmlns:a16="http://schemas.microsoft.com/office/drawing/2014/main" id="{F6D6BA3A-C6CE-11B3-58B9-945127F33F97}"/>
              </a:ext>
            </a:extLst>
          </p:cNvPr>
          <p:cNvSpPr/>
          <p:nvPr/>
        </p:nvSpPr>
        <p:spPr>
          <a:xfrm>
            <a:off x="3747825" y="3034584"/>
            <a:ext cx="18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5FD54518-41A9-7479-EAF1-F58B8532308C}"/>
              </a:ext>
            </a:extLst>
          </p:cNvPr>
          <p:cNvCxnSpPr/>
          <p:nvPr/>
        </p:nvCxnSpPr>
        <p:spPr>
          <a:xfrm>
            <a:off x="3837825" y="3195518"/>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C83D0D8B-C2CB-9BFD-0A4E-A5371D9EF2F9}"/>
              </a:ext>
            </a:extLst>
          </p:cNvPr>
          <p:cNvSpPr/>
          <p:nvPr/>
        </p:nvSpPr>
        <p:spPr>
          <a:xfrm>
            <a:off x="3747825" y="3373090"/>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a:extLst>
              <a:ext uri="{FF2B5EF4-FFF2-40B4-BE49-F238E27FC236}">
                <a16:creationId xmlns:a16="http://schemas.microsoft.com/office/drawing/2014/main" id="{92560A88-42F4-99C2-348A-BC116834585C}"/>
              </a:ext>
            </a:extLst>
          </p:cNvPr>
          <p:cNvCxnSpPr/>
          <p:nvPr/>
        </p:nvCxnSpPr>
        <p:spPr>
          <a:xfrm>
            <a:off x="3837825" y="367510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E1BE3FBE-AD0A-CC8F-BE35-6D38BC46D353}"/>
              </a:ext>
            </a:extLst>
          </p:cNvPr>
          <p:cNvSpPr/>
          <p:nvPr/>
        </p:nvSpPr>
        <p:spPr>
          <a:xfrm>
            <a:off x="3747825" y="3852672"/>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1692FBAF-369F-767C-7C42-EF22E062BE70}"/>
              </a:ext>
            </a:extLst>
          </p:cNvPr>
          <p:cNvCxnSpPr>
            <a:cxnSpLocks/>
          </p:cNvCxnSpPr>
          <p:nvPr/>
        </p:nvCxnSpPr>
        <p:spPr>
          <a:xfrm>
            <a:off x="3560178" y="3987118"/>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03146B63-D683-EFC5-36F1-A8C2FE05DCA4}"/>
              </a:ext>
            </a:extLst>
          </p:cNvPr>
          <p:cNvSpPr/>
          <p:nvPr/>
        </p:nvSpPr>
        <p:spPr>
          <a:xfrm>
            <a:off x="3183244" y="3852672"/>
            <a:ext cx="36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a:extLst>
              <a:ext uri="{FF2B5EF4-FFF2-40B4-BE49-F238E27FC236}">
                <a16:creationId xmlns:a16="http://schemas.microsoft.com/office/drawing/2014/main" id="{3E75E06E-8EB7-E003-37F6-564A9B809348}"/>
              </a:ext>
            </a:extLst>
          </p:cNvPr>
          <p:cNvCxnSpPr>
            <a:cxnSpLocks/>
          </p:cNvCxnSpPr>
          <p:nvPr/>
        </p:nvCxnSpPr>
        <p:spPr>
          <a:xfrm>
            <a:off x="3363244" y="3195518"/>
            <a:ext cx="0" cy="482506"/>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Rechteck 35">
            <a:extLst>
              <a:ext uri="{FF2B5EF4-FFF2-40B4-BE49-F238E27FC236}">
                <a16:creationId xmlns:a16="http://schemas.microsoft.com/office/drawing/2014/main" id="{55631F1C-072D-A3F3-BB64-6DD8C4554481}"/>
              </a:ext>
            </a:extLst>
          </p:cNvPr>
          <p:cNvSpPr/>
          <p:nvPr/>
        </p:nvSpPr>
        <p:spPr>
          <a:xfrm>
            <a:off x="3183244" y="3698359"/>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2A687F89-31AD-922C-2419-1FAC87914095}"/>
              </a:ext>
            </a:extLst>
          </p:cNvPr>
          <p:cNvCxnSpPr/>
          <p:nvPr/>
        </p:nvCxnSpPr>
        <p:spPr>
          <a:xfrm>
            <a:off x="3363244" y="416140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F7D460E2-48F6-99B2-5921-6BBA62E9276A}"/>
              </a:ext>
            </a:extLst>
          </p:cNvPr>
          <p:cNvSpPr/>
          <p:nvPr/>
        </p:nvSpPr>
        <p:spPr>
          <a:xfrm>
            <a:off x="3183244" y="4333241"/>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a:extLst>
              <a:ext uri="{FF2B5EF4-FFF2-40B4-BE49-F238E27FC236}">
                <a16:creationId xmlns:a16="http://schemas.microsoft.com/office/drawing/2014/main" id="{4D43B23D-0D95-1C0D-0B81-5F68B17316E0}"/>
              </a:ext>
            </a:extLst>
          </p:cNvPr>
          <p:cNvCxnSpPr/>
          <p:nvPr/>
        </p:nvCxnSpPr>
        <p:spPr>
          <a:xfrm>
            <a:off x="3363244" y="4492641"/>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26996349-7A82-94B1-A0C6-0E70AACB554D}"/>
              </a:ext>
            </a:extLst>
          </p:cNvPr>
          <p:cNvSpPr/>
          <p:nvPr/>
        </p:nvSpPr>
        <p:spPr>
          <a:xfrm>
            <a:off x="3183244" y="4669149"/>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mit Pfeil 40">
            <a:extLst>
              <a:ext uri="{FF2B5EF4-FFF2-40B4-BE49-F238E27FC236}">
                <a16:creationId xmlns:a16="http://schemas.microsoft.com/office/drawing/2014/main" id="{4A53FCBF-EEEA-ADD1-1354-A57D21A54F66}"/>
              </a:ext>
            </a:extLst>
          </p:cNvPr>
          <p:cNvCxnSpPr>
            <a:cxnSpLocks/>
          </p:cNvCxnSpPr>
          <p:nvPr/>
        </p:nvCxnSpPr>
        <p:spPr>
          <a:xfrm>
            <a:off x="2987213" y="4740652"/>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C3B89458-12FF-42CD-0FAD-61F225A7A726}"/>
              </a:ext>
            </a:extLst>
          </p:cNvPr>
          <p:cNvSpPr/>
          <p:nvPr/>
        </p:nvSpPr>
        <p:spPr>
          <a:xfrm>
            <a:off x="2229250" y="4668652"/>
            <a:ext cx="72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a:extLst>
              <a:ext uri="{FF2B5EF4-FFF2-40B4-BE49-F238E27FC236}">
                <a16:creationId xmlns:a16="http://schemas.microsoft.com/office/drawing/2014/main" id="{AF46A533-896A-68A2-DE3B-8DFF753E381D}"/>
              </a:ext>
            </a:extLst>
          </p:cNvPr>
          <p:cNvCxnSpPr>
            <a:cxnSpLocks/>
          </p:cNvCxnSpPr>
          <p:nvPr/>
        </p:nvCxnSpPr>
        <p:spPr>
          <a:xfrm>
            <a:off x="2585684" y="2526841"/>
            <a:ext cx="0" cy="2046119"/>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FCB5186E-038E-FA8B-97FC-31B33749B8E0}"/>
              </a:ext>
            </a:extLst>
          </p:cNvPr>
          <p:cNvSpPr/>
          <p:nvPr/>
        </p:nvSpPr>
        <p:spPr>
          <a:xfrm>
            <a:off x="2225684" y="458681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90AECBBE-FE46-F815-034C-4E1E87833778}"/>
              </a:ext>
            </a:extLst>
          </p:cNvPr>
          <p:cNvSpPr/>
          <p:nvPr/>
        </p:nvSpPr>
        <p:spPr>
          <a:xfrm>
            <a:off x="2225684" y="502008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 Verbindung mit Pfeil 46">
            <a:extLst>
              <a:ext uri="{FF2B5EF4-FFF2-40B4-BE49-F238E27FC236}">
                <a16:creationId xmlns:a16="http://schemas.microsoft.com/office/drawing/2014/main" id="{8F0E6D8B-C9A0-75EA-E7BB-A2AB1546EC43}"/>
              </a:ext>
            </a:extLst>
          </p:cNvPr>
          <p:cNvCxnSpPr/>
          <p:nvPr/>
        </p:nvCxnSpPr>
        <p:spPr>
          <a:xfrm>
            <a:off x="2572286" y="484593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B4260858-46B8-4465-CE91-0854E2C3C3C7}"/>
              </a:ext>
            </a:extLst>
          </p:cNvPr>
          <p:cNvSpPr/>
          <p:nvPr/>
        </p:nvSpPr>
        <p:spPr>
          <a:xfrm>
            <a:off x="2225684" y="528399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 Verbindung mit Pfeil 48">
            <a:extLst>
              <a:ext uri="{FF2B5EF4-FFF2-40B4-BE49-F238E27FC236}">
                <a16:creationId xmlns:a16="http://schemas.microsoft.com/office/drawing/2014/main" id="{E712E783-24A5-9C98-48F9-9C145E36F19B}"/>
              </a:ext>
            </a:extLst>
          </p:cNvPr>
          <p:cNvCxnSpPr/>
          <p:nvPr/>
        </p:nvCxnSpPr>
        <p:spPr>
          <a:xfrm>
            <a:off x="2572286" y="510984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0D534CF6-1024-AE29-06D9-20E52F861AF8}"/>
              </a:ext>
            </a:extLst>
          </p:cNvPr>
          <p:cNvCxnSpPr>
            <a:cxnSpLocks/>
          </p:cNvCxnSpPr>
          <p:nvPr/>
        </p:nvCxnSpPr>
        <p:spPr>
          <a:xfrm>
            <a:off x="2044815" y="5312983"/>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hteck 50">
            <a:extLst>
              <a:ext uri="{FF2B5EF4-FFF2-40B4-BE49-F238E27FC236}">
                <a16:creationId xmlns:a16="http://schemas.microsoft.com/office/drawing/2014/main" id="{08FE2FB9-9B6C-3667-B6FB-A1E32A4381F8}"/>
              </a:ext>
            </a:extLst>
          </p:cNvPr>
          <p:cNvSpPr/>
          <p:nvPr/>
        </p:nvSpPr>
        <p:spPr>
          <a:xfrm>
            <a:off x="596348" y="5279145"/>
            <a:ext cx="144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71AB8088-897C-5C60-E56D-83F0F4167E9D}"/>
              </a:ext>
            </a:extLst>
          </p:cNvPr>
          <p:cNvSpPr/>
          <p:nvPr/>
        </p:nvSpPr>
        <p:spPr>
          <a:xfrm>
            <a:off x="596348" y="5242079"/>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3" name="Gerade Verbindung mit Pfeil 52">
            <a:extLst>
              <a:ext uri="{FF2B5EF4-FFF2-40B4-BE49-F238E27FC236}">
                <a16:creationId xmlns:a16="http://schemas.microsoft.com/office/drawing/2014/main" id="{97BC669E-E544-C8E4-B875-33BE8BC50084}"/>
              </a:ext>
            </a:extLst>
          </p:cNvPr>
          <p:cNvCxnSpPr>
            <a:cxnSpLocks/>
          </p:cNvCxnSpPr>
          <p:nvPr/>
        </p:nvCxnSpPr>
        <p:spPr>
          <a:xfrm flipH="1">
            <a:off x="1316348" y="2004121"/>
            <a:ext cx="7241" cy="3194508"/>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Rechteck 54">
            <a:extLst>
              <a:ext uri="{FF2B5EF4-FFF2-40B4-BE49-F238E27FC236}">
                <a16:creationId xmlns:a16="http://schemas.microsoft.com/office/drawing/2014/main" id="{DC40E813-C5CB-0025-6663-06887F2352A3}"/>
              </a:ext>
            </a:extLst>
          </p:cNvPr>
          <p:cNvSpPr/>
          <p:nvPr/>
        </p:nvSpPr>
        <p:spPr>
          <a:xfrm>
            <a:off x="608705" y="5530992"/>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6" name="Gerade Verbindung mit Pfeil 55">
            <a:extLst>
              <a:ext uri="{FF2B5EF4-FFF2-40B4-BE49-F238E27FC236}">
                <a16:creationId xmlns:a16="http://schemas.microsoft.com/office/drawing/2014/main" id="{AF5D7C3E-B00A-ACC5-9C4A-A28CAD67D395}"/>
              </a:ext>
            </a:extLst>
          </p:cNvPr>
          <p:cNvCxnSpPr/>
          <p:nvPr/>
        </p:nvCxnSpPr>
        <p:spPr>
          <a:xfrm>
            <a:off x="1341062" y="5370354"/>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hteck 56">
            <a:extLst>
              <a:ext uri="{FF2B5EF4-FFF2-40B4-BE49-F238E27FC236}">
                <a16:creationId xmlns:a16="http://schemas.microsoft.com/office/drawing/2014/main" id="{438DFF90-9299-5CBE-A79F-5D67164BCCE7}"/>
              </a:ext>
            </a:extLst>
          </p:cNvPr>
          <p:cNvSpPr/>
          <p:nvPr/>
        </p:nvSpPr>
        <p:spPr>
          <a:xfrm>
            <a:off x="621062" y="5743604"/>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57">
            <a:extLst>
              <a:ext uri="{FF2B5EF4-FFF2-40B4-BE49-F238E27FC236}">
                <a16:creationId xmlns:a16="http://schemas.microsoft.com/office/drawing/2014/main" id="{57537F20-4B85-3C30-B154-2E399B65EB9E}"/>
              </a:ext>
            </a:extLst>
          </p:cNvPr>
          <p:cNvCxnSpPr/>
          <p:nvPr/>
        </p:nvCxnSpPr>
        <p:spPr>
          <a:xfrm>
            <a:off x="1341062" y="558296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A9C4B812-3520-2CC3-3292-8FE385C4DEA6}"/>
              </a:ext>
            </a:extLst>
          </p:cNvPr>
          <p:cNvSpPr/>
          <p:nvPr/>
        </p:nvSpPr>
        <p:spPr>
          <a:xfrm>
            <a:off x="621062" y="5975746"/>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 Verbindung mit Pfeil 59">
            <a:extLst>
              <a:ext uri="{FF2B5EF4-FFF2-40B4-BE49-F238E27FC236}">
                <a16:creationId xmlns:a16="http://schemas.microsoft.com/office/drawing/2014/main" id="{2B0EA48D-491B-59A9-FA0A-37AD0CD4C96F}"/>
              </a:ext>
            </a:extLst>
          </p:cNvPr>
          <p:cNvCxnSpPr/>
          <p:nvPr/>
        </p:nvCxnSpPr>
        <p:spPr>
          <a:xfrm>
            <a:off x="1344391" y="5798174"/>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62" name="Grafik 61">
            <a:extLst>
              <a:ext uri="{FF2B5EF4-FFF2-40B4-BE49-F238E27FC236}">
                <a16:creationId xmlns:a16="http://schemas.microsoft.com/office/drawing/2014/main" id="{5A7B8717-FDE8-988C-854F-74CD8C39D8BE}"/>
              </a:ext>
            </a:extLst>
          </p:cNvPr>
          <p:cNvPicPr>
            <a:picLocks noChangeAspect="1"/>
          </p:cNvPicPr>
          <p:nvPr/>
        </p:nvPicPr>
        <p:blipFill>
          <a:blip r:embed="rId5"/>
          <a:stretch>
            <a:fillRect/>
          </a:stretch>
        </p:blipFill>
        <p:spPr>
          <a:xfrm>
            <a:off x="621062" y="6056881"/>
            <a:ext cx="1436611" cy="716400"/>
          </a:xfrm>
          <a:prstGeom prst="rect">
            <a:avLst/>
          </a:prstGeom>
        </p:spPr>
      </p:pic>
      <p:sp>
        <p:nvSpPr>
          <p:cNvPr id="68" name="Geschweifte Klammer links 67">
            <a:extLst>
              <a:ext uri="{FF2B5EF4-FFF2-40B4-BE49-F238E27FC236}">
                <a16:creationId xmlns:a16="http://schemas.microsoft.com/office/drawing/2014/main" id="{0F28109B-7175-8B3D-DA35-37F950E74BD5}"/>
              </a:ext>
            </a:extLst>
          </p:cNvPr>
          <p:cNvSpPr/>
          <p:nvPr/>
        </p:nvSpPr>
        <p:spPr>
          <a:xfrm>
            <a:off x="3038016" y="3698358"/>
            <a:ext cx="122608" cy="4423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0" name="Geschweifte Klammer links 69">
            <a:extLst>
              <a:ext uri="{FF2B5EF4-FFF2-40B4-BE49-F238E27FC236}">
                <a16:creationId xmlns:a16="http://schemas.microsoft.com/office/drawing/2014/main" id="{3904DF4D-8EE0-2D00-83C7-122268761975}"/>
              </a:ext>
            </a:extLst>
          </p:cNvPr>
          <p:cNvSpPr/>
          <p:nvPr/>
        </p:nvSpPr>
        <p:spPr>
          <a:xfrm>
            <a:off x="2080882" y="4586819"/>
            <a:ext cx="120168" cy="22123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Geschweifte Klammer links 70">
            <a:extLst>
              <a:ext uri="{FF2B5EF4-FFF2-40B4-BE49-F238E27FC236}">
                <a16:creationId xmlns:a16="http://schemas.microsoft.com/office/drawing/2014/main" id="{EF38EACD-341C-9834-30D4-D9F6E14C6954}"/>
              </a:ext>
            </a:extLst>
          </p:cNvPr>
          <p:cNvSpPr/>
          <p:nvPr/>
        </p:nvSpPr>
        <p:spPr>
          <a:xfrm>
            <a:off x="440879" y="5240529"/>
            <a:ext cx="124151" cy="11061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4" name="Textfeld 73">
            <a:extLst>
              <a:ext uri="{FF2B5EF4-FFF2-40B4-BE49-F238E27FC236}">
                <a16:creationId xmlns:a16="http://schemas.microsoft.com/office/drawing/2014/main" id="{32CB03C5-5855-39D1-DCB8-70E095380BBE}"/>
              </a:ext>
            </a:extLst>
          </p:cNvPr>
          <p:cNvSpPr txBox="1"/>
          <p:nvPr/>
        </p:nvSpPr>
        <p:spPr>
          <a:xfrm>
            <a:off x="2094906" y="881113"/>
            <a:ext cx="1791051" cy="369332"/>
          </a:xfrm>
          <a:prstGeom prst="rect">
            <a:avLst/>
          </a:prstGeom>
          <a:noFill/>
        </p:spPr>
        <p:txBody>
          <a:bodyPr wrap="square" rtlCol="0">
            <a:spAutoFit/>
          </a:bodyPr>
          <a:lstStyle/>
          <a:p>
            <a:r>
              <a:rPr lang="de-DE"/>
              <a:t>sparse input</a:t>
            </a:r>
          </a:p>
        </p:txBody>
      </p:sp>
      <p:sp>
        <p:nvSpPr>
          <p:cNvPr id="75" name="Textfeld 74">
            <a:extLst>
              <a:ext uri="{FF2B5EF4-FFF2-40B4-BE49-F238E27FC236}">
                <a16:creationId xmlns:a16="http://schemas.microsoft.com/office/drawing/2014/main" id="{0EB3AD9E-FEC0-2C76-E57C-DAFBF2F2E025}"/>
              </a:ext>
            </a:extLst>
          </p:cNvPr>
          <p:cNvSpPr txBox="1"/>
          <p:nvPr/>
        </p:nvSpPr>
        <p:spPr>
          <a:xfrm>
            <a:off x="2094906" y="6224431"/>
            <a:ext cx="1791051" cy="369332"/>
          </a:xfrm>
          <a:prstGeom prst="rect">
            <a:avLst/>
          </a:prstGeom>
          <a:noFill/>
        </p:spPr>
        <p:txBody>
          <a:bodyPr wrap="square" rtlCol="0">
            <a:spAutoFit/>
          </a:bodyPr>
          <a:lstStyle/>
          <a:p>
            <a:r>
              <a:rPr lang="de-DE"/>
              <a:t>target / output</a:t>
            </a:r>
          </a:p>
        </p:txBody>
      </p:sp>
      <p:grpSp>
        <p:nvGrpSpPr>
          <p:cNvPr id="78" name="Gruppieren 77">
            <a:extLst>
              <a:ext uri="{FF2B5EF4-FFF2-40B4-BE49-F238E27FC236}">
                <a16:creationId xmlns:a16="http://schemas.microsoft.com/office/drawing/2014/main" id="{DF9FEC1A-5766-8131-54A4-EB1F24527995}"/>
              </a:ext>
            </a:extLst>
          </p:cNvPr>
          <p:cNvGrpSpPr/>
          <p:nvPr/>
        </p:nvGrpSpPr>
        <p:grpSpPr>
          <a:xfrm>
            <a:off x="6316133" y="1752938"/>
            <a:ext cx="2396067" cy="2099734"/>
            <a:chOff x="5867400" y="1159933"/>
            <a:chExt cx="2396067" cy="2099734"/>
          </a:xfrm>
        </p:grpSpPr>
        <p:cxnSp>
          <p:nvCxnSpPr>
            <p:cNvPr id="63" name="Gerade Verbindung mit Pfeil 62">
              <a:extLst>
                <a:ext uri="{FF2B5EF4-FFF2-40B4-BE49-F238E27FC236}">
                  <a16:creationId xmlns:a16="http://schemas.microsoft.com/office/drawing/2014/main" id="{E9AB4D8E-502F-E200-6284-AD0CB2AD3166}"/>
                </a:ext>
              </a:extLst>
            </p:cNvPr>
            <p:cNvCxnSpPr/>
            <p:nvPr/>
          </p:nvCxnSpPr>
          <p:spPr>
            <a:xfrm>
              <a:off x="6096000" y="143977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460FD3AC-BE2E-0C78-8A2B-6FE334555378}"/>
                </a:ext>
              </a:extLst>
            </p:cNvPr>
            <p:cNvCxnSpPr>
              <a:cxnSpLocks/>
            </p:cNvCxnSpPr>
            <p:nvPr/>
          </p:nvCxnSpPr>
          <p:spPr>
            <a:xfrm>
              <a:off x="6041531" y="179444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1DA4FF83-BCAE-359A-0BDF-EA6E86766696}"/>
                </a:ext>
              </a:extLst>
            </p:cNvPr>
            <p:cNvCxnSpPr>
              <a:cxnSpLocks/>
            </p:cNvCxnSpPr>
            <p:nvPr/>
          </p:nvCxnSpPr>
          <p:spPr>
            <a:xfrm>
              <a:off x="6046398" y="2070719"/>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FA039EA-14C9-7474-0D13-820CAC303930}"/>
                </a:ext>
              </a:extLst>
            </p:cNvPr>
            <p:cNvCxnSpPr>
              <a:cxnSpLocks/>
            </p:cNvCxnSpPr>
            <p:nvPr/>
          </p:nvCxnSpPr>
          <p:spPr>
            <a:xfrm>
              <a:off x="6126887" y="2246677"/>
              <a:ext cx="0" cy="199615"/>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Geschweifte Klammer links 71">
              <a:extLst>
                <a:ext uri="{FF2B5EF4-FFF2-40B4-BE49-F238E27FC236}">
                  <a16:creationId xmlns:a16="http://schemas.microsoft.com/office/drawing/2014/main" id="{17504806-45FF-131B-51D9-5D5A04991C10}"/>
                </a:ext>
              </a:extLst>
            </p:cNvPr>
            <p:cNvSpPr/>
            <p:nvPr/>
          </p:nvSpPr>
          <p:spPr>
            <a:xfrm>
              <a:off x="6069784" y="2553966"/>
              <a:ext cx="104924" cy="16738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73" name="Gerade Verbindung mit Pfeil 72">
              <a:extLst>
                <a:ext uri="{FF2B5EF4-FFF2-40B4-BE49-F238E27FC236}">
                  <a16:creationId xmlns:a16="http://schemas.microsoft.com/office/drawing/2014/main" id="{837F11A3-5AFE-A7A6-5EF4-2547B946491E}"/>
                </a:ext>
              </a:extLst>
            </p:cNvPr>
            <p:cNvCxnSpPr/>
            <p:nvPr/>
          </p:nvCxnSpPr>
          <p:spPr>
            <a:xfrm>
              <a:off x="6132374" y="2817833"/>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2662A69-DBAD-8A85-5AC4-3C4A02427CC0}"/>
                </a:ext>
              </a:extLst>
            </p:cNvPr>
            <p:cNvSpPr txBox="1"/>
            <p:nvPr/>
          </p:nvSpPr>
          <p:spPr>
            <a:xfrm>
              <a:off x="6285906" y="1328232"/>
              <a:ext cx="1791051" cy="1754326"/>
            </a:xfrm>
            <a:prstGeom prst="rect">
              <a:avLst/>
            </a:prstGeom>
            <a:noFill/>
          </p:spPr>
          <p:txBody>
            <a:bodyPr wrap="square" rtlCol="0">
              <a:spAutoFit/>
            </a:bodyPr>
            <a:lstStyle/>
            <a:p>
              <a:r>
                <a:rPr lang="de-DE"/>
                <a:t>2D conv. + ReLU</a:t>
              </a:r>
            </a:p>
            <a:p>
              <a:r>
                <a:rPr lang="de-DE"/>
                <a:t>max Pooling 2x2</a:t>
              </a:r>
            </a:p>
            <a:p>
              <a:r>
                <a:rPr lang="de-DE"/>
                <a:t>up-sampling 2x2</a:t>
              </a:r>
            </a:p>
            <a:p>
              <a:r>
                <a:rPr lang="de-DE"/>
                <a:t>copy</a:t>
              </a:r>
            </a:p>
            <a:p>
              <a:r>
                <a:rPr lang="de-DE"/>
                <a:t>concatenate</a:t>
              </a:r>
            </a:p>
            <a:p>
              <a:r>
                <a:rPr lang="de-DE"/>
                <a:t>1x1 convolution</a:t>
              </a:r>
            </a:p>
          </p:txBody>
        </p:sp>
        <p:sp>
          <p:nvSpPr>
            <p:cNvPr id="77" name="Rechteck 76">
              <a:extLst>
                <a:ext uri="{FF2B5EF4-FFF2-40B4-BE49-F238E27FC236}">
                  <a16:creationId xmlns:a16="http://schemas.microsoft.com/office/drawing/2014/main" id="{6C506406-E789-7D00-BD5B-E6CAA95652FC}"/>
                </a:ext>
              </a:extLst>
            </p:cNvPr>
            <p:cNvSpPr/>
            <p:nvPr/>
          </p:nvSpPr>
          <p:spPr>
            <a:xfrm>
              <a:off x="5867400" y="1159933"/>
              <a:ext cx="2396067" cy="2099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Textfeld 78">
            <a:extLst>
              <a:ext uri="{FF2B5EF4-FFF2-40B4-BE49-F238E27FC236}">
                <a16:creationId xmlns:a16="http://schemas.microsoft.com/office/drawing/2014/main" id="{8A278CB6-AE92-8D9C-CA38-BA40715A95F2}"/>
              </a:ext>
            </a:extLst>
          </p:cNvPr>
          <p:cNvSpPr txBox="1"/>
          <p:nvPr/>
        </p:nvSpPr>
        <p:spPr>
          <a:xfrm>
            <a:off x="8914584" y="2072572"/>
            <a:ext cx="3028336" cy="1477328"/>
          </a:xfrm>
          <a:prstGeom prst="rect">
            <a:avLst/>
          </a:prstGeom>
          <a:noFill/>
        </p:spPr>
        <p:txBody>
          <a:bodyPr wrap="square" rtlCol="0">
            <a:spAutoFit/>
          </a:bodyPr>
          <a:lstStyle/>
          <a:p>
            <a:r>
              <a:rPr lang="de-DE"/>
              <a:t>CNN filters = [64,128,256,512]</a:t>
            </a:r>
          </a:p>
          <a:p>
            <a:endParaRPr lang="de-DE"/>
          </a:p>
          <a:p>
            <a:r>
              <a:rPr lang="de-DE"/>
              <a:t>CNN kernel size = 5x5</a:t>
            </a:r>
          </a:p>
          <a:p>
            <a:endParaRPr lang="de-DE"/>
          </a:p>
          <a:p>
            <a:r>
              <a:rPr lang="de-DE"/>
              <a:t>21.6 Mio trainable parameters</a:t>
            </a:r>
          </a:p>
        </p:txBody>
      </p:sp>
    </p:spTree>
    <p:extLst>
      <p:ext uri="{BB962C8B-B14F-4D97-AF65-F5344CB8AC3E}">
        <p14:creationId xmlns:p14="http://schemas.microsoft.com/office/powerpoint/2010/main" val="15350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560174" y="1215387"/>
            <a:ext cx="11191102" cy="3416320"/>
          </a:xfrm>
          <a:prstGeom prst="rect">
            <a:avLst/>
          </a:prstGeom>
          <a:noFill/>
        </p:spPr>
        <p:txBody>
          <a:bodyPr wrap="square" rtlCol="0">
            <a:spAutoFit/>
          </a:bodyPr>
          <a:lstStyle/>
          <a:p>
            <a:pPr marL="342900" indent="-342900">
              <a:buFont typeface="+mj-lt"/>
              <a:buAutoNum type="arabicPeriod"/>
            </a:pPr>
            <a:r>
              <a:rPr lang="de-DE"/>
              <a:t>mask_type=</a:t>
            </a:r>
            <a:r>
              <a:rPr lang="de-DE">
                <a:solidFill>
                  <a:srgbClr val="FF0000"/>
                </a:solidFill>
              </a:rPr>
              <a:t>'fixed</a:t>
            </a:r>
            <a:r>
              <a:rPr lang="de-DE"/>
              <a:t>', augmentation_factor=1: </a:t>
            </a:r>
            <a:r>
              <a:rPr lang="de-DE" b="1"/>
              <a:t>Base experiment</a:t>
            </a:r>
            <a:r>
              <a:rPr lang="de-DE"/>
              <a:t>, according to szenario to have limitet number of measurements from stations, that are fixed in their location. Fast to train, low ressources required.</a:t>
            </a:r>
          </a:p>
          <a:p>
            <a:pPr marL="342900" indent="-342900">
              <a:buFont typeface="+mj-lt"/>
              <a:buAutoNum type="arabicPeriod"/>
            </a:pPr>
            <a:endParaRPr lang="de-DE"/>
          </a:p>
          <a:p>
            <a:pPr marL="342900" indent="-342900">
              <a:buFont typeface="+mj-lt"/>
              <a:buAutoNum type="arabicPeriod"/>
            </a:pPr>
            <a:r>
              <a:rPr lang="de-DE"/>
              <a:t>mask_type=</a:t>
            </a:r>
            <a:r>
              <a:rPr lang="de-DE">
                <a:solidFill>
                  <a:srgbClr val="FF0000"/>
                </a:solidFill>
              </a:rPr>
              <a:t>'variable</a:t>
            </a:r>
            <a:r>
              <a:rPr lang="de-DE"/>
              <a:t>', augmentation_factor=1: </a:t>
            </a:r>
            <a:r>
              <a:rPr lang="de-DE" b="1"/>
              <a:t>Extends base experiment</a:t>
            </a:r>
            <a:r>
              <a:rPr lang="de-DE"/>
              <a:t>, </a:t>
            </a:r>
            <a:r>
              <a:rPr lang="de-DE">
                <a:solidFill>
                  <a:srgbClr val="FF0000"/>
                </a:solidFill>
              </a:rPr>
              <a:t>can handle variable inputs with fixed sparsity</a:t>
            </a:r>
            <a:r>
              <a:rPr lang="de-DE"/>
              <a:t> in single model. Fits to observations from e.g. argo floats on their trajectory or well suited for e.g. sea surface temperature measurements, where varying cloud coverage limits infrared observations. In its simplest form, use each sample only once. Expect worse performance, compared to base experiment, but increased flexibility.</a:t>
            </a:r>
          </a:p>
          <a:p>
            <a:pPr marL="342900" indent="-342900">
              <a:buFont typeface="+mj-lt"/>
              <a:buAutoNum type="arabicPeriod"/>
            </a:pPr>
            <a:endParaRPr lang="de-DE"/>
          </a:p>
          <a:p>
            <a:pPr marL="342900" indent="-342900">
              <a:buFont typeface="+mj-lt"/>
              <a:buAutoNum type="arabicPeriod"/>
            </a:pPr>
            <a:r>
              <a:rPr lang="de-DE"/>
              <a:t>mask_type='variable', </a:t>
            </a:r>
            <a:r>
              <a:rPr lang="de-DE">
                <a:solidFill>
                  <a:srgbClr val="FF0000"/>
                </a:solidFill>
              </a:rPr>
              <a:t>augmentation_factor=2</a:t>
            </a:r>
            <a:r>
              <a:rPr lang="de-DE"/>
              <a:t>: </a:t>
            </a:r>
            <a:r>
              <a:rPr lang="de-DE" b="1"/>
              <a:t>Improve performance </a:t>
            </a:r>
            <a:r>
              <a:rPr lang="de-DE"/>
              <a:t>by using each input sample multiple times, due to random sparsity. Try to reduce overfitting and increase generalization on unseen data. Comes at the expense of increased training time.</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Define experiments</a:t>
            </a:r>
          </a:p>
        </p:txBody>
      </p:sp>
    </p:spTree>
    <p:extLst>
      <p:ext uri="{BB962C8B-B14F-4D97-AF65-F5344CB8AC3E}">
        <p14:creationId xmlns:p14="http://schemas.microsoft.com/office/powerpoint/2010/main" val="41104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745525" y="4798847"/>
            <a:ext cx="8942172" cy="646331"/>
          </a:xfrm>
          <a:prstGeom prst="rect">
            <a:avLst/>
          </a:prstGeom>
          <a:noFill/>
        </p:spPr>
        <p:txBody>
          <a:bodyPr wrap="square" rtlCol="0">
            <a:spAutoFit/>
          </a:bodyPr>
          <a:lstStyle/>
          <a:p>
            <a:r>
              <a:rPr lang="de-DE">
                <a:sym typeface="Wingdings" pitchFamily="2" charset="2"/>
              </a:rPr>
              <a:t> </a:t>
            </a:r>
            <a:r>
              <a:rPr lang="de-DE"/>
              <a:t>With </a:t>
            </a:r>
            <a:r>
              <a:rPr lang="de-DE" b="1"/>
              <a:t>data augmentation </a:t>
            </a:r>
            <a:r>
              <a:rPr lang="de-DE"/>
              <a:t>(factor=2), we already </a:t>
            </a:r>
            <a:r>
              <a:rPr lang="de-DE" b="1"/>
              <a:t>beat the baseline</a:t>
            </a:r>
            <a:r>
              <a:rPr lang="de-DE"/>
              <a:t>. And are free to choose, which inputs to use, at least if we respect the specified sparsity, used to train the model.</a:t>
            </a:r>
          </a:p>
        </p:txBody>
      </p:sp>
      <p:pic>
        <p:nvPicPr>
          <p:cNvPr id="2" name="Grafik 1">
            <a:extLst>
              <a:ext uri="{FF2B5EF4-FFF2-40B4-BE49-F238E27FC236}">
                <a16:creationId xmlns:a16="http://schemas.microsoft.com/office/drawing/2014/main" id="{14CD924E-0995-4610-2BAE-F5FACD6C1E49}"/>
              </a:ext>
            </a:extLst>
          </p:cNvPr>
          <p:cNvPicPr>
            <a:picLocks noChangeAspect="1"/>
          </p:cNvPicPr>
          <p:nvPr/>
        </p:nvPicPr>
        <p:blipFill>
          <a:blip r:embed="rId2"/>
          <a:stretch>
            <a:fillRect/>
          </a:stretch>
        </p:blipFill>
        <p:spPr>
          <a:xfrm>
            <a:off x="504568" y="1133684"/>
            <a:ext cx="10295238" cy="3427750"/>
          </a:xfrm>
          <a:prstGeom prst="rect">
            <a:avLst/>
          </a:prstGeom>
        </p:spPr>
      </p:pic>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Find the U-Net to act in a reasonable way during training process.</a:t>
            </a:r>
          </a:p>
        </p:txBody>
      </p:sp>
    </p:spTree>
    <p:extLst>
      <p:ext uri="{BB962C8B-B14F-4D97-AF65-F5344CB8AC3E}">
        <p14:creationId xmlns:p14="http://schemas.microsoft.com/office/powerpoint/2010/main" val="163615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EF1B9BFE-636F-EB2B-6C34-7A124A8D210C}"/>
              </a:ext>
            </a:extLst>
          </p:cNvPr>
          <p:cNvPicPr>
            <a:picLocks noChangeAspect="1"/>
          </p:cNvPicPr>
          <p:nvPr/>
        </p:nvPicPr>
        <p:blipFill>
          <a:blip r:embed="rId3"/>
          <a:stretch>
            <a:fillRect/>
          </a:stretch>
        </p:blipFill>
        <p:spPr>
          <a:xfrm>
            <a:off x="951946" y="729004"/>
            <a:ext cx="2870200" cy="2717800"/>
          </a:xfrm>
          <a:prstGeom prst="rect">
            <a:avLst/>
          </a:prstGeom>
        </p:spPr>
      </p:pic>
      <p:pic>
        <p:nvPicPr>
          <p:cNvPr id="3" name="Grafik 2">
            <a:extLst>
              <a:ext uri="{FF2B5EF4-FFF2-40B4-BE49-F238E27FC236}">
                <a16:creationId xmlns:a16="http://schemas.microsoft.com/office/drawing/2014/main" id="{62F88E87-745E-4416-0BEC-80BC6D09EB8F}"/>
              </a:ext>
            </a:extLst>
          </p:cNvPr>
          <p:cNvPicPr>
            <a:picLocks noChangeAspect="1"/>
          </p:cNvPicPr>
          <p:nvPr/>
        </p:nvPicPr>
        <p:blipFill>
          <a:blip r:embed="rId4"/>
          <a:stretch>
            <a:fillRect/>
          </a:stretch>
        </p:blipFill>
        <p:spPr>
          <a:xfrm>
            <a:off x="4558743" y="729004"/>
            <a:ext cx="2946400" cy="2717800"/>
          </a:xfrm>
          <a:prstGeom prst="rect">
            <a:avLst/>
          </a:prstGeom>
        </p:spPr>
      </p:pic>
      <p:pic>
        <p:nvPicPr>
          <p:cNvPr id="7" name="Grafik 6">
            <a:extLst>
              <a:ext uri="{FF2B5EF4-FFF2-40B4-BE49-F238E27FC236}">
                <a16:creationId xmlns:a16="http://schemas.microsoft.com/office/drawing/2014/main" id="{B55DFE43-5A98-59A7-42FF-D56C30F4FE84}"/>
              </a:ext>
            </a:extLst>
          </p:cNvPr>
          <p:cNvPicPr>
            <a:picLocks noChangeAspect="1"/>
          </p:cNvPicPr>
          <p:nvPr/>
        </p:nvPicPr>
        <p:blipFill>
          <a:blip r:embed="rId5"/>
          <a:stretch>
            <a:fillRect/>
          </a:stretch>
        </p:blipFill>
        <p:spPr>
          <a:xfrm>
            <a:off x="4609543" y="4968494"/>
            <a:ext cx="2895600" cy="1511300"/>
          </a:xfrm>
          <a:prstGeom prst="rect">
            <a:avLst/>
          </a:prstGeom>
        </p:spPr>
      </p:pic>
      <p:pic>
        <p:nvPicPr>
          <p:cNvPr id="8" name="Grafik 7">
            <a:extLst>
              <a:ext uri="{FF2B5EF4-FFF2-40B4-BE49-F238E27FC236}">
                <a16:creationId xmlns:a16="http://schemas.microsoft.com/office/drawing/2014/main" id="{B626E868-BFBA-4FA1-F538-A997BED696C8}"/>
              </a:ext>
            </a:extLst>
          </p:cNvPr>
          <p:cNvPicPr>
            <a:picLocks noChangeAspect="1"/>
          </p:cNvPicPr>
          <p:nvPr/>
        </p:nvPicPr>
        <p:blipFill>
          <a:blip r:embed="rId6"/>
          <a:stretch>
            <a:fillRect/>
          </a:stretch>
        </p:blipFill>
        <p:spPr>
          <a:xfrm>
            <a:off x="4598344" y="3515499"/>
            <a:ext cx="2895600" cy="1384300"/>
          </a:xfrm>
          <a:prstGeom prst="rect">
            <a:avLst/>
          </a:prstGeom>
        </p:spPr>
      </p:pic>
      <p:sp>
        <p:nvSpPr>
          <p:cNvPr id="9" name="Textfeld 8">
            <a:extLst>
              <a:ext uri="{FF2B5EF4-FFF2-40B4-BE49-F238E27FC236}">
                <a16:creationId xmlns:a16="http://schemas.microsoft.com/office/drawing/2014/main" id="{2EC73A9B-4BE8-70BB-C45F-7E76896A219A}"/>
              </a:ext>
            </a:extLst>
          </p:cNvPr>
          <p:cNvSpPr txBox="1"/>
          <p:nvPr/>
        </p:nvSpPr>
        <p:spPr>
          <a:xfrm>
            <a:off x="890161" y="3726873"/>
            <a:ext cx="2809002" cy="1477328"/>
          </a:xfrm>
          <a:prstGeom prst="rect">
            <a:avLst/>
          </a:prstGeom>
          <a:noFill/>
        </p:spPr>
        <p:txBody>
          <a:bodyPr wrap="square" rtlCol="0">
            <a:spAutoFit/>
          </a:bodyPr>
          <a:lstStyle/>
          <a:p>
            <a:r>
              <a:rPr lang="de-DE"/>
              <a:t>Show examplary </a:t>
            </a:r>
            <a:r>
              <a:rPr lang="de-DE">
                <a:solidFill>
                  <a:srgbClr val="FF0000"/>
                </a:solidFill>
              </a:rPr>
              <a:t>TRAIN</a:t>
            </a:r>
            <a:r>
              <a:rPr lang="de-DE"/>
              <a:t> input sample (sparse and scaled data) and corresponding target (complete and scaled data).</a:t>
            </a:r>
          </a:p>
        </p:txBody>
      </p:sp>
      <p:sp>
        <p:nvSpPr>
          <p:cNvPr id="10" name="Textfeld 9">
            <a:extLst>
              <a:ext uri="{FF2B5EF4-FFF2-40B4-BE49-F238E27FC236}">
                <a16:creationId xmlns:a16="http://schemas.microsoft.com/office/drawing/2014/main" id="{1B0C69E0-AB46-4A9B-5CB5-7197A5D078F5}"/>
              </a:ext>
            </a:extLst>
          </p:cNvPr>
          <p:cNvSpPr txBox="1"/>
          <p:nvPr/>
        </p:nvSpPr>
        <p:spPr>
          <a:xfrm>
            <a:off x="8310425" y="1607127"/>
            <a:ext cx="2809002" cy="2308324"/>
          </a:xfrm>
          <a:prstGeom prst="rect">
            <a:avLst/>
          </a:prstGeom>
          <a:noFill/>
        </p:spPr>
        <p:txBody>
          <a:bodyPr wrap="square" rtlCol="0">
            <a:spAutoFit/>
          </a:bodyPr>
          <a:lstStyle/>
          <a:p>
            <a:r>
              <a:rPr lang="de-DE"/>
              <a:t>Clearly see training progress in predictions from untrained model and after 1, 5, 10 epochs.</a:t>
            </a:r>
          </a:p>
          <a:p>
            <a:endParaRPr lang="de-DE"/>
          </a:p>
          <a:p>
            <a:r>
              <a:rPr lang="de-DE"/>
              <a:t>After 1 epoch, find artifacts at border of sample. No artifacts for later epochs.</a:t>
            </a:r>
          </a:p>
        </p:txBody>
      </p:sp>
      <p:sp>
        <p:nvSpPr>
          <p:cNvPr id="4" name="Textfeld 3">
            <a:extLst>
              <a:ext uri="{FF2B5EF4-FFF2-40B4-BE49-F238E27FC236}">
                <a16:creationId xmlns:a16="http://schemas.microsoft.com/office/drawing/2014/main" id="{3E8271E0-8BF0-E2EA-EA91-55ACE65E5B3C}"/>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359315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B902B96-D60E-C8E4-619F-459782A88BAA}"/>
              </a:ext>
            </a:extLst>
          </p:cNvPr>
          <p:cNvPicPr>
            <a:picLocks noChangeAspect="1"/>
          </p:cNvPicPr>
          <p:nvPr/>
        </p:nvPicPr>
        <p:blipFill>
          <a:blip r:embed="rId2"/>
          <a:stretch>
            <a:fillRect/>
          </a:stretch>
        </p:blipFill>
        <p:spPr>
          <a:xfrm>
            <a:off x="1087582" y="724586"/>
            <a:ext cx="2895600" cy="2679700"/>
          </a:xfrm>
          <a:prstGeom prst="rect">
            <a:avLst/>
          </a:prstGeom>
        </p:spPr>
      </p:pic>
      <p:pic>
        <p:nvPicPr>
          <p:cNvPr id="6" name="Grafik 5">
            <a:extLst>
              <a:ext uri="{FF2B5EF4-FFF2-40B4-BE49-F238E27FC236}">
                <a16:creationId xmlns:a16="http://schemas.microsoft.com/office/drawing/2014/main" id="{92B92DED-C8E8-0B10-818E-0BC559E3C716}"/>
              </a:ext>
            </a:extLst>
          </p:cNvPr>
          <p:cNvPicPr>
            <a:picLocks noChangeAspect="1"/>
          </p:cNvPicPr>
          <p:nvPr/>
        </p:nvPicPr>
        <p:blipFill>
          <a:blip r:embed="rId3"/>
          <a:stretch>
            <a:fillRect/>
          </a:stretch>
        </p:blipFill>
        <p:spPr>
          <a:xfrm>
            <a:off x="4623951" y="686486"/>
            <a:ext cx="2971800" cy="2717800"/>
          </a:xfrm>
          <a:prstGeom prst="rect">
            <a:avLst/>
          </a:prstGeom>
        </p:spPr>
      </p:pic>
      <p:pic>
        <p:nvPicPr>
          <p:cNvPr id="9" name="Grafik 8">
            <a:extLst>
              <a:ext uri="{FF2B5EF4-FFF2-40B4-BE49-F238E27FC236}">
                <a16:creationId xmlns:a16="http://schemas.microsoft.com/office/drawing/2014/main" id="{86823B62-1BE1-A8D7-AEDF-E2796AC09D2A}"/>
              </a:ext>
            </a:extLst>
          </p:cNvPr>
          <p:cNvPicPr>
            <a:picLocks noChangeAspect="1"/>
          </p:cNvPicPr>
          <p:nvPr/>
        </p:nvPicPr>
        <p:blipFill>
          <a:blip r:embed="rId4"/>
          <a:stretch>
            <a:fillRect/>
          </a:stretch>
        </p:blipFill>
        <p:spPr>
          <a:xfrm>
            <a:off x="4623951" y="3449280"/>
            <a:ext cx="2971800" cy="1308100"/>
          </a:xfrm>
          <a:prstGeom prst="rect">
            <a:avLst/>
          </a:prstGeom>
        </p:spPr>
      </p:pic>
      <p:pic>
        <p:nvPicPr>
          <p:cNvPr id="10" name="Grafik 9">
            <a:extLst>
              <a:ext uri="{FF2B5EF4-FFF2-40B4-BE49-F238E27FC236}">
                <a16:creationId xmlns:a16="http://schemas.microsoft.com/office/drawing/2014/main" id="{F42E7FC2-EE6B-9137-0E46-7517C4BB8BDF}"/>
              </a:ext>
            </a:extLst>
          </p:cNvPr>
          <p:cNvPicPr>
            <a:picLocks noChangeAspect="1"/>
          </p:cNvPicPr>
          <p:nvPr/>
        </p:nvPicPr>
        <p:blipFill>
          <a:blip r:embed="rId5"/>
          <a:stretch>
            <a:fillRect/>
          </a:stretch>
        </p:blipFill>
        <p:spPr>
          <a:xfrm>
            <a:off x="4623951" y="4802374"/>
            <a:ext cx="2971800" cy="1435100"/>
          </a:xfrm>
          <a:prstGeom prst="rect">
            <a:avLst/>
          </a:prstGeom>
        </p:spPr>
      </p:pic>
      <p:sp>
        <p:nvSpPr>
          <p:cNvPr id="11" name="Textfeld 10">
            <a:extLst>
              <a:ext uri="{FF2B5EF4-FFF2-40B4-BE49-F238E27FC236}">
                <a16:creationId xmlns:a16="http://schemas.microsoft.com/office/drawing/2014/main" id="{A6778348-60E8-4CEF-9755-B0F01E5C5297}"/>
              </a:ext>
            </a:extLst>
          </p:cNvPr>
          <p:cNvSpPr txBox="1"/>
          <p:nvPr/>
        </p:nvSpPr>
        <p:spPr>
          <a:xfrm>
            <a:off x="890161" y="3726873"/>
            <a:ext cx="2895600" cy="1477328"/>
          </a:xfrm>
          <a:prstGeom prst="rect">
            <a:avLst/>
          </a:prstGeom>
          <a:noFill/>
        </p:spPr>
        <p:txBody>
          <a:bodyPr wrap="square" rtlCol="0">
            <a:spAutoFit/>
          </a:bodyPr>
          <a:lstStyle/>
          <a:p>
            <a:r>
              <a:rPr lang="de-DE"/>
              <a:t>Show examplary </a:t>
            </a:r>
            <a:r>
              <a:rPr lang="de-DE">
                <a:solidFill>
                  <a:srgbClr val="FF0000"/>
                </a:solidFill>
              </a:rPr>
              <a:t>VALIDATION</a:t>
            </a:r>
            <a:r>
              <a:rPr lang="de-DE"/>
              <a:t> input sample (sparse and scaled data) and corresponding target (complete and scaled data).</a:t>
            </a:r>
          </a:p>
        </p:txBody>
      </p:sp>
      <p:sp>
        <p:nvSpPr>
          <p:cNvPr id="12" name="Textfeld 11">
            <a:extLst>
              <a:ext uri="{FF2B5EF4-FFF2-40B4-BE49-F238E27FC236}">
                <a16:creationId xmlns:a16="http://schemas.microsoft.com/office/drawing/2014/main" id="{93106DC1-71F1-34B2-36EE-942406B4C5E3}"/>
              </a:ext>
            </a:extLst>
          </p:cNvPr>
          <p:cNvSpPr txBox="1"/>
          <p:nvPr/>
        </p:nvSpPr>
        <p:spPr>
          <a:xfrm>
            <a:off x="8310425" y="1607127"/>
            <a:ext cx="2809002" cy="2585323"/>
          </a:xfrm>
          <a:prstGeom prst="rect">
            <a:avLst/>
          </a:prstGeom>
          <a:noFill/>
        </p:spPr>
        <p:txBody>
          <a:bodyPr wrap="square" rtlCol="0">
            <a:spAutoFit/>
          </a:bodyPr>
          <a:lstStyle/>
          <a:p>
            <a:r>
              <a:rPr lang="de-DE"/>
              <a:t>Clearly see training progress in predictions from untrained model and after 1, 5, 10 epochs.</a:t>
            </a:r>
          </a:p>
          <a:p>
            <a:endParaRPr lang="de-DE"/>
          </a:p>
          <a:p>
            <a:r>
              <a:rPr lang="de-DE"/>
              <a:t>After 1 epoch, find artifacts at border of sample. No artifacts for later epochs.</a:t>
            </a:r>
          </a:p>
          <a:p>
            <a:endParaRPr lang="de-DE"/>
          </a:p>
        </p:txBody>
      </p:sp>
      <p:sp>
        <p:nvSpPr>
          <p:cNvPr id="2" name="Textfeld 1">
            <a:extLst>
              <a:ext uri="{FF2B5EF4-FFF2-40B4-BE49-F238E27FC236}">
                <a16:creationId xmlns:a16="http://schemas.microsoft.com/office/drawing/2014/main" id="{845321D4-CCF1-D69D-75AC-5DAE951146E3}"/>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136154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2EB4AD9-E0A2-FFFC-7824-30A2A61C2993}"/>
              </a:ext>
            </a:extLst>
          </p:cNvPr>
          <p:cNvSpPr txBox="1"/>
          <p:nvPr/>
        </p:nvSpPr>
        <p:spPr>
          <a:xfrm>
            <a:off x="395416" y="172995"/>
            <a:ext cx="11442357" cy="400110"/>
          </a:xfrm>
          <a:prstGeom prst="rect">
            <a:avLst/>
          </a:prstGeom>
          <a:noFill/>
        </p:spPr>
        <p:txBody>
          <a:bodyPr wrap="square" rtlCol="0">
            <a:spAutoFit/>
          </a:bodyPr>
          <a:lstStyle/>
          <a:p>
            <a:r>
              <a:rPr lang="de-DE" sz="2000" b="1"/>
              <a:t>Some words on minimal resolution, related to amount of missing values</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ACD287A-0F0D-CC3D-F65E-9691D697771F}"/>
                  </a:ext>
                </a:extLst>
              </p:cNvPr>
              <p:cNvSpPr txBox="1"/>
              <p:nvPr/>
            </p:nvSpPr>
            <p:spPr>
              <a:xfrm>
                <a:off x="568411" y="1000897"/>
                <a:ext cx="9996616" cy="646331"/>
              </a:xfrm>
              <a:prstGeom prst="rect">
                <a:avLst/>
              </a:prstGeom>
              <a:noFill/>
            </p:spPr>
            <p:txBody>
              <a:bodyPr wrap="square" rtlCol="0">
                <a:spAutoFit/>
              </a:bodyPr>
              <a:lstStyle/>
              <a:p>
                <a:r>
                  <a:rPr lang="de-DE"/>
                  <a:t>We have samples on a 2.5° x 2.5° latitude-longitude grid. That gives us 72 x 144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 10,000 grid points.</a:t>
                </a:r>
              </a:p>
              <a:p>
                <a:r>
                  <a:rPr lang="de-DE"/>
                  <a:t>The minimal spatial resolution depends on the relative amount of missing values, as follows:</a:t>
                </a:r>
              </a:p>
            </p:txBody>
          </p:sp>
        </mc:Choice>
        <mc:Fallback xmlns="">
          <p:sp>
            <p:nvSpPr>
              <p:cNvPr id="6" name="Textfeld 5">
                <a:extLst>
                  <a:ext uri="{FF2B5EF4-FFF2-40B4-BE49-F238E27FC236}">
                    <a16:creationId xmlns:a16="http://schemas.microsoft.com/office/drawing/2014/main" id="{3ACD287A-0F0D-CC3D-F65E-9691D697771F}"/>
                  </a:ext>
                </a:extLst>
              </p:cNvPr>
              <p:cNvSpPr txBox="1">
                <a:spLocks noRot="1" noChangeAspect="1" noMove="1" noResize="1" noEditPoints="1" noAdjustHandles="1" noChangeArrowheads="1" noChangeShapeType="1" noTextEdit="1"/>
              </p:cNvSpPr>
              <p:nvPr/>
            </p:nvSpPr>
            <p:spPr>
              <a:xfrm>
                <a:off x="568411" y="1000897"/>
                <a:ext cx="9996616" cy="646331"/>
              </a:xfrm>
              <a:prstGeom prst="rect">
                <a:avLst/>
              </a:prstGeom>
              <a:blipFill>
                <a:blip r:embed="rId2"/>
                <a:stretch>
                  <a:fillRect l="-508" t="-3846" b="-13462"/>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1307438635"/>
                  </p:ext>
                </p:extLst>
              </p:nvPr>
            </p:nvGraphicFramePr>
            <p:xfrm>
              <a:off x="664520" y="1955577"/>
              <a:ext cx="5431480" cy="2946846"/>
            </p:xfrm>
            <a:graphic>
              <a:graphicData uri="http://schemas.openxmlformats.org/drawingml/2006/table">
                <a:tbl>
                  <a:tblPr firstRow="1" bandRow="1">
                    <a:tableStyleId>{5C22544A-7EE6-4342-B048-85BDC9FD1C3A}</a:tableStyleId>
                  </a:tblPr>
                  <a:tblGrid>
                    <a:gridCol w="1053069">
                      <a:extLst>
                        <a:ext uri="{9D8B030D-6E8A-4147-A177-3AD203B41FA5}">
                          <a16:colId xmlns:a16="http://schemas.microsoft.com/office/drawing/2014/main" val="1244586908"/>
                        </a:ext>
                      </a:extLst>
                    </a:gridCol>
                    <a:gridCol w="1260389">
                      <a:extLst>
                        <a:ext uri="{9D8B030D-6E8A-4147-A177-3AD203B41FA5}">
                          <a16:colId xmlns:a16="http://schemas.microsoft.com/office/drawing/2014/main" val="710955370"/>
                        </a:ext>
                      </a:extLst>
                    </a:gridCol>
                    <a:gridCol w="1470454">
                      <a:extLst>
                        <a:ext uri="{9D8B030D-6E8A-4147-A177-3AD203B41FA5}">
                          <a16:colId xmlns:a16="http://schemas.microsoft.com/office/drawing/2014/main" val="1282456696"/>
                        </a:ext>
                      </a:extLst>
                    </a:gridCol>
                    <a:gridCol w="1647568">
                      <a:extLst>
                        <a:ext uri="{9D8B030D-6E8A-4147-A177-3AD203B41FA5}">
                          <a16:colId xmlns:a16="http://schemas.microsoft.com/office/drawing/2014/main" val="3859159606"/>
                        </a:ext>
                      </a:extLst>
                    </a:gridCol>
                  </a:tblGrid>
                  <a:tr h="37084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10,000</a:t>
                          </a:r>
                        </a:p>
                      </a:txBody>
                      <a:tcPr/>
                    </a:tc>
                    <a:tc>
                      <a:txBody>
                        <a:bodyPr/>
                        <a:lstStyle/>
                        <a:p>
                          <a:pPr algn="ctr"/>
                          <a14:m>
                            <m:oMathPara xmlns:m="http://schemas.openxmlformats.org/officeDocument/2006/math">
                              <m:oMathParaPr>
                                <m:jc m:val="centerGroup"/>
                              </m:oMathParaPr>
                              <m:oMath xmlns:m="http://schemas.openxmlformats.org/officeDocument/2006/math">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278 km</a:t>
                          </a:r>
                        </a:p>
                      </a:txBody>
                      <a:tcPr/>
                    </a:tc>
                    <a:extLst>
                      <a:ext uri="{0D108BD9-81ED-4DB2-BD59-A6C34878D82A}">
                        <a16:rowId xmlns:a16="http://schemas.microsoft.com/office/drawing/2014/main" val="3671143672"/>
                      </a:ext>
                    </a:extLst>
                  </a:tr>
                  <a:tr h="370840">
                    <a:tc>
                      <a:txBody>
                        <a:bodyPr/>
                        <a:lstStyle/>
                        <a:p>
                          <a:pPr algn="ctr"/>
                          <a:r>
                            <a:rPr lang="de-DE"/>
                            <a:t>50%</a:t>
                          </a:r>
                        </a:p>
                      </a:txBody>
                      <a:tcPr/>
                    </a:tc>
                    <a:tc>
                      <a:txBody>
                        <a:bodyPr/>
                        <a:lstStyle/>
                        <a:p>
                          <a:pPr algn="ctr"/>
                          <a:r>
                            <a:rPr lang="de-DE"/>
                            <a:t>5,000</a:t>
                          </a:r>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2,500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2</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556 km</a:t>
                          </a:r>
                        </a:p>
                      </a:txBody>
                      <a:tcPr/>
                    </a:tc>
                    <a:extLst>
                      <a:ext uri="{0D108BD9-81ED-4DB2-BD59-A6C34878D82A}">
                        <a16:rowId xmlns:a16="http://schemas.microsoft.com/office/drawing/2014/main" val="3389969000"/>
                      </a:ext>
                    </a:extLst>
                  </a:tr>
                  <a:tr h="370840">
                    <a:tc>
                      <a:txBody>
                        <a:bodyPr/>
                        <a:lstStyle/>
                        <a:p>
                          <a:pPr algn="ctr"/>
                          <a:r>
                            <a:rPr lang="de-DE"/>
                            <a:t>90%</a:t>
                          </a:r>
                        </a:p>
                      </a:txBody>
                      <a:tcPr/>
                    </a:tc>
                    <a:tc>
                      <a:txBody>
                        <a:bodyPr/>
                        <a:lstStyle/>
                        <a:p>
                          <a:pPr algn="ctr"/>
                          <a:r>
                            <a:rPr lang="de-DE"/>
                            <a:t>1,000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10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879 km</a:t>
                          </a:r>
                        </a:p>
                      </a:txBody>
                      <a:tcPr/>
                    </a:tc>
                    <a:extLst>
                      <a:ext uri="{0D108BD9-81ED-4DB2-BD59-A6C34878D82A}">
                        <a16:rowId xmlns:a16="http://schemas.microsoft.com/office/drawing/2014/main" val="2519567620"/>
                      </a:ext>
                    </a:extLst>
                  </a:tr>
                  <a:tr h="370840">
                    <a:tc>
                      <a:txBody>
                        <a:bodyPr/>
                        <a:lstStyle/>
                        <a:p>
                          <a:pPr algn="ctr"/>
                          <a:r>
                            <a:rPr lang="de-DE"/>
                            <a:t>95%</a:t>
                          </a:r>
                        </a:p>
                      </a:txBody>
                      <a:tcPr/>
                    </a:tc>
                    <a:tc>
                      <a:txBody>
                        <a:bodyPr/>
                        <a:lstStyle/>
                        <a:p>
                          <a:pPr algn="ctr"/>
                          <a:r>
                            <a:rPr lang="de-DE"/>
                            <a:t>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10</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2,780 km</a:t>
                          </a:r>
                        </a:p>
                      </a:txBody>
                      <a:tcPr/>
                    </a:tc>
                    <a:extLst>
                      <a:ext uri="{0D108BD9-81ED-4DB2-BD59-A6C34878D82A}">
                        <a16:rowId xmlns:a16="http://schemas.microsoft.com/office/drawing/2014/main" val="2499715092"/>
                      </a:ext>
                    </a:extLst>
                  </a:tr>
                </a:tbl>
              </a:graphicData>
            </a:graphic>
          </p:graphicFrame>
        </mc:Choice>
        <mc:Fallback>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1307438635"/>
                  </p:ext>
                </p:extLst>
              </p:nvPr>
            </p:nvGraphicFramePr>
            <p:xfrm>
              <a:off x="664520" y="1955577"/>
              <a:ext cx="5431480" cy="2946846"/>
            </p:xfrm>
            <a:graphic>
              <a:graphicData uri="http://schemas.openxmlformats.org/drawingml/2006/table">
                <a:tbl>
                  <a:tblPr firstRow="1" bandRow="1">
                    <a:tableStyleId>{5C22544A-7EE6-4342-B048-85BDC9FD1C3A}</a:tableStyleId>
                  </a:tblPr>
                  <a:tblGrid>
                    <a:gridCol w="1053069">
                      <a:extLst>
                        <a:ext uri="{9D8B030D-6E8A-4147-A177-3AD203B41FA5}">
                          <a16:colId xmlns:a16="http://schemas.microsoft.com/office/drawing/2014/main" val="1244586908"/>
                        </a:ext>
                      </a:extLst>
                    </a:gridCol>
                    <a:gridCol w="1260389">
                      <a:extLst>
                        <a:ext uri="{9D8B030D-6E8A-4147-A177-3AD203B41FA5}">
                          <a16:colId xmlns:a16="http://schemas.microsoft.com/office/drawing/2014/main" val="710955370"/>
                        </a:ext>
                      </a:extLst>
                    </a:gridCol>
                    <a:gridCol w="1470454">
                      <a:extLst>
                        <a:ext uri="{9D8B030D-6E8A-4147-A177-3AD203B41FA5}">
                          <a16:colId xmlns:a16="http://schemas.microsoft.com/office/drawing/2014/main" val="1282456696"/>
                        </a:ext>
                      </a:extLst>
                    </a:gridCol>
                    <a:gridCol w="1647568">
                      <a:extLst>
                        <a:ext uri="{9D8B030D-6E8A-4147-A177-3AD203B41FA5}">
                          <a16:colId xmlns:a16="http://schemas.microsoft.com/office/drawing/2014/main" val="3859159606"/>
                        </a:ext>
                      </a:extLst>
                    </a:gridCol>
                  </a:tblGrid>
                  <a:tr h="64008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10,000</a:t>
                          </a:r>
                        </a:p>
                      </a:txBody>
                      <a:tcPr/>
                    </a:tc>
                    <a:tc>
                      <a:txBody>
                        <a:bodyPr/>
                        <a:lstStyle/>
                        <a:p>
                          <a:endParaRPr lang="de-DE"/>
                        </a:p>
                      </a:txBody>
                      <a:tcPr>
                        <a:blipFill>
                          <a:blip r:embed="rId3"/>
                          <a:stretch>
                            <a:fillRect l="-157759" t="-182759" r="-114655" b="-555172"/>
                          </a:stretch>
                        </a:blipFill>
                      </a:tcPr>
                    </a:tc>
                    <a:tc>
                      <a:txBody>
                        <a:bodyPr/>
                        <a:lstStyle/>
                        <a:p>
                          <a:pPr algn="ctr"/>
                          <a:r>
                            <a:rPr lang="de-DE"/>
                            <a:t>278 km</a:t>
                          </a:r>
                        </a:p>
                      </a:txBody>
                      <a:tcPr/>
                    </a:tc>
                    <a:extLst>
                      <a:ext uri="{0D108BD9-81ED-4DB2-BD59-A6C34878D82A}">
                        <a16:rowId xmlns:a16="http://schemas.microsoft.com/office/drawing/2014/main" val="3671143672"/>
                      </a:ext>
                    </a:extLst>
                  </a:tr>
                  <a:tr h="398082">
                    <a:tc>
                      <a:txBody>
                        <a:bodyPr/>
                        <a:lstStyle/>
                        <a:p>
                          <a:pPr algn="ctr"/>
                          <a:r>
                            <a:rPr lang="de-DE"/>
                            <a:t>50%</a:t>
                          </a:r>
                        </a:p>
                      </a:txBody>
                      <a:tcPr/>
                    </a:tc>
                    <a:tc>
                      <a:txBody>
                        <a:bodyPr/>
                        <a:lstStyle/>
                        <a:p>
                          <a:pPr algn="ctr"/>
                          <a:r>
                            <a:rPr lang="de-DE"/>
                            <a:t>5,000</a:t>
                          </a:r>
                        </a:p>
                      </a:txBody>
                      <a:tcPr/>
                    </a:tc>
                    <a:tc>
                      <a:txBody>
                        <a:bodyPr/>
                        <a:lstStyle/>
                        <a:p>
                          <a:endParaRPr lang="de-DE"/>
                        </a:p>
                      </a:txBody>
                      <a:tcPr>
                        <a:blipFill>
                          <a:blip r:embed="rId3"/>
                          <a:stretch>
                            <a:fillRect l="-157759" t="-256250" r="-114655" b="-403125"/>
                          </a:stretch>
                        </a:blipFill>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2,500</a:t>
                          </a:r>
                        </a:p>
                      </a:txBody>
                      <a:tcPr/>
                    </a:tc>
                    <a:tc>
                      <a:txBody>
                        <a:bodyPr/>
                        <a:lstStyle/>
                        <a:p>
                          <a:endParaRPr lang="de-DE"/>
                        </a:p>
                      </a:txBody>
                      <a:tcPr>
                        <a:blipFill>
                          <a:blip r:embed="rId3"/>
                          <a:stretch>
                            <a:fillRect l="-157759" t="-393103" r="-114655" b="-344828"/>
                          </a:stretch>
                        </a:blipFill>
                      </a:tcPr>
                    </a:tc>
                    <a:tc>
                      <a:txBody>
                        <a:bodyPr/>
                        <a:lstStyle/>
                        <a:p>
                          <a:pPr algn="ctr"/>
                          <a:r>
                            <a:rPr lang="de-DE"/>
                            <a:t>556 km</a:t>
                          </a:r>
                        </a:p>
                      </a:txBody>
                      <a:tcPr/>
                    </a:tc>
                    <a:extLst>
                      <a:ext uri="{0D108BD9-81ED-4DB2-BD59-A6C34878D82A}">
                        <a16:rowId xmlns:a16="http://schemas.microsoft.com/office/drawing/2014/main" val="3389969000"/>
                      </a:ext>
                    </a:extLst>
                  </a:tr>
                  <a:tr h="398082">
                    <a:tc>
                      <a:txBody>
                        <a:bodyPr/>
                        <a:lstStyle/>
                        <a:p>
                          <a:pPr algn="ctr"/>
                          <a:r>
                            <a:rPr lang="de-DE"/>
                            <a:t>90%</a:t>
                          </a:r>
                        </a:p>
                      </a:txBody>
                      <a:tcPr/>
                    </a:tc>
                    <a:tc>
                      <a:txBody>
                        <a:bodyPr/>
                        <a:lstStyle/>
                        <a:p>
                          <a:pPr algn="ctr"/>
                          <a:r>
                            <a:rPr lang="de-DE"/>
                            <a:t>1,000</a:t>
                          </a:r>
                        </a:p>
                      </a:txBody>
                      <a:tcPr/>
                    </a:tc>
                    <a:tc>
                      <a:txBody>
                        <a:bodyPr/>
                        <a:lstStyle/>
                        <a:p>
                          <a:endParaRPr lang="de-DE"/>
                        </a:p>
                      </a:txBody>
                      <a:tcPr>
                        <a:blipFill>
                          <a:blip r:embed="rId3"/>
                          <a:stretch>
                            <a:fillRect l="-157759" t="-446875" r="-114655" b="-212500"/>
                          </a:stretch>
                        </a:blipFill>
                      </a:tcPr>
                    </a:tc>
                    <a:tc>
                      <a:txBody>
                        <a:bodyPr/>
                        <a:lstStyle/>
                        <a:p>
                          <a:pPr algn="ctr"/>
                          <a:r>
                            <a:rPr lang="de-DE"/>
                            <a:t>879 km</a:t>
                          </a:r>
                        </a:p>
                      </a:txBody>
                      <a:tcPr/>
                    </a:tc>
                    <a:extLst>
                      <a:ext uri="{0D108BD9-81ED-4DB2-BD59-A6C34878D82A}">
                        <a16:rowId xmlns:a16="http://schemas.microsoft.com/office/drawing/2014/main" val="2519567620"/>
                      </a:ext>
                    </a:extLst>
                  </a:tr>
                  <a:tr h="398082">
                    <a:tc>
                      <a:txBody>
                        <a:bodyPr/>
                        <a:lstStyle/>
                        <a:p>
                          <a:pPr algn="ctr"/>
                          <a:r>
                            <a:rPr lang="de-DE"/>
                            <a:t>95%</a:t>
                          </a:r>
                        </a:p>
                      </a:txBody>
                      <a:tcPr/>
                    </a:tc>
                    <a:tc>
                      <a:txBody>
                        <a:bodyPr/>
                        <a:lstStyle/>
                        <a:p>
                          <a:pPr algn="ctr"/>
                          <a:r>
                            <a:rPr lang="de-DE"/>
                            <a:t>500</a:t>
                          </a:r>
                        </a:p>
                      </a:txBody>
                      <a:tcPr/>
                    </a:tc>
                    <a:tc>
                      <a:txBody>
                        <a:bodyPr/>
                        <a:lstStyle/>
                        <a:p>
                          <a:endParaRPr lang="de-DE"/>
                        </a:p>
                      </a:txBody>
                      <a:tcPr>
                        <a:blipFill>
                          <a:blip r:embed="rId3"/>
                          <a:stretch>
                            <a:fillRect l="-157759" t="-546875" r="-114655" b="-112500"/>
                          </a:stretch>
                        </a:blipFill>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100</a:t>
                          </a:r>
                        </a:p>
                      </a:txBody>
                      <a:tcPr/>
                    </a:tc>
                    <a:tc>
                      <a:txBody>
                        <a:bodyPr/>
                        <a:lstStyle/>
                        <a:p>
                          <a:endParaRPr lang="de-DE"/>
                        </a:p>
                      </a:txBody>
                      <a:tcPr>
                        <a:blipFill>
                          <a:blip r:embed="rId3"/>
                          <a:stretch>
                            <a:fillRect l="-157759" t="-713793" r="-114655" b="-24138"/>
                          </a:stretch>
                        </a:blipFill>
                      </a:tcPr>
                    </a:tc>
                    <a:tc>
                      <a:txBody>
                        <a:bodyPr/>
                        <a:lstStyle/>
                        <a:p>
                          <a:pPr algn="ctr"/>
                          <a:r>
                            <a:rPr lang="de-DE"/>
                            <a:t>2,780 km</a:t>
                          </a:r>
                        </a:p>
                      </a:txBody>
                      <a:tcPr/>
                    </a:tc>
                    <a:extLst>
                      <a:ext uri="{0D108BD9-81ED-4DB2-BD59-A6C34878D82A}">
                        <a16:rowId xmlns:a16="http://schemas.microsoft.com/office/drawing/2014/main" val="2499715092"/>
                      </a:ext>
                    </a:extLst>
                  </a:tr>
                </a:tbl>
              </a:graphicData>
            </a:graphic>
          </p:graphicFrame>
        </mc:Fallback>
      </mc:AlternateContent>
      <p:sp>
        <p:nvSpPr>
          <p:cNvPr id="9" name="Textfeld 8">
            <a:extLst>
              <a:ext uri="{FF2B5EF4-FFF2-40B4-BE49-F238E27FC236}">
                <a16:creationId xmlns:a16="http://schemas.microsoft.com/office/drawing/2014/main" id="{179B610A-7CA0-52B4-2E2B-E5EF21C6AB39}"/>
              </a:ext>
            </a:extLst>
          </p:cNvPr>
          <p:cNvSpPr txBox="1"/>
          <p:nvPr/>
        </p:nvSpPr>
        <p:spPr>
          <a:xfrm>
            <a:off x="259491" y="6038674"/>
            <a:ext cx="2891482" cy="646331"/>
          </a:xfrm>
          <a:prstGeom prst="rect">
            <a:avLst/>
          </a:prstGeom>
          <a:noFill/>
        </p:spPr>
        <p:txBody>
          <a:bodyPr wrap="square" rtlCol="0">
            <a:spAutoFit/>
          </a:bodyPr>
          <a:lstStyle/>
          <a:p>
            <a:r>
              <a:rPr lang="de-DE"/>
              <a:t>*depending on latitude, here: close to equator</a:t>
            </a:r>
          </a:p>
        </p:txBody>
      </p:sp>
      <mc:AlternateContent xmlns:mc="http://schemas.openxmlformats.org/markup-compatibility/2006">
        <mc:Choice xmlns:a14="http://schemas.microsoft.com/office/drawing/2010/main" Requires="a14">
          <p:sp>
            <p:nvSpPr>
              <p:cNvPr id="2" name="Textfeld 1">
                <a:extLst>
                  <a:ext uri="{FF2B5EF4-FFF2-40B4-BE49-F238E27FC236}">
                    <a16:creationId xmlns:a16="http://schemas.microsoft.com/office/drawing/2014/main" id="{64120B0F-29CA-FDD6-5585-93D35C711939}"/>
                  </a:ext>
                </a:extLst>
              </p:cNvPr>
              <p:cNvSpPr txBox="1"/>
              <p:nvPr/>
            </p:nvSpPr>
            <p:spPr>
              <a:xfrm>
                <a:off x="6250460" y="1937830"/>
                <a:ext cx="5587313" cy="2585323"/>
              </a:xfrm>
              <a:prstGeom prst="rect">
                <a:avLst/>
              </a:prstGeom>
              <a:noFill/>
            </p:spPr>
            <p:txBody>
              <a:bodyPr wrap="square" rtlCol="0">
                <a:spAutoFit/>
              </a:bodyPr>
              <a:lstStyle/>
              <a:p>
                <a:r>
                  <a:rPr lang="de-DE"/>
                  <a:t>Need to put the spatial resolution in context to Rossby radius, that determines the length scale for processes within the Ocean and Atmosphere.</a:t>
                </a:r>
              </a:p>
              <a:p>
                <a:endParaRPr lang="de-DE"/>
              </a:p>
              <a:p>
                <a:r>
                  <a:rPr lang="de-DE"/>
                  <a:t>For atmospheric processes, have R</a:t>
                </a:r>
                <a:r>
                  <a:rPr lang="de-DE" baseline="-25000"/>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1,000 km, whereas</a:t>
                </a:r>
              </a:p>
              <a:p>
                <a:r>
                  <a:rPr lang="de-DE"/>
                  <a:t>for the Ocean, we find R</a:t>
                </a:r>
                <a:r>
                  <a:rPr lang="de-DE" baseline="-25000"/>
                  <a:t>o</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200 km*.</a:t>
                </a:r>
              </a:p>
              <a:p>
                <a:endParaRPr lang="de-DE"/>
              </a:p>
              <a:p>
                <a:r>
                  <a:rPr lang="de-DE">
                    <a:sym typeface="Wingdings" pitchFamily="2" charset="2"/>
                  </a:rPr>
                  <a:t> Expect to have trouble with reconstruction of slp samples with relative amount of missing values &gt; 95%.</a:t>
                </a:r>
                <a:endParaRPr lang="de-DE"/>
              </a:p>
            </p:txBody>
          </p:sp>
        </mc:Choice>
        <mc:Fallback>
          <p:sp>
            <p:nvSpPr>
              <p:cNvPr id="2" name="Textfeld 1">
                <a:extLst>
                  <a:ext uri="{FF2B5EF4-FFF2-40B4-BE49-F238E27FC236}">
                    <a16:creationId xmlns:a16="http://schemas.microsoft.com/office/drawing/2014/main" id="{64120B0F-29CA-FDD6-5585-93D35C711939}"/>
                  </a:ext>
                </a:extLst>
              </p:cNvPr>
              <p:cNvSpPr txBox="1">
                <a:spLocks noRot="1" noChangeAspect="1" noMove="1" noResize="1" noEditPoints="1" noAdjustHandles="1" noChangeArrowheads="1" noChangeShapeType="1" noTextEdit="1"/>
              </p:cNvSpPr>
              <p:nvPr/>
            </p:nvSpPr>
            <p:spPr>
              <a:xfrm>
                <a:off x="6250460" y="1937830"/>
                <a:ext cx="5587313" cy="2585323"/>
              </a:xfrm>
              <a:prstGeom prst="rect">
                <a:avLst/>
              </a:prstGeom>
              <a:blipFill>
                <a:blip r:embed="rId4"/>
                <a:stretch>
                  <a:fillRect l="-907" t="-976" b="-2927"/>
                </a:stretch>
              </a:blipFill>
            </p:spPr>
            <p:txBody>
              <a:bodyPr/>
              <a:lstStyle/>
              <a:p>
                <a:r>
                  <a:rPr lang="de-DE">
                    <a:noFill/>
                  </a:rPr>
                  <a:t> </a:t>
                </a:r>
              </a:p>
            </p:txBody>
          </p:sp>
        </mc:Fallback>
      </mc:AlternateContent>
    </p:spTree>
    <p:extLst>
      <p:ext uri="{BB962C8B-B14F-4D97-AF65-F5344CB8AC3E}">
        <p14:creationId xmlns:p14="http://schemas.microsoft.com/office/powerpoint/2010/main" val="135921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88C7AF3D-FDC6-0504-500E-4B94515858B0}"/>
              </a:ext>
            </a:extLst>
          </p:cNvPr>
          <p:cNvPicPr>
            <a:picLocks noChangeAspect="1"/>
          </p:cNvPicPr>
          <p:nvPr/>
        </p:nvPicPr>
        <p:blipFill>
          <a:blip r:embed="rId2"/>
          <a:stretch>
            <a:fillRect/>
          </a:stretch>
        </p:blipFill>
        <p:spPr>
          <a:xfrm>
            <a:off x="4610100" y="7500"/>
            <a:ext cx="2971800" cy="4127500"/>
          </a:xfrm>
          <a:prstGeom prst="rect">
            <a:avLst/>
          </a:prstGeom>
        </p:spPr>
      </p:pic>
      <p:pic>
        <p:nvPicPr>
          <p:cNvPr id="3" name="Grafik 2">
            <a:extLst>
              <a:ext uri="{FF2B5EF4-FFF2-40B4-BE49-F238E27FC236}">
                <a16:creationId xmlns:a16="http://schemas.microsoft.com/office/drawing/2014/main" id="{96E4B1C0-B20E-7D56-8774-5D1460FBDBE5}"/>
              </a:ext>
            </a:extLst>
          </p:cNvPr>
          <p:cNvPicPr>
            <a:picLocks noChangeAspect="1"/>
          </p:cNvPicPr>
          <p:nvPr/>
        </p:nvPicPr>
        <p:blipFill>
          <a:blip r:embed="rId3"/>
          <a:stretch>
            <a:fillRect/>
          </a:stretch>
        </p:blipFill>
        <p:spPr>
          <a:xfrm>
            <a:off x="4610100" y="4066310"/>
            <a:ext cx="2971800" cy="2819400"/>
          </a:xfrm>
          <a:prstGeom prst="rect">
            <a:avLst/>
          </a:prstGeom>
        </p:spPr>
      </p:pic>
      <p:pic>
        <p:nvPicPr>
          <p:cNvPr id="5" name="Grafik 4">
            <a:extLst>
              <a:ext uri="{FF2B5EF4-FFF2-40B4-BE49-F238E27FC236}">
                <a16:creationId xmlns:a16="http://schemas.microsoft.com/office/drawing/2014/main" id="{1C066422-39C0-5984-C02D-5BB705A637E6}"/>
              </a:ext>
            </a:extLst>
          </p:cNvPr>
          <p:cNvPicPr>
            <a:picLocks noChangeAspect="1"/>
          </p:cNvPicPr>
          <p:nvPr/>
        </p:nvPicPr>
        <p:blipFill>
          <a:blip r:embed="rId4"/>
          <a:stretch>
            <a:fillRect/>
          </a:stretch>
        </p:blipFill>
        <p:spPr>
          <a:xfrm>
            <a:off x="1354282" y="7500"/>
            <a:ext cx="2971800" cy="1320800"/>
          </a:xfrm>
          <a:prstGeom prst="rect">
            <a:avLst/>
          </a:prstGeom>
        </p:spPr>
      </p:pic>
      <p:sp>
        <p:nvSpPr>
          <p:cNvPr id="7" name="Textfeld 6">
            <a:extLst>
              <a:ext uri="{FF2B5EF4-FFF2-40B4-BE49-F238E27FC236}">
                <a16:creationId xmlns:a16="http://schemas.microsoft.com/office/drawing/2014/main" id="{A19631FC-6F47-9FCD-D26D-7A5D25D5CA95}"/>
              </a:ext>
            </a:extLst>
          </p:cNvPr>
          <p:cNvSpPr txBox="1"/>
          <p:nvPr/>
        </p:nvSpPr>
        <p:spPr>
          <a:xfrm>
            <a:off x="654633" y="2369128"/>
            <a:ext cx="2971800" cy="2585323"/>
          </a:xfrm>
          <a:prstGeom prst="rect">
            <a:avLst/>
          </a:prstGeom>
          <a:noFill/>
        </p:spPr>
        <p:txBody>
          <a:bodyPr wrap="square" rtlCol="0">
            <a:spAutoFit/>
          </a:bodyPr>
          <a:lstStyle/>
          <a:p>
            <a:r>
              <a:rPr lang="de-DE"/>
              <a:t>Show examplary </a:t>
            </a:r>
            <a:r>
              <a:rPr lang="de-DE">
                <a:solidFill>
                  <a:srgbClr val="FF0000"/>
                </a:solidFill>
              </a:rPr>
              <a:t>TRAIN</a:t>
            </a:r>
            <a:r>
              <a:rPr lang="de-DE"/>
              <a:t> target (complete and scaled data) and model prediction after 10 epochs for different sparsity settings.</a:t>
            </a:r>
          </a:p>
          <a:p>
            <a:endParaRPr lang="de-DE"/>
          </a:p>
          <a:p>
            <a:r>
              <a:rPr lang="de-DE"/>
              <a:t>Main structure in slp anomalies is already captured for extreme sparsity (0.99).</a:t>
            </a:r>
          </a:p>
        </p:txBody>
      </p:sp>
    </p:spTree>
    <p:extLst>
      <p:ext uri="{BB962C8B-B14F-4D97-AF65-F5344CB8AC3E}">
        <p14:creationId xmlns:p14="http://schemas.microsoft.com/office/powerpoint/2010/main" val="13766363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1407</Words>
  <Application>Microsoft Macintosh PowerPoint</Application>
  <PresentationFormat>Breitbild</PresentationFormat>
  <Paragraphs>115</Paragraphs>
  <Slides>13</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Calibri</vt:lpstr>
      <vt:lpstr>Calibri Light</vt:lpstr>
      <vt:lpstr>Cambria Math</vt:lpstr>
      <vt:lpstr>Courier New</vt:lpstr>
      <vt:lpstr>Office</vt:lpstr>
      <vt:lpstr>U-Net (4 convolutions) on slp real world data</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(4 convolutions) on slp real world data</dc:title>
  <dc:creator>Microsoft Office User</dc:creator>
  <cp:lastModifiedBy>Microsoft Office User</cp:lastModifiedBy>
  <cp:revision>26</cp:revision>
  <dcterms:created xsi:type="dcterms:W3CDTF">2023-01-13T17:33:24Z</dcterms:created>
  <dcterms:modified xsi:type="dcterms:W3CDTF">2023-01-19T08:16:38Z</dcterms:modified>
</cp:coreProperties>
</file>