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7" r:id="rId4"/>
    <p:sldId id="262" r:id="rId5"/>
    <p:sldId id="264" r:id="rId6"/>
    <p:sldId id="273" r:id="rId7"/>
    <p:sldId id="282" r:id="rId8"/>
    <p:sldId id="260" r:id="rId9"/>
    <p:sldId id="271" r:id="rId10"/>
    <p:sldId id="272" r:id="rId11"/>
    <p:sldId id="274" r:id="rId12"/>
    <p:sldId id="275" r:id="rId13"/>
    <p:sldId id="276" r:id="rId14"/>
    <p:sldId id="277" r:id="rId15"/>
    <p:sldId id="283" r:id="rId16"/>
    <p:sldId id="278" r:id="rId17"/>
    <p:sldId id="279" r:id="rId18"/>
    <p:sldId id="280" r:id="rId19"/>
    <p:sldId id="281"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94828"/>
  </p:normalViewPr>
  <p:slideViewPr>
    <p:cSldViewPr snapToGrid="0">
      <p:cViewPr varScale="1">
        <p:scale>
          <a:sx n="89" d="100"/>
          <a:sy n="89" d="100"/>
        </p:scale>
        <p:origin x="19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BE548-DE05-8149-9395-93E03CC73C13}" type="datetimeFigureOut">
              <a:t>02.02.23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6B46A-5025-BA4D-A49D-5D1F5DB78F39}" type="slidenum">
              <a:t>‹Nr.›</a:t>
            </a:fld>
            <a:endParaRPr lang="de-DE"/>
          </a:p>
        </p:txBody>
      </p:sp>
    </p:spTree>
    <p:extLst>
      <p:ext uri="{BB962C8B-B14F-4D97-AF65-F5344CB8AC3E}">
        <p14:creationId xmlns:p14="http://schemas.microsoft.com/office/powerpoint/2010/main" val="203161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3</a:t>
            </a:fld>
            <a:endParaRPr lang="de-DE"/>
          </a:p>
        </p:txBody>
      </p:sp>
    </p:spTree>
    <p:extLst>
      <p:ext uri="{BB962C8B-B14F-4D97-AF65-F5344CB8AC3E}">
        <p14:creationId xmlns:p14="http://schemas.microsoft.com/office/powerpoint/2010/main" val="284837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676B46A-5025-BA4D-A49D-5D1F5DB78F39}" type="slidenum">
              <a:rPr lang="de-DE"/>
              <a:t>4</a:t>
            </a:fld>
            <a:endParaRPr lang="de-DE"/>
          </a:p>
        </p:txBody>
      </p:sp>
    </p:spTree>
    <p:extLst>
      <p:ext uri="{BB962C8B-B14F-4D97-AF65-F5344CB8AC3E}">
        <p14:creationId xmlns:p14="http://schemas.microsoft.com/office/powerpoint/2010/main" val="346213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EB552B-F1CC-BE11-D216-5E9398BAEF3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86C9468-0EDC-563E-48FF-5198F1679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A6C91AE-A3AF-3F1D-6DD7-F7BD57D49D3C}"/>
              </a:ext>
            </a:extLst>
          </p:cNvPr>
          <p:cNvSpPr>
            <a:spLocks noGrp="1"/>
          </p:cNvSpPr>
          <p:nvPr>
            <p:ph type="dt" sz="half" idx="10"/>
          </p:nvPr>
        </p:nvSpPr>
        <p:spPr/>
        <p:txBody>
          <a:bodyPr/>
          <a:lstStyle/>
          <a:p>
            <a:fld id="{F7A3446A-3617-0E4A-A439-6DD0C73FFDE1}" type="datetimeFigureOut">
              <a:t>02.02.23</a:t>
            </a:fld>
            <a:endParaRPr lang="de-DE"/>
          </a:p>
        </p:txBody>
      </p:sp>
      <p:sp>
        <p:nvSpPr>
          <p:cNvPr id="5" name="Fußzeilenplatzhalter 4">
            <a:extLst>
              <a:ext uri="{FF2B5EF4-FFF2-40B4-BE49-F238E27FC236}">
                <a16:creationId xmlns:a16="http://schemas.microsoft.com/office/drawing/2014/main" id="{FC373BC9-A1B1-44A7-4921-8A1B96C242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F62418C-20F1-D752-B8D4-029A33D87AF2}"/>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49136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46AD4-B78A-BC4B-22A7-80D716FE6F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0930606-3FC1-29B0-0D58-968FE226713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B47B6BD-B5F5-9B32-659F-D3A185BC2644}"/>
              </a:ext>
            </a:extLst>
          </p:cNvPr>
          <p:cNvSpPr>
            <a:spLocks noGrp="1"/>
          </p:cNvSpPr>
          <p:nvPr>
            <p:ph type="dt" sz="half" idx="10"/>
          </p:nvPr>
        </p:nvSpPr>
        <p:spPr/>
        <p:txBody>
          <a:bodyPr/>
          <a:lstStyle/>
          <a:p>
            <a:fld id="{F7A3446A-3617-0E4A-A439-6DD0C73FFDE1}" type="datetimeFigureOut">
              <a:t>02.02.23</a:t>
            </a:fld>
            <a:endParaRPr lang="de-DE"/>
          </a:p>
        </p:txBody>
      </p:sp>
      <p:sp>
        <p:nvSpPr>
          <p:cNvPr id="5" name="Fußzeilenplatzhalter 4">
            <a:extLst>
              <a:ext uri="{FF2B5EF4-FFF2-40B4-BE49-F238E27FC236}">
                <a16:creationId xmlns:a16="http://schemas.microsoft.com/office/drawing/2014/main" id="{F883F4D5-FBD6-5A99-9C33-D2CD4EE8F2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7BC237-A399-5E94-F190-1BDA47245DFF}"/>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19267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DC84EFB-5757-5BDB-8F1D-2E809236155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AED6E37-652A-D0EB-18CF-8E2ADC305633}"/>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6D7FF7-FD43-8018-352A-63D96A5335F0}"/>
              </a:ext>
            </a:extLst>
          </p:cNvPr>
          <p:cNvSpPr>
            <a:spLocks noGrp="1"/>
          </p:cNvSpPr>
          <p:nvPr>
            <p:ph type="dt" sz="half" idx="10"/>
          </p:nvPr>
        </p:nvSpPr>
        <p:spPr/>
        <p:txBody>
          <a:bodyPr/>
          <a:lstStyle/>
          <a:p>
            <a:fld id="{F7A3446A-3617-0E4A-A439-6DD0C73FFDE1}" type="datetimeFigureOut">
              <a:t>02.02.23</a:t>
            </a:fld>
            <a:endParaRPr lang="de-DE"/>
          </a:p>
        </p:txBody>
      </p:sp>
      <p:sp>
        <p:nvSpPr>
          <p:cNvPr id="5" name="Fußzeilenplatzhalter 4">
            <a:extLst>
              <a:ext uri="{FF2B5EF4-FFF2-40B4-BE49-F238E27FC236}">
                <a16:creationId xmlns:a16="http://schemas.microsoft.com/office/drawing/2014/main" id="{1BEEAC02-BF6A-ED6D-535D-1D33F21CB0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D5F14F-8ED3-6AC2-6045-6834B97C6687}"/>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00511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E776D-F13D-65CA-8B18-E6E4C3B4A84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1A2FD4B-4E9B-26FE-E9BD-438091F7026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EDD89-C7B7-627B-76A9-16F47C7FBABA}"/>
              </a:ext>
            </a:extLst>
          </p:cNvPr>
          <p:cNvSpPr>
            <a:spLocks noGrp="1"/>
          </p:cNvSpPr>
          <p:nvPr>
            <p:ph type="dt" sz="half" idx="10"/>
          </p:nvPr>
        </p:nvSpPr>
        <p:spPr/>
        <p:txBody>
          <a:bodyPr/>
          <a:lstStyle/>
          <a:p>
            <a:fld id="{F7A3446A-3617-0E4A-A439-6DD0C73FFDE1}" type="datetimeFigureOut">
              <a:t>02.02.23</a:t>
            </a:fld>
            <a:endParaRPr lang="de-DE"/>
          </a:p>
        </p:txBody>
      </p:sp>
      <p:sp>
        <p:nvSpPr>
          <p:cNvPr id="5" name="Fußzeilenplatzhalter 4">
            <a:extLst>
              <a:ext uri="{FF2B5EF4-FFF2-40B4-BE49-F238E27FC236}">
                <a16:creationId xmlns:a16="http://schemas.microsoft.com/office/drawing/2014/main" id="{F845E3BE-2DD2-D6F0-0031-D6CC6FFC6E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A08A90-0B17-B937-DAD7-AA83CAC0405E}"/>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74914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5D5094-DD7F-C4FE-2F5B-228428B37E2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9A84079-2061-56BA-B149-035692A10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5125DFD-0F0D-2846-972A-CB0EE0EFE0FD}"/>
              </a:ext>
            </a:extLst>
          </p:cNvPr>
          <p:cNvSpPr>
            <a:spLocks noGrp="1"/>
          </p:cNvSpPr>
          <p:nvPr>
            <p:ph type="dt" sz="half" idx="10"/>
          </p:nvPr>
        </p:nvSpPr>
        <p:spPr/>
        <p:txBody>
          <a:bodyPr/>
          <a:lstStyle/>
          <a:p>
            <a:fld id="{F7A3446A-3617-0E4A-A439-6DD0C73FFDE1}" type="datetimeFigureOut">
              <a:t>02.02.23</a:t>
            </a:fld>
            <a:endParaRPr lang="de-DE"/>
          </a:p>
        </p:txBody>
      </p:sp>
      <p:sp>
        <p:nvSpPr>
          <p:cNvPr id="5" name="Fußzeilenplatzhalter 4">
            <a:extLst>
              <a:ext uri="{FF2B5EF4-FFF2-40B4-BE49-F238E27FC236}">
                <a16:creationId xmlns:a16="http://schemas.microsoft.com/office/drawing/2014/main" id="{693225E0-794D-A1B8-2812-CCA681AB20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6877C-935C-0F69-335C-63481DB30EC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221647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E1640E-1688-7249-D477-71B3ED0EC6E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7B66790-B9F2-2B25-2FD0-04818D7388E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0FBE457-7AD1-C645-B9B7-C0C33E8F4F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51F1ACD-9DAB-FC10-C742-FF6EFD272097}"/>
              </a:ext>
            </a:extLst>
          </p:cNvPr>
          <p:cNvSpPr>
            <a:spLocks noGrp="1"/>
          </p:cNvSpPr>
          <p:nvPr>
            <p:ph type="dt" sz="half" idx="10"/>
          </p:nvPr>
        </p:nvSpPr>
        <p:spPr/>
        <p:txBody>
          <a:bodyPr/>
          <a:lstStyle/>
          <a:p>
            <a:fld id="{F7A3446A-3617-0E4A-A439-6DD0C73FFDE1}" type="datetimeFigureOut">
              <a:t>02.02.23</a:t>
            </a:fld>
            <a:endParaRPr lang="de-DE"/>
          </a:p>
        </p:txBody>
      </p:sp>
      <p:sp>
        <p:nvSpPr>
          <p:cNvPr id="6" name="Fußzeilenplatzhalter 5">
            <a:extLst>
              <a:ext uri="{FF2B5EF4-FFF2-40B4-BE49-F238E27FC236}">
                <a16:creationId xmlns:a16="http://schemas.microsoft.com/office/drawing/2014/main" id="{C7684B33-4513-A437-6F4E-1406A758BA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3C272B-A109-756C-D3DD-A791A8BEEEDB}"/>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425996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64F98-400B-7BEC-C155-24ED9EA4313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70BECCE-6CA9-3386-22D7-F8F66C660F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25B6E35-34AF-64CC-B9E9-B7266399FD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CCC6799-BB01-72D1-7BAC-CF8A32C6D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488BD705-38BA-B87A-5BE6-63841F8A4A7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733B149-5125-4271-09AD-8F8272BF4065}"/>
              </a:ext>
            </a:extLst>
          </p:cNvPr>
          <p:cNvSpPr>
            <a:spLocks noGrp="1"/>
          </p:cNvSpPr>
          <p:nvPr>
            <p:ph type="dt" sz="half" idx="10"/>
          </p:nvPr>
        </p:nvSpPr>
        <p:spPr/>
        <p:txBody>
          <a:bodyPr/>
          <a:lstStyle/>
          <a:p>
            <a:fld id="{F7A3446A-3617-0E4A-A439-6DD0C73FFDE1}" type="datetimeFigureOut">
              <a:t>02.02.23</a:t>
            </a:fld>
            <a:endParaRPr lang="de-DE"/>
          </a:p>
        </p:txBody>
      </p:sp>
      <p:sp>
        <p:nvSpPr>
          <p:cNvPr id="8" name="Fußzeilenplatzhalter 7">
            <a:extLst>
              <a:ext uri="{FF2B5EF4-FFF2-40B4-BE49-F238E27FC236}">
                <a16:creationId xmlns:a16="http://schemas.microsoft.com/office/drawing/2014/main" id="{58D61AC8-BED4-8E95-9AB7-0B294A1568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C7CBA9D-7404-AA4B-C229-C2AD0BEC994A}"/>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69005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13215D-72D7-3395-0057-4F8192DEBD1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0A8B2B8-7383-A1C4-4CF4-58C5C6DFAE87}"/>
              </a:ext>
            </a:extLst>
          </p:cNvPr>
          <p:cNvSpPr>
            <a:spLocks noGrp="1"/>
          </p:cNvSpPr>
          <p:nvPr>
            <p:ph type="dt" sz="half" idx="10"/>
          </p:nvPr>
        </p:nvSpPr>
        <p:spPr/>
        <p:txBody>
          <a:bodyPr/>
          <a:lstStyle/>
          <a:p>
            <a:fld id="{F7A3446A-3617-0E4A-A439-6DD0C73FFDE1}" type="datetimeFigureOut">
              <a:t>02.02.23</a:t>
            </a:fld>
            <a:endParaRPr lang="de-DE"/>
          </a:p>
        </p:txBody>
      </p:sp>
      <p:sp>
        <p:nvSpPr>
          <p:cNvPr id="4" name="Fußzeilenplatzhalter 3">
            <a:extLst>
              <a:ext uri="{FF2B5EF4-FFF2-40B4-BE49-F238E27FC236}">
                <a16:creationId xmlns:a16="http://schemas.microsoft.com/office/drawing/2014/main" id="{127A2453-0561-C35E-88E3-9394E73716D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301B8F5-A64A-C29F-9F69-48434FCF6A4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132944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4466F6-E3C3-DE55-B65B-1D70A1309BDE}"/>
              </a:ext>
            </a:extLst>
          </p:cNvPr>
          <p:cNvSpPr>
            <a:spLocks noGrp="1"/>
          </p:cNvSpPr>
          <p:nvPr>
            <p:ph type="dt" sz="half" idx="10"/>
          </p:nvPr>
        </p:nvSpPr>
        <p:spPr/>
        <p:txBody>
          <a:bodyPr/>
          <a:lstStyle/>
          <a:p>
            <a:fld id="{F7A3446A-3617-0E4A-A439-6DD0C73FFDE1}" type="datetimeFigureOut">
              <a:t>02.02.23</a:t>
            </a:fld>
            <a:endParaRPr lang="de-DE"/>
          </a:p>
        </p:txBody>
      </p:sp>
      <p:sp>
        <p:nvSpPr>
          <p:cNvPr id="3" name="Fußzeilenplatzhalter 2">
            <a:extLst>
              <a:ext uri="{FF2B5EF4-FFF2-40B4-BE49-F238E27FC236}">
                <a16:creationId xmlns:a16="http://schemas.microsoft.com/office/drawing/2014/main" id="{F6333523-A9A3-8DF1-D22A-DCDBBC681C0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88316E6-2571-F434-F7B8-BDB04E55489D}"/>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94858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4E2BC1-9E3F-F50D-5447-A0F9DF8B81B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1D347A5-21D1-A810-38E9-5EC7B1E8E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C933DD-4A53-3924-24F5-C8B624E37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90C773-E1F6-93FA-B076-DE9DD15646D5}"/>
              </a:ext>
            </a:extLst>
          </p:cNvPr>
          <p:cNvSpPr>
            <a:spLocks noGrp="1"/>
          </p:cNvSpPr>
          <p:nvPr>
            <p:ph type="dt" sz="half" idx="10"/>
          </p:nvPr>
        </p:nvSpPr>
        <p:spPr/>
        <p:txBody>
          <a:bodyPr/>
          <a:lstStyle/>
          <a:p>
            <a:fld id="{F7A3446A-3617-0E4A-A439-6DD0C73FFDE1}" type="datetimeFigureOut">
              <a:t>02.02.23</a:t>
            </a:fld>
            <a:endParaRPr lang="de-DE"/>
          </a:p>
        </p:txBody>
      </p:sp>
      <p:sp>
        <p:nvSpPr>
          <p:cNvPr id="6" name="Fußzeilenplatzhalter 5">
            <a:extLst>
              <a:ext uri="{FF2B5EF4-FFF2-40B4-BE49-F238E27FC236}">
                <a16:creationId xmlns:a16="http://schemas.microsoft.com/office/drawing/2014/main" id="{3C897457-8861-C725-8537-D32E2DC6A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F868BF5-6A39-98AC-003D-2527D4743423}"/>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930134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81496-C692-AFF2-8D04-87359B52FF2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7552FF7-4965-51B2-73A7-DC3E1B995D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DFEB732-95C4-FF14-C46C-BD71972B3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A4D2E0-D978-454B-DB8E-1831076554C1}"/>
              </a:ext>
            </a:extLst>
          </p:cNvPr>
          <p:cNvSpPr>
            <a:spLocks noGrp="1"/>
          </p:cNvSpPr>
          <p:nvPr>
            <p:ph type="dt" sz="half" idx="10"/>
          </p:nvPr>
        </p:nvSpPr>
        <p:spPr/>
        <p:txBody>
          <a:bodyPr/>
          <a:lstStyle/>
          <a:p>
            <a:fld id="{F7A3446A-3617-0E4A-A439-6DD0C73FFDE1}" type="datetimeFigureOut">
              <a:t>02.02.23</a:t>
            </a:fld>
            <a:endParaRPr lang="de-DE"/>
          </a:p>
        </p:txBody>
      </p:sp>
      <p:sp>
        <p:nvSpPr>
          <p:cNvPr id="6" name="Fußzeilenplatzhalter 5">
            <a:extLst>
              <a:ext uri="{FF2B5EF4-FFF2-40B4-BE49-F238E27FC236}">
                <a16:creationId xmlns:a16="http://schemas.microsoft.com/office/drawing/2014/main" id="{A6D1D2BA-B394-7E33-B20D-0C53DACAB75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3A137B-9D6B-CC8F-4205-A54E39562498}"/>
              </a:ext>
            </a:extLst>
          </p:cNvPr>
          <p:cNvSpPr>
            <a:spLocks noGrp="1"/>
          </p:cNvSpPr>
          <p:nvPr>
            <p:ph type="sldNum" sz="quarter" idx="12"/>
          </p:nvPr>
        </p:nvSpPr>
        <p:spPr/>
        <p:txBody>
          <a:bodyPr/>
          <a:lstStyle/>
          <a:p>
            <a:fld id="{19EE2E28-D3FD-D048-BDFA-D7C6E5F1A06F}" type="slidenum">
              <a:t>‹Nr.›</a:t>
            </a:fld>
            <a:endParaRPr lang="de-DE"/>
          </a:p>
        </p:txBody>
      </p:sp>
    </p:spTree>
    <p:extLst>
      <p:ext uri="{BB962C8B-B14F-4D97-AF65-F5344CB8AC3E}">
        <p14:creationId xmlns:p14="http://schemas.microsoft.com/office/powerpoint/2010/main" val="357943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21072D4-B2CB-ABB5-77F1-53E838F97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E746959-4521-F7A8-86A7-CC092B1B1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9FD9B3-FDAB-2F38-95F3-7C21E5D4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3446A-3617-0E4A-A439-6DD0C73FFDE1}" type="datetimeFigureOut">
              <a:t>02.02.23</a:t>
            </a:fld>
            <a:endParaRPr lang="de-DE"/>
          </a:p>
        </p:txBody>
      </p:sp>
      <p:sp>
        <p:nvSpPr>
          <p:cNvPr id="5" name="Fußzeilenplatzhalter 4">
            <a:extLst>
              <a:ext uri="{FF2B5EF4-FFF2-40B4-BE49-F238E27FC236}">
                <a16:creationId xmlns:a16="http://schemas.microsoft.com/office/drawing/2014/main" id="{4A75C789-1FBA-4BD6-4A7D-130C42A25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9755547B-D33A-262D-56DE-A8640975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E2E28-D3FD-D048-BDFA-D7C6E5F1A06F}" type="slidenum">
              <a:t>‹Nr.›</a:t>
            </a:fld>
            <a:endParaRPr lang="de-DE"/>
          </a:p>
        </p:txBody>
      </p:sp>
    </p:spTree>
    <p:extLst>
      <p:ext uri="{BB962C8B-B14F-4D97-AF65-F5344CB8AC3E}">
        <p14:creationId xmlns:p14="http://schemas.microsoft.com/office/powerpoint/2010/main" val="314768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98-020-59801-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BF0E4C-816A-C394-2A7D-C7965E04FBE1}"/>
              </a:ext>
            </a:extLst>
          </p:cNvPr>
          <p:cNvSpPr>
            <a:spLocks noGrp="1"/>
          </p:cNvSpPr>
          <p:nvPr>
            <p:ph type="ctrTitle"/>
          </p:nvPr>
        </p:nvSpPr>
        <p:spPr>
          <a:xfrm>
            <a:off x="1524000" y="1122363"/>
            <a:ext cx="9698182" cy="2387600"/>
          </a:xfrm>
        </p:spPr>
        <p:txBody>
          <a:bodyPr>
            <a:normAutofit/>
          </a:bodyPr>
          <a:lstStyle/>
          <a:p>
            <a:r>
              <a:rPr lang="de-DE" sz="4000" b="1"/>
              <a:t>A bottom-up sampling strategy </a:t>
            </a:r>
            <a:br>
              <a:rPr lang="de-DE" sz="4000" b="1"/>
            </a:br>
            <a:r>
              <a:rPr lang="de-DE" sz="4000" b="1"/>
              <a:t>for reconstruction of geospatial data </a:t>
            </a:r>
            <a:br>
              <a:rPr lang="de-DE" sz="4000" b="1"/>
            </a:br>
            <a:r>
              <a:rPr lang="de-DE" sz="4000" b="1"/>
              <a:t>from ultra sparse inputs</a:t>
            </a:r>
          </a:p>
        </p:txBody>
      </p:sp>
      <p:sp>
        <p:nvSpPr>
          <p:cNvPr id="3" name="Untertitel 2">
            <a:extLst>
              <a:ext uri="{FF2B5EF4-FFF2-40B4-BE49-F238E27FC236}">
                <a16:creationId xmlns:a16="http://schemas.microsoft.com/office/drawing/2014/main" id="{578C6CE8-B7A9-CD2C-372C-0FCD57951019}"/>
              </a:ext>
            </a:extLst>
          </p:cNvPr>
          <p:cNvSpPr>
            <a:spLocks noGrp="1"/>
          </p:cNvSpPr>
          <p:nvPr>
            <p:ph type="subTitle" idx="1"/>
          </p:nvPr>
        </p:nvSpPr>
        <p:spPr>
          <a:xfrm>
            <a:off x="2637231" y="3920536"/>
            <a:ext cx="7471719" cy="1655762"/>
          </a:xfrm>
        </p:spPr>
        <p:txBody>
          <a:bodyPr>
            <a:normAutofit/>
          </a:bodyPr>
          <a:lstStyle/>
          <a:p>
            <a:r>
              <a:rPr lang="de-DE"/>
              <a:t>Interim results on SLP CESM data and storyline.</a:t>
            </a:r>
          </a:p>
          <a:p>
            <a:endParaRPr lang="de-DE"/>
          </a:p>
          <a:p>
            <a:r>
              <a:rPr lang="de-DE"/>
              <a:t>Feb, 2nd 2023</a:t>
            </a:r>
          </a:p>
        </p:txBody>
      </p:sp>
    </p:spTree>
    <p:extLst>
      <p:ext uri="{BB962C8B-B14F-4D97-AF65-F5344CB8AC3E}">
        <p14:creationId xmlns:p14="http://schemas.microsoft.com/office/powerpoint/2010/main" val="16276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4679314" y="868525"/>
            <a:ext cx="6861896" cy="2308324"/>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A straightforward idea to </a:t>
            </a:r>
            <a:r>
              <a:rPr lang="de-DE" b="1">
                <a:sym typeface="Wingdings" pitchFamily="2" charset="2"/>
              </a:rPr>
              <a:t>gain maximum flexibility </a:t>
            </a:r>
            <a:r>
              <a:rPr lang="de-DE">
                <a:sym typeface="Wingdings" pitchFamily="2" charset="2"/>
              </a:rPr>
              <a:t>is to train a model on the full </a:t>
            </a:r>
            <a:r>
              <a:rPr lang="de-DE" b="1">
                <a:sym typeface="Wingdings" pitchFamily="2" charset="2"/>
              </a:rPr>
              <a:t>range of rates of missing values </a:t>
            </a:r>
            <a:r>
              <a:rPr lang="de-DE">
                <a:sym typeface="Wingdings" pitchFamily="2" charset="2"/>
              </a:rPr>
              <a:t>[0.5, 0.999]. To increase performance in terms of generalization capabilities, we use data augmentation (factor 3).</a:t>
            </a:r>
          </a:p>
          <a:p>
            <a:pPr marL="285750" indent="-285750">
              <a:buFont typeface="Arial" panose="020B0604020202020204" pitchFamily="34" charset="0"/>
              <a:buChar char="•"/>
            </a:pPr>
            <a:r>
              <a:rPr lang="de-DE">
                <a:sym typeface="Wingdings" pitchFamily="2" charset="2"/>
              </a:rPr>
              <a:t>This model can </a:t>
            </a:r>
            <a:r>
              <a:rPr lang="de-DE" b="1">
                <a:sym typeface="Wingdings" pitchFamily="2" charset="2"/>
              </a:rPr>
              <a:t>compete with our former model </a:t>
            </a:r>
            <a:r>
              <a:rPr lang="de-DE">
                <a:sym typeface="Wingdings" pitchFamily="2" charset="2"/>
              </a:rPr>
              <a:t>trained on variable discrete masks of missing values and data augmentation (factor 2).</a:t>
            </a:r>
          </a:p>
          <a:p>
            <a:pPr marL="285750" indent="-285750">
              <a:buFont typeface="Arial" panose="020B0604020202020204" pitchFamily="34" charset="0"/>
              <a:buChar char="•"/>
            </a:pPr>
            <a:r>
              <a:rPr lang="de-DE">
                <a:sym typeface="Wingdings" pitchFamily="2" charset="2"/>
              </a:rPr>
              <a:t>It allows not only to choose any subset of inputs, but also allows for </a:t>
            </a:r>
            <a:r>
              <a:rPr lang="de-DE" b="1">
                <a:sym typeface="Wingdings" pitchFamily="2" charset="2"/>
              </a:rPr>
              <a:t>varying rates of missing values in the whole range of interest</a:t>
            </a:r>
            <a:r>
              <a:rPr lang="de-DE">
                <a:sym typeface="Wingdings" pitchFamily="2" charset="2"/>
              </a:rPr>
              <a:t>.</a:t>
            </a:r>
          </a:p>
        </p:txBody>
      </p:sp>
      <p:sp>
        <p:nvSpPr>
          <p:cNvPr id="3" name="Textfeld 2">
            <a:extLst>
              <a:ext uri="{FF2B5EF4-FFF2-40B4-BE49-F238E27FC236}">
                <a16:creationId xmlns:a16="http://schemas.microsoft.com/office/drawing/2014/main" id="{C318182B-364D-C9F7-D1BC-5FD4D9781852}"/>
              </a:ext>
            </a:extLst>
          </p:cNvPr>
          <p:cNvSpPr txBox="1"/>
          <p:nvPr/>
        </p:nvSpPr>
        <p:spPr>
          <a:xfrm>
            <a:off x="4716385" y="160639"/>
            <a:ext cx="7339914" cy="400110"/>
          </a:xfrm>
          <a:prstGeom prst="rect">
            <a:avLst/>
          </a:prstGeom>
          <a:noFill/>
        </p:spPr>
        <p:txBody>
          <a:bodyPr wrap="square" rtlCol="0">
            <a:spAutoFit/>
          </a:bodyPr>
          <a:lstStyle/>
          <a:p>
            <a:r>
              <a:rPr lang="de-DE" sz="2000" b="1"/>
              <a:t>Train model on range of missing values to gain maximum flexibility</a:t>
            </a:r>
          </a:p>
        </p:txBody>
      </p:sp>
      <p:pic>
        <p:nvPicPr>
          <p:cNvPr id="8" name="Grafik 7">
            <a:extLst>
              <a:ext uri="{FF2B5EF4-FFF2-40B4-BE49-F238E27FC236}">
                <a16:creationId xmlns:a16="http://schemas.microsoft.com/office/drawing/2014/main" id="{1DEE5EE8-DFF6-7350-0DEC-2C3506106547}"/>
              </a:ext>
            </a:extLst>
          </p:cNvPr>
          <p:cNvPicPr>
            <a:picLocks noChangeAspect="1"/>
          </p:cNvPicPr>
          <p:nvPr/>
        </p:nvPicPr>
        <p:blipFill>
          <a:blip r:embed="rId2"/>
          <a:stretch>
            <a:fillRect/>
          </a:stretch>
        </p:blipFill>
        <p:spPr>
          <a:xfrm>
            <a:off x="49428" y="24714"/>
            <a:ext cx="4443673" cy="2210039"/>
          </a:xfrm>
          <a:prstGeom prst="rect">
            <a:avLst/>
          </a:prstGeom>
        </p:spPr>
      </p:pic>
      <p:pic>
        <p:nvPicPr>
          <p:cNvPr id="9" name="Grafik 8">
            <a:extLst>
              <a:ext uri="{FF2B5EF4-FFF2-40B4-BE49-F238E27FC236}">
                <a16:creationId xmlns:a16="http://schemas.microsoft.com/office/drawing/2014/main" id="{83F4D931-5160-A37D-B1E4-6C373FCC1E8E}"/>
              </a:ext>
            </a:extLst>
          </p:cNvPr>
          <p:cNvPicPr>
            <a:picLocks noChangeAspect="1"/>
          </p:cNvPicPr>
          <p:nvPr/>
        </p:nvPicPr>
        <p:blipFill>
          <a:blip r:embed="rId3"/>
          <a:stretch>
            <a:fillRect/>
          </a:stretch>
        </p:blipFill>
        <p:spPr>
          <a:xfrm>
            <a:off x="12357" y="2311919"/>
            <a:ext cx="4443673" cy="2210039"/>
          </a:xfrm>
          <a:prstGeom prst="rect">
            <a:avLst/>
          </a:prstGeom>
        </p:spPr>
      </p:pic>
      <p:pic>
        <p:nvPicPr>
          <p:cNvPr id="10" name="Grafik 9">
            <a:extLst>
              <a:ext uri="{FF2B5EF4-FFF2-40B4-BE49-F238E27FC236}">
                <a16:creationId xmlns:a16="http://schemas.microsoft.com/office/drawing/2014/main" id="{B9855911-0B4A-AE6C-156F-56C9C0F49297}"/>
              </a:ext>
            </a:extLst>
          </p:cNvPr>
          <p:cNvPicPr>
            <a:picLocks noChangeAspect="1"/>
          </p:cNvPicPr>
          <p:nvPr/>
        </p:nvPicPr>
        <p:blipFill>
          <a:blip r:embed="rId4"/>
          <a:stretch>
            <a:fillRect/>
          </a:stretch>
        </p:blipFill>
        <p:spPr>
          <a:xfrm>
            <a:off x="37071" y="4590863"/>
            <a:ext cx="4443673" cy="2210039"/>
          </a:xfrm>
          <a:prstGeom prst="rect">
            <a:avLst/>
          </a:prstGeom>
        </p:spPr>
      </p:pic>
      <p:pic>
        <p:nvPicPr>
          <p:cNvPr id="2" name="Grafik 1">
            <a:extLst>
              <a:ext uri="{FF2B5EF4-FFF2-40B4-BE49-F238E27FC236}">
                <a16:creationId xmlns:a16="http://schemas.microsoft.com/office/drawing/2014/main" id="{DA436AA1-ED39-3BFD-1A32-5D3895778272}"/>
              </a:ext>
            </a:extLst>
          </p:cNvPr>
          <p:cNvPicPr>
            <a:picLocks noChangeAspect="1"/>
          </p:cNvPicPr>
          <p:nvPr/>
        </p:nvPicPr>
        <p:blipFill>
          <a:blip r:embed="rId5"/>
          <a:stretch>
            <a:fillRect/>
          </a:stretch>
        </p:blipFill>
        <p:spPr>
          <a:xfrm>
            <a:off x="4950369" y="3804720"/>
            <a:ext cx="6319785" cy="2727894"/>
          </a:xfrm>
          <a:prstGeom prst="rect">
            <a:avLst/>
          </a:prstGeom>
        </p:spPr>
      </p:pic>
    </p:spTree>
    <p:extLst>
      <p:ext uri="{BB962C8B-B14F-4D97-AF65-F5344CB8AC3E}">
        <p14:creationId xmlns:p14="http://schemas.microsoft.com/office/powerpoint/2010/main" val="167529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93811" y="720244"/>
            <a:ext cx="11322685" cy="2585323"/>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Our range model allows not only to choose </a:t>
            </a:r>
            <a:r>
              <a:rPr lang="de-DE" b="1">
                <a:sym typeface="Wingdings" pitchFamily="2" charset="2"/>
              </a:rPr>
              <a:t>any subset of inputs</a:t>
            </a:r>
            <a:r>
              <a:rPr lang="de-DE">
                <a:sym typeface="Wingdings" pitchFamily="2" charset="2"/>
              </a:rPr>
              <a:t>, but also allows for </a:t>
            </a:r>
            <a:r>
              <a:rPr lang="de-DE" b="1">
                <a:sym typeface="Wingdings" pitchFamily="2" charset="2"/>
              </a:rPr>
              <a:t>varying rates of missing values </a:t>
            </a:r>
            <a:r>
              <a:rPr lang="de-DE">
                <a:sym typeface="Wingdings" pitchFamily="2" charset="2"/>
              </a:rPr>
              <a:t>in the whole range of interest.  Make use of that </a:t>
            </a:r>
            <a:r>
              <a:rPr lang="de-DE" b="1">
                <a:sym typeface="Wingdings" pitchFamily="2" charset="2"/>
              </a:rPr>
              <a:t>maximum flexibility</a:t>
            </a:r>
            <a:r>
              <a:rPr lang="de-DE">
                <a:sym typeface="Wingdings" pitchFamily="2" charset="2"/>
              </a:rPr>
              <a:t>!</a:t>
            </a:r>
          </a:p>
          <a:p>
            <a:pPr marL="285750" indent="-285750">
              <a:buFont typeface="Arial" panose="020B0604020202020204" pitchFamily="34" charset="0"/>
              <a:buChar char="•"/>
            </a:pPr>
            <a:r>
              <a:rPr lang="de-DE">
                <a:sym typeface="Wingdings" pitchFamily="2" charset="2"/>
              </a:rPr>
              <a:t>Try to identify grid points with </a:t>
            </a:r>
            <a:r>
              <a:rPr lang="de-DE" b="1">
                <a:sym typeface="Wingdings" pitchFamily="2" charset="2"/>
              </a:rPr>
              <a:t>highest relevance </a:t>
            </a:r>
            <a:r>
              <a:rPr lang="de-DE">
                <a:sym typeface="Wingdings" pitchFamily="2" charset="2"/>
              </a:rPr>
              <a:t>for successful reconstruction.</a:t>
            </a:r>
          </a:p>
          <a:p>
            <a:pPr marL="285750" indent="-285750">
              <a:buFont typeface="Arial" panose="020B0604020202020204" pitchFamily="34" charset="0"/>
              <a:buChar char="•"/>
            </a:pPr>
            <a:r>
              <a:rPr lang="de-DE">
                <a:sym typeface="Wingdings" pitchFamily="2" charset="2"/>
              </a:rPr>
              <a:t>Successively </a:t>
            </a:r>
            <a:r>
              <a:rPr lang="de-DE" b="1">
                <a:sym typeface="Wingdings" pitchFamily="2" charset="2"/>
              </a:rPr>
              <a:t>add rectangular patches </a:t>
            </a:r>
            <a:r>
              <a:rPr lang="de-DE">
                <a:sym typeface="Wingdings" pitchFamily="2" charset="2"/>
              </a:rPr>
              <a:t>of given patch size or – for patch size = 1 – add grid points.</a:t>
            </a:r>
          </a:p>
          <a:p>
            <a:pPr marL="285750" indent="-285750">
              <a:buFont typeface="Arial" panose="020B0604020202020204" pitchFamily="34" charset="0"/>
              <a:buChar char="•"/>
            </a:pPr>
            <a:r>
              <a:rPr lang="de-DE">
                <a:sym typeface="Wingdings" pitchFamily="2" charset="2"/>
              </a:rPr>
              <a:t>Track patches (or grid points) with </a:t>
            </a:r>
            <a:r>
              <a:rPr lang="de-DE" b="1">
                <a:sym typeface="Wingdings" pitchFamily="2" charset="2"/>
              </a:rPr>
              <a:t>maximum loss reduction</a:t>
            </a:r>
            <a:r>
              <a:rPr lang="de-DE">
                <a:sym typeface="Wingdings" pitchFamily="2" charset="2"/>
              </a:rPr>
              <a:t>, relative to the difference of mean state loss and minimum loss, where ‚mean state loss‘ is obtained from model prediction on empty sample, and ‚minimum loss‘ denotes the loss obtained from model prediction on complete sample.</a:t>
            </a:r>
          </a:p>
          <a:p>
            <a:pPr marL="285750" indent="-285750">
              <a:buFont typeface="Arial" panose="020B0604020202020204" pitchFamily="34" charset="0"/>
              <a:buChar char="•"/>
            </a:pPr>
            <a:r>
              <a:rPr lang="de-DE" b="1">
                <a:sym typeface="Wingdings" pitchFamily="2" charset="2"/>
              </a:rPr>
              <a:t>Maps of rel. loss reduction </a:t>
            </a:r>
            <a:r>
              <a:rPr lang="de-DE">
                <a:sym typeface="Wingdings" pitchFamily="2" charset="2"/>
              </a:rPr>
              <a:t>can be shown as heat maps and give </a:t>
            </a:r>
            <a:r>
              <a:rPr lang="de-DE" b="1">
                <a:sym typeface="Wingdings" pitchFamily="2" charset="2"/>
              </a:rPr>
              <a:t>an intuitive visual understanding </a:t>
            </a:r>
            <a:r>
              <a:rPr lang="de-DE">
                <a:sym typeface="Wingdings" pitchFamily="2" charset="2"/>
              </a:rPr>
              <a:t>of which areas are most relevant for reconstructing complete information from sparse inputs.</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7339914" cy="400110"/>
          </a:xfrm>
          <a:prstGeom prst="rect">
            <a:avLst/>
          </a:prstGeom>
          <a:noFill/>
        </p:spPr>
        <p:txBody>
          <a:bodyPr wrap="square" rtlCol="0">
            <a:spAutoFit/>
          </a:bodyPr>
          <a:lstStyle/>
          <a:p>
            <a:r>
              <a:rPr lang="de-DE" sz="2000" b="1"/>
              <a:t>Aim to find the optimal sampling strategy for ultra sparse inputs</a:t>
            </a:r>
          </a:p>
        </p:txBody>
      </p:sp>
      <p:pic>
        <p:nvPicPr>
          <p:cNvPr id="4" name="Grafik 3">
            <a:extLst>
              <a:ext uri="{FF2B5EF4-FFF2-40B4-BE49-F238E27FC236}">
                <a16:creationId xmlns:a16="http://schemas.microsoft.com/office/drawing/2014/main" id="{5B707A59-004C-E1AF-6CDF-427B48EB0F82}"/>
              </a:ext>
            </a:extLst>
          </p:cNvPr>
          <p:cNvPicPr>
            <a:picLocks noChangeAspect="1"/>
          </p:cNvPicPr>
          <p:nvPr/>
        </p:nvPicPr>
        <p:blipFill>
          <a:blip r:embed="rId2"/>
          <a:stretch>
            <a:fillRect/>
          </a:stretch>
        </p:blipFill>
        <p:spPr>
          <a:xfrm>
            <a:off x="193811" y="3477418"/>
            <a:ext cx="5349063" cy="3191267"/>
          </a:xfrm>
          <a:prstGeom prst="rect">
            <a:avLst/>
          </a:prstGeom>
        </p:spPr>
      </p:pic>
      <p:pic>
        <p:nvPicPr>
          <p:cNvPr id="5" name="Grafik 4">
            <a:extLst>
              <a:ext uri="{FF2B5EF4-FFF2-40B4-BE49-F238E27FC236}">
                <a16:creationId xmlns:a16="http://schemas.microsoft.com/office/drawing/2014/main" id="{C467984E-96FA-A399-7A65-CC0AF664BE97}"/>
              </a:ext>
            </a:extLst>
          </p:cNvPr>
          <p:cNvPicPr>
            <a:picLocks noChangeAspect="1"/>
          </p:cNvPicPr>
          <p:nvPr/>
        </p:nvPicPr>
        <p:blipFill>
          <a:blip r:embed="rId3"/>
          <a:stretch>
            <a:fillRect/>
          </a:stretch>
        </p:blipFill>
        <p:spPr>
          <a:xfrm>
            <a:off x="6165947" y="3429992"/>
            <a:ext cx="5520759" cy="3238691"/>
          </a:xfrm>
          <a:prstGeom prst="rect">
            <a:avLst/>
          </a:prstGeom>
        </p:spPr>
      </p:pic>
    </p:spTree>
    <p:extLst>
      <p:ext uri="{BB962C8B-B14F-4D97-AF65-F5344CB8AC3E}">
        <p14:creationId xmlns:p14="http://schemas.microsoft.com/office/powerpoint/2010/main" val="245164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93811" y="596674"/>
            <a:ext cx="11322685" cy="2031325"/>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Successively add patches, optionally </a:t>
            </a:r>
            <a:r>
              <a:rPr lang="de-DE" b="1">
                <a:sym typeface="Wingdings" pitchFamily="2" charset="2"/>
              </a:rPr>
              <a:t>stop</a:t>
            </a:r>
            <a:r>
              <a:rPr lang="de-DE">
                <a:sym typeface="Wingdings" pitchFamily="2" charset="2"/>
              </a:rPr>
              <a:t>, if accumulated rel. loss reduction exceeds </a:t>
            </a:r>
            <a:r>
              <a:rPr lang="de-DE" b="1">
                <a:sym typeface="Wingdings" pitchFamily="2" charset="2"/>
              </a:rPr>
              <a:t>threshold</a:t>
            </a:r>
            <a:r>
              <a:rPr lang="de-DE">
                <a:sym typeface="Wingdings" pitchFamily="2" charset="2"/>
              </a:rPr>
              <a:t>, here: 90%. (This is mandatory for patch size &lt; 3, due to exploding run time!)</a:t>
            </a:r>
          </a:p>
          <a:p>
            <a:pPr marL="285750" indent="-285750">
              <a:buFont typeface="Arial" panose="020B0604020202020204" pitchFamily="34" charset="0"/>
              <a:buChar char="•"/>
            </a:pPr>
            <a:r>
              <a:rPr lang="de-DE">
                <a:sym typeface="Wingdings" pitchFamily="2" charset="2"/>
              </a:rPr>
              <a:t>Show </a:t>
            </a:r>
            <a:r>
              <a:rPr lang="de-DE" b="1">
                <a:sym typeface="Wingdings" pitchFamily="2" charset="2"/>
              </a:rPr>
              <a:t>accumulated rel. loss reduction </a:t>
            </a:r>
            <a:r>
              <a:rPr lang="de-DE">
                <a:sym typeface="Wingdings" pitchFamily="2" charset="2"/>
              </a:rPr>
              <a:t>over number of included patches. ( Reminds of accumulated expressed variance in EOF analysis, keep that in mind!)</a:t>
            </a:r>
          </a:p>
          <a:p>
            <a:pPr marL="285750" indent="-285750">
              <a:buFont typeface="Arial" panose="020B0604020202020204" pitchFamily="34" charset="0"/>
              <a:buChar char="•"/>
            </a:pPr>
            <a:r>
              <a:rPr lang="de-DE">
                <a:sym typeface="Wingdings" pitchFamily="2" charset="2"/>
              </a:rPr>
              <a:t>Find </a:t>
            </a:r>
            <a:r>
              <a:rPr lang="de-DE" b="1">
                <a:sym typeface="Wingdings" pitchFamily="2" charset="2"/>
              </a:rPr>
              <a:t>substantial contribution of first patches</a:t>
            </a:r>
            <a:r>
              <a:rPr lang="de-DE">
                <a:sym typeface="Wingdings" pitchFamily="2" charset="2"/>
              </a:rPr>
              <a:t>.</a:t>
            </a:r>
          </a:p>
          <a:p>
            <a:pPr marL="285750" indent="-285750">
              <a:buFont typeface="Arial" panose="020B0604020202020204" pitchFamily="34" charset="0"/>
              <a:buChar char="•"/>
            </a:pPr>
            <a:r>
              <a:rPr lang="de-DE">
                <a:sym typeface="Wingdings" pitchFamily="2" charset="2"/>
              </a:rPr>
              <a:t>In case of patch size = 1, need on average 23 patches (= grid points), to obtain </a:t>
            </a:r>
            <a:r>
              <a:rPr lang="de-DE" b="1">
                <a:sym typeface="Wingdings" pitchFamily="2" charset="2"/>
              </a:rPr>
              <a:t>90% loss reduction</a:t>
            </a:r>
            <a:r>
              <a:rPr lang="de-DE">
                <a:sym typeface="Wingdings" pitchFamily="2" charset="2"/>
              </a:rPr>
              <a:t>. Reconstruction from only </a:t>
            </a:r>
            <a:r>
              <a:rPr lang="de-DE" b="1">
                <a:sym typeface="Wingdings" pitchFamily="2" charset="2"/>
              </a:rPr>
              <a:t>23 grid points means 99.83% of missing values</a:t>
            </a:r>
            <a:r>
              <a:rPr lang="de-DE">
                <a:sym typeface="Wingdings" pitchFamily="2" charset="2"/>
              </a:rPr>
              <a:t>.</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9011972"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2" name="Grafik 1">
            <a:extLst>
              <a:ext uri="{FF2B5EF4-FFF2-40B4-BE49-F238E27FC236}">
                <a16:creationId xmlns:a16="http://schemas.microsoft.com/office/drawing/2014/main" id="{2AA76A8D-8DB1-B130-B957-0BDDA4FEACE3}"/>
              </a:ext>
            </a:extLst>
          </p:cNvPr>
          <p:cNvPicPr>
            <a:picLocks noChangeAspect="1"/>
          </p:cNvPicPr>
          <p:nvPr/>
        </p:nvPicPr>
        <p:blipFill>
          <a:blip r:embed="rId2"/>
          <a:stretch>
            <a:fillRect/>
          </a:stretch>
        </p:blipFill>
        <p:spPr>
          <a:xfrm>
            <a:off x="193811" y="3185855"/>
            <a:ext cx="3582054" cy="2088293"/>
          </a:xfrm>
          <a:prstGeom prst="rect">
            <a:avLst/>
          </a:prstGeom>
        </p:spPr>
      </p:pic>
      <p:pic>
        <p:nvPicPr>
          <p:cNvPr id="9" name="Grafik 8">
            <a:extLst>
              <a:ext uri="{FF2B5EF4-FFF2-40B4-BE49-F238E27FC236}">
                <a16:creationId xmlns:a16="http://schemas.microsoft.com/office/drawing/2014/main" id="{76D74E1F-5729-6287-B517-FE28930CA77D}"/>
              </a:ext>
            </a:extLst>
          </p:cNvPr>
          <p:cNvPicPr>
            <a:picLocks noChangeAspect="1"/>
          </p:cNvPicPr>
          <p:nvPr/>
        </p:nvPicPr>
        <p:blipFill>
          <a:blip r:embed="rId3"/>
          <a:stretch>
            <a:fillRect/>
          </a:stretch>
        </p:blipFill>
        <p:spPr>
          <a:xfrm>
            <a:off x="7828463" y="3185855"/>
            <a:ext cx="3582054" cy="2088293"/>
          </a:xfrm>
          <a:prstGeom prst="rect">
            <a:avLst/>
          </a:prstGeom>
        </p:spPr>
      </p:pic>
      <p:pic>
        <p:nvPicPr>
          <p:cNvPr id="10" name="Grafik 9">
            <a:extLst>
              <a:ext uri="{FF2B5EF4-FFF2-40B4-BE49-F238E27FC236}">
                <a16:creationId xmlns:a16="http://schemas.microsoft.com/office/drawing/2014/main" id="{0FB4912B-3D94-0D53-6B73-1FDD8118A267}"/>
              </a:ext>
            </a:extLst>
          </p:cNvPr>
          <p:cNvPicPr>
            <a:picLocks noChangeAspect="1"/>
          </p:cNvPicPr>
          <p:nvPr/>
        </p:nvPicPr>
        <p:blipFill>
          <a:blip r:embed="rId4"/>
          <a:stretch>
            <a:fillRect/>
          </a:stretch>
        </p:blipFill>
        <p:spPr>
          <a:xfrm>
            <a:off x="4011136" y="3185854"/>
            <a:ext cx="3582056" cy="2088294"/>
          </a:xfrm>
          <a:prstGeom prst="rect">
            <a:avLst/>
          </a:prstGeom>
        </p:spPr>
      </p:pic>
    </p:spTree>
    <p:extLst>
      <p:ext uri="{BB962C8B-B14F-4D97-AF65-F5344CB8AC3E}">
        <p14:creationId xmlns:p14="http://schemas.microsoft.com/office/powerpoint/2010/main" val="410681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93811" y="596674"/>
            <a:ext cx="11829313" cy="646331"/>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Refine stopping criterion: Stop after </a:t>
            </a:r>
            <a:r>
              <a:rPr lang="de-DE" b="1">
                <a:sym typeface="Wingdings" pitchFamily="2" charset="2"/>
              </a:rPr>
              <a:t>fixed number of grid points</a:t>
            </a:r>
            <a:r>
              <a:rPr lang="de-DE">
                <a:sym typeface="Wingdings" pitchFamily="2" charset="2"/>
              </a:rPr>
              <a:t>, here: 14 or 138 (relates to </a:t>
            </a:r>
            <a:r>
              <a:rPr lang="de-DE" b="1">
                <a:sym typeface="Wingdings" pitchFamily="2" charset="2"/>
              </a:rPr>
              <a:t>99.9% </a:t>
            </a:r>
            <a:r>
              <a:rPr lang="de-DE">
                <a:sym typeface="Wingdings" pitchFamily="2" charset="2"/>
              </a:rPr>
              <a:t>or</a:t>
            </a:r>
            <a:r>
              <a:rPr lang="de-DE" b="1">
                <a:sym typeface="Wingdings" pitchFamily="2" charset="2"/>
              </a:rPr>
              <a:t> 99% </a:t>
            </a:r>
            <a:r>
              <a:rPr lang="de-DE">
                <a:sym typeface="Wingdings" pitchFamily="2" charset="2"/>
              </a:rPr>
              <a:t>missing</a:t>
            </a:r>
            <a:r>
              <a:rPr lang="de-DE" b="1">
                <a:sym typeface="Wingdings" pitchFamily="2" charset="2"/>
              </a:rPr>
              <a:t> </a:t>
            </a:r>
            <a:r>
              <a:rPr lang="de-DE">
                <a:sym typeface="Wingdings" pitchFamily="2" charset="2"/>
              </a:rPr>
              <a:t>values.</a:t>
            </a:r>
          </a:p>
          <a:p>
            <a:pPr marL="285750" indent="-285750">
              <a:buFont typeface="Arial" panose="020B0604020202020204" pitchFamily="34" charset="0"/>
              <a:buChar char="•"/>
            </a:pPr>
            <a:r>
              <a:rPr lang="de-DE">
                <a:sym typeface="Wingdings" pitchFamily="2" charset="2"/>
              </a:rPr>
              <a:t>Reach about </a:t>
            </a:r>
            <a:r>
              <a:rPr lang="de-DE" b="1">
                <a:sym typeface="Wingdings" pitchFamily="2" charset="2"/>
              </a:rPr>
              <a:t>85% and almost 100% rel. loss reduction </a:t>
            </a:r>
            <a:r>
              <a:rPr lang="de-DE">
                <a:sym typeface="Wingdings" pitchFamily="2" charset="2"/>
              </a:rPr>
              <a:t>with first 14 and 138 out of 13,824 total grid points.</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4" name="Grafik 3">
            <a:extLst>
              <a:ext uri="{FF2B5EF4-FFF2-40B4-BE49-F238E27FC236}">
                <a16:creationId xmlns:a16="http://schemas.microsoft.com/office/drawing/2014/main" id="{3ED4DB19-4F1F-208B-3C1A-1DE18F519685}"/>
              </a:ext>
            </a:extLst>
          </p:cNvPr>
          <p:cNvPicPr>
            <a:picLocks noChangeAspect="1"/>
          </p:cNvPicPr>
          <p:nvPr/>
        </p:nvPicPr>
        <p:blipFill>
          <a:blip r:embed="rId2"/>
          <a:stretch>
            <a:fillRect/>
          </a:stretch>
        </p:blipFill>
        <p:spPr>
          <a:xfrm>
            <a:off x="594183" y="1560894"/>
            <a:ext cx="3582054" cy="2088293"/>
          </a:xfrm>
          <a:prstGeom prst="rect">
            <a:avLst/>
          </a:prstGeom>
        </p:spPr>
      </p:pic>
      <p:pic>
        <p:nvPicPr>
          <p:cNvPr id="11" name="Grafik 10">
            <a:extLst>
              <a:ext uri="{FF2B5EF4-FFF2-40B4-BE49-F238E27FC236}">
                <a16:creationId xmlns:a16="http://schemas.microsoft.com/office/drawing/2014/main" id="{9FDDCD18-7147-2F7C-7F68-FD9818B98D41}"/>
              </a:ext>
            </a:extLst>
          </p:cNvPr>
          <p:cNvPicPr>
            <a:picLocks noChangeAspect="1"/>
          </p:cNvPicPr>
          <p:nvPr/>
        </p:nvPicPr>
        <p:blipFill>
          <a:blip r:embed="rId3"/>
          <a:stretch>
            <a:fillRect/>
          </a:stretch>
        </p:blipFill>
        <p:spPr>
          <a:xfrm>
            <a:off x="5080031" y="1460878"/>
            <a:ext cx="3778219" cy="2377958"/>
          </a:xfrm>
          <a:prstGeom prst="rect">
            <a:avLst/>
          </a:prstGeom>
        </p:spPr>
      </p:pic>
      <p:pic>
        <p:nvPicPr>
          <p:cNvPr id="12" name="Grafik 11">
            <a:extLst>
              <a:ext uri="{FF2B5EF4-FFF2-40B4-BE49-F238E27FC236}">
                <a16:creationId xmlns:a16="http://schemas.microsoft.com/office/drawing/2014/main" id="{7F0F26AE-2BA9-4C62-B876-B61E77150E41}"/>
              </a:ext>
            </a:extLst>
          </p:cNvPr>
          <p:cNvPicPr>
            <a:picLocks noChangeAspect="1"/>
          </p:cNvPicPr>
          <p:nvPr/>
        </p:nvPicPr>
        <p:blipFill>
          <a:blip r:embed="rId4"/>
          <a:stretch>
            <a:fillRect/>
          </a:stretch>
        </p:blipFill>
        <p:spPr>
          <a:xfrm>
            <a:off x="594183" y="4163611"/>
            <a:ext cx="3433439" cy="1968122"/>
          </a:xfrm>
          <a:prstGeom prst="rect">
            <a:avLst/>
          </a:prstGeom>
        </p:spPr>
      </p:pic>
      <p:pic>
        <p:nvPicPr>
          <p:cNvPr id="13" name="Grafik 12">
            <a:extLst>
              <a:ext uri="{FF2B5EF4-FFF2-40B4-BE49-F238E27FC236}">
                <a16:creationId xmlns:a16="http://schemas.microsoft.com/office/drawing/2014/main" id="{21A42A32-8D95-25BC-7FCB-98009CFF93FE}"/>
              </a:ext>
            </a:extLst>
          </p:cNvPr>
          <p:cNvPicPr>
            <a:picLocks noChangeAspect="1"/>
          </p:cNvPicPr>
          <p:nvPr/>
        </p:nvPicPr>
        <p:blipFill>
          <a:blip r:embed="rId5"/>
          <a:stretch>
            <a:fillRect/>
          </a:stretch>
        </p:blipFill>
        <p:spPr>
          <a:xfrm>
            <a:off x="5019006" y="4043440"/>
            <a:ext cx="3869158" cy="2217886"/>
          </a:xfrm>
          <a:prstGeom prst="rect">
            <a:avLst/>
          </a:prstGeom>
        </p:spPr>
      </p:pic>
    </p:spTree>
    <p:extLst>
      <p:ext uri="{BB962C8B-B14F-4D97-AF65-F5344CB8AC3E}">
        <p14:creationId xmlns:p14="http://schemas.microsoft.com/office/powerpoint/2010/main" val="147089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772262"/>
            <a:ext cx="11829313" cy="923330"/>
          </a:xfrm>
          <a:prstGeom prst="rect">
            <a:avLst/>
          </a:prstGeom>
          <a:noFill/>
        </p:spPr>
        <p:txBody>
          <a:bodyPr wrap="square" rtlCol="0">
            <a:spAutoFit/>
          </a:bodyPr>
          <a:lstStyle/>
          <a:p>
            <a:pPr marL="285750" indent="-285750">
              <a:buFont typeface="Arial" panose="020B0604020202020204" pitchFamily="34" charset="0"/>
              <a:buChar char="•"/>
            </a:pPr>
            <a:r>
              <a:rPr lang="de-DE" b="1">
                <a:sym typeface="Wingdings" pitchFamily="2" charset="2"/>
              </a:rPr>
              <a:t>Train models with these fixed optimal masks </a:t>
            </a:r>
            <a:r>
              <a:rPr lang="de-DE">
                <a:sym typeface="Wingdings" pitchFamily="2" charset="2"/>
              </a:rPr>
              <a:t>of only 14 and 138 grid points, relating to 99.9% and 99% missing values.</a:t>
            </a:r>
          </a:p>
          <a:p>
            <a:pPr marL="285750" indent="-285750">
              <a:buFont typeface="Arial" panose="020B0604020202020204" pitchFamily="34" charset="0"/>
              <a:buChar char="•"/>
            </a:pPr>
            <a:r>
              <a:rPr lang="de-DE">
                <a:sym typeface="Wingdings" pitchFamily="2" charset="2"/>
              </a:rPr>
              <a:t>Find </a:t>
            </a:r>
            <a:r>
              <a:rPr lang="de-DE" b="1">
                <a:sym typeface="Wingdings" pitchFamily="2" charset="2"/>
              </a:rPr>
              <a:t>considerably lower loss </a:t>
            </a:r>
            <a:r>
              <a:rPr lang="de-DE">
                <a:sym typeface="Wingdings" pitchFamily="2" charset="2"/>
              </a:rPr>
              <a:t>on training and validation samples, compared to all other models on ultra sparse inputs.</a:t>
            </a:r>
          </a:p>
          <a:p>
            <a:pPr marL="285750" indent="-285750">
              <a:buFont typeface="Arial" panose="020B0604020202020204" pitchFamily="34" charset="0"/>
              <a:buChar char="•"/>
            </a:pPr>
            <a:r>
              <a:rPr lang="de-DE">
                <a:sym typeface="Wingdings" pitchFamily="2" charset="2"/>
              </a:rPr>
              <a:t>Proofs, that we can reconstruct full information from ultra sparse inputs, if we </a:t>
            </a:r>
            <a:r>
              <a:rPr lang="de-DE" b="1">
                <a:sym typeface="Wingdings" pitchFamily="2" charset="2"/>
              </a:rPr>
              <a:t>include the „right“ grid points</a:t>
            </a:r>
            <a:r>
              <a:rPr lang="de-DE">
                <a:sym typeface="Wingdings" pitchFamily="2" charset="2"/>
              </a:rPr>
              <a:t>!</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2" name="Grafik 1">
            <a:extLst>
              <a:ext uri="{FF2B5EF4-FFF2-40B4-BE49-F238E27FC236}">
                <a16:creationId xmlns:a16="http://schemas.microsoft.com/office/drawing/2014/main" id="{30A5904A-EFAC-3CCB-59A2-F20D0538E888}"/>
              </a:ext>
            </a:extLst>
          </p:cNvPr>
          <p:cNvPicPr>
            <a:picLocks noChangeAspect="1"/>
          </p:cNvPicPr>
          <p:nvPr/>
        </p:nvPicPr>
        <p:blipFill>
          <a:blip r:embed="rId2"/>
          <a:stretch>
            <a:fillRect/>
          </a:stretch>
        </p:blipFill>
        <p:spPr>
          <a:xfrm>
            <a:off x="1231780" y="1812682"/>
            <a:ext cx="8468274" cy="2866031"/>
          </a:xfrm>
          <a:prstGeom prst="rect">
            <a:avLst/>
          </a:prstGeom>
        </p:spPr>
      </p:pic>
    </p:spTree>
    <p:extLst>
      <p:ext uri="{BB962C8B-B14F-4D97-AF65-F5344CB8AC3E}">
        <p14:creationId xmlns:p14="http://schemas.microsoft.com/office/powerpoint/2010/main" val="34405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772262"/>
            <a:ext cx="11829313" cy="923330"/>
          </a:xfrm>
          <a:prstGeom prst="rect">
            <a:avLst/>
          </a:prstGeom>
          <a:noFill/>
        </p:spPr>
        <p:txBody>
          <a:bodyPr wrap="square" rtlCol="0">
            <a:spAutoFit/>
          </a:bodyPr>
          <a:lstStyle/>
          <a:p>
            <a:pPr marL="285750" indent="-285750">
              <a:buFont typeface="Arial" panose="020B0604020202020204" pitchFamily="34" charset="0"/>
              <a:buChar char="•"/>
            </a:pPr>
            <a:r>
              <a:rPr lang="de-DE" b="1">
                <a:sym typeface="Wingdings" pitchFamily="2" charset="2"/>
              </a:rPr>
              <a:t>Train models with these fixed optimal masks </a:t>
            </a:r>
            <a:r>
              <a:rPr lang="de-DE">
                <a:sym typeface="Wingdings" pitchFamily="2" charset="2"/>
              </a:rPr>
              <a:t>of only 14 and 138 grid points, relating to 99.9% and 99% missing values.</a:t>
            </a:r>
          </a:p>
          <a:p>
            <a:pPr marL="285750" indent="-285750">
              <a:buFont typeface="Arial" panose="020B0604020202020204" pitchFamily="34" charset="0"/>
              <a:buChar char="•"/>
            </a:pPr>
            <a:r>
              <a:rPr lang="de-DE">
                <a:sym typeface="Wingdings" pitchFamily="2" charset="2"/>
              </a:rPr>
              <a:t>Find </a:t>
            </a:r>
            <a:r>
              <a:rPr lang="de-DE" b="1">
                <a:sym typeface="Wingdings" pitchFamily="2" charset="2"/>
              </a:rPr>
              <a:t>considerably lower loss </a:t>
            </a:r>
            <a:r>
              <a:rPr lang="de-DE">
                <a:sym typeface="Wingdings" pitchFamily="2" charset="2"/>
              </a:rPr>
              <a:t>on training and validation samples, compared to all other models on ultra sparse inputs.</a:t>
            </a:r>
          </a:p>
          <a:p>
            <a:pPr marL="285750" indent="-285750">
              <a:buFont typeface="Arial" panose="020B0604020202020204" pitchFamily="34" charset="0"/>
              <a:buChar char="•"/>
            </a:pPr>
            <a:r>
              <a:rPr lang="de-DE">
                <a:sym typeface="Wingdings" pitchFamily="2" charset="2"/>
              </a:rPr>
              <a:t>Proofs, that we can reconstruct full information from ultra sparse inputs, if we </a:t>
            </a:r>
            <a:r>
              <a:rPr lang="de-DE" b="1">
                <a:sym typeface="Wingdings" pitchFamily="2" charset="2"/>
              </a:rPr>
              <a:t>include the „right“ grid points</a:t>
            </a:r>
            <a:r>
              <a:rPr lang="de-DE">
                <a:sym typeface="Wingdings" pitchFamily="2" charset="2"/>
              </a:rPr>
              <a:t>!</a:t>
            </a: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Aim to find the optimal bottom-up sampling strategy for ultra sparse inputs</a:t>
            </a:r>
          </a:p>
        </p:txBody>
      </p:sp>
      <p:pic>
        <p:nvPicPr>
          <p:cNvPr id="2" name="Grafik 1">
            <a:extLst>
              <a:ext uri="{FF2B5EF4-FFF2-40B4-BE49-F238E27FC236}">
                <a16:creationId xmlns:a16="http://schemas.microsoft.com/office/drawing/2014/main" id="{30A5904A-EFAC-3CCB-59A2-F20D0538E888}"/>
              </a:ext>
            </a:extLst>
          </p:cNvPr>
          <p:cNvPicPr>
            <a:picLocks noChangeAspect="1"/>
          </p:cNvPicPr>
          <p:nvPr/>
        </p:nvPicPr>
        <p:blipFill>
          <a:blip r:embed="rId2"/>
          <a:stretch>
            <a:fillRect/>
          </a:stretch>
        </p:blipFill>
        <p:spPr>
          <a:xfrm>
            <a:off x="1231780" y="1812682"/>
            <a:ext cx="8468274" cy="2866031"/>
          </a:xfrm>
          <a:prstGeom prst="rect">
            <a:avLst/>
          </a:prstGeom>
        </p:spPr>
      </p:pic>
      <p:pic>
        <p:nvPicPr>
          <p:cNvPr id="5" name="Grafik 4">
            <a:extLst>
              <a:ext uri="{FF2B5EF4-FFF2-40B4-BE49-F238E27FC236}">
                <a16:creationId xmlns:a16="http://schemas.microsoft.com/office/drawing/2014/main" id="{3CEE283A-74CB-311C-C5EF-5BF51A75CFBD}"/>
              </a:ext>
            </a:extLst>
          </p:cNvPr>
          <p:cNvPicPr>
            <a:picLocks noChangeAspect="1"/>
          </p:cNvPicPr>
          <p:nvPr/>
        </p:nvPicPr>
        <p:blipFill>
          <a:blip r:embed="rId3"/>
          <a:stretch>
            <a:fillRect/>
          </a:stretch>
        </p:blipFill>
        <p:spPr>
          <a:xfrm>
            <a:off x="193812" y="5067304"/>
            <a:ext cx="2700338" cy="1642413"/>
          </a:xfrm>
          <a:prstGeom prst="rect">
            <a:avLst/>
          </a:prstGeom>
        </p:spPr>
      </p:pic>
      <p:pic>
        <p:nvPicPr>
          <p:cNvPr id="7" name="Grafik 6">
            <a:extLst>
              <a:ext uri="{FF2B5EF4-FFF2-40B4-BE49-F238E27FC236}">
                <a16:creationId xmlns:a16="http://schemas.microsoft.com/office/drawing/2014/main" id="{C241A0B5-8F1F-DCEF-AC41-540B0C842D7F}"/>
              </a:ext>
            </a:extLst>
          </p:cNvPr>
          <p:cNvPicPr>
            <a:picLocks noChangeAspect="1"/>
          </p:cNvPicPr>
          <p:nvPr/>
        </p:nvPicPr>
        <p:blipFill>
          <a:blip r:embed="rId4"/>
          <a:stretch>
            <a:fillRect/>
          </a:stretch>
        </p:blipFill>
        <p:spPr>
          <a:xfrm>
            <a:off x="2894150" y="5067303"/>
            <a:ext cx="2686520" cy="1642414"/>
          </a:xfrm>
          <a:prstGeom prst="rect">
            <a:avLst/>
          </a:prstGeom>
        </p:spPr>
      </p:pic>
      <p:pic>
        <p:nvPicPr>
          <p:cNvPr id="8" name="Grafik 7">
            <a:extLst>
              <a:ext uri="{FF2B5EF4-FFF2-40B4-BE49-F238E27FC236}">
                <a16:creationId xmlns:a16="http://schemas.microsoft.com/office/drawing/2014/main" id="{73D97B9E-CB05-3F38-16E8-0857F45AE60F}"/>
              </a:ext>
            </a:extLst>
          </p:cNvPr>
          <p:cNvPicPr>
            <a:picLocks noChangeAspect="1"/>
          </p:cNvPicPr>
          <p:nvPr/>
        </p:nvPicPr>
        <p:blipFill>
          <a:blip r:embed="rId5"/>
          <a:stretch>
            <a:fillRect/>
          </a:stretch>
        </p:blipFill>
        <p:spPr>
          <a:xfrm>
            <a:off x="5623962" y="5067303"/>
            <a:ext cx="2686520" cy="1642414"/>
          </a:xfrm>
          <a:prstGeom prst="rect">
            <a:avLst/>
          </a:prstGeom>
        </p:spPr>
      </p:pic>
      <p:pic>
        <p:nvPicPr>
          <p:cNvPr id="9" name="Grafik 8">
            <a:extLst>
              <a:ext uri="{FF2B5EF4-FFF2-40B4-BE49-F238E27FC236}">
                <a16:creationId xmlns:a16="http://schemas.microsoft.com/office/drawing/2014/main" id="{C65C92D8-E547-BC14-61BF-DEAB3F92DD50}"/>
              </a:ext>
            </a:extLst>
          </p:cNvPr>
          <p:cNvPicPr>
            <a:picLocks noChangeAspect="1"/>
          </p:cNvPicPr>
          <p:nvPr/>
        </p:nvPicPr>
        <p:blipFill>
          <a:blip r:embed="rId6"/>
          <a:stretch>
            <a:fillRect/>
          </a:stretch>
        </p:blipFill>
        <p:spPr>
          <a:xfrm>
            <a:off x="8487076" y="5058855"/>
            <a:ext cx="2700338" cy="1650862"/>
          </a:xfrm>
          <a:prstGeom prst="rect">
            <a:avLst/>
          </a:prstGeom>
        </p:spPr>
      </p:pic>
    </p:spTree>
    <p:extLst>
      <p:ext uri="{BB962C8B-B14F-4D97-AF65-F5344CB8AC3E}">
        <p14:creationId xmlns:p14="http://schemas.microsoft.com/office/powerpoint/2010/main" val="1095168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772262"/>
            <a:ext cx="11829313" cy="2031325"/>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Remember, that </a:t>
            </a:r>
            <a:r>
              <a:rPr lang="de-DE" b="1">
                <a:sym typeface="Wingdings" pitchFamily="2" charset="2"/>
              </a:rPr>
              <a:t>accumulated rel. loss reduction </a:t>
            </a:r>
            <a:r>
              <a:rPr lang="de-DE">
                <a:sym typeface="Wingdings" pitchFamily="2" charset="2"/>
              </a:rPr>
              <a:t>resembles accumulated </a:t>
            </a:r>
            <a:r>
              <a:rPr lang="de-DE" b="1">
                <a:sym typeface="Wingdings" pitchFamily="2" charset="2"/>
              </a:rPr>
              <a:t>expressed variance </a:t>
            </a:r>
            <a:r>
              <a:rPr lang="de-DE">
                <a:sym typeface="Wingdings" pitchFamily="2" charset="2"/>
              </a:rPr>
              <a:t>in EOF analyses. </a:t>
            </a:r>
          </a:p>
          <a:p>
            <a:pPr marL="285750" indent="-285750">
              <a:buFont typeface="Arial" panose="020B0604020202020204" pitchFamily="34" charset="0"/>
              <a:buChar char="•"/>
            </a:pPr>
            <a:r>
              <a:rPr lang="de-DE">
                <a:sym typeface="Wingdings" pitchFamily="2" charset="2"/>
              </a:rPr>
              <a:t>That points to only a </a:t>
            </a:r>
            <a:r>
              <a:rPr lang="de-DE" b="1">
                <a:sym typeface="Wingdings" pitchFamily="2" charset="2"/>
              </a:rPr>
              <a:t>limited number of degrees of freedom </a:t>
            </a:r>
            <a:r>
              <a:rPr lang="de-DE">
                <a:sym typeface="Wingdings" pitchFamily="2" charset="2"/>
              </a:rPr>
              <a:t>in SLP fields or high correlation among various grid points.</a:t>
            </a:r>
          </a:p>
          <a:p>
            <a:pPr marL="285750" indent="-285750">
              <a:buFont typeface="Arial" panose="020B0604020202020204" pitchFamily="34" charset="0"/>
              <a:buChar char="•"/>
            </a:pPr>
            <a:r>
              <a:rPr lang="de-DE">
                <a:sym typeface="Wingdings" pitchFamily="2" charset="2"/>
              </a:rPr>
              <a:t>Compute </a:t>
            </a:r>
            <a:r>
              <a:rPr lang="de-DE" b="1">
                <a:sym typeface="Wingdings" pitchFamily="2" charset="2"/>
              </a:rPr>
              <a:t>EOF modes </a:t>
            </a:r>
            <a:r>
              <a:rPr lang="de-DE">
                <a:sym typeface="Wingdings" pitchFamily="2" charset="2"/>
              </a:rPr>
              <a:t>for SLP anomaly fields.</a:t>
            </a:r>
          </a:p>
          <a:p>
            <a:pPr marL="285750" indent="-285750">
              <a:buFont typeface="Arial" panose="020B0604020202020204" pitchFamily="34" charset="0"/>
              <a:buChar char="•"/>
            </a:pPr>
            <a:r>
              <a:rPr lang="de-DE">
                <a:sym typeface="Wingdings" pitchFamily="2" charset="2"/>
              </a:rPr>
              <a:t>Exceed 90% of expressed variance for </a:t>
            </a:r>
            <a:r>
              <a:rPr lang="de-DE" b="1">
                <a:sym typeface="Wingdings" pitchFamily="2" charset="2"/>
              </a:rPr>
              <a:t>47 included EOF modes</a:t>
            </a:r>
            <a:r>
              <a:rPr lang="de-DE">
                <a:sym typeface="Wingdings" pitchFamily="2" charset="2"/>
              </a:rPr>
              <a:t>, compared to needing </a:t>
            </a:r>
            <a:r>
              <a:rPr lang="de-DE" b="1">
                <a:sym typeface="Wingdings" pitchFamily="2" charset="2"/>
              </a:rPr>
              <a:t>23 grip points </a:t>
            </a:r>
            <a:r>
              <a:rPr lang="de-DE">
                <a:sym typeface="Wingdings" pitchFamily="2" charset="2"/>
              </a:rPr>
              <a:t>to surpass 90% of rel. loss reduction.</a:t>
            </a:r>
          </a:p>
          <a:p>
            <a:pPr marL="285750" indent="-285750">
              <a:buFont typeface="Arial" panose="020B0604020202020204" pitchFamily="34" charset="0"/>
              <a:buChar char="•"/>
            </a:pPr>
            <a:endParaRPr lang="de-DE">
              <a:sym typeface="Wingdings" pitchFamily="2" charset="2"/>
            </a:endParaRPr>
          </a:p>
          <a:p>
            <a:pPr marL="285750" indent="-285750">
              <a:buFont typeface="Arial" panose="020B0604020202020204" pitchFamily="34" charset="0"/>
              <a:buChar char="•"/>
            </a:pPr>
            <a:endParaRPr lang="de-DE">
              <a:sym typeface="Wingdings" pitchFamily="2" charset="2"/>
            </a:endParaRP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Degrees of freedom: Can we build a bridge to EOF modes?</a:t>
            </a:r>
          </a:p>
        </p:txBody>
      </p:sp>
      <p:pic>
        <p:nvPicPr>
          <p:cNvPr id="4" name="Grafik 3">
            <a:extLst>
              <a:ext uri="{FF2B5EF4-FFF2-40B4-BE49-F238E27FC236}">
                <a16:creationId xmlns:a16="http://schemas.microsoft.com/office/drawing/2014/main" id="{6B466ECF-F332-F593-4919-8DF0F65ADAF0}"/>
              </a:ext>
            </a:extLst>
          </p:cNvPr>
          <p:cNvPicPr>
            <a:picLocks noChangeAspect="1"/>
          </p:cNvPicPr>
          <p:nvPr/>
        </p:nvPicPr>
        <p:blipFill>
          <a:blip r:embed="rId2"/>
          <a:stretch>
            <a:fillRect/>
          </a:stretch>
        </p:blipFill>
        <p:spPr>
          <a:xfrm>
            <a:off x="193812" y="2469955"/>
            <a:ext cx="3747104" cy="2290806"/>
          </a:xfrm>
          <a:prstGeom prst="rect">
            <a:avLst/>
          </a:prstGeom>
        </p:spPr>
      </p:pic>
      <p:pic>
        <p:nvPicPr>
          <p:cNvPr id="5" name="Grafik 4">
            <a:extLst>
              <a:ext uri="{FF2B5EF4-FFF2-40B4-BE49-F238E27FC236}">
                <a16:creationId xmlns:a16="http://schemas.microsoft.com/office/drawing/2014/main" id="{0E0BE138-C409-1944-DEEB-EFC7F70264E2}"/>
              </a:ext>
            </a:extLst>
          </p:cNvPr>
          <p:cNvPicPr>
            <a:picLocks noChangeAspect="1"/>
          </p:cNvPicPr>
          <p:nvPr/>
        </p:nvPicPr>
        <p:blipFill>
          <a:blip r:embed="rId3"/>
          <a:stretch>
            <a:fillRect/>
          </a:stretch>
        </p:blipFill>
        <p:spPr>
          <a:xfrm>
            <a:off x="4996359" y="2469955"/>
            <a:ext cx="3929425" cy="2290806"/>
          </a:xfrm>
          <a:prstGeom prst="rect">
            <a:avLst/>
          </a:prstGeom>
        </p:spPr>
      </p:pic>
    </p:spTree>
    <p:extLst>
      <p:ext uri="{BB962C8B-B14F-4D97-AF65-F5344CB8AC3E}">
        <p14:creationId xmlns:p14="http://schemas.microsoft.com/office/powerpoint/2010/main" val="22357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D3BAA64D-E205-6311-0105-1DC962896E88}"/>
              </a:ext>
            </a:extLst>
          </p:cNvPr>
          <p:cNvPicPr>
            <a:picLocks noChangeAspect="1"/>
          </p:cNvPicPr>
          <p:nvPr/>
        </p:nvPicPr>
        <p:blipFill>
          <a:blip r:embed="rId2"/>
          <a:stretch>
            <a:fillRect/>
          </a:stretch>
        </p:blipFill>
        <p:spPr>
          <a:xfrm>
            <a:off x="3978247" y="2022662"/>
            <a:ext cx="4507360" cy="2689105"/>
          </a:xfrm>
          <a:prstGeom prst="rect">
            <a:avLst/>
          </a:prstGeom>
        </p:spPr>
      </p:pic>
      <p:sp>
        <p:nvSpPr>
          <p:cNvPr id="6" name="Textfeld 5">
            <a:extLst>
              <a:ext uri="{FF2B5EF4-FFF2-40B4-BE49-F238E27FC236}">
                <a16:creationId xmlns:a16="http://schemas.microsoft.com/office/drawing/2014/main" id="{43BDBBCA-2D64-E13D-E511-E8953ECB5E22}"/>
              </a:ext>
            </a:extLst>
          </p:cNvPr>
          <p:cNvSpPr txBox="1"/>
          <p:nvPr/>
        </p:nvSpPr>
        <p:spPr>
          <a:xfrm>
            <a:off x="181343" y="685763"/>
            <a:ext cx="11829313" cy="1477328"/>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Find eye-catching similarities of </a:t>
            </a:r>
            <a:r>
              <a:rPr lang="de-DE" b="1">
                <a:sym typeface="Wingdings" pitchFamily="2" charset="2"/>
              </a:rPr>
              <a:t>mean rel. loss reduction map </a:t>
            </a:r>
            <a:r>
              <a:rPr lang="de-DE">
                <a:sym typeface="Wingdings" pitchFamily="2" charset="2"/>
              </a:rPr>
              <a:t>(here: patch size = 3) and first two </a:t>
            </a:r>
            <a:r>
              <a:rPr lang="de-DE" b="1">
                <a:sym typeface="Wingdings" pitchFamily="2" charset="2"/>
              </a:rPr>
              <a:t>EOF modes</a:t>
            </a:r>
            <a:r>
              <a:rPr lang="de-DE">
                <a:sym typeface="Wingdings" pitchFamily="2" charset="2"/>
              </a:rPr>
              <a:t>.</a:t>
            </a:r>
          </a:p>
          <a:p>
            <a:pPr marL="285750" indent="-285750">
              <a:buFont typeface="Arial" panose="020B0604020202020204" pitchFamily="34" charset="0"/>
              <a:buChar char="•"/>
            </a:pPr>
            <a:r>
              <a:rPr lang="de-DE">
                <a:sym typeface="Wingdings" pitchFamily="2" charset="2"/>
              </a:rPr>
              <a:t>Both share the </a:t>
            </a:r>
            <a:r>
              <a:rPr lang="de-DE" b="1">
                <a:sym typeface="Wingdings" pitchFamily="2" charset="2"/>
              </a:rPr>
              <a:t>same prominent structures</a:t>
            </a:r>
            <a:r>
              <a:rPr lang="de-DE">
                <a:sym typeface="Wingdings" pitchFamily="2" charset="2"/>
              </a:rPr>
              <a:t>.</a:t>
            </a:r>
          </a:p>
          <a:p>
            <a:pPr marL="285750" indent="-285750">
              <a:buFont typeface="Arial" panose="020B0604020202020204" pitchFamily="34" charset="0"/>
              <a:buChar char="•"/>
            </a:pPr>
            <a:r>
              <a:rPr lang="de-DE">
                <a:sym typeface="Wingdings" pitchFamily="2" charset="2"/>
              </a:rPr>
              <a:t>Is that </a:t>
            </a:r>
            <a:r>
              <a:rPr lang="de-DE" b="1">
                <a:sym typeface="Wingdings" pitchFamily="2" charset="2"/>
              </a:rPr>
              <a:t>physically reasonable</a:t>
            </a:r>
            <a:r>
              <a:rPr lang="de-DE">
                <a:sym typeface="Wingdings" pitchFamily="2" charset="2"/>
              </a:rPr>
              <a:t>? Or just coincidence?</a:t>
            </a:r>
          </a:p>
          <a:p>
            <a:pPr marL="285750" indent="-285750">
              <a:buFont typeface="Arial" panose="020B0604020202020204" pitchFamily="34" charset="0"/>
              <a:buChar char="•"/>
            </a:pPr>
            <a:endParaRPr lang="de-DE">
              <a:sym typeface="Wingdings" pitchFamily="2" charset="2"/>
            </a:endParaRPr>
          </a:p>
          <a:p>
            <a:pPr marL="285750" indent="-285750">
              <a:buFont typeface="Arial" panose="020B0604020202020204" pitchFamily="34" charset="0"/>
              <a:buChar char="•"/>
            </a:pPr>
            <a:endParaRPr lang="de-DE">
              <a:sym typeface="Wingdings" pitchFamily="2" charset="2"/>
            </a:endParaRP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Degrees of freedom: Can we build a bridge to EOF modes?</a:t>
            </a:r>
          </a:p>
        </p:txBody>
      </p:sp>
      <p:pic>
        <p:nvPicPr>
          <p:cNvPr id="7" name="Grafik 6">
            <a:extLst>
              <a:ext uri="{FF2B5EF4-FFF2-40B4-BE49-F238E27FC236}">
                <a16:creationId xmlns:a16="http://schemas.microsoft.com/office/drawing/2014/main" id="{46EDBE1D-5132-CEA5-6510-39E2AEDBBDC8}"/>
              </a:ext>
            </a:extLst>
          </p:cNvPr>
          <p:cNvPicPr>
            <a:picLocks noChangeAspect="1"/>
          </p:cNvPicPr>
          <p:nvPr/>
        </p:nvPicPr>
        <p:blipFill>
          <a:blip r:embed="rId3"/>
          <a:stretch>
            <a:fillRect/>
          </a:stretch>
        </p:blipFill>
        <p:spPr>
          <a:xfrm>
            <a:off x="60292" y="4201297"/>
            <a:ext cx="4231748" cy="2656703"/>
          </a:xfrm>
          <a:prstGeom prst="rect">
            <a:avLst/>
          </a:prstGeom>
        </p:spPr>
      </p:pic>
      <p:pic>
        <p:nvPicPr>
          <p:cNvPr id="8" name="Grafik 7">
            <a:extLst>
              <a:ext uri="{FF2B5EF4-FFF2-40B4-BE49-F238E27FC236}">
                <a16:creationId xmlns:a16="http://schemas.microsoft.com/office/drawing/2014/main" id="{6264DEDD-212A-DFD8-15E9-AA5356A0B714}"/>
              </a:ext>
            </a:extLst>
          </p:cNvPr>
          <p:cNvPicPr>
            <a:picLocks noChangeAspect="1"/>
          </p:cNvPicPr>
          <p:nvPr/>
        </p:nvPicPr>
        <p:blipFill>
          <a:blip r:embed="rId4"/>
          <a:stretch>
            <a:fillRect/>
          </a:stretch>
        </p:blipFill>
        <p:spPr>
          <a:xfrm>
            <a:off x="7960250" y="4227444"/>
            <a:ext cx="4231750" cy="2656704"/>
          </a:xfrm>
          <a:prstGeom prst="rect">
            <a:avLst/>
          </a:prstGeom>
        </p:spPr>
      </p:pic>
    </p:spTree>
    <p:extLst>
      <p:ext uri="{BB962C8B-B14F-4D97-AF65-F5344CB8AC3E}">
        <p14:creationId xmlns:p14="http://schemas.microsoft.com/office/powerpoint/2010/main" val="2373018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D3BAA64D-E205-6311-0105-1DC962896E88}"/>
              </a:ext>
            </a:extLst>
          </p:cNvPr>
          <p:cNvPicPr>
            <a:picLocks noChangeAspect="1"/>
          </p:cNvPicPr>
          <p:nvPr/>
        </p:nvPicPr>
        <p:blipFill>
          <a:blip r:embed="rId2"/>
          <a:stretch>
            <a:fillRect/>
          </a:stretch>
        </p:blipFill>
        <p:spPr>
          <a:xfrm>
            <a:off x="3978247" y="2022662"/>
            <a:ext cx="4507360" cy="2689105"/>
          </a:xfrm>
          <a:prstGeom prst="rect">
            <a:avLst/>
          </a:prstGeom>
        </p:spPr>
      </p:pic>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Degrees of freedom: Can we build a bridge to EOF modes?</a:t>
            </a:r>
          </a:p>
        </p:txBody>
      </p:sp>
      <p:pic>
        <p:nvPicPr>
          <p:cNvPr id="7" name="Grafik 6">
            <a:extLst>
              <a:ext uri="{FF2B5EF4-FFF2-40B4-BE49-F238E27FC236}">
                <a16:creationId xmlns:a16="http://schemas.microsoft.com/office/drawing/2014/main" id="{46EDBE1D-5132-CEA5-6510-39E2AEDBBDC8}"/>
              </a:ext>
            </a:extLst>
          </p:cNvPr>
          <p:cNvPicPr>
            <a:picLocks noChangeAspect="1"/>
          </p:cNvPicPr>
          <p:nvPr/>
        </p:nvPicPr>
        <p:blipFill>
          <a:blip r:embed="rId3"/>
          <a:stretch>
            <a:fillRect/>
          </a:stretch>
        </p:blipFill>
        <p:spPr>
          <a:xfrm>
            <a:off x="60292" y="4201297"/>
            <a:ext cx="4231748" cy="2656703"/>
          </a:xfrm>
          <a:prstGeom prst="rect">
            <a:avLst/>
          </a:prstGeom>
        </p:spPr>
      </p:pic>
      <p:pic>
        <p:nvPicPr>
          <p:cNvPr id="8" name="Grafik 7">
            <a:extLst>
              <a:ext uri="{FF2B5EF4-FFF2-40B4-BE49-F238E27FC236}">
                <a16:creationId xmlns:a16="http://schemas.microsoft.com/office/drawing/2014/main" id="{6264DEDD-212A-DFD8-15E9-AA5356A0B714}"/>
              </a:ext>
            </a:extLst>
          </p:cNvPr>
          <p:cNvPicPr>
            <a:picLocks noChangeAspect="1"/>
          </p:cNvPicPr>
          <p:nvPr/>
        </p:nvPicPr>
        <p:blipFill>
          <a:blip r:embed="rId4"/>
          <a:stretch>
            <a:fillRect/>
          </a:stretch>
        </p:blipFill>
        <p:spPr>
          <a:xfrm>
            <a:off x="7960250" y="4227444"/>
            <a:ext cx="4231750" cy="2656704"/>
          </a:xfrm>
          <a:prstGeom prst="rect">
            <a:avLst/>
          </a:prstGeom>
        </p:spPr>
      </p:pic>
      <p:sp>
        <p:nvSpPr>
          <p:cNvPr id="10" name="Oval 9">
            <a:extLst>
              <a:ext uri="{FF2B5EF4-FFF2-40B4-BE49-F238E27FC236}">
                <a16:creationId xmlns:a16="http://schemas.microsoft.com/office/drawing/2014/main" id="{410AC803-9576-094A-AA68-3B63E5A6D66F}"/>
              </a:ext>
            </a:extLst>
          </p:cNvPr>
          <p:cNvSpPr/>
          <p:nvPr/>
        </p:nvSpPr>
        <p:spPr>
          <a:xfrm>
            <a:off x="6005384" y="2483708"/>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Oval 10">
            <a:extLst>
              <a:ext uri="{FF2B5EF4-FFF2-40B4-BE49-F238E27FC236}">
                <a16:creationId xmlns:a16="http://schemas.microsoft.com/office/drawing/2014/main" id="{E125E1A8-E0D6-CEC2-3EAC-C4660ACC280A}"/>
              </a:ext>
            </a:extLst>
          </p:cNvPr>
          <p:cNvSpPr/>
          <p:nvPr/>
        </p:nvSpPr>
        <p:spPr>
          <a:xfrm>
            <a:off x="9829933" y="4697479"/>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Oval 11">
            <a:extLst>
              <a:ext uri="{FF2B5EF4-FFF2-40B4-BE49-F238E27FC236}">
                <a16:creationId xmlns:a16="http://schemas.microsoft.com/office/drawing/2014/main" id="{EB8C7F56-2EB2-AAA9-0F27-443164DC6AAA}"/>
              </a:ext>
            </a:extLst>
          </p:cNvPr>
          <p:cNvSpPr/>
          <p:nvPr/>
        </p:nvSpPr>
        <p:spPr>
          <a:xfrm>
            <a:off x="2020090" y="4711767"/>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13">
            <a:extLst>
              <a:ext uri="{FF2B5EF4-FFF2-40B4-BE49-F238E27FC236}">
                <a16:creationId xmlns:a16="http://schemas.microsoft.com/office/drawing/2014/main" id="{CA91E7D6-DCE3-089C-128A-4122D3EAE31E}"/>
              </a:ext>
            </a:extLst>
          </p:cNvPr>
          <p:cNvCxnSpPr>
            <a:stCxn id="10" idx="3"/>
            <a:endCxn id="12" idx="7"/>
          </p:cNvCxnSpPr>
          <p:nvPr/>
        </p:nvCxnSpPr>
        <p:spPr>
          <a:xfrm flipH="1">
            <a:off x="2389240" y="2852859"/>
            <a:ext cx="3679480" cy="192224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Gerade Verbindung 14">
            <a:extLst>
              <a:ext uri="{FF2B5EF4-FFF2-40B4-BE49-F238E27FC236}">
                <a16:creationId xmlns:a16="http://schemas.microsoft.com/office/drawing/2014/main" id="{22D455E4-9C68-2755-FB63-4F2AC3093E83}"/>
              </a:ext>
            </a:extLst>
          </p:cNvPr>
          <p:cNvCxnSpPr>
            <a:cxnSpLocks/>
            <a:stCxn id="10" idx="5"/>
            <a:endCxn id="11" idx="1"/>
          </p:cNvCxnSpPr>
          <p:nvPr/>
        </p:nvCxnSpPr>
        <p:spPr>
          <a:xfrm>
            <a:off x="6374534" y="2852859"/>
            <a:ext cx="3518735" cy="19079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5C379F4-9E7B-6951-9CD8-F1C3895CC297}"/>
              </a:ext>
            </a:extLst>
          </p:cNvPr>
          <p:cNvSpPr/>
          <p:nvPr/>
        </p:nvSpPr>
        <p:spPr>
          <a:xfrm rot="21121273">
            <a:off x="4741243" y="2275703"/>
            <a:ext cx="1480822" cy="340258"/>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18">
            <a:extLst>
              <a:ext uri="{FF2B5EF4-FFF2-40B4-BE49-F238E27FC236}">
                <a16:creationId xmlns:a16="http://schemas.microsoft.com/office/drawing/2014/main" id="{002783F5-2454-5A99-0A09-0A5FDFB41F35}"/>
              </a:ext>
            </a:extLst>
          </p:cNvPr>
          <p:cNvCxnSpPr>
            <a:cxnSpLocks/>
            <a:stCxn id="18" idx="2"/>
            <a:endCxn id="22" idx="6"/>
          </p:cNvCxnSpPr>
          <p:nvPr/>
        </p:nvCxnSpPr>
        <p:spPr>
          <a:xfrm flipH="1">
            <a:off x="2180154" y="2548606"/>
            <a:ext cx="2568257" cy="20048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E554E64-764B-9940-7670-40354A7D7468}"/>
              </a:ext>
            </a:extLst>
          </p:cNvPr>
          <p:cNvSpPr/>
          <p:nvPr/>
        </p:nvSpPr>
        <p:spPr>
          <a:xfrm rot="21121273">
            <a:off x="706500" y="4486118"/>
            <a:ext cx="1480822" cy="340258"/>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Oval 23">
            <a:extLst>
              <a:ext uri="{FF2B5EF4-FFF2-40B4-BE49-F238E27FC236}">
                <a16:creationId xmlns:a16="http://schemas.microsoft.com/office/drawing/2014/main" id="{E0C764D5-CA59-919F-B437-34DEB4961536}"/>
              </a:ext>
            </a:extLst>
          </p:cNvPr>
          <p:cNvSpPr/>
          <p:nvPr/>
        </p:nvSpPr>
        <p:spPr>
          <a:xfrm rot="21121273">
            <a:off x="6071823" y="3877179"/>
            <a:ext cx="906698" cy="351135"/>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Oval 24">
            <a:extLst>
              <a:ext uri="{FF2B5EF4-FFF2-40B4-BE49-F238E27FC236}">
                <a16:creationId xmlns:a16="http://schemas.microsoft.com/office/drawing/2014/main" id="{B9381C97-B0B2-30C2-73E7-0C96F9747A14}"/>
              </a:ext>
            </a:extLst>
          </p:cNvPr>
          <p:cNvSpPr/>
          <p:nvPr/>
        </p:nvSpPr>
        <p:spPr>
          <a:xfrm rot="21121273">
            <a:off x="10066157" y="6049323"/>
            <a:ext cx="906698" cy="351135"/>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25">
            <a:extLst>
              <a:ext uri="{FF2B5EF4-FFF2-40B4-BE49-F238E27FC236}">
                <a16:creationId xmlns:a16="http://schemas.microsoft.com/office/drawing/2014/main" id="{59287FE9-5DE8-EBE0-98AE-B5FD5F1E3F26}"/>
              </a:ext>
            </a:extLst>
          </p:cNvPr>
          <p:cNvCxnSpPr>
            <a:cxnSpLocks/>
            <a:stCxn id="24" idx="5"/>
            <a:endCxn id="25" idx="1"/>
          </p:cNvCxnSpPr>
          <p:nvPr/>
        </p:nvCxnSpPr>
        <p:spPr>
          <a:xfrm>
            <a:off x="6859867" y="4131193"/>
            <a:ext cx="3324944" cy="201525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2F7932B-BE2D-AFE1-DDDE-097BA83CF28B}"/>
              </a:ext>
            </a:extLst>
          </p:cNvPr>
          <p:cNvSpPr/>
          <p:nvPr/>
        </p:nvSpPr>
        <p:spPr>
          <a:xfrm>
            <a:off x="5178159" y="4039698"/>
            <a:ext cx="731464" cy="205997"/>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Oval 29">
            <a:extLst>
              <a:ext uri="{FF2B5EF4-FFF2-40B4-BE49-F238E27FC236}">
                <a16:creationId xmlns:a16="http://schemas.microsoft.com/office/drawing/2014/main" id="{87E0919B-66C9-56FF-7163-64DE600011AB}"/>
              </a:ext>
            </a:extLst>
          </p:cNvPr>
          <p:cNvSpPr/>
          <p:nvPr/>
        </p:nvSpPr>
        <p:spPr>
          <a:xfrm>
            <a:off x="9130252" y="6139696"/>
            <a:ext cx="731464" cy="205997"/>
          </a:xfrm>
          <a:prstGeom prst="ellipse">
            <a:avLst/>
          </a:prstGeom>
          <a:noFill/>
          <a:ln w="317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1" name="Gerade Verbindung 30">
            <a:extLst>
              <a:ext uri="{FF2B5EF4-FFF2-40B4-BE49-F238E27FC236}">
                <a16:creationId xmlns:a16="http://schemas.microsoft.com/office/drawing/2014/main" id="{B35D3789-F001-108C-70A6-EB28F9AC7C51}"/>
              </a:ext>
            </a:extLst>
          </p:cNvPr>
          <p:cNvCxnSpPr>
            <a:cxnSpLocks/>
            <a:stCxn id="29" idx="4"/>
            <a:endCxn id="30" idx="2"/>
          </p:cNvCxnSpPr>
          <p:nvPr/>
        </p:nvCxnSpPr>
        <p:spPr>
          <a:xfrm>
            <a:off x="5543891" y="4245695"/>
            <a:ext cx="3586361" cy="1997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D243A9B-F7CB-B7CC-AB5B-D75EFD15D2A9}"/>
              </a:ext>
            </a:extLst>
          </p:cNvPr>
          <p:cNvSpPr/>
          <p:nvPr/>
        </p:nvSpPr>
        <p:spPr>
          <a:xfrm>
            <a:off x="7184464" y="2262750"/>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Oval 35">
            <a:extLst>
              <a:ext uri="{FF2B5EF4-FFF2-40B4-BE49-F238E27FC236}">
                <a16:creationId xmlns:a16="http://schemas.microsoft.com/office/drawing/2014/main" id="{A900D63E-127E-9E96-1240-3296A8AAA56B}"/>
              </a:ext>
            </a:extLst>
          </p:cNvPr>
          <p:cNvSpPr/>
          <p:nvPr/>
        </p:nvSpPr>
        <p:spPr>
          <a:xfrm>
            <a:off x="3164933" y="4409245"/>
            <a:ext cx="432486" cy="432487"/>
          </a:xfrm>
          <a:prstGeom prst="ellipse">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36">
            <a:extLst>
              <a:ext uri="{FF2B5EF4-FFF2-40B4-BE49-F238E27FC236}">
                <a16:creationId xmlns:a16="http://schemas.microsoft.com/office/drawing/2014/main" id="{A7581D77-175B-413C-86F0-B27A6580BA27}"/>
              </a:ext>
            </a:extLst>
          </p:cNvPr>
          <p:cNvCxnSpPr>
            <a:cxnSpLocks/>
            <a:stCxn id="35" idx="2"/>
            <a:endCxn id="36" idx="7"/>
          </p:cNvCxnSpPr>
          <p:nvPr/>
        </p:nvCxnSpPr>
        <p:spPr>
          <a:xfrm flipH="1">
            <a:off x="3534083" y="2478994"/>
            <a:ext cx="3650381" cy="1993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96B9028-030A-AC77-B55F-7394DB81B30F}"/>
              </a:ext>
            </a:extLst>
          </p:cNvPr>
          <p:cNvSpPr txBox="1"/>
          <p:nvPr/>
        </p:nvSpPr>
        <p:spPr>
          <a:xfrm>
            <a:off x="181343" y="685763"/>
            <a:ext cx="11829313" cy="1477328"/>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Find eye-catching similarities of </a:t>
            </a:r>
            <a:r>
              <a:rPr lang="de-DE" b="1">
                <a:sym typeface="Wingdings" pitchFamily="2" charset="2"/>
              </a:rPr>
              <a:t>mean rel. loss reduction map </a:t>
            </a:r>
            <a:r>
              <a:rPr lang="de-DE">
                <a:sym typeface="Wingdings" pitchFamily="2" charset="2"/>
              </a:rPr>
              <a:t>(here: patch size = 3) and first two </a:t>
            </a:r>
            <a:r>
              <a:rPr lang="de-DE" b="1">
                <a:sym typeface="Wingdings" pitchFamily="2" charset="2"/>
              </a:rPr>
              <a:t>EOF modes</a:t>
            </a:r>
            <a:r>
              <a:rPr lang="de-DE">
                <a:sym typeface="Wingdings" pitchFamily="2" charset="2"/>
              </a:rPr>
              <a:t>.</a:t>
            </a:r>
          </a:p>
          <a:p>
            <a:pPr marL="285750" indent="-285750">
              <a:buFont typeface="Arial" panose="020B0604020202020204" pitchFamily="34" charset="0"/>
              <a:buChar char="•"/>
            </a:pPr>
            <a:r>
              <a:rPr lang="de-DE">
                <a:sym typeface="Wingdings" pitchFamily="2" charset="2"/>
              </a:rPr>
              <a:t>Both share the </a:t>
            </a:r>
            <a:r>
              <a:rPr lang="de-DE" b="1">
                <a:sym typeface="Wingdings" pitchFamily="2" charset="2"/>
              </a:rPr>
              <a:t>same prominent structures</a:t>
            </a:r>
            <a:r>
              <a:rPr lang="de-DE">
                <a:sym typeface="Wingdings" pitchFamily="2" charset="2"/>
              </a:rPr>
              <a:t>.</a:t>
            </a:r>
          </a:p>
          <a:p>
            <a:pPr marL="285750" indent="-285750">
              <a:buFont typeface="Arial" panose="020B0604020202020204" pitchFamily="34" charset="0"/>
              <a:buChar char="•"/>
            </a:pPr>
            <a:r>
              <a:rPr lang="de-DE">
                <a:sym typeface="Wingdings" pitchFamily="2" charset="2"/>
              </a:rPr>
              <a:t>Is that </a:t>
            </a:r>
            <a:r>
              <a:rPr lang="de-DE" b="1">
                <a:sym typeface="Wingdings" pitchFamily="2" charset="2"/>
              </a:rPr>
              <a:t>physically reasonable</a:t>
            </a:r>
            <a:r>
              <a:rPr lang="de-DE">
                <a:sym typeface="Wingdings" pitchFamily="2" charset="2"/>
              </a:rPr>
              <a:t>? Or just coincidence?</a:t>
            </a:r>
          </a:p>
          <a:p>
            <a:pPr marL="285750" indent="-285750">
              <a:buFont typeface="Arial" panose="020B0604020202020204" pitchFamily="34" charset="0"/>
              <a:buChar char="•"/>
            </a:pPr>
            <a:endParaRPr lang="de-DE">
              <a:sym typeface="Wingdings" pitchFamily="2" charset="2"/>
            </a:endParaRPr>
          </a:p>
          <a:p>
            <a:pPr marL="285750" indent="-285750">
              <a:buFont typeface="Arial" panose="020B0604020202020204" pitchFamily="34" charset="0"/>
              <a:buChar char="•"/>
            </a:pPr>
            <a:endParaRPr lang="de-DE">
              <a:sym typeface="Wingdings" pitchFamily="2" charset="2"/>
            </a:endParaRPr>
          </a:p>
        </p:txBody>
      </p:sp>
    </p:spTree>
    <p:extLst>
      <p:ext uri="{BB962C8B-B14F-4D97-AF65-F5344CB8AC3E}">
        <p14:creationId xmlns:p14="http://schemas.microsoft.com/office/powerpoint/2010/main" val="3948469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181343" y="675644"/>
            <a:ext cx="11829313" cy="923330"/>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On the first sight: For reconstruction of SST samples, </a:t>
            </a:r>
            <a:r>
              <a:rPr lang="de-DE" b="1">
                <a:sym typeface="Wingdings" pitchFamily="2" charset="2"/>
              </a:rPr>
              <a:t>we need more inputs</a:t>
            </a:r>
            <a:r>
              <a:rPr lang="de-DE">
                <a:sym typeface="Wingdings" pitchFamily="2" charset="2"/>
              </a:rPr>
              <a:t>!</a:t>
            </a:r>
          </a:p>
          <a:p>
            <a:pPr marL="285750" indent="-285750">
              <a:buFont typeface="Arial" panose="020B0604020202020204" pitchFamily="34" charset="0"/>
              <a:buChar char="•"/>
            </a:pPr>
            <a:r>
              <a:rPr lang="de-DE">
                <a:sym typeface="Wingdings" pitchFamily="2" charset="2"/>
              </a:rPr>
              <a:t>This is expected, due to </a:t>
            </a:r>
            <a:r>
              <a:rPr lang="de-DE" b="1">
                <a:sym typeface="Wingdings" pitchFamily="2" charset="2"/>
              </a:rPr>
              <a:t>smaller spatial scales </a:t>
            </a:r>
            <a:r>
              <a:rPr lang="de-DE">
                <a:sym typeface="Wingdings" pitchFamily="2" charset="2"/>
              </a:rPr>
              <a:t>for processes in the Ocean, compared to the atmosphere.</a:t>
            </a:r>
          </a:p>
          <a:p>
            <a:pPr marL="285750" indent="-285750">
              <a:buFont typeface="Arial" panose="020B0604020202020204" pitchFamily="34" charset="0"/>
              <a:buChar char="•"/>
            </a:pPr>
            <a:endParaRPr lang="de-DE">
              <a:sym typeface="Wingdings" pitchFamily="2" charset="2"/>
            </a:endParaRPr>
          </a:p>
        </p:txBody>
      </p:sp>
      <p:sp>
        <p:nvSpPr>
          <p:cNvPr id="3" name="Textfeld 2">
            <a:extLst>
              <a:ext uri="{FF2B5EF4-FFF2-40B4-BE49-F238E27FC236}">
                <a16:creationId xmlns:a16="http://schemas.microsoft.com/office/drawing/2014/main" id="{C318182B-364D-C9F7-D1BC-5FD4D9781852}"/>
              </a:ext>
            </a:extLst>
          </p:cNvPr>
          <p:cNvSpPr txBox="1"/>
          <p:nvPr/>
        </p:nvSpPr>
        <p:spPr>
          <a:xfrm>
            <a:off x="193812" y="148283"/>
            <a:ext cx="8468274" cy="400110"/>
          </a:xfrm>
          <a:prstGeom prst="rect">
            <a:avLst/>
          </a:prstGeom>
          <a:noFill/>
        </p:spPr>
        <p:txBody>
          <a:bodyPr wrap="square" rtlCol="0">
            <a:spAutoFit/>
          </a:bodyPr>
          <a:lstStyle/>
          <a:p>
            <a:r>
              <a:rPr lang="de-DE" sz="2000" b="1"/>
              <a:t>Next: </a:t>
            </a:r>
            <a:r>
              <a:rPr lang="de-DE" sz="2000"/>
              <a:t>Investigate </a:t>
            </a:r>
            <a:r>
              <a:rPr lang="de-DE" sz="2000" b="1"/>
              <a:t>sea surface temperature </a:t>
            </a:r>
            <a:r>
              <a:rPr lang="de-DE" sz="2000"/>
              <a:t>(SST) anomaly fields from CESM</a:t>
            </a:r>
          </a:p>
        </p:txBody>
      </p:sp>
      <p:pic>
        <p:nvPicPr>
          <p:cNvPr id="2" name="Grafik 1">
            <a:extLst>
              <a:ext uri="{FF2B5EF4-FFF2-40B4-BE49-F238E27FC236}">
                <a16:creationId xmlns:a16="http://schemas.microsoft.com/office/drawing/2014/main" id="{20E8D067-9B70-BA3E-9941-FDCD7CDCCF58}"/>
              </a:ext>
            </a:extLst>
          </p:cNvPr>
          <p:cNvPicPr>
            <a:picLocks noChangeAspect="1"/>
          </p:cNvPicPr>
          <p:nvPr/>
        </p:nvPicPr>
        <p:blipFill>
          <a:blip r:embed="rId2"/>
          <a:stretch>
            <a:fillRect/>
          </a:stretch>
        </p:blipFill>
        <p:spPr>
          <a:xfrm>
            <a:off x="1138237" y="4271718"/>
            <a:ext cx="7772400" cy="2554309"/>
          </a:xfrm>
          <a:prstGeom prst="rect">
            <a:avLst/>
          </a:prstGeom>
        </p:spPr>
      </p:pic>
      <p:pic>
        <p:nvPicPr>
          <p:cNvPr id="7" name="Grafik 6">
            <a:extLst>
              <a:ext uri="{FF2B5EF4-FFF2-40B4-BE49-F238E27FC236}">
                <a16:creationId xmlns:a16="http://schemas.microsoft.com/office/drawing/2014/main" id="{45F37F28-FEA6-7A26-41EC-FB82EDAAF43B}"/>
              </a:ext>
            </a:extLst>
          </p:cNvPr>
          <p:cNvPicPr>
            <a:picLocks noChangeAspect="1"/>
          </p:cNvPicPr>
          <p:nvPr/>
        </p:nvPicPr>
        <p:blipFill>
          <a:blip r:embed="rId3"/>
          <a:stretch>
            <a:fillRect/>
          </a:stretch>
        </p:blipFill>
        <p:spPr>
          <a:xfrm>
            <a:off x="1137061" y="1571025"/>
            <a:ext cx="7772400" cy="2587730"/>
          </a:xfrm>
          <a:prstGeom prst="rect">
            <a:avLst/>
          </a:prstGeom>
        </p:spPr>
      </p:pic>
    </p:spTree>
    <p:extLst>
      <p:ext uri="{BB962C8B-B14F-4D97-AF65-F5344CB8AC3E}">
        <p14:creationId xmlns:p14="http://schemas.microsoft.com/office/powerpoint/2010/main" val="174325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0EDAFC6-2282-F2E0-9FB8-48EBE3E34541}"/>
              </a:ext>
            </a:extLst>
          </p:cNvPr>
          <p:cNvSpPr txBox="1"/>
          <p:nvPr/>
        </p:nvSpPr>
        <p:spPr>
          <a:xfrm>
            <a:off x="5869459" y="775695"/>
            <a:ext cx="6157787" cy="5909310"/>
          </a:xfrm>
          <a:prstGeom prst="rect">
            <a:avLst/>
          </a:prstGeom>
          <a:noFill/>
        </p:spPr>
        <p:txBody>
          <a:bodyPr wrap="square" rtlCol="0">
            <a:spAutoFit/>
          </a:bodyPr>
          <a:lstStyle/>
          <a:p>
            <a:pPr marL="285750" indent="-285750">
              <a:buFont typeface="Arial" panose="020B0604020202020204" pitchFamily="34" charset="0"/>
              <a:buChar char="•"/>
            </a:pPr>
            <a:r>
              <a:rPr lang="de-DE" b="1"/>
              <a:t>Observational data </a:t>
            </a:r>
            <a:r>
              <a:rPr lang="de-DE"/>
              <a:t>in climate / ocean context often contains </a:t>
            </a:r>
            <a:r>
              <a:rPr lang="de-DE" b="1"/>
              <a:t>missing values</a:t>
            </a:r>
            <a:r>
              <a:rPr lang="de-DE"/>
              <a:t>, due to e.g., physical limitations (cloud coverage permits remote sensing) or economic reasons (sparse measurements, limited funding periods for research missions).</a:t>
            </a:r>
          </a:p>
          <a:p>
            <a:pPr marL="285750" indent="-285750">
              <a:buFont typeface="Arial" panose="020B0604020202020204" pitchFamily="34" charset="0"/>
              <a:buChar char="•"/>
            </a:pPr>
            <a:r>
              <a:rPr lang="de-DE"/>
              <a:t>Require imputation techniques for post-processing.</a:t>
            </a:r>
          </a:p>
          <a:p>
            <a:pPr marL="285750" indent="-285750">
              <a:buFont typeface="Arial" panose="020B0604020202020204" pitchFamily="34" charset="0"/>
              <a:buChar char="•"/>
            </a:pPr>
            <a:r>
              <a:rPr lang="de-DE"/>
              <a:t>Favor </a:t>
            </a:r>
            <a:r>
              <a:rPr lang="de-DE" b="1"/>
              <a:t>ESM data </a:t>
            </a:r>
            <a:r>
              <a:rPr lang="de-DE"/>
              <a:t>over real world data: Need consistent data over long time span with known ground truth.</a:t>
            </a:r>
          </a:p>
          <a:p>
            <a:pPr marL="285750" indent="-285750">
              <a:buFont typeface="Arial" panose="020B0604020202020204" pitchFamily="34" charset="0"/>
              <a:buChar char="•"/>
            </a:pPr>
            <a:r>
              <a:rPr lang="de-DE"/>
              <a:t>Started with monthly 2D </a:t>
            </a:r>
            <a:r>
              <a:rPr lang="de-DE" b="1"/>
              <a:t>sea level pressure </a:t>
            </a:r>
            <a:r>
              <a:rPr lang="de-DE"/>
              <a:t>(SLP) anomaly fields, as targets. Raw SLP data comes on 96 x 144 latitude-longitude grid, 999 years, 11,988 samples.</a:t>
            </a:r>
          </a:p>
          <a:p>
            <a:pPr marL="285750" indent="-285750">
              <a:buFont typeface="Arial" panose="020B0604020202020204" pitchFamily="34" charset="0"/>
              <a:buChar char="•"/>
            </a:pPr>
            <a:r>
              <a:rPr lang="de-DE"/>
              <a:t>Train </a:t>
            </a:r>
            <a:r>
              <a:rPr lang="de-DE" b="1"/>
              <a:t>U-Net </a:t>
            </a:r>
            <a:r>
              <a:rPr lang="de-DE"/>
              <a:t>models with 4 convolutions on various rates of missing data, from [0.999, 0.99, 0.95, 0.9, 0.75, 0.5], over 10 epochs.</a:t>
            </a:r>
          </a:p>
          <a:p>
            <a:pPr marL="285750" indent="-285750">
              <a:buFont typeface="Arial" panose="020B0604020202020204" pitchFamily="34" charset="0"/>
              <a:buChar char="•"/>
            </a:pPr>
            <a:r>
              <a:rPr lang="de-DE"/>
              <a:t>Random masks for missing values can be identical for all samples (‚</a:t>
            </a:r>
            <a:r>
              <a:rPr lang="de-DE" b="1"/>
              <a:t>fixed</a:t>
            </a:r>
            <a:r>
              <a:rPr lang="de-DE"/>
              <a:t>‘), or individually for each sample (‚</a:t>
            </a:r>
            <a:r>
              <a:rPr lang="de-DE" b="1"/>
              <a:t>variable</a:t>
            </a:r>
            <a:r>
              <a:rPr lang="de-DE"/>
              <a:t>‘). </a:t>
            </a:r>
          </a:p>
          <a:p>
            <a:pPr marL="285750" indent="-285750">
              <a:buFont typeface="Arial" panose="020B0604020202020204" pitchFamily="34" charset="0"/>
              <a:buChar char="•"/>
            </a:pPr>
            <a:r>
              <a:rPr lang="de-DE"/>
              <a:t>For ‚variable‘ masks, allow to use each sample multiple times (</a:t>
            </a:r>
            <a:r>
              <a:rPr lang="de-DE" b="1"/>
              <a:t>data autmentation</a:t>
            </a:r>
            <a:r>
              <a:rPr lang="de-DE"/>
              <a:t>) according to some factor.</a:t>
            </a:r>
          </a:p>
          <a:p>
            <a:pPr marL="285750" indent="-285750">
              <a:buFont typeface="Arial" panose="020B0604020202020204" pitchFamily="34" charset="0"/>
              <a:buChar char="•"/>
            </a:pPr>
            <a:r>
              <a:rPr lang="de-DE"/>
              <a:t>Inputs and targets are scaled to [0,1], since we work with ReLU activations in our CNN model.</a:t>
            </a:r>
          </a:p>
          <a:p>
            <a:pPr marL="285750" indent="-285750">
              <a:buFont typeface="Arial" panose="020B0604020202020204" pitchFamily="34" charset="0"/>
              <a:buChar char="•"/>
            </a:pPr>
            <a:r>
              <a:rPr lang="de-DE" b="1"/>
              <a:t>Missing values </a:t>
            </a:r>
            <a:r>
              <a:rPr lang="de-DE"/>
              <a:t>are set to zero, after scaling (</a:t>
            </a:r>
            <a:r>
              <a:rPr lang="de-DE" b="1"/>
              <a:t>zero-inflated</a:t>
            </a:r>
            <a:r>
              <a:rPr lang="de-DE"/>
              <a:t>).</a:t>
            </a:r>
          </a:p>
        </p:txBody>
      </p:sp>
      <p:sp>
        <p:nvSpPr>
          <p:cNvPr id="5" name="Textfeld 4">
            <a:extLst>
              <a:ext uri="{FF2B5EF4-FFF2-40B4-BE49-F238E27FC236}">
                <a16:creationId xmlns:a16="http://schemas.microsoft.com/office/drawing/2014/main" id="{5BAA446D-3655-6CAE-A0CD-E1546661AAB3}"/>
              </a:ext>
            </a:extLst>
          </p:cNvPr>
          <p:cNvSpPr txBox="1"/>
          <p:nvPr/>
        </p:nvSpPr>
        <p:spPr>
          <a:xfrm>
            <a:off x="395416" y="172995"/>
            <a:ext cx="11442357" cy="400110"/>
          </a:xfrm>
          <a:prstGeom prst="rect">
            <a:avLst/>
          </a:prstGeom>
          <a:noFill/>
        </p:spPr>
        <p:txBody>
          <a:bodyPr wrap="square" rtlCol="0">
            <a:spAutoFit/>
          </a:bodyPr>
          <a:lstStyle/>
          <a:p>
            <a:r>
              <a:rPr lang="de-DE" sz="2000" b="1"/>
              <a:t>Get an impression of inputs and targets: What do we deal with?</a:t>
            </a:r>
          </a:p>
        </p:txBody>
      </p:sp>
      <p:pic>
        <p:nvPicPr>
          <p:cNvPr id="7" name="Grafik 6">
            <a:extLst>
              <a:ext uri="{FF2B5EF4-FFF2-40B4-BE49-F238E27FC236}">
                <a16:creationId xmlns:a16="http://schemas.microsoft.com/office/drawing/2014/main" id="{7183D5F1-821E-EA25-A084-8ECE75412696}"/>
              </a:ext>
            </a:extLst>
          </p:cNvPr>
          <p:cNvPicPr>
            <a:picLocks noChangeAspect="1"/>
          </p:cNvPicPr>
          <p:nvPr/>
        </p:nvPicPr>
        <p:blipFill>
          <a:blip r:embed="rId2"/>
          <a:stretch>
            <a:fillRect/>
          </a:stretch>
        </p:blipFill>
        <p:spPr>
          <a:xfrm>
            <a:off x="691978" y="928105"/>
            <a:ext cx="4363681" cy="5459324"/>
          </a:xfrm>
          <a:prstGeom prst="rect">
            <a:avLst/>
          </a:prstGeom>
        </p:spPr>
      </p:pic>
    </p:spTree>
    <p:extLst>
      <p:ext uri="{BB962C8B-B14F-4D97-AF65-F5344CB8AC3E}">
        <p14:creationId xmlns:p14="http://schemas.microsoft.com/office/powerpoint/2010/main" val="125235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5BAA446D-3655-6CAE-A0CD-E1546661AAB3}"/>
              </a:ext>
            </a:extLst>
          </p:cNvPr>
          <p:cNvSpPr txBox="1"/>
          <p:nvPr/>
        </p:nvSpPr>
        <p:spPr>
          <a:xfrm>
            <a:off x="3559035" y="135325"/>
            <a:ext cx="5325762" cy="400110"/>
          </a:xfrm>
          <a:prstGeom prst="rect">
            <a:avLst/>
          </a:prstGeom>
          <a:noFill/>
        </p:spPr>
        <p:txBody>
          <a:bodyPr wrap="square" rtlCol="0">
            <a:spAutoFit/>
          </a:bodyPr>
          <a:lstStyle/>
          <a:p>
            <a:r>
              <a:rPr lang="de-DE" sz="2000" b="1"/>
              <a:t>Adopt U-Net from [Xiantao et al., 2022]*</a:t>
            </a:r>
          </a:p>
        </p:txBody>
      </p:sp>
      <p:sp>
        <p:nvSpPr>
          <p:cNvPr id="4" name="Textfeld 3">
            <a:extLst>
              <a:ext uri="{FF2B5EF4-FFF2-40B4-BE49-F238E27FC236}">
                <a16:creationId xmlns:a16="http://schemas.microsoft.com/office/drawing/2014/main" id="{C03C56F2-4890-F7AB-DBD5-55888C21FB95}"/>
              </a:ext>
            </a:extLst>
          </p:cNvPr>
          <p:cNvSpPr txBox="1"/>
          <p:nvPr/>
        </p:nvSpPr>
        <p:spPr>
          <a:xfrm>
            <a:off x="6544027" y="5364375"/>
            <a:ext cx="4513440" cy="738664"/>
          </a:xfrm>
          <a:prstGeom prst="rect">
            <a:avLst/>
          </a:prstGeom>
          <a:noFill/>
        </p:spPr>
        <p:txBody>
          <a:bodyPr wrap="square" rtlCol="0">
            <a:spAutoFit/>
          </a:bodyPr>
          <a:lstStyle/>
          <a:p>
            <a:r>
              <a:rPr lang="de-DE" sz="1400"/>
              <a:t>*Source [Xiantao et al., 2022]: Nature article "Deep learning for irregularly and regularly missing data reconstruction“ (</a:t>
            </a:r>
            <a:r>
              <a:rPr lang="de-DE" sz="1400">
                <a:hlinkClick r:id="rId3"/>
              </a:rPr>
              <a:t>https://www.nature.com/articles/s41598-020-59801-x</a:t>
            </a:r>
            <a:r>
              <a:rPr lang="de-DE" sz="1400"/>
              <a:t>)</a:t>
            </a:r>
          </a:p>
        </p:txBody>
      </p:sp>
      <p:sp>
        <p:nvSpPr>
          <p:cNvPr id="6" name="Rechteck 5">
            <a:extLst>
              <a:ext uri="{FF2B5EF4-FFF2-40B4-BE49-F238E27FC236}">
                <a16:creationId xmlns:a16="http://schemas.microsoft.com/office/drawing/2014/main" id="{9246F60E-EFE5-2B8F-9E0F-DDF385925A40}"/>
              </a:ext>
            </a:extLst>
          </p:cNvPr>
          <p:cNvSpPr/>
          <p:nvPr/>
        </p:nvSpPr>
        <p:spPr>
          <a:xfrm>
            <a:off x="509849" y="1228687"/>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A9109EA2-86DB-941F-45CE-040CBC1CC9D6}"/>
              </a:ext>
            </a:extLst>
          </p:cNvPr>
          <p:cNvSpPr/>
          <p:nvPr/>
        </p:nvSpPr>
        <p:spPr>
          <a:xfrm>
            <a:off x="509849" y="143721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a:extLst>
              <a:ext uri="{FF2B5EF4-FFF2-40B4-BE49-F238E27FC236}">
                <a16:creationId xmlns:a16="http://schemas.microsoft.com/office/drawing/2014/main" id="{CAFBFD00-7773-6D1C-4505-7FE0C317C502}"/>
              </a:ext>
            </a:extLst>
          </p:cNvPr>
          <p:cNvCxnSpPr/>
          <p:nvPr/>
        </p:nvCxnSpPr>
        <p:spPr>
          <a:xfrm>
            <a:off x="1242206" y="127657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hteck 10">
            <a:extLst>
              <a:ext uri="{FF2B5EF4-FFF2-40B4-BE49-F238E27FC236}">
                <a16:creationId xmlns:a16="http://schemas.microsoft.com/office/drawing/2014/main" id="{C22C4F57-D928-959F-0333-A0971BC3AA29}"/>
              </a:ext>
            </a:extLst>
          </p:cNvPr>
          <p:cNvSpPr/>
          <p:nvPr/>
        </p:nvSpPr>
        <p:spPr>
          <a:xfrm>
            <a:off x="522206" y="1649825"/>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53625DE-B34E-4AEC-46EE-AE1E9AE71185}"/>
              </a:ext>
            </a:extLst>
          </p:cNvPr>
          <p:cNvCxnSpPr/>
          <p:nvPr/>
        </p:nvCxnSpPr>
        <p:spPr>
          <a:xfrm>
            <a:off x="1242206" y="1489187"/>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8BFEF97E-2C27-6CF9-6DAB-6F9088BE4809}"/>
              </a:ext>
            </a:extLst>
          </p:cNvPr>
          <p:cNvCxnSpPr>
            <a:cxnSpLocks/>
          </p:cNvCxnSpPr>
          <p:nvPr/>
        </p:nvCxnSpPr>
        <p:spPr>
          <a:xfrm>
            <a:off x="1972038" y="1654067"/>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FF40704E-1940-567C-0B9F-639A50D3F852}"/>
              </a:ext>
            </a:extLst>
          </p:cNvPr>
          <p:cNvSpPr/>
          <p:nvPr/>
        </p:nvSpPr>
        <p:spPr>
          <a:xfrm>
            <a:off x="2152583" y="1651735"/>
            <a:ext cx="72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9DF90DA1-508E-1DCE-1B5B-E98619B146C4}"/>
              </a:ext>
            </a:extLst>
          </p:cNvPr>
          <p:cNvSpPr/>
          <p:nvPr/>
        </p:nvSpPr>
        <p:spPr>
          <a:xfrm>
            <a:off x="2152583" y="1879645"/>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85AB6FD0-EC86-4781-7D13-18A636DF6951}"/>
              </a:ext>
            </a:extLst>
          </p:cNvPr>
          <p:cNvCxnSpPr/>
          <p:nvPr/>
        </p:nvCxnSpPr>
        <p:spPr>
          <a:xfrm>
            <a:off x="2499185" y="170548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8A2F65E8-DE82-76BA-1BE1-AC91D9B59821}"/>
              </a:ext>
            </a:extLst>
          </p:cNvPr>
          <p:cNvSpPr/>
          <p:nvPr/>
        </p:nvSpPr>
        <p:spPr>
          <a:xfrm>
            <a:off x="2152583" y="2143555"/>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9" name="Gerade Verbindung mit Pfeil 18">
            <a:extLst>
              <a:ext uri="{FF2B5EF4-FFF2-40B4-BE49-F238E27FC236}">
                <a16:creationId xmlns:a16="http://schemas.microsoft.com/office/drawing/2014/main" id="{C93A0636-B75C-6F60-7AA2-24589A649868}"/>
              </a:ext>
            </a:extLst>
          </p:cNvPr>
          <p:cNvCxnSpPr/>
          <p:nvPr/>
        </p:nvCxnSpPr>
        <p:spPr>
          <a:xfrm>
            <a:off x="2499185" y="196939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E83B45AB-9F84-81AB-7F1C-E39FD297F07F}"/>
              </a:ext>
            </a:extLst>
          </p:cNvPr>
          <p:cNvCxnSpPr>
            <a:cxnSpLocks/>
          </p:cNvCxnSpPr>
          <p:nvPr/>
        </p:nvCxnSpPr>
        <p:spPr>
          <a:xfrm>
            <a:off x="2892247" y="2174656"/>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92423875-DCC2-DC3D-744E-1F40FD8D1D07}"/>
              </a:ext>
            </a:extLst>
          </p:cNvPr>
          <p:cNvSpPr/>
          <p:nvPr/>
        </p:nvSpPr>
        <p:spPr>
          <a:xfrm>
            <a:off x="3101861" y="2150966"/>
            <a:ext cx="36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2" name="Gerade Verbindung mit Pfeil 21">
            <a:extLst>
              <a:ext uri="{FF2B5EF4-FFF2-40B4-BE49-F238E27FC236}">
                <a16:creationId xmlns:a16="http://schemas.microsoft.com/office/drawing/2014/main" id="{03D86074-1B29-F8DA-7F66-46BB97FEE7BC}"/>
              </a:ext>
            </a:extLst>
          </p:cNvPr>
          <p:cNvCxnSpPr/>
          <p:nvPr/>
        </p:nvCxnSpPr>
        <p:spPr>
          <a:xfrm>
            <a:off x="3276745" y="224263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0C030E9-51C5-CD19-DA24-38D7D872CA30}"/>
              </a:ext>
            </a:extLst>
          </p:cNvPr>
          <p:cNvSpPr/>
          <p:nvPr/>
        </p:nvSpPr>
        <p:spPr>
          <a:xfrm>
            <a:off x="3096745" y="2414465"/>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 Verbindung mit Pfeil 23">
            <a:extLst>
              <a:ext uri="{FF2B5EF4-FFF2-40B4-BE49-F238E27FC236}">
                <a16:creationId xmlns:a16="http://schemas.microsoft.com/office/drawing/2014/main" id="{CE066E1B-E208-A9F1-0583-7D24B5AFD81B}"/>
              </a:ext>
            </a:extLst>
          </p:cNvPr>
          <p:cNvCxnSpPr/>
          <p:nvPr/>
        </p:nvCxnSpPr>
        <p:spPr>
          <a:xfrm>
            <a:off x="3276745" y="257386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4ED5DDA1-3351-A9E6-1B75-B62D6FBF528D}"/>
              </a:ext>
            </a:extLst>
          </p:cNvPr>
          <p:cNvSpPr/>
          <p:nvPr/>
        </p:nvSpPr>
        <p:spPr>
          <a:xfrm>
            <a:off x="3096745" y="2750373"/>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a:extLst>
              <a:ext uri="{FF2B5EF4-FFF2-40B4-BE49-F238E27FC236}">
                <a16:creationId xmlns:a16="http://schemas.microsoft.com/office/drawing/2014/main" id="{3EC99F60-63CC-25EC-61FA-FB34D9A841C0}"/>
              </a:ext>
            </a:extLst>
          </p:cNvPr>
          <p:cNvCxnSpPr>
            <a:cxnSpLocks/>
          </p:cNvCxnSpPr>
          <p:nvPr/>
        </p:nvCxnSpPr>
        <p:spPr>
          <a:xfrm>
            <a:off x="3473679" y="2822373"/>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hteck 26">
            <a:extLst>
              <a:ext uri="{FF2B5EF4-FFF2-40B4-BE49-F238E27FC236}">
                <a16:creationId xmlns:a16="http://schemas.microsoft.com/office/drawing/2014/main" id="{F6D6BA3A-C6CE-11B3-58B9-945127F33F97}"/>
              </a:ext>
            </a:extLst>
          </p:cNvPr>
          <p:cNvSpPr/>
          <p:nvPr/>
        </p:nvSpPr>
        <p:spPr>
          <a:xfrm>
            <a:off x="3661326" y="2750373"/>
            <a:ext cx="18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8" name="Gerade Verbindung mit Pfeil 27">
            <a:extLst>
              <a:ext uri="{FF2B5EF4-FFF2-40B4-BE49-F238E27FC236}">
                <a16:creationId xmlns:a16="http://schemas.microsoft.com/office/drawing/2014/main" id="{5FD54518-41A9-7479-EAF1-F58B8532308C}"/>
              </a:ext>
            </a:extLst>
          </p:cNvPr>
          <p:cNvCxnSpPr/>
          <p:nvPr/>
        </p:nvCxnSpPr>
        <p:spPr>
          <a:xfrm>
            <a:off x="3751326" y="2911307"/>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hteck 28">
            <a:extLst>
              <a:ext uri="{FF2B5EF4-FFF2-40B4-BE49-F238E27FC236}">
                <a16:creationId xmlns:a16="http://schemas.microsoft.com/office/drawing/2014/main" id="{C83D0D8B-C2CB-9BFD-0A4E-A5371D9EF2F9}"/>
              </a:ext>
            </a:extLst>
          </p:cNvPr>
          <p:cNvSpPr/>
          <p:nvPr/>
        </p:nvSpPr>
        <p:spPr>
          <a:xfrm>
            <a:off x="3661326" y="3088879"/>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 Verbindung mit Pfeil 29">
            <a:extLst>
              <a:ext uri="{FF2B5EF4-FFF2-40B4-BE49-F238E27FC236}">
                <a16:creationId xmlns:a16="http://schemas.microsoft.com/office/drawing/2014/main" id="{92560A88-42F4-99C2-348A-BC116834585C}"/>
              </a:ext>
            </a:extLst>
          </p:cNvPr>
          <p:cNvCxnSpPr/>
          <p:nvPr/>
        </p:nvCxnSpPr>
        <p:spPr>
          <a:xfrm>
            <a:off x="3751326" y="339088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E1BE3FBE-AD0A-CC8F-BE35-6D38BC46D353}"/>
              </a:ext>
            </a:extLst>
          </p:cNvPr>
          <p:cNvSpPr/>
          <p:nvPr/>
        </p:nvSpPr>
        <p:spPr>
          <a:xfrm>
            <a:off x="3661326" y="3568461"/>
            <a:ext cx="18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2" name="Gerade Verbindung mit Pfeil 31">
            <a:extLst>
              <a:ext uri="{FF2B5EF4-FFF2-40B4-BE49-F238E27FC236}">
                <a16:creationId xmlns:a16="http://schemas.microsoft.com/office/drawing/2014/main" id="{1692FBAF-369F-767C-7C42-EF22E062BE70}"/>
              </a:ext>
            </a:extLst>
          </p:cNvPr>
          <p:cNvCxnSpPr>
            <a:cxnSpLocks/>
          </p:cNvCxnSpPr>
          <p:nvPr/>
        </p:nvCxnSpPr>
        <p:spPr>
          <a:xfrm>
            <a:off x="3473679" y="3702907"/>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03146B63-D683-EFC5-36F1-A8C2FE05DCA4}"/>
              </a:ext>
            </a:extLst>
          </p:cNvPr>
          <p:cNvSpPr/>
          <p:nvPr/>
        </p:nvSpPr>
        <p:spPr>
          <a:xfrm>
            <a:off x="3096745" y="3568461"/>
            <a:ext cx="360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 Verbindung mit Pfeil 33">
            <a:extLst>
              <a:ext uri="{FF2B5EF4-FFF2-40B4-BE49-F238E27FC236}">
                <a16:creationId xmlns:a16="http://schemas.microsoft.com/office/drawing/2014/main" id="{3E75E06E-8EB7-E003-37F6-564A9B809348}"/>
              </a:ext>
            </a:extLst>
          </p:cNvPr>
          <p:cNvCxnSpPr>
            <a:cxnSpLocks/>
          </p:cNvCxnSpPr>
          <p:nvPr/>
        </p:nvCxnSpPr>
        <p:spPr>
          <a:xfrm>
            <a:off x="3276745" y="2911307"/>
            <a:ext cx="0" cy="482506"/>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6" name="Rechteck 35">
            <a:extLst>
              <a:ext uri="{FF2B5EF4-FFF2-40B4-BE49-F238E27FC236}">
                <a16:creationId xmlns:a16="http://schemas.microsoft.com/office/drawing/2014/main" id="{55631F1C-072D-A3F3-BB64-6DD8C4554481}"/>
              </a:ext>
            </a:extLst>
          </p:cNvPr>
          <p:cNvSpPr/>
          <p:nvPr/>
        </p:nvSpPr>
        <p:spPr>
          <a:xfrm>
            <a:off x="3096745" y="3414148"/>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7" name="Gerade Verbindung mit Pfeil 36">
            <a:extLst>
              <a:ext uri="{FF2B5EF4-FFF2-40B4-BE49-F238E27FC236}">
                <a16:creationId xmlns:a16="http://schemas.microsoft.com/office/drawing/2014/main" id="{2A687F89-31AD-922C-2419-1FAC87914095}"/>
              </a:ext>
            </a:extLst>
          </p:cNvPr>
          <p:cNvCxnSpPr/>
          <p:nvPr/>
        </p:nvCxnSpPr>
        <p:spPr>
          <a:xfrm>
            <a:off x="3276745" y="387719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F7D460E2-48F6-99B2-5921-6BBA62E9276A}"/>
              </a:ext>
            </a:extLst>
          </p:cNvPr>
          <p:cNvSpPr/>
          <p:nvPr/>
        </p:nvSpPr>
        <p:spPr>
          <a:xfrm>
            <a:off x="3096745" y="4049030"/>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9" name="Gerade Verbindung mit Pfeil 38">
            <a:extLst>
              <a:ext uri="{FF2B5EF4-FFF2-40B4-BE49-F238E27FC236}">
                <a16:creationId xmlns:a16="http://schemas.microsoft.com/office/drawing/2014/main" id="{4D43B23D-0D95-1C0D-0B81-5F68B17316E0}"/>
              </a:ext>
            </a:extLst>
          </p:cNvPr>
          <p:cNvCxnSpPr/>
          <p:nvPr/>
        </p:nvCxnSpPr>
        <p:spPr>
          <a:xfrm>
            <a:off x="3276745" y="4208430"/>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hteck 39">
            <a:extLst>
              <a:ext uri="{FF2B5EF4-FFF2-40B4-BE49-F238E27FC236}">
                <a16:creationId xmlns:a16="http://schemas.microsoft.com/office/drawing/2014/main" id="{26996349-7A82-94B1-A0C6-0E70AACB554D}"/>
              </a:ext>
            </a:extLst>
          </p:cNvPr>
          <p:cNvSpPr/>
          <p:nvPr/>
        </p:nvSpPr>
        <p:spPr>
          <a:xfrm>
            <a:off x="3096745" y="4384938"/>
            <a:ext cx="36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1" name="Gerade Verbindung mit Pfeil 40">
            <a:extLst>
              <a:ext uri="{FF2B5EF4-FFF2-40B4-BE49-F238E27FC236}">
                <a16:creationId xmlns:a16="http://schemas.microsoft.com/office/drawing/2014/main" id="{4A53FCBF-EEEA-ADD1-1354-A57D21A54F66}"/>
              </a:ext>
            </a:extLst>
          </p:cNvPr>
          <p:cNvCxnSpPr>
            <a:cxnSpLocks/>
          </p:cNvCxnSpPr>
          <p:nvPr/>
        </p:nvCxnSpPr>
        <p:spPr>
          <a:xfrm>
            <a:off x="2900714" y="4456441"/>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Rechteck 41">
            <a:extLst>
              <a:ext uri="{FF2B5EF4-FFF2-40B4-BE49-F238E27FC236}">
                <a16:creationId xmlns:a16="http://schemas.microsoft.com/office/drawing/2014/main" id="{C3B89458-12FF-42CD-0FAD-61F225A7A726}"/>
              </a:ext>
            </a:extLst>
          </p:cNvPr>
          <p:cNvSpPr/>
          <p:nvPr/>
        </p:nvSpPr>
        <p:spPr>
          <a:xfrm>
            <a:off x="2142751" y="4384441"/>
            <a:ext cx="720000" cy="14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3" name="Gerade Verbindung mit Pfeil 42">
            <a:extLst>
              <a:ext uri="{FF2B5EF4-FFF2-40B4-BE49-F238E27FC236}">
                <a16:creationId xmlns:a16="http://schemas.microsoft.com/office/drawing/2014/main" id="{AF46A533-896A-68A2-DE3B-8DFF753E381D}"/>
              </a:ext>
            </a:extLst>
          </p:cNvPr>
          <p:cNvCxnSpPr>
            <a:cxnSpLocks/>
          </p:cNvCxnSpPr>
          <p:nvPr/>
        </p:nvCxnSpPr>
        <p:spPr>
          <a:xfrm>
            <a:off x="2499185" y="2242630"/>
            <a:ext cx="0" cy="2046119"/>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Rechteck 43">
            <a:extLst>
              <a:ext uri="{FF2B5EF4-FFF2-40B4-BE49-F238E27FC236}">
                <a16:creationId xmlns:a16="http://schemas.microsoft.com/office/drawing/2014/main" id="{FCB5186E-038E-FA8B-97FC-31B33749B8E0}"/>
              </a:ext>
            </a:extLst>
          </p:cNvPr>
          <p:cNvSpPr/>
          <p:nvPr/>
        </p:nvSpPr>
        <p:spPr>
          <a:xfrm>
            <a:off x="2139185" y="4302608"/>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90AECBBE-FE46-F815-034C-4E1E87833778}"/>
              </a:ext>
            </a:extLst>
          </p:cNvPr>
          <p:cNvSpPr/>
          <p:nvPr/>
        </p:nvSpPr>
        <p:spPr>
          <a:xfrm>
            <a:off x="2139185" y="4735878"/>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7" name="Gerade Verbindung mit Pfeil 46">
            <a:extLst>
              <a:ext uri="{FF2B5EF4-FFF2-40B4-BE49-F238E27FC236}">
                <a16:creationId xmlns:a16="http://schemas.microsoft.com/office/drawing/2014/main" id="{8F0E6D8B-C9A0-75EA-E7BB-A2AB1546EC43}"/>
              </a:ext>
            </a:extLst>
          </p:cNvPr>
          <p:cNvCxnSpPr/>
          <p:nvPr/>
        </p:nvCxnSpPr>
        <p:spPr>
          <a:xfrm>
            <a:off x="2485787" y="4561722"/>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hteck 47">
            <a:extLst>
              <a:ext uri="{FF2B5EF4-FFF2-40B4-BE49-F238E27FC236}">
                <a16:creationId xmlns:a16="http://schemas.microsoft.com/office/drawing/2014/main" id="{B4260858-46B8-4465-CE91-0854E2C3C3C7}"/>
              </a:ext>
            </a:extLst>
          </p:cNvPr>
          <p:cNvSpPr/>
          <p:nvPr/>
        </p:nvSpPr>
        <p:spPr>
          <a:xfrm>
            <a:off x="2139185" y="4999788"/>
            <a:ext cx="72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9" name="Gerade Verbindung mit Pfeil 48">
            <a:extLst>
              <a:ext uri="{FF2B5EF4-FFF2-40B4-BE49-F238E27FC236}">
                <a16:creationId xmlns:a16="http://schemas.microsoft.com/office/drawing/2014/main" id="{E712E783-24A5-9C98-48F9-9C145E36F19B}"/>
              </a:ext>
            </a:extLst>
          </p:cNvPr>
          <p:cNvCxnSpPr/>
          <p:nvPr/>
        </p:nvCxnSpPr>
        <p:spPr>
          <a:xfrm>
            <a:off x="2485787" y="4825632"/>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Gerade Verbindung mit Pfeil 49">
            <a:extLst>
              <a:ext uri="{FF2B5EF4-FFF2-40B4-BE49-F238E27FC236}">
                <a16:creationId xmlns:a16="http://schemas.microsoft.com/office/drawing/2014/main" id="{0D534CF6-1024-AE29-06D9-20E52F861AF8}"/>
              </a:ext>
            </a:extLst>
          </p:cNvPr>
          <p:cNvCxnSpPr>
            <a:cxnSpLocks/>
          </p:cNvCxnSpPr>
          <p:nvPr/>
        </p:nvCxnSpPr>
        <p:spPr>
          <a:xfrm>
            <a:off x="1958316" y="5028772"/>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hteck 50">
            <a:extLst>
              <a:ext uri="{FF2B5EF4-FFF2-40B4-BE49-F238E27FC236}">
                <a16:creationId xmlns:a16="http://schemas.microsoft.com/office/drawing/2014/main" id="{08FE2FB9-9B6C-3667-B6FB-A1E32A4381F8}"/>
              </a:ext>
            </a:extLst>
          </p:cNvPr>
          <p:cNvSpPr/>
          <p:nvPr/>
        </p:nvSpPr>
        <p:spPr>
          <a:xfrm>
            <a:off x="509849" y="4994934"/>
            <a:ext cx="1440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71AB8088-897C-5C60-E56D-83F0F4167E9D}"/>
              </a:ext>
            </a:extLst>
          </p:cNvPr>
          <p:cNvSpPr/>
          <p:nvPr/>
        </p:nvSpPr>
        <p:spPr>
          <a:xfrm>
            <a:off x="509849" y="4957868"/>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3" name="Gerade Verbindung mit Pfeil 52">
            <a:extLst>
              <a:ext uri="{FF2B5EF4-FFF2-40B4-BE49-F238E27FC236}">
                <a16:creationId xmlns:a16="http://schemas.microsoft.com/office/drawing/2014/main" id="{97BC669E-E544-C8E4-B875-33BE8BC50084}"/>
              </a:ext>
            </a:extLst>
          </p:cNvPr>
          <p:cNvCxnSpPr>
            <a:cxnSpLocks/>
          </p:cNvCxnSpPr>
          <p:nvPr/>
        </p:nvCxnSpPr>
        <p:spPr>
          <a:xfrm flipH="1">
            <a:off x="1229849" y="1719910"/>
            <a:ext cx="7241" cy="3194508"/>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Rechteck 54">
            <a:extLst>
              <a:ext uri="{FF2B5EF4-FFF2-40B4-BE49-F238E27FC236}">
                <a16:creationId xmlns:a16="http://schemas.microsoft.com/office/drawing/2014/main" id="{DC40E813-C5CB-0025-6663-06887F2352A3}"/>
              </a:ext>
            </a:extLst>
          </p:cNvPr>
          <p:cNvSpPr/>
          <p:nvPr/>
        </p:nvSpPr>
        <p:spPr>
          <a:xfrm>
            <a:off x="522206" y="5246781"/>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6" name="Gerade Verbindung mit Pfeil 55">
            <a:extLst>
              <a:ext uri="{FF2B5EF4-FFF2-40B4-BE49-F238E27FC236}">
                <a16:creationId xmlns:a16="http://schemas.microsoft.com/office/drawing/2014/main" id="{AF5D7C3E-B00A-ACC5-9C4A-A28CAD67D395}"/>
              </a:ext>
            </a:extLst>
          </p:cNvPr>
          <p:cNvCxnSpPr/>
          <p:nvPr/>
        </p:nvCxnSpPr>
        <p:spPr>
          <a:xfrm>
            <a:off x="1254563" y="5086143"/>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hteck 56">
            <a:extLst>
              <a:ext uri="{FF2B5EF4-FFF2-40B4-BE49-F238E27FC236}">
                <a16:creationId xmlns:a16="http://schemas.microsoft.com/office/drawing/2014/main" id="{438DFF90-9299-5CBE-A79F-5D67164BCCE7}"/>
              </a:ext>
            </a:extLst>
          </p:cNvPr>
          <p:cNvSpPr/>
          <p:nvPr/>
        </p:nvSpPr>
        <p:spPr>
          <a:xfrm>
            <a:off x="534563" y="5459393"/>
            <a:ext cx="1440000" cy="3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8" name="Gerade Verbindung mit Pfeil 57">
            <a:extLst>
              <a:ext uri="{FF2B5EF4-FFF2-40B4-BE49-F238E27FC236}">
                <a16:creationId xmlns:a16="http://schemas.microsoft.com/office/drawing/2014/main" id="{57537F20-4B85-3C30-B154-2E399B65EB9E}"/>
              </a:ext>
            </a:extLst>
          </p:cNvPr>
          <p:cNvCxnSpPr/>
          <p:nvPr/>
        </p:nvCxnSpPr>
        <p:spPr>
          <a:xfrm>
            <a:off x="1254563" y="5298755"/>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A9C4B812-3520-2CC3-3292-8FE385C4DEA6}"/>
              </a:ext>
            </a:extLst>
          </p:cNvPr>
          <p:cNvSpPr/>
          <p:nvPr/>
        </p:nvSpPr>
        <p:spPr>
          <a:xfrm>
            <a:off x="534563" y="5691535"/>
            <a:ext cx="1440000" cy="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60" name="Gerade Verbindung mit Pfeil 59">
            <a:extLst>
              <a:ext uri="{FF2B5EF4-FFF2-40B4-BE49-F238E27FC236}">
                <a16:creationId xmlns:a16="http://schemas.microsoft.com/office/drawing/2014/main" id="{2B0EA48D-491B-59A9-FA0A-37AD0CD4C96F}"/>
              </a:ext>
            </a:extLst>
          </p:cNvPr>
          <p:cNvCxnSpPr/>
          <p:nvPr/>
        </p:nvCxnSpPr>
        <p:spPr>
          <a:xfrm>
            <a:off x="1257892" y="551396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8" name="Geschweifte Klammer links 67">
            <a:extLst>
              <a:ext uri="{FF2B5EF4-FFF2-40B4-BE49-F238E27FC236}">
                <a16:creationId xmlns:a16="http://schemas.microsoft.com/office/drawing/2014/main" id="{0F28109B-7175-8B3D-DA35-37F950E74BD5}"/>
              </a:ext>
            </a:extLst>
          </p:cNvPr>
          <p:cNvSpPr/>
          <p:nvPr/>
        </p:nvSpPr>
        <p:spPr>
          <a:xfrm>
            <a:off x="2951517" y="3414147"/>
            <a:ext cx="122608" cy="4423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0" name="Geschweifte Klammer links 69">
            <a:extLst>
              <a:ext uri="{FF2B5EF4-FFF2-40B4-BE49-F238E27FC236}">
                <a16:creationId xmlns:a16="http://schemas.microsoft.com/office/drawing/2014/main" id="{3904DF4D-8EE0-2D00-83C7-122268761975}"/>
              </a:ext>
            </a:extLst>
          </p:cNvPr>
          <p:cNvSpPr/>
          <p:nvPr/>
        </p:nvSpPr>
        <p:spPr>
          <a:xfrm>
            <a:off x="1994383" y="4302608"/>
            <a:ext cx="120168" cy="22123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1" name="Geschweifte Klammer links 70">
            <a:extLst>
              <a:ext uri="{FF2B5EF4-FFF2-40B4-BE49-F238E27FC236}">
                <a16:creationId xmlns:a16="http://schemas.microsoft.com/office/drawing/2014/main" id="{EF38EACD-341C-9834-30D4-D9F6E14C6954}"/>
              </a:ext>
            </a:extLst>
          </p:cNvPr>
          <p:cNvSpPr/>
          <p:nvPr/>
        </p:nvSpPr>
        <p:spPr>
          <a:xfrm>
            <a:off x="354380" y="4956318"/>
            <a:ext cx="124151" cy="11061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feld 73">
            <a:extLst>
              <a:ext uri="{FF2B5EF4-FFF2-40B4-BE49-F238E27FC236}">
                <a16:creationId xmlns:a16="http://schemas.microsoft.com/office/drawing/2014/main" id="{32CB03C5-5855-39D1-DCB8-70E095380BBE}"/>
              </a:ext>
            </a:extLst>
          </p:cNvPr>
          <p:cNvSpPr txBox="1"/>
          <p:nvPr/>
        </p:nvSpPr>
        <p:spPr>
          <a:xfrm>
            <a:off x="2008407" y="596902"/>
            <a:ext cx="1791051" cy="369332"/>
          </a:xfrm>
          <a:prstGeom prst="rect">
            <a:avLst/>
          </a:prstGeom>
          <a:noFill/>
        </p:spPr>
        <p:txBody>
          <a:bodyPr wrap="square" rtlCol="0">
            <a:spAutoFit/>
          </a:bodyPr>
          <a:lstStyle/>
          <a:p>
            <a:r>
              <a:rPr lang="de-DE"/>
              <a:t>sparse input</a:t>
            </a:r>
          </a:p>
        </p:txBody>
      </p:sp>
      <p:sp>
        <p:nvSpPr>
          <p:cNvPr id="75" name="Textfeld 74">
            <a:extLst>
              <a:ext uri="{FF2B5EF4-FFF2-40B4-BE49-F238E27FC236}">
                <a16:creationId xmlns:a16="http://schemas.microsoft.com/office/drawing/2014/main" id="{0EB3AD9E-FEC0-2C76-E57C-DAFBF2F2E025}"/>
              </a:ext>
            </a:extLst>
          </p:cNvPr>
          <p:cNvSpPr txBox="1"/>
          <p:nvPr/>
        </p:nvSpPr>
        <p:spPr>
          <a:xfrm>
            <a:off x="2008407" y="5940220"/>
            <a:ext cx="1791051" cy="369332"/>
          </a:xfrm>
          <a:prstGeom prst="rect">
            <a:avLst/>
          </a:prstGeom>
          <a:noFill/>
        </p:spPr>
        <p:txBody>
          <a:bodyPr wrap="square" rtlCol="0">
            <a:spAutoFit/>
          </a:bodyPr>
          <a:lstStyle/>
          <a:p>
            <a:r>
              <a:rPr lang="de-DE"/>
              <a:t>target / output</a:t>
            </a:r>
          </a:p>
        </p:txBody>
      </p:sp>
      <p:grpSp>
        <p:nvGrpSpPr>
          <p:cNvPr id="78" name="Gruppieren 77">
            <a:extLst>
              <a:ext uri="{FF2B5EF4-FFF2-40B4-BE49-F238E27FC236}">
                <a16:creationId xmlns:a16="http://schemas.microsoft.com/office/drawing/2014/main" id="{DF9FEC1A-5766-8131-54A4-EB1F24527995}"/>
              </a:ext>
            </a:extLst>
          </p:cNvPr>
          <p:cNvGrpSpPr/>
          <p:nvPr/>
        </p:nvGrpSpPr>
        <p:grpSpPr>
          <a:xfrm>
            <a:off x="6316133" y="1752938"/>
            <a:ext cx="2396067" cy="2099734"/>
            <a:chOff x="5867400" y="1159933"/>
            <a:chExt cx="2396067" cy="2099734"/>
          </a:xfrm>
        </p:grpSpPr>
        <p:cxnSp>
          <p:nvCxnSpPr>
            <p:cNvPr id="63" name="Gerade Verbindung mit Pfeil 62">
              <a:extLst>
                <a:ext uri="{FF2B5EF4-FFF2-40B4-BE49-F238E27FC236}">
                  <a16:creationId xmlns:a16="http://schemas.microsoft.com/office/drawing/2014/main" id="{E9AB4D8E-502F-E200-6284-AD0CB2AD3166}"/>
                </a:ext>
              </a:extLst>
            </p:cNvPr>
            <p:cNvCxnSpPr/>
            <p:nvPr/>
          </p:nvCxnSpPr>
          <p:spPr>
            <a:xfrm>
              <a:off x="6096000" y="1439779"/>
              <a:ext cx="0" cy="1606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460FD3AC-BE2E-0C78-8A2B-6FE334555378}"/>
                </a:ext>
              </a:extLst>
            </p:cNvPr>
            <p:cNvCxnSpPr>
              <a:cxnSpLocks/>
            </p:cNvCxnSpPr>
            <p:nvPr/>
          </p:nvCxnSpPr>
          <p:spPr>
            <a:xfrm>
              <a:off x="6041531" y="1794448"/>
              <a:ext cx="1707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1DA4FF83-BCAE-359A-0BDF-EA6E86766696}"/>
                </a:ext>
              </a:extLst>
            </p:cNvPr>
            <p:cNvCxnSpPr>
              <a:cxnSpLocks/>
            </p:cNvCxnSpPr>
            <p:nvPr/>
          </p:nvCxnSpPr>
          <p:spPr>
            <a:xfrm>
              <a:off x="6046398" y="2070719"/>
              <a:ext cx="170713"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FA039EA-14C9-7474-0D13-820CAC303930}"/>
                </a:ext>
              </a:extLst>
            </p:cNvPr>
            <p:cNvCxnSpPr>
              <a:cxnSpLocks/>
            </p:cNvCxnSpPr>
            <p:nvPr/>
          </p:nvCxnSpPr>
          <p:spPr>
            <a:xfrm>
              <a:off x="6126887" y="2246677"/>
              <a:ext cx="0" cy="199615"/>
            </a:xfrm>
            <a:prstGeom prst="straightConnector1">
              <a:avLst/>
            </a:prstGeom>
            <a:ln w="3175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Geschweifte Klammer links 71">
              <a:extLst>
                <a:ext uri="{FF2B5EF4-FFF2-40B4-BE49-F238E27FC236}">
                  <a16:creationId xmlns:a16="http://schemas.microsoft.com/office/drawing/2014/main" id="{17504806-45FF-131B-51D9-5D5A04991C10}"/>
                </a:ext>
              </a:extLst>
            </p:cNvPr>
            <p:cNvSpPr/>
            <p:nvPr/>
          </p:nvSpPr>
          <p:spPr>
            <a:xfrm>
              <a:off x="6069784" y="2553966"/>
              <a:ext cx="104924" cy="16738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73" name="Gerade Verbindung mit Pfeil 72">
              <a:extLst>
                <a:ext uri="{FF2B5EF4-FFF2-40B4-BE49-F238E27FC236}">
                  <a16:creationId xmlns:a16="http://schemas.microsoft.com/office/drawing/2014/main" id="{837F11A3-5AFE-A7A6-5EF4-2547B946491E}"/>
                </a:ext>
              </a:extLst>
            </p:cNvPr>
            <p:cNvCxnSpPr/>
            <p:nvPr/>
          </p:nvCxnSpPr>
          <p:spPr>
            <a:xfrm>
              <a:off x="6132374" y="2817833"/>
              <a:ext cx="0" cy="160638"/>
            </a:xfrm>
            <a:prstGeom prst="straightConnector1">
              <a:avLst/>
            </a:prstGeom>
            <a:ln w="317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2662A69-DBAD-8A85-5AC4-3C4A02427CC0}"/>
                </a:ext>
              </a:extLst>
            </p:cNvPr>
            <p:cNvSpPr txBox="1"/>
            <p:nvPr/>
          </p:nvSpPr>
          <p:spPr>
            <a:xfrm>
              <a:off x="6285906" y="1328232"/>
              <a:ext cx="1791051" cy="1754326"/>
            </a:xfrm>
            <a:prstGeom prst="rect">
              <a:avLst/>
            </a:prstGeom>
            <a:noFill/>
          </p:spPr>
          <p:txBody>
            <a:bodyPr wrap="square" rtlCol="0">
              <a:spAutoFit/>
            </a:bodyPr>
            <a:lstStyle/>
            <a:p>
              <a:r>
                <a:rPr lang="de-DE"/>
                <a:t>2D conv. + ReLU</a:t>
              </a:r>
            </a:p>
            <a:p>
              <a:r>
                <a:rPr lang="de-DE"/>
                <a:t>max Pooling 2x2</a:t>
              </a:r>
            </a:p>
            <a:p>
              <a:r>
                <a:rPr lang="de-DE"/>
                <a:t>up-sampling 2x2</a:t>
              </a:r>
            </a:p>
            <a:p>
              <a:r>
                <a:rPr lang="de-DE"/>
                <a:t>copy</a:t>
              </a:r>
            </a:p>
            <a:p>
              <a:r>
                <a:rPr lang="de-DE"/>
                <a:t>concatenate</a:t>
              </a:r>
            </a:p>
            <a:p>
              <a:r>
                <a:rPr lang="de-DE"/>
                <a:t>1x1 convolution</a:t>
              </a:r>
            </a:p>
          </p:txBody>
        </p:sp>
        <p:sp>
          <p:nvSpPr>
            <p:cNvPr id="77" name="Rechteck 76">
              <a:extLst>
                <a:ext uri="{FF2B5EF4-FFF2-40B4-BE49-F238E27FC236}">
                  <a16:creationId xmlns:a16="http://schemas.microsoft.com/office/drawing/2014/main" id="{6C506406-E789-7D00-BD5B-E6CAA95652FC}"/>
                </a:ext>
              </a:extLst>
            </p:cNvPr>
            <p:cNvSpPr/>
            <p:nvPr/>
          </p:nvSpPr>
          <p:spPr>
            <a:xfrm>
              <a:off x="5867400" y="1159933"/>
              <a:ext cx="2396067" cy="20997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9" name="Textfeld 78">
            <a:extLst>
              <a:ext uri="{FF2B5EF4-FFF2-40B4-BE49-F238E27FC236}">
                <a16:creationId xmlns:a16="http://schemas.microsoft.com/office/drawing/2014/main" id="{8A278CB6-AE92-8D9C-CA38-BA40715A95F2}"/>
              </a:ext>
            </a:extLst>
          </p:cNvPr>
          <p:cNvSpPr txBox="1"/>
          <p:nvPr/>
        </p:nvSpPr>
        <p:spPr>
          <a:xfrm>
            <a:off x="8914584" y="2072572"/>
            <a:ext cx="3028336" cy="1477328"/>
          </a:xfrm>
          <a:prstGeom prst="rect">
            <a:avLst/>
          </a:prstGeom>
          <a:noFill/>
        </p:spPr>
        <p:txBody>
          <a:bodyPr wrap="square" rtlCol="0">
            <a:spAutoFit/>
          </a:bodyPr>
          <a:lstStyle/>
          <a:p>
            <a:r>
              <a:rPr lang="de-DE"/>
              <a:t>CNN filters = [64,128,256,512]</a:t>
            </a:r>
          </a:p>
          <a:p>
            <a:endParaRPr lang="de-DE"/>
          </a:p>
          <a:p>
            <a:r>
              <a:rPr lang="de-DE"/>
              <a:t>CNN kernel size = 5x5</a:t>
            </a:r>
          </a:p>
          <a:p>
            <a:endParaRPr lang="de-DE"/>
          </a:p>
          <a:p>
            <a:r>
              <a:rPr lang="de-DE"/>
              <a:t>21.6 Mio trainable parameters</a:t>
            </a:r>
          </a:p>
        </p:txBody>
      </p:sp>
      <p:pic>
        <p:nvPicPr>
          <p:cNvPr id="2" name="Grafik 1">
            <a:extLst>
              <a:ext uri="{FF2B5EF4-FFF2-40B4-BE49-F238E27FC236}">
                <a16:creationId xmlns:a16="http://schemas.microsoft.com/office/drawing/2014/main" id="{0D09698C-E9E4-DC71-0D54-AA4B8861851F}"/>
              </a:ext>
            </a:extLst>
          </p:cNvPr>
          <p:cNvPicPr>
            <a:picLocks noChangeAspect="1"/>
          </p:cNvPicPr>
          <p:nvPr/>
        </p:nvPicPr>
        <p:blipFill>
          <a:blip r:embed="rId4"/>
          <a:stretch>
            <a:fillRect/>
          </a:stretch>
        </p:blipFill>
        <p:spPr>
          <a:xfrm>
            <a:off x="509849" y="229956"/>
            <a:ext cx="1436798" cy="965144"/>
          </a:xfrm>
          <a:prstGeom prst="rect">
            <a:avLst/>
          </a:prstGeom>
        </p:spPr>
      </p:pic>
      <p:pic>
        <p:nvPicPr>
          <p:cNvPr id="9" name="Grafik 8">
            <a:extLst>
              <a:ext uri="{FF2B5EF4-FFF2-40B4-BE49-F238E27FC236}">
                <a16:creationId xmlns:a16="http://schemas.microsoft.com/office/drawing/2014/main" id="{4F586983-5F17-433B-2115-6C07E74AFBB9}"/>
              </a:ext>
            </a:extLst>
          </p:cNvPr>
          <p:cNvPicPr>
            <a:picLocks noChangeAspect="1"/>
          </p:cNvPicPr>
          <p:nvPr/>
        </p:nvPicPr>
        <p:blipFill>
          <a:blip r:embed="rId5"/>
          <a:stretch>
            <a:fillRect/>
          </a:stretch>
        </p:blipFill>
        <p:spPr>
          <a:xfrm>
            <a:off x="534563" y="5729441"/>
            <a:ext cx="1437759" cy="967300"/>
          </a:xfrm>
          <a:prstGeom prst="rect">
            <a:avLst/>
          </a:prstGeom>
        </p:spPr>
      </p:pic>
    </p:spTree>
    <p:extLst>
      <p:ext uri="{BB962C8B-B14F-4D97-AF65-F5344CB8AC3E}">
        <p14:creationId xmlns:p14="http://schemas.microsoft.com/office/powerpoint/2010/main" val="15350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500449" y="1116533"/>
            <a:ext cx="11191102" cy="3693319"/>
          </a:xfrm>
          <a:prstGeom prst="rect">
            <a:avLst/>
          </a:prstGeom>
          <a:noFill/>
        </p:spPr>
        <p:txBody>
          <a:bodyPr wrap="square" rtlCol="0">
            <a:spAutoFit/>
          </a:bodyPr>
          <a:lstStyle/>
          <a:p>
            <a:pPr marL="342900" indent="-342900">
              <a:buFont typeface="+mj-lt"/>
              <a:buAutoNum type="arabicPeriod"/>
            </a:pPr>
            <a:r>
              <a:rPr lang="de-DE"/>
              <a:t>mask_type=</a:t>
            </a:r>
            <a:r>
              <a:rPr lang="de-DE">
                <a:solidFill>
                  <a:srgbClr val="FF0000"/>
                </a:solidFill>
              </a:rPr>
              <a:t>'fixed</a:t>
            </a:r>
            <a:r>
              <a:rPr lang="de-DE"/>
              <a:t>', augmentation_factor=1: </a:t>
            </a:r>
            <a:r>
              <a:rPr lang="de-DE" b="1"/>
              <a:t>Base experiment</a:t>
            </a:r>
            <a:r>
              <a:rPr lang="de-DE"/>
              <a:t>, according to szenario to have limited number of measurements from stations, that are fixed in their location. Fast to train, low ressources required. Expect good performance, since U-Net always gets the same grid points as inputs.</a:t>
            </a:r>
          </a:p>
          <a:p>
            <a:pPr marL="342900" indent="-342900">
              <a:buFont typeface="+mj-lt"/>
              <a:buAutoNum type="arabicPeriod"/>
            </a:pPr>
            <a:endParaRPr lang="de-DE"/>
          </a:p>
          <a:p>
            <a:pPr marL="342900" indent="-342900">
              <a:buFont typeface="+mj-lt"/>
              <a:buAutoNum type="arabicPeriod"/>
            </a:pPr>
            <a:r>
              <a:rPr lang="de-DE"/>
              <a:t>mask_type=</a:t>
            </a:r>
            <a:r>
              <a:rPr lang="de-DE">
                <a:solidFill>
                  <a:srgbClr val="FF0000"/>
                </a:solidFill>
              </a:rPr>
              <a:t>'variable</a:t>
            </a:r>
            <a:r>
              <a:rPr lang="de-DE"/>
              <a:t>', augmentation_factor=1: </a:t>
            </a:r>
            <a:r>
              <a:rPr lang="de-DE" b="1"/>
              <a:t>Extends base experiment</a:t>
            </a:r>
            <a:r>
              <a:rPr lang="de-DE"/>
              <a:t>, </a:t>
            </a:r>
            <a:r>
              <a:rPr lang="de-DE">
                <a:solidFill>
                  <a:srgbClr val="FF0000"/>
                </a:solidFill>
              </a:rPr>
              <a:t>can handle arbitrary subsets of inputs with fixed rate of missing values</a:t>
            </a:r>
            <a:r>
              <a:rPr lang="de-DE"/>
              <a:t> in single model. Fits to observations from e.g. argo floats on their trajectory or well suited for e.g. sea surface temperature measurements, where varying cloud coverage limits infrared observations. In its simplest form, use each sample only once. Expect worse performance, compared to base experiment, but increased flexibility.</a:t>
            </a:r>
          </a:p>
          <a:p>
            <a:pPr marL="342900" indent="-342900">
              <a:buFont typeface="+mj-lt"/>
              <a:buAutoNum type="arabicPeriod"/>
            </a:pPr>
            <a:endParaRPr lang="de-DE"/>
          </a:p>
          <a:p>
            <a:pPr marL="342900" indent="-342900">
              <a:buFont typeface="+mj-lt"/>
              <a:buAutoNum type="arabicPeriod"/>
            </a:pPr>
            <a:r>
              <a:rPr lang="de-DE"/>
              <a:t>mask_type='variable', </a:t>
            </a:r>
            <a:r>
              <a:rPr lang="de-DE">
                <a:solidFill>
                  <a:srgbClr val="FF0000"/>
                </a:solidFill>
              </a:rPr>
              <a:t>augmentation_factor=2 (exp. 3a) or 3 (exp. 3b)</a:t>
            </a:r>
            <a:r>
              <a:rPr lang="de-DE"/>
              <a:t>: </a:t>
            </a:r>
            <a:r>
              <a:rPr lang="de-DE" b="1"/>
              <a:t>Improve performance </a:t>
            </a:r>
            <a:r>
              <a:rPr lang="de-DE"/>
              <a:t>by using each input sample multiple times, due to randomness in missing values. Try to reduce overfitting and increase generalization on unseen data. Comes at the expense of increased training time.</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Define experiments</a:t>
            </a:r>
          </a:p>
        </p:txBody>
      </p:sp>
    </p:spTree>
    <p:extLst>
      <p:ext uri="{BB962C8B-B14F-4D97-AF65-F5344CB8AC3E}">
        <p14:creationId xmlns:p14="http://schemas.microsoft.com/office/powerpoint/2010/main" val="41104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745525" y="4798847"/>
            <a:ext cx="8942172" cy="1754326"/>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Show </a:t>
            </a:r>
            <a:r>
              <a:rPr lang="de-DE" b="1">
                <a:sym typeface="Wingdings" pitchFamily="2" charset="2"/>
              </a:rPr>
              <a:t>mean squared error </a:t>
            </a:r>
            <a:r>
              <a:rPr lang="de-DE">
                <a:sym typeface="Wingdings" pitchFamily="2" charset="2"/>
              </a:rPr>
              <a:t>loss on a logarithmic scale, averaged over </a:t>
            </a:r>
            <a:r>
              <a:rPr lang="de-DE" b="1">
                <a:sym typeface="Wingdings" pitchFamily="2" charset="2"/>
              </a:rPr>
              <a:t>three runs </a:t>
            </a:r>
            <a:r>
              <a:rPr lang="de-DE">
                <a:sym typeface="Wingdings" pitchFamily="2" charset="2"/>
              </a:rPr>
              <a:t>with random seeds 1, 2 and 3, used for creating masks for missing values.</a:t>
            </a:r>
          </a:p>
          <a:p>
            <a:pPr marL="285750" indent="-285750">
              <a:buFont typeface="Arial" panose="020B0604020202020204" pitchFamily="34" charset="0"/>
              <a:buChar char="•"/>
            </a:pPr>
            <a:r>
              <a:rPr lang="de-DE">
                <a:sym typeface="Wingdings" pitchFamily="2" charset="2"/>
              </a:rPr>
              <a:t>Models trained on </a:t>
            </a:r>
            <a:r>
              <a:rPr lang="de-DE" b="1">
                <a:sym typeface="Wingdings" pitchFamily="2" charset="2"/>
              </a:rPr>
              <a:t>variable masks can compete </a:t>
            </a:r>
            <a:r>
              <a:rPr lang="de-DE">
                <a:sym typeface="Wingdings" pitchFamily="2" charset="2"/>
              </a:rPr>
              <a:t>with baseline model trained on fixed mask, if we use data augmentation.</a:t>
            </a:r>
          </a:p>
          <a:p>
            <a:pPr marL="285750" indent="-285750">
              <a:buFont typeface="Arial" panose="020B0604020202020204" pitchFamily="34" charset="0"/>
              <a:buChar char="•"/>
            </a:pPr>
            <a:r>
              <a:rPr lang="de-DE">
                <a:sym typeface="Wingdings" pitchFamily="2" charset="2"/>
              </a:rPr>
              <a:t>We </a:t>
            </a:r>
            <a:r>
              <a:rPr lang="de-DE" b="1">
                <a:sym typeface="Wingdings" pitchFamily="2" charset="2"/>
              </a:rPr>
              <a:t>gain the flexibility </a:t>
            </a:r>
            <a:r>
              <a:rPr lang="de-DE">
                <a:sym typeface="Wingdings" pitchFamily="2" charset="2"/>
              </a:rPr>
              <a:t>to freely choose any subset of inputs, </a:t>
            </a:r>
            <a:r>
              <a:rPr lang="de-DE"/>
              <a:t>at least if we respect the </a:t>
            </a:r>
            <a:r>
              <a:rPr lang="de-DE" b="1"/>
              <a:t>specified rate of missing values</a:t>
            </a:r>
            <a:r>
              <a:rPr lang="de-DE"/>
              <a:t>, used to train the model.</a:t>
            </a:r>
          </a:p>
        </p:txBody>
      </p:sp>
      <p:sp>
        <p:nvSpPr>
          <p:cNvPr id="3" name="Textfeld 2">
            <a:extLst>
              <a:ext uri="{FF2B5EF4-FFF2-40B4-BE49-F238E27FC236}">
                <a16:creationId xmlns:a16="http://schemas.microsoft.com/office/drawing/2014/main" id="{C318182B-364D-C9F7-D1BC-5FD4D9781852}"/>
              </a:ext>
            </a:extLst>
          </p:cNvPr>
          <p:cNvSpPr txBox="1"/>
          <p:nvPr/>
        </p:nvSpPr>
        <p:spPr>
          <a:xfrm>
            <a:off x="395416" y="172995"/>
            <a:ext cx="11442357" cy="400110"/>
          </a:xfrm>
          <a:prstGeom prst="rect">
            <a:avLst/>
          </a:prstGeom>
          <a:noFill/>
        </p:spPr>
        <p:txBody>
          <a:bodyPr wrap="square" rtlCol="0">
            <a:spAutoFit/>
          </a:bodyPr>
          <a:lstStyle/>
          <a:p>
            <a:r>
              <a:rPr lang="de-DE" sz="2000" b="1"/>
              <a:t>Find the U-Net to act in a reasonable way during training process.</a:t>
            </a:r>
          </a:p>
        </p:txBody>
      </p:sp>
      <p:pic>
        <p:nvPicPr>
          <p:cNvPr id="4" name="Grafik 3">
            <a:extLst>
              <a:ext uri="{FF2B5EF4-FFF2-40B4-BE49-F238E27FC236}">
                <a16:creationId xmlns:a16="http://schemas.microsoft.com/office/drawing/2014/main" id="{14F998FF-E76C-F942-91F0-B4CB6CB437DF}"/>
              </a:ext>
            </a:extLst>
          </p:cNvPr>
          <p:cNvPicPr>
            <a:picLocks noChangeAspect="1"/>
          </p:cNvPicPr>
          <p:nvPr/>
        </p:nvPicPr>
        <p:blipFill>
          <a:blip r:embed="rId2"/>
          <a:stretch>
            <a:fillRect/>
          </a:stretch>
        </p:blipFill>
        <p:spPr>
          <a:xfrm>
            <a:off x="395416" y="951471"/>
            <a:ext cx="10622435" cy="3536616"/>
          </a:xfrm>
          <a:prstGeom prst="rect">
            <a:avLst/>
          </a:prstGeom>
        </p:spPr>
      </p:pic>
    </p:spTree>
    <p:extLst>
      <p:ext uri="{BB962C8B-B14F-4D97-AF65-F5344CB8AC3E}">
        <p14:creationId xmlns:p14="http://schemas.microsoft.com/office/powerpoint/2010/main" val="163615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2A34D4D-F395-8A58-9D21-EE647116946D}"/>
              </a:ext>
            </a:extLst>
          </p:cNvPr>
          <p:cNvPicPr>
            <a:picLocks noChangeAspect="1"/>
          </p:cNvPicPr>
          <p:nvPr/>
        </p:nvPicPr>
        <p:blipFill>
          <a:blip r:embed="rId2"/>
          <a:stretch>
            <a:fillRect/>
          </a:stretch>
        </p:blipFill>
        <p:spPr>
          <a:xfrm>
            <a:off x="0" y="172995"/>
            <a:ext cx="2700338" cy="1642413"/>
          </a:xfrm>
          <a:prstGeom prst="rect">
            <a:avLst/>
          </a:prstGeom>
        </p:spPr>
      </p:pic>
      <p:sp>
        <p:nvSpPr>
          <p:cNvPr id="14" name="Textfeld 13">
            <a:extLst>
              <a:ext uri="{FF2B5EF4-FFF2-40B4-BE49-F238E27FC236}">
                <a16:creationId xmlns:a16="http://schemas.microsoft.com/office/drawing/2014/main" id="{47BB3CA0-D8FE-6149-6D1C-12C3A356E5B4}"/>
              </a:ext>
            </a:extLst>
          </p:cNvPr>
          <p:cNvSpPr txBox="1"/>
          <p:nvPr/>
        </p:nvSpPr>
        <p:spPr>
          <a:xfrm>
            <a:off x="8562610" y="187405"/>
            <a:ext cx="3629390" cy="2246769"/>
          </a:xfrm>
          <a:prstGeom prst="rect">
            <a:avLst/>
          </a:prstGeom>
          <a:noFill/>
        </p:spPr>
        <p:txBody>
          <a:bodyPr wrap="square" rtlCol="0">
            <a:spAutoFit/>
          </a:bodyPr>
          <a:lstStyle/>
          <a:p>
            <a:r>
              <a:rPr lang="de-DE" sz="2000" b="1"/>
              <a:t>Look at the reconstructions from all models on ultra sparse inputs with 99.9% and 99% missing values:</a:t>
            </a:r>
          </a:p>
          <a:p>
            <a:endParaRPr lang="de-DE" sz="2000" b="1"/>
          </a:p>
          <a:p>
            <a:pPr marL="342900" indent="-342900">
              <a:buFont typeface="Arial" panose="020B0604020202020204" pitchFamily="34" charset="0"/>
              <a:buChar char="•"/>
            </a:pPr>
            <a:r>
              <a:rPr lang="de-DE" sz="2000"/>
              <a:t>Poor reconstruction on 99.9% missing values.</a:t>
            </a:r>
          </a:p>
        </p:txBody>
      </p:sp>
      <p:pic>
        <p:nvPicPr>
          <p:cNvPr id="15" name="Grafik 14">
            <a:extLst>
              <a:ext uri="{FF2B5EF4-FFF2-40B4-BE49-F238E27FC236}">
                <a16:creationId xmlns:a16="http://schemas.microsoft.com/office/drawing/2014/main" id="{4F61DF92-385A-78A5-0BCE-38F7D239EBB5}"/>
              </a:ext>
            </a:extLst>
          </p:cNvPr>
          <p:cNvPicPr>
            <a:picLocks noChangeAspect="1"/>
          </p:cNvPicPr>
          <p:nvPr/>
        </p:nvPicPr>
        <p:blipFill>
          <a:blip r:embed="rId3"/>
          <a:stretch>
            <a:fillRect/>
          </a:stretch>
        </p:blipFill>
        <p:spPr>
          <a:xfrm>
            <a:off x="2700338" y="187405"/>
            <a:ext cx="2788258" cy="3256005"/>
          </a:xfrm>
          <a:prstGeom prst="rect">
            <a:avLst/>
          </a:prstGeom>
        </p:spPr>
      </p:pic>
      <p:pic>
        <p:nvPicPr>
          <p:cNvPr id="16" name="Grafik 15">
            <a:extLst>
              <a:ext uri="{FF2B5EF4-FFF2-40B4-BE49-F238E27FC236}">
                <a16:creationId xmlns:a16="http://schemas.microsoft.com/office/drawing/2014/main" id="{8BF68E32-D45C-99E5-4E62-CBFDD5A65295}"/>
              </a:ext>
            </a:extLst>
          </p:cNvPr>
          <p:cNvPicPr>
            <a:picLocks noChangeAspect="1"/>
          </p:cNvPicPr>
          <p:nvPr/>
        </p:nvPicPr>
        <p:blipFill>
          <a:blip r:embed="rId4"/>
          <a:stretch>
            <a:fillRect/>
          </a:stretch>
        </p:blipFill>
        <p:spPr>
          <a:xfrm>
            <a:off x="2700338" y="3516267"/>
            <a:ext cx="2788258" cy="3256005"/>
          </a:xfrm>
          <a:prstGeom prst="rect">
            <a:avLst/>
          </a:prstGeom>
        </p:spPr>
      </p:pic>
      <p:sp>
        <p:nvSpPr>
          <p:cNvPr id="19" name="Rechteck 18">
            <a:extLst>
              <a:ext uri="{FF2B5EF4-FFF2-40B4-BE49-F238E27FC236}">
                <a16:creationId xmlns:a16="http://schemas.microsoft.com/office/drawing/2014/main" id="{97E8DECF-EA19-6C11-A1D6-3777428805D3}"/>
              </a:ext>
            </a:extLst>
          </p:cNvPr>
          <p:cNvSpPr/>
          <p:nvPr/>
        </p:nvSpPr>
        <p:spPr>
          <a:xfrm>
            <a:off x="2700338" y="172995"/>
            <a:ext cx="2788258" cy="6657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03939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2A34D4D-F395-8A58-9D21-EE647116946D}"/>
              </a:ext>
            </a:extLst>
          </p:cNvPr>
          <p:cNvPicPr>
            <a:picLocks noChangeAspect="1"/>
          </p:cNvPicPr>
          <p:nvPr/>
        </p:nvPicPr>
        <p:blipFill>
          <a:blip r:embed="rId2"/>
          <a:stretch>
            <a:fillRect/>
          </a:stretch>
        </p:blipFill>
        <p:spPr>
          <a:xfrm>
            <a:off x="0" y="172995"/>
            <a:ext cx="2700338" cy="1642413"/>
          </a:xfrm>
          <a:prstGeom prst="rect">
            <a:avLst/>
          </a:prstGeom>
        </p:spPr>
      </p:pic>
      <mc:AlternateContent xmlns:mc="http://schemas.openxmlformats.org/markup-compatibility/2006">
        <mc:Choice xmlns:a14="http://schemas.microsoft.com/office/drawing/2010/main" Requires="a14">
          <p:sp>
            <p:nvSpPr>
              <p:cNvPr id="14" name="Textfeld 13">
                <a:extLst>
                  <a:ext uri="{FF2B5EF4-FFF2-40B4-BE49-F238E27FC236}">
                    <a16:creationId xmlns:a16="http://schemas.microsoft.com/office/drawing/2014/main" id="{47BB3CA0-D8FE-6149-6D1C-12C3A356E5B4}"/>
                  </a:ext>
                </a:extLst>
              </p:cNvPr>
              <p:cNvSpPr txBox="1"/>
              <p:nvPr/>
            </p:nvSpPr>
            <p:spPr>
              <a:xfrm>
                <a:off x="8562610" y="187405"/>
                <a:ext cx="3629390" cy="2862322"/>
              </a:xfrm>
              <a:prstGeom prst="rect">
                <a:avLst/>
              </a:prstGeom>
              <a:noFill/>
            </p:spPr>
            <p:txBody>
              <a:bodyPr wrap="square" rtlCol="0">
                <a:spAutoFit/>
              </a:bodyPr>
              <a:lstStyle/>
              <a:p>
                <a:r>
                  <a:rPr lang="de-DE" sz="2000" b="1"/>
                  <a:t>Look at the reconstructions from all models on ultra sparse inputs with 99.9% and 99% missing values:</a:t>
                </a:r>
              </a:p>
              <a:p>
                <a:endParaRPr lang="de-DE" sz="2000" b="1"/>
              </a:p>
              <a:p>
                <a:pPr marL="342900" indent="-342900">
                  <a:buFont typeface="Arial" panose="020B0604020202020204" pitchFamily="34" charset="0"/>
                  <a:buChar char="•"/>
                </a:pPr>
                <a:r>
                  <a:rPr lang="de-DE" sz="2000"/>
                  <a:t>Poor reconstruction on 99.9% missing values.</a:t>
                </a:r>
              </a:p>
              <a:p>
                <a:pPr marL="342900" indent="-342900">
                  <a:buFont typeface="Arial" panose="020B0604020202020204" pitchFamily="34" charset="0"/>
                  <a:buChar char="•"/>
                </a:pPr>
                <a:r>
                  <a:rPr lang="de-DE" sz="2000"/>
                  <a:t>Better result for </a:t>
                </a:r>
                <a14:m>
                  <m:oMath xmlns:m="http://schemas.openxmlformats.org/officeDocument/2006/math">
                    <m:r>
                      <a:rPr lang="de-DE" sz="2000" i="1">
                        <a:latin typeface="Cambria Math" panose="02040503050406030204" pitchFamily="18" charset="0"/>
                        <a:ea typeface="Cambria Math" panose="02040503050406030204" pitchFamily="18" charset="0"/>
                      </a:rPr>
                      <m:t>≤</m:t>
                    </m:r>
                    <m:r>
                      <a:rPr lang="de-DE" sz="2000" b="0" i="1">
                        <a:latin typeface="Cambria Math" panose="02040503050406030204" pitchFamily="18" charset="0"/>
                        <a:ea typeface="Cambria Math" panose="02040503050406030204" pitchFamily="18" charset="0"/>
                      </a:rPr>
                      <m:t> </m:t>
                    </m:r>
                  </m:oMath>
                </a14:m>
                <a:r>
                  <a:rPr lang="de-DE" sz="2000"/>
                  <a:t>99% missing values.</a:t>
                </a:r>
              </a:p>
            </p:txBody>
          </p:sp>
        </mc:Choice>
        <mc:Fallback>
          <p:sp>
            <p:nvSpPr>
              <p:cNvPr id="14" name="Textfeld 13">
                <a:extLst>
                  <a:ext uri="{FF2B5EF4-FFF2-40B4-BE49-F238E27FC236}">
                    <a16:creationId xmlns:a16="http://schemas.microsoft.com/office/drawing/2014/main" id="{47BB3CA0-D8FE-6149-6D1C-12C3A356E5B4}"/>
                  </a:ext>
                </a:extLst>
              </p:cNvPr>
              <p:cNvSpPr txBox="1">
                <a:spLocks noRot="1" noChangeAspect="1" noMove="1" noResize="1" noEditPoints="1" noAdjustHandles="1" noChangeArrowheads="1" noChangeShapeType="1" noTextEdit="1"/>
              </p:cNvSpPr>
              <p:nvPr/>
            </p:nvSpPr>
            <p:spPr>
              <a:xfrm>
                <a:off x="8562610" y="187405"/>
                <a:ext cx="3629390" cy="2862322"/>
              </a:xfrm>
              <a:prstGeom prst="rect">
                <a:avLst/>
              </a:prstGeom>
              <a:blipFill>
                <a:blip r:embed="rId3"/>
                <a:stretch>
                  <a:fillRect l="-1742" t="-881" r="-3136" b="-2643"/>
                </a:stretch>
              </a:blipFill>
            </p:spPr>
            <p:txBody>
              <a:bodyPr/>
              <a:lstStyle/>
              <a:p>
                <a:r>
                  <a:rPr lang="de-DE">
                    <a:noFill/>
                  </a:rPr>
                  <a:t> </a:t>
                </a:r>
              </a:p>
            </p:txBody>
          </p:sp>
        </mc:Fallback>
      </mc:AlternateContent>
      <p:pic>
        <p:nvPicPr>
          <p:cNvPr id="15" name="Grafik 14">
            <a:extLst>
              <a:ext uri="{FF2B5EF4-FFF2-40B4-BE49-F238E27FC236}">
                <a16:creationId xmlns:a16="http://schemas.microsoft.com/office/drawing/2014/main" id="{4F61DF92-385A-78A5-0BCE-38F7D239EBB5}"/>
              </a:ext>
            </a:extLst>
          </p:cNvPr>
          <p:cNvPicPr>
            <a:picLocks noChangeAspect="1"/>
          </p:cNvPicPr>
          <p:nvPr/>
        </p:nvPicPr>
        <p:blipFill>
          <a:blip r:embed="rId4"/>
          <a:stretch>
            <a:fillRect/>
          </a:stretch>
        </p:blipFill>
        <p:spPr>
          <a:xfrm>
            <a:off x="2700338" y="187405"/>
            <a:ext cx="2788258" cy="3256005"/>
          </a:xfrm>
          <a:prstGeom prst="rect">
            <a:avLst/>
          </a:prstGeom>
        </p:spPr>
      </p:pic>
      <p:pic>
        <p:nvPicPr>
          <p:cNvPr id="16" name="Grafik 15">
            <a:extLst>
              <a:ext uri="{FF2B5EF4-FFF2-40B4-BE49-F238E27FC236}">
                <a16:creationId xmlns:a16="http://schemas.microsoft.com/office/drawing/2014/main" id="{8BF68E32-D45C-99E5-4E62-CBFDD5A65295}"/>
              </a:ext>
            </a:extLst>
          </p:cNvPr>
          <p:cNvPicPr>
            <a:picLocks noChangeAspect="1"/>
          </p:cNvPicPr>
          <p:nvPr/>
        </p:nvPicPr>
        <p:blipFill>
          <a:blip r:embed="rId5"/>
          <a:stretch>
            <a:fillRect/>
          </a:stretch>
        </p:blipFill>
        <p:spPr>
          <a:xfrm>
            <a:off x="2700338" y="3516267"/>
            <a:ext cx="2788258" cy="3256005"/>
          </a:xfrm>
          <a:prstGeom prst="rect">
            <a:avLst/>
          </a:prstGeom>
        </p:spPr>
      </p:pic>
      <p:pic>
        <p:nvPicPr>
          <p:cNvPr id="17" name="Grafik 16">
            <a:extLst>
              <a:ext uri="{FF2B5EF4-FFF2-40B4-BE49-F238E27FC236}">
                <a16:creationId xmlns:a16="http://schemas.microsoft.com/office/drawing/2014/main" id="{F09B29DF-B4D4-468B-6BE7-53759C4FCA73}"/>
              </a:ext>
            </a:extLst>
          </p:cNvPr>
          <p:cNvPicPr>
            <a:picLocks noChangeAspect="1"/>
          </p:cNvPicPr>
          <p:nvPr/>
        </p:nvPicPr>
        <p:blipFill>
          <a:blip r:embed="rId6"/>
          <a:stretch>
            <a:fillRect/>
          </a:stretch>
        </p:blipFill>
        <p:spPr>
          <a:xfrm>
            <a:off x="5645764" y="260262"/>
            <a:ext cx="2788258" cy="3256005"/>
          </a:xfrm>
          <a:prstGeom prst="rect">
            <a:avLst/>
          </a:prstGeom>
        </p:spPr>
      </p:pic>
      <p:pic>
        <p:nvPicPr>
          <p:cNvPr id="18" name="Grafik 17">
            <a:extLst>
              <a:ext uri="{FF2B5EF4-FFF2-40B4-BE49-F238E27FC236}">
                <a16:creationId xmlns:a16="http://schemas.microsoft.com/office/drawing/2014/main" id="{4BAE93E8-9370-3E8C-0D5F-ED286149FBC3}"/>
              </a:ext>
            </a:extLst>
          </p:cNvPr>
          <p:cNvPicPr>
            <a:picLocks noChangeAspect="1"/>
          </p:cNvPicPr>
          <p:nvPr/>
        </p:nvPicPr>
        <p:blipFill>
          <a:blip r:embed="rId7"/>
          <a:stretch>
            <a:fillRect/>
          </a:stretch>
        </p:blipFill>
        <p:spPr>
          <a:xfrm>
            <a:off x="5645764" y="3574588"/>
            <a:ext cx="2788258" cy="3256005"/>
          </a:xfrm>
          <a:prstGeom prst="rect">
            <a:avLst/>
          </a:prstGeom>
        </p:spPr>
      </p:pic>
      <p:sp>
        <p:nvSpPr>
          <p:cNvPr id="19" name="Rechteck 18">
            <a:extLst>
              <a:ext uri="{FF2B5EF4-FFF2-40B4-BE49-F238E27FC236}">
                <a16:creationId xmlns:a16="http://schemas.microsoft.com/office/drawing/2014/main" id="{97E8DECF-EA19-6C11-A1D6-3777428805D3}"/>
              </a:ext>
            </a:extLst>
          </p:cNvPr>
          <p:cNvSpPr/>
          <p:nvPr/>
        </p:nvSpPr>
        <p:spPr>
          <a:xfrm>
            <a:off x="2700338" y="172995"/>
            <a:ext cx="2788258" cy="6657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0C6C84A6-69BD-8E67-A323-401BBBD27C80}"/>
              </a:ext>
            </a:extLst>
          </p:cNvPr>
          <p:cNvSpPr/>
          <p:nvPr/>
        </p:nvSpPr>
        <p:spPr>
          <a:xfrm>
            <a:off x="5631474" y="172995"/>
            <a:ext cx="2788258" cy="66575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6277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EB4AD9-E0A2-FFFC-7824-30A2A61C2993}"/>
              </a:ext>
            </a:extLst>
          </p:cNvPr>
          <p:cNvSpPr txBox="1"/>
          <p:nvPr/>
        </p:nvSpPr>
        <p:spPr>
          <a:xfrm>
            <a:off x="395416" y="172995"/>
            <a:ext cx="11442357" cy="400110"/>
          </a:xfrm>
          <a:prstGeom prst="rect">
            <a:avLst/>
          </a:prstGeom>
          <a:noFill/>
        </p:spPr>
        <p:txBody>
          <a:bodyPr wrap="square" rtlCol="0">
            <a:spAutoFit/>
          </a:bodyPr>
          <a:lstStyle/>
          <a:p>
            <a:r>
              <a:rPr lang="de-DE" sz="2000" b="1"/>
              <a:t>Some words on minimal resolution, related to rate of missing values</a:t>
            </a:r>
          </a:p>
        </p:txBody>
      </p:sp>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3ACD287A-0F0D-CC3D-F65E-9691D697771F}"/>
                  </a:ext>
                </a:extLst>
              </p:cNvPr>
              <p:cNvSpPr txBox="1"/>
              <p:nvPr/>
            </p:nvSpPr>
            <p:spPr>
              <a:xfrm>
                <a:off x="568411" y="1000897"/>
                <a:ext cx="10219038" cy="646331"/>
              </a:xfrm>
              <a:prstGeom prst="rect">
                <a:avLst/>
              </a:prstGeom>
              <a:noFill/>
            </p:spPr>
            <p:txBody>
              <a:bodyPr wrap="square" rtlCol="0">
                <a:spAutoFit/>
              </a:bodyPr>
              <a:lstStyle/>
              <a:p>
                <a:r>
                  <a:rPr lang="de-DE"/>
                  <a:t>We have samples on a 1.875° x 2.5° latitude-longitude grid. That gives us 96 x 144 </a:t>
                </a:r>
                <a14:m>
                  <m:oMath xmlns:m="http://schemas.openxmlformats.org/officeDocument/2006/math">
                    <m:r>
                      <a:rPr lang="de-DE" b="0" i="0">
                        <a:latin typeface="Cambria Math" panose="02040503050406030204" pitchFamily="18" charset="0"/>
                        <a:ea typeface="Cambria Math" panose="02040503050406030204" pitchFamily="18" charset="0"/>
                      </a:rPr>
                      <m:t>=</m:t>
                    </m:r>
                  </m:oMath>
                </a14:m>
                <a:r>
                  <a:rPr lang="de-DE"/>
                  <a:t> 13,824 grid points.</a:t>
                </a:r>
              </a:p>
              <a:p>
                <a:r>
                  <a:rPr lang="de-DE"/>
                  <a:t>The minimal spatial resolution depends on the rate of missing values, as follows:</a:t>
                </a:r>
              </a:p>
            </p:txBody>
          </p:sp>
        </mc:Choice>
        <mc:Fallback>
          <p:sp>
            <p:nvSpPr>
              <p:cNvPr id="6" name="Textfeld 5">
                <a:extLst>
                  <a:ext uri="{FF2B5EF4-FFF2-40B4-BE49-F238E27FC236}">
                    <a16:creationId xmlns:a16="http://schemas.microsoft.com/office/drawing/2014/main" id="{3ACD287A-0F0D-CC3D-F65E-9691D697771F}"/>
                  </a:ext>
                </a:extLst>
              </p:cNvPr>
              <p:cNvSpPr txBox="1">
                <a:spLocks noRot="1" noChangeAspect="1" noMove="1" noResize="1" noEditPoints="1" noAdjustHandles="1" noChangeArrowheads="1" noChangeShapeType="1" noTextEdit="1"/>
              </p:cNvSpPr>
              <p:nvPr/>
            </p:nvSpPr>
            <p:spPr>
              <a:xfrm>
                <a:off x="568411" y="1000897"/>
                <a:ext cx="10219038" cy="646331"/>
              </a:xfrm>
              <a:prstGeom prst="rect">
                <a:avLst/>
              </a:prstGeom>
              <a:blipFill>
                <a:blip r:embed="rId2"/>
                <a:stretch>
                  <a:fillRect l="-496" t="-3846" b="-1346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957205767"/>
                  </p:ext>
                </p:extLst>
              </p:nvPr>
            </p:nvGraphicFramePr>
            <p:xfrm>
              <a:off x="602735" y="1955577"/>
              <a:ext cx="5585940" cy="3344928"/>
            </p:xfrm>
            <a:graphic>
              <a:graphicData uri="http://schemas.openxmlformats.org/drawingml/2006/table">
                <a:tbl>
                  <a:tblPr firstRow="1" bandRow="1">
                    <a:tableStyleId>{5C22544A-7EE6-4342-B048-85BDC9FD1C3A}</a:tableStyleId>
                  </a:tblPr>
                  <a:tblGrid>
                    <a:gridCol w="1083016">
                      <a:extLst>
                        <a:ext uri="{9D8B030D-6E8A-4147-A177-3AD203B41FA5}">
                          <a16:colId xmlns:a16="http://schemas.microsoft.com/office/drawing/2014/main" val="1244586908"/>
                        </a:ext>
                      </a:extLst>
                    </a:gridCol>
                    <a:gridCol w="1296232">
                      <a:extLst>
                        <a:ext uri="{9D8B030D-6E8A-4147-A177-3AD203B41FA5}">
                          <a16:colId xmlns:a16="http://schemas.microsoft.com/office/drawing/2014/main" val="710955370"/>
                        </a:ext>
                      </a:extLst>
                    </a:gridCol>
                    <a:gridCol w="1766435">
                      <a:extLst>
                        <a:ext uri="{9D8B030D-6E8A-4147-A177-3AD203B41FA5}">
                          <a16:colId xmlns:a16="http://schemas.microsoft.com/office/drawing/2014/main" val="1282456696"/>
                        </a:ext>
                      </a:extLst>
                    </a:gridCol>
                    <a:gridCol w="1440257">
                      <a:extLst>
                        <a:ext uri="{9D8B030D-6E8A-4147-A177-3AD203B41FA5}">
                          <a16:colId xmlns:a16="http://schemas.microsoft.com/office/drawing/2014/main" val="3859159606"/>
                        </a:ext>
                      </a:extLst>
                    </a:gridCol>
                  </a:tblGrid>
                  <a:tr h="37084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13,824</a:t>
                          </a:r>
                        </a:p>
                      </a:txBody>
                      <a:tcPr/>
                    </a:tc>
                    <a:tc>
                      <a:txBody>
                        <a:bodyPr/>
                        <a:lstStyle/>
                        <a:p>
                          <a:pPr algn="ctr"/>
                          <a14:m>
                            <m:oMathPara xmlns:m="http://schemas.openxmlformats.org/officeDocument/2006/math">
                              <m:oMathParaPr>
                                <m:jc m:val="centerGroup"/>
                              </m:oMathParaPr>
                              <m:oMath xmlns:m="http://schemas.openxmlformats.org/officeDocument/2006/math">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278 km</a:t>
                          </a:r>
                        </a:p>
                      </a:txBody>
                      <a:tcPr/>
                    </a:tc>
                    <a:extLst>
                      <a:ext uri="{0D108BD9-81ED-4DB2-BD59-A6C34878D82A}">
                        <a16:rowId xmlns:a16="http://schemas.microsoft.com/office/drawing/2014/main" val="3671143672"/>
                      </a:ext>
                    </a:extLst>
                  </a:tr>
                  <a:tr h="370840">
                    <a:tc>
                      <a:txBody>
                        <a:bodyPr/>
                        <a:lstStyle/>
                        <a:p>
                          <a:pPr algn="ctr"/>
                          <a:r>
                            <a:rPr lang="de-DE"/>
                            <a:t>50%</a:t>
                          </a:r>
                        </a:p>
                      </a:txBody>
                      <a:tcPr/>
                    </a:tc>
                    <a:tc>
                      <a:txBody>
                        <a:bodyPr/>
                        <a:lstStyle/>
                        <a:p>
                          <a:pPr algn="ctr"/>
                          <a:r>
                            <a:rPr lang="de-DE"/>
                            <a:t>6,912</a:t>
                          </a:r>
                        </a:p>
                      </a:txBody>
                      <a:tcP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3,456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2</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556 km</a:t>
                          </a:r>
                        </a:p>
                      </a:txBody>
                      <a:tcPr/>
                    </a:tc>
                    <a:extLst>
                      <a:ext uri="{0D108BD9-81ED-4DB2-BD59-A6C34878D82A}">
                        <a16:rowId xmlns:a16="http://schemas.microsoft.com/office/drawing/2014/main" val="3389969000"/>
                      </a:ext>
                    </a:extLst>
                  </a:tr>
                  <a:tr h="370840">
                    <a:tc>
                      <a:txBody>
                        <a:bodyPr/>
                        <a:lstStyle/>
                        <a:p>
                          <a:pPr algn="ctr"/>
                          <a:r>
                            <a:rPr lang="de-DE"/>
                            <a:t>90%</a:t>
                          </a:r>
                        </a:p>
                      </a:txBody>
                      <a:tcPr/>
                    </a:tc>
                    <a:tc>
                      <a:txBody>
                        <a:bodyPr/>
                        <a:lstStyle/>
                        <a:p>
                          <a:pPr algn="ctr"/>
                          <a:r>
                            <a:rPr lang="de-DE"/>
                            <a:t>1,382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10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879 km</a:t>
                          </a:r>
                        </a:p>
                      </a:txBody>
                      <a:tcPr/>
                    </a:tc>
                    <a:extLst>
                      <a:ext uri="{0D108BD9-81ED-4DB2-BD59-A6C34878D82A}">
                        <a16:rowId xmlns:a16="http://schemas.microsoft.com/office/drawing/2014/main" val="2519567620"/>
                      </a:ext>
                    </a:extLst>
                  </a:tr>
                  <a:tr h="370840">
                    <a:tc>
                      <a:txBody>
                        <a:bodyPr/>
                        <a:lstStyle/>
                        <a:p>
                          <a:pPr algn="ctr"/>
                          <a:r>
                            <a:rPr lang="de-DE"/>
                            <a:t>95%</a:t>
                          </a:r>
                        </a:p>
                      </a:txBody>
                      <a:tcPr/>
                    </a:tc>
                    <a:tc>
                      <a:txBody>
                        <a:bodyPr/>
                        <a:lstStyle/>
                        <a:p>
                          <a:pPr algn="ctr"/>
                          <a:r>
                            <a:rPr lang="de-DE"/>
                            <a:t>691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20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ea typeface="Cambria Math" panose="02040503050406030204" pitchFamily="18" charset="0"/>
                            </a:rPr>
                            <a:t>10</a:t>
                          </a:r>
                          <a:r>
                            <a:rPr lang="de-DE" baseline="0">
                              <a:ea typeface="Cambria Math" panose="02040503050406030204" pitchFamily="18" charset="0"/>
                            </a:rPr>
                            <a:t> </a:t>
                          </a:r>
                          <a14:m>
                            <m:oMath xmlns:m="http://schemas.openxmlformats.org/officeDocument/2006/math">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a14:m>
                          <a:endParaRPr lang="de-DE"/>
                        </a:p>
                      </a:txBody>
                      <a:tcPr/>
                    </a:tc>
                    <a:tc>
                      <a:txBody>
                        <a:bodyPr/>
                        <a:lstStyle/>
                        <a:p>
                          <a:pPr algn="ctr"/>
                          <a:r>
                            <a:rPr lang="de-DE"/>
                            <a:t>2,780 km</a:t>
                          </a:r>
                        </a:p>
                      </a:txBody>
                      <a:tcPr/>
                    </a:tc>
                    <a:extLst>
                      <a:ext uri="{0D108BD9-81ED-4DB2-BD59-A6C34878D82A}">
                        <a16:rowId xmlns:a16="http://schemas.microsoft.com/office/drawing/2014/main" val="2499715092"/>
                      </a:ext>
                    </a:extLst>
                  </a:tr>
                  <a:tr h="370840">
                    <a:tc>
                      <a:txBody>
                        <a:bodyPr/>
                        <a:lstStyle/>
                        <a:p>
                          <a:pPr algn="ctr"/>
                          <a:r>
                            <a:rPr lang="de-DE"/>
                            <a:t>99.9%</a:t>
                          </a:r>
                        </a:p>
                      </a:txBody>
                      <a:tcPr/>
                    </a:tc>
                    <a:tc>
                      <a:txBody>
                        <a:bodyPr/>
                        <a:lstStyle/>
                        <a:p>
                          <a:pPr algn="ctr"/>
                          <a:r>
                            <a:rPr lang="de-DE"/>
                            <a:t>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de-DE" i="1">
                                        <a:latin typeface="Cambria Math" panose="02040503050406030204" pitchFamily="18" charset="0"/>
                                      </a:rPr>
                                    </m:ctrlPr>
                                  </m:radPr>
                                  <m:deg/>
                                  <m:e>
                                    <m:r>
                                      <a:rPr lang="de-DE" b="0" i="1">
                                        <a:latin typeface="Cambria Math" panose="02040503050406030204" pitchFamily="18" charset="0"/>
                                      </a:rPr>
                                      <m:t>1000</m:t>
                                    </m:r>
                                  </m:e>
                                </m:rad>
                                <m:r>
                                  <a:rPr lang="de-DE" i="1">
                                    <a:latin typeface="Cambria Math" panose="02040503050406030204" pitchFamily="18" charset="0"/>
                                    <a:ea typeface="Cambria Math" panose="02040503050406030204" pitchFamily="18" charset="0"/>
                                  </a:rPr>
                                  <m:t>∙</m:t>
                                </m:r>
                                <m:r>
                                  <a:rPr lang="de-DE" b="0" i="1">
                                    <a:latin typeface="Cambria Math" panose="02040503050406030204" pitchFamily="18" charset="0"/>
                                    <a:ea typeface="Cambria Math" panose="02040503050406030204" pitchFamily="18" charset="0"/>
                                  </a:rPr>
                                  <m:t>2.5°</m:t>
                                </m:r>
                              </m:oMath>
                            </m:oMathPara>
                          </a14:m>
                          <a:endParaRPr lang="de-DE"/>
                        </a:p>
                      </a:txBody>
                      <a:tcPr/>
                    </a:tc>
                    <a:tc>
                      <a:txBody>
                        <a:bodyPr/>
                        <a:lstStyle/>
                        <a:p>
                          <a:pPr algn="ctr"/>
                          <a:r>
                            <a:rPr lang="de-DE"/>
                            <a:t>8,791 km</a:t>
                          </a:r>
                        </a:p>
                      </a:txBody>
                      <a:tcPr/>
                    </a:tc>
                    <a:extLst>
                      <a:ext uri="{0D108BD9-81ED-4DB2-BD59-A6C34878D82A}">
                        <a16:rowId xmlns:a16="http://schemas.microsoft.com/office/drawing/2014/main" val="1833177367"/>
                      </a:ext>
                    </a:extLst>
                  </a:tr>
                </a:tbl>
              </a:graphicData>
            </a:graphic>
          </p:graphicFrame>
        </mc:Choice>
        <mc:Fallback>
          <p:graphicFrame>
            <p:nvGraphicFramePr>
              <p:cNvPr id="8" name="Tabelle 8">
                <a:extLst>
                  <a:ext uri="{FF2B5EF4-FFF2-40B4-BE49-F238E27FC236}">
                    <a16:creationId xmlns:a16="http://schemas.microsoft.com/office/drawing/2014/main" id="{7CC1CF43-E77B-4794-60D9-BED22DBB0C28}"/>
                  </a:ext>
                </a:extLst>
              </p:cNvPr>
              <p:cNvGraphicFramePr>
                <a:graphicFrameLocks noGrp="1"/>
              </p:cNvGraphicFramePr>
              <p:nvPr>
                <p:extLst>
                  <p:ext uri="{D42A27DB-BD31-4B8C-83A1-F6EECF244321}">
                    <p14:modId xmlns:p14="http://schemas.microsoft.com/office/powerpoint/2010/main" val="957205767"/>
                  </p:ext>
                </p:extLst>
              </p:nvPr>
            </p:nvGraphicFramePr>
            <p:xfrm>
              <a:off x="602735" y="1955577"/>
              <a:ext cx="5585940" cy="3344928"/>
            </p:xfrm>
            <a:graphic>
              <a:graphicData uri="http://schemas.openxmlformats.org/drawingml/2006/table">
                <a:tbl>
                  <a:tblPr firstRow="1" bandRow="1">
                    <a:tableStyleId>{5C22544A-7EE6-4342-B048-85BDC9FD1C3A}</a:tableStyleId>
                  </a:tblPr>
                  <a:tblGrid>
                    <a:gridCol w="1083016">
                      <a:extLst>
                        <a:ext uri="{9D8B030D-6E8A-4147-A177-3AD203B41FA5}">
                          <a16:colId xmlns:a16="http://schemas.microsoft.com/office/drawing/2014/main" val="1244586908"/>
                        </a:ext>
                      </a:extLst>
                    </a:gridCol>
                    <a:gridCol w="1296232">
                      <a:extLst>
                        <a:ext uri="{9D8B030D-6E8A-4147-A177-3AD203B41FA5}">
                          <a16:colId xmlns:a16="http://schemas.microsoft.com/office/drawing/2014/main" val="710955370"/>
                        </a:ext>
                      </a:extLst>
                    </a:gridCol>
                    <a:gridCol w="1766435">
                      <a:extLst>
                        <a:ext uri="{9D8B030D-6E8A-4147-A177-3AD203B41FA5}">
                          <a16:colId xmlns:a16="http://schemas.microsoft.com/office/drawing/2014/main" val="1282456696"/>
                        </a:ext>
                      </a:extLst>
                    </a:gridCol>
                    <a:gridCol w="1440257">
                      <a:extLst>
                        <a:ext uri="{9D8B030D-6E8A-4147-A177-3AD203B41FA5}">
                          <a16:colId xmlns:a16="http://schemas.microsoft.com/office/drawing/2014/main" val="3859159606"/>
                        </a:ext>
                      </a:extLst>
                    </a:gridCol>
                  </a:tblGrid>
                  <a:tr h="640080">
                    <a:tc>
                      <a:txBody>
                        <a:bodyPr/>
                        <a:lstStyle/>
                        <a:p>
                          <a:pPr algn="ctr"/>
                          <a:r>
                            <a:rPr lang="de-DE"/>
                            <a:t>missing</a:t>
                          </a:r>
                        </a:p>
                      </a:txBody>
                      <a:tcPr/>
                    </a:tc>
                    <a:tc>
                      <a:txBody>
                        <a:bodyPr/>
                        <a:lstStyle/>
                        <a:p>
                          <a:pPr algn="ctr"/>
                          <a:r>
                            <a:rPr lang="de-DE"/>
                            <a:t># of inputs</a:t>
                          </a:r>
                        </a:p>
                      </a:txBody>
                      <a:tcPr/>
                    </a:tc>
                    <a:tc>
                      <a:txBody>
                        <a:bodyPr/>
                        <a:lstStyle/>
                        <a:p>
                          <a:pPr algn="ctr"/>
                          <a:r>
                            <a:rPr lang="de-DE"/>
                            <a:t>avg. distance [°]</a:t>
                          </a:r>
                        </a:p>
                      </a:txBody>
                      <a:tcPr/>
                    </a:tc>
                    <a:tc>
                      <a:txBody>
                        <a:bodyPr/>
                        <a:lstStyle/>
                        <a:p>
                          <a:pPr algn="ctr"/>
                          <a:r>
                            <a:rPr lang="de-DE"/>
                            <a:t>avg. distance [km]*</a:t>
                          </a:r>
                        </a:p>
                      </a:txBody>
                      <a:tcPr/>
                    </a:tc>
                    <a:extLst>
                      <a:ext uri="{0D108BD9-81ED-4DB2-BD59-A6C34878D82A}">
                        <a16:rowId xmlns:a16="http://schemas.microsoft.com/office/drawing/2014/main" val="3649107982"/>
                      </a:ext>
                    </a:extLst>
                  </a:tr>
                  <a:tr h="370840">
                    <a:tc>
                      <a:txBody>
                        <a:bodyPr/>
                        <a:lstStyle/>
                        <a:p>
                          <a:pPr algn="ctr"/>
                          <a:r>
                            <a:rPr lang="de-DE"/>
                            <a:t>0%</a:t>
                          </a:r>
                        </a:p>
                      </a:txBody>
                      <a:tcPr/>
                    </a:tc>
                    <a:tc>
                      <a:txBody>
                        <a:bodyPr/>
                        <a:lstStyle/>
                        <a:p>
                          <a:pPr algn="ctr"/>
                          <a:r>
                            <a:rPr lang="de-DE"/>
                            <a:t>13,824</a:t>
                          </a:r>
                        </a:p>
                      </a:txBody>
                      <a:tcPr/>
                    </a:tc>
                    <a:tc>
                      <a:txBody>
                        <a:bodyPr/>
                        <a:lstStyle/>
                        <a:p>
                          <a:endParaRPr lang="de-DE"/>
                        </a:p>
                      </a:txBody>
                      <a:tcPr>
                        <a:blipFill>
                          <a:blip r:embed="rId3"/>
                          <a:stretch>
                            <a:fillRect l="-135971" t="-182759" r="-83453" b="-655172"/>
                          </a:stretch>
                        </a:blipFill>
                      </a:tcPr>
                    </a:tc>
                    <a:tc>
                      <a:txBody>
                        <a:bodyPr/>
                        <a:lstStyle/>
                        <a:p>
                          <a:pPr algn="ctr"/>
                          <a:r>
                            <a:rPr lang="de-DE"/>
                            <a:t>278 km</a:t>
                          </a:r>
                        </a:p>
                      </a:txBody>
                      <a:tcPr/>
                    </a:tc>
                    <a:extLst>
                      <a:ext uri="{0D108BD9-81ED-4DB2-BD59-A6C34878D82A}">
                        <a16:rowId xmlns:a16="http://schemas.microsoft.com/office/drawing/2014/main" val="3671143672"/>
                      </a:ext>
                    </a:extLst>
                  </a:tr>
                  <a:tr h="398082">
                    <a:tc>
                      <a:txBody>
                        <a:bodyPr/>
                        <a:lstStyle/>
                        <a:p>
                          <a:pPr algn="ctr"/>
                          <a:r>
                            <a:rPr lang="de-DE"/>
                            <a:t>50%</a:t>
                          </a:r>
                        </a:p>
                      </a:txBody>
                      <a:tcPr/>
                    </a:tc>
                    <a:tc>
                      <a:txBody>
                        <a:bodyPr/>
                        <a:lstStyle/>
                        <a:p>
                          <a:pPr algn="ctr"/>
                          <a:r>
                            <a:rPr lang="de-DE"/>
                            <a:t>6,912</a:t>
                          </a:r>
                        </a:p>
                      </a:txBody>
                      <a:tcPr/>
                    </a:tc>
                    <a:tc>
                      <a:txBody>
                        <a:bodyPr/>
                        <a:lstStyle/>
                        <a:p>
                          <a:endParaRPr lang="de-DE"/>
                        </a:p>
                      </a:txBody>
                      <a:tcPr>
                        <a:blipFill>
                          <a:blip r:embed="rId3"/>
                          <a:stretch>
                            <a:fillRect l="-135971" t="-256250" r="-83453" b="-493750"/>
                          </a:stretch>
                        </a:blipFill>
                      </a:tcPr>
                    </a:tc>
                    <a:tc>
                      <a:txBody>
                        <a:bodyPr/>
                        <a:lstStyle/>
                        <a:p>
                          <a:pPr algn="ctr"/>
                          <a:r>
                            <a:rPr lang="de-DE"/>
                            <a:t>393 km</a:t>
                          </a:r>
                        </a:p>
                      </a:txBody>
                      <a:tcPr/>
                    </a:tc>
                    <a:extLst>
                      <a:ext uri="{0D108BD9-81ED-4DB2-BD59-A6C34878D82A}">
                        <a16:rowId xmlns:a16="http://schemas.microsoft.com/office/drawing/2014/main" val="2065331838"/>
                      </a:ext>
                    </a:extLst>
                  </a:tr>
                  <a:tr h="370840">
                    <a:tc>
                      <a:txBody>
                        <a:bodyPr/>
                        <a:lstStyle/>
                        <a:p>
                          <a:pPr algn="ctr"/>
                          <a:r>
                            <a:rPr lang="de-DE"/>
                            <a:t>75%</a:t>
                          </a:r>
                        </a:p>
                      </a:txBody>
                      <a:tcPr/>
                    </a:tc>
                    <a:tc>
                      <a:txBody>
                        <a:bodyPr/>
                        <a:lstStyle/>
                        <a:p>
                          <a:pPr algn="ctr"/>
                          <a:r>
                            <a:rPr lang="de-DE"/>
                            <a:t>3,456</a:t>
                          </a:r>
                        </a:p>
                      </a:txBody>
                      <a:tcPr/>
                    </a:tc>
                    <a:tc>
                      <a:txBody>
                        <a:bodyPr/>
                        <a:lstStyle/>
                        <a:p>
                          <a:endParaRPr lang="de-DE"/>
                        </a:p>
                      </a:txBody>
                      <a:tcPr>
                        <a:blipFill>
                          <a:blip r:embed="rId3"/>
                          <a:stretch>
                            <a:fillRect l="-135971" t="-393103" r="-83453" b="-444828"/>
                          </a:stretch>
                        </a:blipFill>
                      </a:tcPr>
                    </a:tc>
                    <a:tc>
                      <a:txBody>
                        <a:bodyPr/>
                        <a:lstStyle/>
                        <a:p>
                          <a:pPr algn="ctr"/>
                          <a:r>
                            <a:rPr lang="de-DE"/>
                            <a:t>556 km</a:t>
                          </a:r>
                        </a:p>
                      </a:txBody>
                      <a:tcPr/>
                    </a:tc>
                    <a:extLst>
                      <a:ext uri="{0D108BD9-81ED-4DB2-BD59-A6C34878D82A}">
                        <a16:rowId xmlns:a16="http://schemas.microsoft.com/office/drawing/2014/main" val="3389969000"/>
                      </a:ext>
                    </a:extLst>
                  </a:tr>
                  <a:tr h="398082">
                    <a:tc>
                      <a:txBody>
                        <a:bodyPr/>
                        <a:lstStyle/>
                        <a:p>
                          <a:pPr algn="ctr"/>
                          <a:r>
                            <a:rPr lang="de-DE"/>
                            <a:t>90%</a:t>
                          </a:r>
                        </a:p>
                      </a:txBody>
                      <a:tcPr/>
                    </a:tc>
                    <a:tc>
                      <a:txBody>
                        <a:bodyPr/>
                        <a:lstStyle/>
                        <a:p>
                          <a:pPr algn="ctr"/>
                          <a:r>
                            <a:rPr lang="de-DE"/>
                            <a:t>1,382</a:t>
                          </a:r>
                        </a:p>
                      </a:txBody>
                      <a:tcPr/>
                    </a:tc>
                    <a:tc>
                      <a:txBody>
                        <a:bodyPr/>
                        <a:lstStyle/>
                        <a:p>
                          <a:endParaRPr lang="de-DE"/>
                        </a:p>
                      </a:txBody>
                      <a:tcPr>
                        <a:blipFill>
                          <a:blip r:embed="rId3"/>
                          <a:stretch>
                            <a:fillRect l="-135971" t="-446875" r="-83453" b="-303125"/>
                          </a:stretch>
                        </a:blipFill>
                      </a:tcPr>
                    </a:tc>
                    <a:tc>
                      <a:txBody>
                        <a:bodyPr/>
                        <a:lstStyle/>
                        <a:p>
                          <a:pPr algn="ctr"/>
                          <a:r>
                            <a:rPr lang="de-DE"/>
                            <a:t>879 km</a:t>
                          </a:r>
                        </a:p>
                      </a:txBody>
                      <a:tcPr/>
                    </a:tc>
                    <a:extLst>
                      <a:ext uri="{0D108BD9-81ED-4DB2-BD59-A6C34878D82A}">
                        <a16:rowId xmlns:a16="http://schemas.microsoft.com/office/drawing/2014/main" val="2519567620"/>
                      </a:ext>
                    </a:extLst>
                  </a:tr>
                  <a:tr h="398082">
                    <a:tc>
                      <a:txBody>
                        <a:bodyPr/>
                        <a:lstStyle/>
                        <a:p>
                          <a:pPr algn="ctr"/>
                          <a:r>
                            <a:rPr lang="de-DE"/>
                            <a:t>95%</a:t>
                          </a:r>
                        </a:p>
                      </a:txBody>
                      <a:tcPr/>
                    </a:tc>
                    <a:tc>
                      <a:txBody>
                        <a:bodyPr/>
                        <a:lstStyle/>
                        <a:p>
                          <a:pPr algn="ctr"/>
                          <a:r>
                            <a:rPr lang="de-DE"/>
                            <a:t>691</a:t>
                          </a:r>
                        </a:p>
                      </a:txBody>
                      <a:tcPr/>
                    </a:tc>
                    <a:tc>
                      <a:txBody>
                        <a:bodyPr/>
                        <a:lstStyle/>
                        <a:p>
                          <a:endParaRPr lang="de-DE"/>
                        </a:p>
                      </a:txBody>
                      <a:tcPr>
                        <a:blipFill>
                          <a:blip r:embed="rId3"/>
                          <a:stretch>
                            <a:fillRect l="-135971" t="-564516" r="-83453" b="-212903"/>
                          </a:stretch>
                        </a:blipFill>
                      </a:tcPr>
                    </a:tc>
                    <a:tc>
                      <a:txBody>
                        <a:bodyPr/>
                        <a:lstStyle/>
                        <a:p>
                          <a:pPr algn="ctr"/>
                          <a:r>
                            <a:rPr lang="de-DE"/>
                            <a:t>1,243 km</a:t>
                          </a:r>
                        </a:p>
                      </a:txBody>
                      <a:tcPr/>
                    </a:tc>
                    <a:extLst>
                      <a:ext uri="{0D108BD9-81ED-4DB2-BD59-A6C34878D82A}">
                        <a16:rowId xmlns:a16="http://schemas.microsoft.com/office/drawing/2014/main" val="3496902626"/>
                      </a:ext>
                    </a:extLst>
                  </a:tr>
                  <a:tr h="370840">
                    <a:tc>
                      <a:txBody>
                        <a:bodyPr/>
                        <a:lstStyle/>
                        <a:p>
                          <a:pPr algn="ctr"/>
                          <a:r>
                            <a:rPr lang="de-DE"/>
                            <a:t>99%</a:t>
                          </a:r>
                        </a:p>
                      </a:txBody>
                      <a:tcPr/>
                    </a:tc>
                    <a:tc>
                      <a:txBody>
                        <a:bodyPr/>
                        <a:lstStyle/>
                        <a:p>
                          <a:pPr algn="ctr"/>
                          <a:r>
                            <a:rPr lang="de-DE"/>
                            <a:t>138</a:t>
                          </a:r>
                        </a:p>
                      </a:txBody>
                      <a:tcPr/>
                    </a:tc>
                    <a:tc>
                      <a:txBody>
                        <a:bodyPr/>
                        <a:lstStyle/>
                        <a:p>
                          <a:endParaRPr lang="de-DE"/>
                        </a:p>
                      </a:txBody>
                      <a:tcPr>
                        <a:blipFill>
                          <a:blip r:embed="rId3"/>
                          <a:stretch>
                            <a:fillRect l="-135971" t="-710345" r="-83453" b="-127586"/>
                          </a:stretch>
                        </a:blipFill>
                      </a:tcPr>
                    </a:tc>
                    <a:tc>
                      <a:txBody>
                        <a:bodyPr/>
                        <a:lstStyle/>
                        <a:p>
                          <a:pPr algn="ctr"/>
                          <a:r>
                            <a:rPr lang="de-DE"/>
                            <a:t>2,780 km</a:t>
                          </a:r>
                        </a:p>
                      </a:txBody>
                      <a:tcPr/>
                    </a:tc>
                    <a:extLst>
                      <a:ext uri="{0D108BD9-81ED-4DB2-BD59-A6C34878D82A}">
                        <a16:rowId xmlns:a16="http://schemas.microsoft.com/office/drawing/2014/main" val="2499715092"/>
                      </a:ext>
                    </a:extLst>
                  </a:tr>
                  <a:tr h="398082">
                    <a:tc>
                      <a:txBody>
                        <a:bodyPr/>
                        <a:lstStyle/>
                        <a:p>
                          <a:pPr algn="ctr"/>
                          <a:r>
                            <a:rPr lang="de-DE"/>
                            <a:t>99.9%</a:t>
                          </a:r>
                        </a:p>
                      </a:txBody>
                      <a:tcPr/>
                    </a:tc>
                    <a:tc>
                      <a:txBody>
                        <a:bodyPr/>
                        <a:lstStyle/>
                        <a:p>
                          <a:pPr algn="ctr"/>
                          <a:r>
                            <a:rPr lang="de-DE"/>
                            <a:t>14</a:t>
                          </a:r>
                        </a:p>
                      </a:txBody>
                      <a:tcPr/>
                    </a:tc>
                    <a:tc>
                      <a:txBody>
                        <a:bodyPr/>
                        <a:lstStyle/>
                        <a:p>
                          <a:endParaRPr lang="de-DE"/>
                        </a:p>
                      </a:txBody>
                      <a:tcPr>
                        <a:blipFill>
                          <a:blip r:embed="rId3"/>
                          <a:stretch>
                            <a:fillRect l="-135971" t="-734375" r="-83453" b="-15625"/>
                          </a:stretch>
                        </a:blipFill>
                      </a:tcPr>
                    </a:tc>
                    <a:tc>
                      <a:txBody>
                        <a:bodyPr/>
                        <a:lstStyle/>
                        <a:p>
                          <a:pPr algn="ctr"/>
                          <a:r>
                            <a:rPr lang="de-DE"/>
                            <a:t>8,791 km</a:t>
                          </a:r>
                        </a:p>
                      </a:txBody>
                      <a:tcPr/>
                    </a:tc>
                    <a:extLst>
                      <a:ext uri="{0D108BD9-81ED-4DB2-BD59-A6C34878D82A}">
                        <a16:rowId xmlns:a16="http://schemas.microsoft.com/office/drawing/2014/main" val="1833177367"/>
                      </a:ext>
                    </a:extLst>
                  </a:tr>
                </a:tbl>
              </a:graphicData>
            </a:graphic>
          </p:graphicFrame>
        </mc:Fallback>
      </mc:AlternateContent>
      <p:sp>
        <p:nvSpPr>
          <p:cNvPr id="9" name="Textfeld 8">
            <a:extLst>
              <a:ext uri="{FF2B5EF4-FFF2-40B4-BE49-F238E27FC236}">
                <a16:creationId xmlns:a16="http://schemas.microsoft.com/office/drawing/2014/main" id="{179B610A-7CA0-52B4-2E2B-E5EF21C6AB39}"/>
              </a:ext>
            </a:extLst>
          </p:cNvPr>
          <p:cNvSpPr txBox="1"/>
          <p:nvPr/>
        </p:nvSpPr>
        <p:spPr>
          <a:xfrm>
            <a:off x="111210" y="5934670"/>
            <a:ext cx="2780271" cy="923330"/>
          </a:xfrm>
          <a:prstGeom prst="rect">
            <a:avLst/>
          </a:prstGeom>
          <a:noFill/>
        </p:spPr>
        <p:txBody>
          <a:bodyPr wrap="square" rtlCol="0">
            <a:spAutoFit/>
          </a:bodyPr>
          <a:lstStyle/>
          <a:p>
            <a:r>
              <a:rPr lang="de-DE"/>
              <a:t>*in longitude direction, depending on latitude, here: close to equator</a:t>
            </a:r>
          </a:p>
        </p:txBody>
      </p:sp>
      <mc:AlternateContent xmlns:mc="http://schemas.openxmlformats.org/markup-compatibility/2006">
        <mc:Choice xmlns:a14="http://schemas.microsoft.com/office/drawing/2010/main" Requires="a14">
          <p:sp>
            <p:nvSpPr>
              <p:cNvPr id="2" name="Textfeld 1">
                <a:extLst>
                  <a:ext uri="{FF2B5EF4-FFF2-40B4-BE49-F238E27FC236}">
                    <a16:creationId xmlns:a16="http://schemas.microsoft.com/office/drawing/2014/main" id="{64120B0F-29CA-FDD6-5585-93D35C711939}"/>
                  </a:ext>
                </a:extLst>
              </p:cNvPr>
              <p:cNvSpPr txBox="1"/>
              <p:nvPr/>
            </p:nvSpPr>
            <p:spPr>
              <a:xfrm>
                <a:off x="6250460" y="1937830"/>
                <a:ext cx="5587313" cy="2585323"/>
              </a:xfrm>
              <a:prstGeom prst="rect">
                <a:avLst/>
              </a:prstGeom>
              <a:noFill/>
            </p:spPr>
            <p:txBody>
              <a:bodyPr wrap="square" rtlCol="0">
                <a:spAutoFit/>
              </a:bodyPr>
              <a:lstStyle/>
              <a:p>
                <a:r>
                  <a:rPr lang="de-DE"/>
                  <a:t>Need to put the spatial resolution in context to Rossby radius, that determines the length scale for rotational processes within the Ocean and Atmosphere.</a:t>
                </a:r>
              </a:p>
              <a:p>
                <a:endParaRPr lang="de-DE"/>
              </a:p>
              <a:p>
                <a:r>
                  <a:rPr lang="de-DE"/>
                  <a:t>For atmospheric processes (cyclones), have R</a:t>
                </a:r>
                <a:r>
                  <a:rPr lang="de-DE" baseline="-25000"/>
                  <a:t>a</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1,000 km, whereas for the Ocean (eddies), we find R</a:t>
                </a:r>
                <a:r>
                  <a:rPr lang="de-DE" baseline="-25000"/>
                  <a:t>o</a:t>
                </a:r>
                <a14:m>
                  <m:oMath xmlns:m="http://schemas.openxmlformats.org/officeDocument/2006/math">
                    <m:r>
                      <a:rPr lang="de-DE" i="1">
                        <a:latin typeface="Cambria Math" panose="02040503050406030204" pitchFamily="18" charset="0"/>
                        <a:ea typeface="Cambria Math" panose="02040503050406030204" pitchFamily="18" charset="0"/>
                      </a:rPr>
                      <m:t>≈</m:t>
                    </m:r>
                  </m:oMath>
                </a14:m>
                <a:r>
                  <a:rPr lang="de-DE"/>
                  <a:t>200 km*.</a:t>
                </a:r>
              </a:p>
              <a:p>
                <a:endParaRPr lang="de-DE"/>
              </a:p>
              <a:p>
                <a:r>
                  <a:rPr lang="de-DE">
                    <a:sym typeface="Wingdings" pitchFamily="2" charset="2"/>
                  </a:rPr>
                  <a:t> Poor reconstruction of SLP samples with rates of missing values &gt; 95% are expected.</a:t>
                </a:r>
                <a:endParaRPr lang="de-DE"/>
              </a:p>
            </p:txBody>
          </p:sp>
        </mc:Choice>
        <mc:Fallback>
          <p:sp>
            <p:nvSpPr>
              <p:cNvPr id="2" name="Textfeld 1">
                <a:extLst>
                  <a:ext uri="{FF2B5EF4-FFF2-40B4-BE49-F238E27FC236}">
                    <a16:creationId xmlns:a16="http://schemas.microsoft.com/office/drawing/2014/main" id="{64120B0F-29CA-FDD6-5585-93D35C711939}"/>
                  </a:ext>
                </a:extLst>
              </p:cNvPr>
              <p:cNvSpPr txBox="1">
                <a:spLocks noRot="1" noChangeAspect="1" noMove="1" noResize="1" noEditPoints="1" noAdjustHandles="1" noChangeArrowheads="1" noChangeShapeType="1" noTextEdit="1"/>
              </p:cNvSpPr>
              <p:nvPr/>
            </p:nvSpPr>
            <p:spPr>
              <a:xfrm>
                <a:off x="6250460" y="1937830"/>
                <a:ext cx="5587313" cy="2585323"/>
              </a:xfrm>
              <a:prstGeom prst="rect">
                <a:avLst/>
              </a:prstGeom>
              <a:blipFill>
                <a:blip r:embed="rId4"/>
                <a:stretch>
                  <a:fillRect l="-907" t="-976" r="-680" b="-2927"/>
                </a:stretch>
              </a:blipFill>
            </p:spPr>
            <p:txBody>
              <a:bodyPr/>
              <a:lstStyle/>
              <a:p>
                <a:r>
                  <a:rPr lang="de-DE">
                    <a:noFill/>
                  </a:rPr>
                  <a:t> </a:t>
                </a:r>
              </a:p>
            </p:txBody>
          </p:sp>
        </mc:Fallback>
      </mc:AlternateContent>
    </p:spTree>
    <p:extLst>
      <p:ext uri="{BB962C8B-B14F-4D97-AF65-F5344CB8AC3E}">
        <p14:creationId xmlns:p14="http://schemas.microsoft.com/office/powerpoint/2010/main" val="1359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feld 5">
            <a:extLst>
              <a:ext uri="{FF2B5EF4-FFF2-40B4-BE49-F238E27FC236}">
                <a16:creationId xmlns:a16="http://schemas.microsoft.com/office/drawing/2014/main" id="{43BDBBCA-2D64-E13D-E511-E8953ECB5E22}"/>
              </a:ext>
            </a:extLst>
          </p:cNvPr>
          <p:cNvSpPr txBox="1"/>
          <p:nvPr/>
        </p:nvSpPr>
        <p:spPr>
          <a:xfrm>
            <a:off x="4679314" y="868525"/>
            <a:ext cx="6861896" cy="3416320"/>
          </a:xfrm>
          <a:prstGeom prst="rect">
            <a:avLst/>
          </a:prstGeom>
          <a:noFill/>
        </p:spPr>
        <p:txBody>
          <a:bodyPr wrap="square" rtlCol="0">
            <a:spAutoFit/>
          </a:bodyPr>
          <a:lstStyle/>
          <a:p>
            <a:pPr marL="285750" indent="-285750">
              <a:buFont typeface="Arial" panose="020B0604020202020204" pitchFamily="34" charset="0"/>
              <a:buChar char="•"/>
            </a:pPr>
            <a:r>
              <a:rPr lang="de-DE">
                <a:sym typeface="Wingdings" pitchFamily="2" charset="2"/>
              </a:rPr>
              <a:t>In this experiment, we use models trained on </a:t>
            </a:r>
            <a:r>
              <a:rPr lang="de-DE" b="1">
                <a:sym typeface="Wingdings" pitchFamily="2" charset="2"/>
              </a:rPr>
              <a:t>variable masks </a:t>
            </a:r>
            <a:r>
              <a:rPr lang="de-DE">
                <a:sym typeface="Wingdings" pitchFamily="2" charset="2"/>
              </a:rPr>
              <a:t>with data augmentation (factor 2) on </a:t>
            </a:r>
            <a:r>
              <a:rPr lang="de-DE" b="1">
                <a:sym typeface="Wingdings" pitchFamily="2" charset="2"/>
              </a:rPr>
              <a:t>discrete rates of missing values</a:t>
            </a:r>
            <a:r>
              <a:rPr lang="de-DE">
                <a:sym typeface="Wingdings" pitchFamily="2" charset="2"/>
              </a:rPr>
              <a:t>.</a:t>
            </a:r>
          </a:p>
          <a:p>
            <a:pPr marL="285750" indent="-285750">
              <a:buFont typeface="Arial" panose="020B0604020202020204" pitchFamily="34" charset="0"/>
              <a:buChar char="•"/>
            </a:pPr>
            <a:r>
              <a:rPr lang="de-DE">
                <a:sym typeface="Wingdings" pitchFamily="2" charset="2"/>
              </a:rPr>
              <a:t>Obtained minimum loss from previously mentioned three runs are shown in </a:t>
            </a:r>
            <a:r>
              <a:rPr lang="de-DE" b="1">
                <a:solidFill>
                  <a:srgbClr val="FF0000"/>
                </a:solidFill>
                <a:sym typeface="Wingdings" pitchFamily="2" charset="2"/>
              </a:rPr>
              <a:t>red</a:t>
            </a:r>
            <a:r>
              <a:rPr lang="de-DE">
                <a:sym typeface="Wingdings" pitchFamily="2" charset="2"/>
              </a:rPr>
              <a:t>.</a:t>
            </a:r>
          </a:p>
          <a:p>
            <a:pPr marL="285750" indent="-285750">
              <a:buFont typeface="Arial" panose="020B0604020202020204" pitchFamily="34" charset="0"/>
              <a:buChar char="•"/>
            </a:pPr>
            <a:r>
              <a:rPr lang="de-DE">
                <a:sym typeface="Wingdings" pitchFamily="2" charset="2"/>
              </a:rPr>
              <a:t>These models </a:t>
            </a:r>
            <a:r>
              <a:rPr lang="de-DE" b="1">
                <a:sym typeface="Wingdings" pitchFamily="2" charset="2"/>
              </a:rPr>
              <a:t>allow arbitrary subsets </a:t>
            </a:r>
            <a:r>
              <a:rPr lang="de-DE">
                <a:sym typeface="Wingdings" pitchFamily="2" charset="2"/>
              </a:rPr>
              <a:t>of inputs.</a:t>
            </a:r>
          </a:p>
          <a:p>
            <a:pPr marL="285750" indent="-285750">
              <a:buFont typeface="Arial" panose="020B0604020202020204" pitchFamily="34" charset="0"/>
              <a:buChar char="•"/>
            </a:pPr>
            <a:r>
              <a:rPr lang="de-DE">
                <a:sym typeface="Wingdings" pitchFamily="2" charset="2"/>
              </a:rPr>
              <a:t>But these models are </a:t>
            </a:r>
            <a:r>
              <a:rPr lang="de-DE" b="1">
                <a:sym typeface="Wingdings" pitchFamily="2" charset="2"/>
              </a:rPr>
              <a:t>sensitive</a:t>
            </a:r>
            <a:r>
              <a:rPr lang="de-DE">
                <a:sym typeface="Wingdings" pitchFamily="2" charset="2"/>
              </a:rPr>
              <a:t> if inputs violate the discrete rate of missing values, used to train the models.</a:t>
            </a:r>
          </a:p>
          <a:p>
            <a:pPr marL="285750" indent="-285750">
              <a:buFont typeface="Arial" panose="020B0604020202020204" pitchFamily="34" charset="0"/>
              <a:buChar char="•"/>
            </a:pPr>
            <a:r>
              <a:rPr lang="de-DE">
                <a:sym typeface="Wingdings" pitchFamily="2" charset="2"/>
              </a:rPr>
              <a:t>Here, we feed validation samples with </a:t>
            </a:r>
            <a:r>
              <a:rPr lang="de-DE" b="1">
                <a:sym typeface="Wingdings" pitchFamily="2" charset="2"/>
              </a:rPr>
              <a:t>various discrete rates </a:t>
            </a:r>
            <a:r>
              <a:rPr lang="de-DE">
                <a:sym typeface="Wingdings" pitchFamily="2" charset="2"/>
              </a:rPr>
              <a:t>of missing values into model, that have been </a:t>
            </a:r>
            <a:r>
              <a:rPr lang="de-DE" b="1">
                <a:sym typeface="Wingdings" pitchFamily="2" charset="2"/>
              </a:rPr>
              <a:t>pre-trained</a:t>
            </a:r>
            <a:r>
              <a:rPr lang="de-DE">
                <a:sym typeface="Wingdings" pitchFamily="2" charset="2"/>
              </a:rPr>
              <a:t> on samples </a:t>
            </a:r>
            <a:r>
              <a:rPr lang="de-DE" b="1">
                <a:sym typeface="Wingdings" pitchFamily="2" charset="2"/>
              </a:rPr>
              <a:t>with a single rate </a:t>
            </a:r>
            <a:r>
              <a:rPr lang="de-DE">
                <a:sym typeface="Wingdings" pitchFamily="2" charset="2"/>
              </a:rPr>
              <a:t>of missing values. Resulting loss is shown in </a:t>
            </a:r>
            <a:r>
              <a:rPr lang="de-DE" b="1">
                <a:solidFill>
                  <a:schemeClr val="bg1">
                    <a:lumMod val="50000"/>
                  </a:schemeClr>
                </a:solidFill>
                <a:sym typeface="Wingdings" pitchFamily="2" charset="2"/>
              </a:rPr>
              <a:t>grey</a:t>
            </a:r>
            <a:r>
              <a:rPr lang="de-DE">
                <a:sym typeface="Wingdings" pitchFamily="2" charset="2"/>
              </a:rPr>
              <a:t>.</a:t>
            </a:r>
          </a:p>
          <a:p>
            <a:pPr marL="285750" indent="-285750">
              <a:buFont typeface="Arial" panose="020B0604020202020204" pitchFamily="34" charset="0"/>
              <a:buChar char="•"/>
            </a:pPr>
            <a:r>
              <a:rPr lang="de-DE">
                <a:sym typeface="Wingdings" pitchFamily="2" charset="2"/>
              </a:rPr>
              <a:t>Expecially the model trained on </a:t>
            </a:r>
            <a:r>
              <a:rPr lang="de-DE" b="1">
                <a:sym typeface="Wingdings" pitchFamily="2" charset="2"/>
              </a:rPr>
              <a:t>ultra sparse inputs </a:t>
            </a:r>
            <a:r>
              <a:rPr lang="de-DE">
                <a:sym typeface="Wingdings" pitchFamily="2" charset="2"/>
              </a:rPr>
              <a:t>(99.9% missing) fails for inuts violating this rate.</a:t>
            </a:r>
          </a:p>
        </p:txBody>
      </p:sp>
      <p:sp>
        <p:nvSpPr>
          <p:cNvPr id="3" name="Textfeld 2">
            <a:extLst>
              <a:ext uri="{FF2B5EF4-FFF2-40B4-BE49-F238E27FC236}">
                <a16:creationId xmlns:a16="http://schemas.microsoft.com/office/drawing/2014/main" id="{C318182B-364D-C9F7-D1BC-5FD4D9781852}"/>
              </a:ext>
            </a:extLst>
          </p:cNvPr>
          <p:cNvSpPr txBox="1"/>
          <p:nvPr/>
        </p:nvSpPr>
        <p:spPr>
          <a:xfrm>
            <a:off x="4716385" y="160639"/>
            <a:ext cx="7339914" cy="707886"/>
          </a:xfrm>
          <a:prstGeom prst="rect">
            <a:avLst/>
          </a:prstGeom>
          <a:noFill/>
        </p:spPr>
        <p:txBody>
          <a:bodyPr wrap="square" rtlCol="0">
            <a:spAutoFit/>
          </a:bodyPr>
          <a:lstStyle/>
          <a:p>
            <a:r>
              <a:rPr lang="de-DE" sz="2000" b="1"/>
              <a:t>Investigate Sensitivity of models, </a:t>
            </a:r>
          </a:p>
          <a:p>
            <a:r>
              <a:rPr lang="de-DE" sz="2000" b="1"/>
              <a:t>trained on discrete rate of missing values</a:t>
            </a:r>
          </a:p>
        </p:txBody>
      </p:sp>
      <p:pic>
        <p:nvPicPr>
          <p:cNvPr id="8" name="Grafik 7">
            <a:extLst>
              <a:ext uri="{FF2B5EF4-FFF2-40B4-BE49-F238E27FC236}">
                <a16:creationId xmlns:a16="http://schemas.microsoft.com/office/drawing/2014/main" id="{1DEE5EE8-DFF6-7350-0DEC-2C3506106547}"/>
              </a:ext>
            </a:extLst>
          </p:cNvPr>
          <p:cNvPicPr>
            <a:picLocks noChangeAspect="1"/>
          </p:cNvPicPr>
          <p:nvPr/>
        </p:nvPicPr>
        <p:blipFill>
          <a:blip r:embed="rId2"/>
          <a:stretch>
            <a:fillRect/>
          </a:stretch>
        </p:blipFill>
        <p:spPr>
          <a:xfrm>
            <a:off x="49428" y="24714"/>
            <a:ext cx="4443673" cy="2210039"/>
          </a:xfrm>
          <a:prstGeom prst="rect">
            <a:avLst/>
          </a:prstGeom>
        </p:spPr>
      </p:pic>
      <p:pic>
        <p:nvPicPr>
          <p:cNvPr id="9" name="Grafik 8">
            <a:extLst>
              <a:ext uri="{FF2B5EF4-FFF2-40B4-BE49-F238E27FC236}">
                <a16:creationId xmlns:a16="http://schemas.microsoft.com/office/drawing/2014/main" id="{83F4D931-5160-A37D-B1E4-6C373FCC1E8E}"/>
              </a:ext>
            </a:extLst>
          </p:cNvPr>
          <p:cNvPicPr>
            <a:picLocks noChangeAspect="1"/>
          </p:cNvPicPr>
          <p:nvPr/>
        </p:nvPicPr>
        <p:blipFill>
          <a:blip r:embed="rId3"/>
          <a:stretch>
            <a:fillRect/>
          </a:stretch>
        </p:blipFill>
        <p:spPr>
          <a:xfrm>
            <a:off x="12357" y="2311919"/>
            <a:ext cx="4443673" cy="2210039"/>
          </a:xfrm>
          <a:prstGeom prst="rect">
            <a:avLst/>
          </a:prstGeom>
        </p:spPr>
      </p:pic>
      <p:pic>
        <p:nvPicPr>
          <p:cNvPr id="10" name="Grafik 9">
            <a:extLst>
              <a:ext uri="{FF2B5EF4-FFF2-40B4-BE49-F238E27FC236}">
                <a16:creationId xmlns:a16="http://schemas.microsoft.com/office/drawing/2014/main" id="{B9855911-0B4A-AE6C-156F-56C9C0F49297}"/>
              </a:ext>
            </a:extLst>
          </p:cNvPr>
          <p:cNvPicPr>
            <a:picLocks noChangeAspect="1"/>
          </p:cNvPicPr>
          <p:nvPr/>
        </p:nvPicPr>
        <p:blipFill>
          <a:blip r:embed="rId4"/>
          <a:stretch>
            <a:fillRect/>
          </a:stretch>
        </p:blipFill>
        <p:spPr>
          <a:xfrm>
            <a:off x="37071" y="4590863"/>
            <a:ext cx="4443673" cy="2210039"/>
          </a:xfrm>
          <a:prstGeom prst="rect">
            <a:avLst/>
          </a:prstGeom>
        </p:spPr>
      </p:pic>
    </p:spTree>
    <p:extLst>
      <p:ext uri="{BB962C8B-B14F-4D97-AF65-F5344CB8AC3E}">
        <p14:creationId xmlns:p14="http://schemas.microsoft.com/office/powerpoint/2010/main" val="6404360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1901</Words>
  <Application>Microsoft Macintosh PowerPoint</Application>
  <PresentationFormat>Breitbild</PresentationFormat>
  <Paragraphs>139</Paragraphs>
  <Slides>19</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Calibri Light</vt:lpstr>
      <vt:lpstr>Cambria Math</vt:lpstr>
      <vt:lpstr>Office</vt:lpstr>
      <vt:lpstr>A bottom-up sampling strategy  for reconstruction of geospatial data  from ultra sparse inputs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U-Net (4 convolutions) on slp real world data</dc:title>
  <dc:creator>Microsoft Office User</dc:creator>
  <cp:lastModifiedBy>Microsoft Office User</cp:lastModifiedBy>
  <cp:revision>84</cp:revision>
  <dcterms:created xsi:type="dcterms:W3CDTF">2023-01-13T17:33:24Z</dcterms:created>
  <dcterms:modified xsi:type="dcterms:W3CDTF">2023-02-02T19:30:02Z</dcterms:modified>
</cp:coreProperties>
</file>