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8080F9-3F02-4985-9530-022D89D903C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DE47B10D-7695-47A6-8334-E630ED5A02CB}">
      <dgm:prSet/>
      <dgm:spPr/>
      <dgm:t>
        <a:bodyPr/>
        <a:lstStyle/>
        <a:p>
          <a:r>
            <a:rPr lang="it-IT" b="1" dirty="0"/>
            <a:t>CREATION OF A DATASET BASED ON THE PAUL GRAHAM HIERARCHY;</a:t>
          </a:r>
          <a:endParaRPr lang="en-US" dirty="0"/>
        </a:p>
      </dgm:t>
    </dgm:pt>
    <dgm:pt modelId="{73890529-0945-4544-ADD0-920B4C2F17CA}" type="parTrans" cxnId="{51999638-1BEA-4110-A6FD-6849E6F3B60A}">
      <dgm:prSet/>
      <dgm:spPr/>
      <dgm:t>
        <a:bodyPr/>
        <a:lstStyle/>
        <a:p>
          <a:endParaRPr lang="en-US"/>
        </a:p>
      </dgm:t>
    </dgm:pt>
    <dgm:pt modelId="{96024754-AC5D-4A0D-9507-B09C48807862}" type="sibTrans" cxnId="{51999638-1BEA-4110-A6FD-6849E6F3B60A}">
      <dgm:prSet/>
      <dgm:spPr/>
      <dgm:t>
        <a:bodyPr/>
        <a:lstStyle/>
        <a:p>
          <a:endParaRPr lang="en-US"/>
        </a:p>
      </dgm:t>
    </dgm:pt>
    <dgm:pt modelId="{5E7C78F0-EFB4-4BE1-A52D-73A92D2FC515}">
      <dgm:prSet/>
      <dgm:spPr/>
      <dgm:t>
        <a:bodyPr/>
        <a:lstStyle/>
        <a:p>
          <a:r>
            <a:rPr lang="it-IT" b="1" dirty="0"/>
            <a:t>CREATION OF NEURAL NETWORK MODELS ABLE TO CLASSIFY APPROPRIATLY THE LEVEL OF DISAGREEMENT OVER PAIRED STATEMENTS</a:t>
          </a:r>
          <a:endParaRPr lang="en-US" dirty="0"/>
        </a:p>
      </dgm:t>
    </dgm:pt>
    <dgm:pt modelId="{A6AC2CDE-71BF-46E7-A01E-BF725EAC8551}" type="parTrans" cxnId="{3608DA9D-1566-4291-ACF1-BB57F0CC788E}">
      <dgm:prSet/>
      <dgm:spPr/>
      <dgm:t>
        <a:bodyPr/>
        <a:lstStyle/>
        <a:p>
          <a:endParaRPr lang="en-US"/>
        </a:p>
      </dgm:t>
    </dgm:pt>
    <dgm:pt modelId="{1F44CC09-06F7-4A65-A18B-DB50DC360BA2}" type="sibTrans" cxnId="{3608DA9D-1566-4291-ACF1-BB57F0CC788E}">
      <dgm:prSet/>
      <dgm:spPr/>
      <dgm:t>
        <a:bodyPr/>
        <a:lstStyle/>
        <a:p>
          <a:endParaRPr lang="en-US"/>
        </a:p>
      </dgm:t>
    </dgm:pt>
    <dgm:pt modelId="{A45663B5-3480-4A98-ACA7-AA2F306B3B4F}">
      <dgm:prSet/>
      <dgm:spPr/>
      <dgm:t>
        <a:bodyPr/>
        <a:lstStyle/>
        <a:p>
          <a:r>
            <a:rPr lang="it-IT" b="1" dirty="0"/>
            <a:t>EVALUATION OF THE MODELS OVER THE GIVEN CLASSIFICATION TASK</a:t>
          </a:r>
          <a:endParaRPr lang="en-US" dirty="0"/>
        </a:p>
      </dgm:t>
    </dgm:pt>
    <dgm:pt modelId="{C3B5986E-97F2-4125-9E01-85F3E9D73AED}" type="parTrans" cxnId="{69C3F34E-8A62-43BA-9B3F-45D23C7BEE0A}">
      <dgm:prSet/>
      <dgm:spPr/>
      <dgm:t>
        <a:bodyPr/>
        <a:lstStyle/>
        <a:p>
          <a:endParaRPr lang="it-IT"/>
        </a:p>
      </dgm:t>
    </dgm:pt>
    <dgm:pt modelId="{51C1127C-D0FC-4C1A-BDFA-72456F300F85}" type="sibTrans" cxnId="{69C3F34E-8A62-43BA-9B3F-45D23C7BEE0A}">
      <dgm:prSet/>
      <dgm:spPr/>
      <dgm:t>
        <a:bodyPr/>
        <a:lstStyle/>
        <a:p>
          <a:endParaRPr lang="it-IT"/>
        </a:p>
      </dgm:t>
    </dgm:pt>
    <dgm:pt modelId="{E45C1E8C-0EA8-4DB9-818D-45CC4B3C95BE}" type="pres">
      <dgm:prSet presAssocID="{268080F9-3F02-4985-9530-022D89D903CF}" presName="linear" presStyleCnt="0">
        <dgm:presLayoutVars>
          <dgm:animLvl val="lvl"/>
          <dgm:resizeHandles val="exact"/>
        </dgm:presLayoutVars>
      </dgm:prSet>
      <dgm:spPr/>
    </dgm:pt>
    <dgm:pt modelId="{220D1801-01C8-4DC1-91F1-EE9E9C0706FA}" type="pres">
      <dgm:prSet presAssocID="{DE47B10D-7695-47A6-8334-E630ED5A02CB}" presName="parentText" presStyleLbl="node1" presStyleIdx="0" presStyleCnt="3">
        <dgm:presLayoutVars>
          <dgm:chMax val="0"/>
          <dgm:bulletEnabled val="1"/>
        </dgm:presLayoutVars>
      </dgm:prSet>
      <dgm:spPr/>
    </dgm:pt>
    <dgm:pt modelId="{FE1DD76E-7C26-4719-BB01-265E20625CD5}" type="pres">
      <dgm:prSet presAssocID="{96024754-AC5D-4A0D-9507-B09C48807862}" presName="spacer" presStyleCnt="0"/>
      <dgm:spPr/>
    </dgm:pt>
    <dgm:pt modelId="{46264958-979E-4BBB-910D-446765A5D332}" type="pres">
      <dgm:prSet presAssocID="{5E7C78F0-EFB4-4BE1-A52D-73A92D2FC515}" presName="parentText" presStyleLbl="node1" presStyleIdx="1" presStyleCnt="3">
        <dgm:presLayoutVars>
          <dgm:chMax val="0"/>
          <dgm:bulletEnabled val="1"/>
        </dgm:presLayoutVars>
      </dgm:prSet>
      <dgm:spPr/>
    </dgm:pt>
    <dgm:pt modelId="{70051E6F-F81B-4E63-B018-AC92C1EC0657}" type="pres">
      <dgm:prSet presAssocID="{1F44CC09-06F7-4A65-A18B-DB50DC360BA2}" presName="spacer" presStyleCnt="0"/>
      <dgm:spPr/>
    </dgm:pt>
    <dgm:pt modelId="{8012BA3C-9295-4848-B313-7403B2072808}" type="pres">
      <dgm:prSet presAssocID="{A45663B5-3480-4A98-ACA7-AA2F306B3B4F}" presName="parentText" presStyleLbl="node1" presStyleIdx="2" presStyleCnt="3">
        <dgm:presLayoutVars>
          <dgm:chMax val="0"/>
          <dgm:bulletEnabled val="1"/>
        </dgm:presLayoutVars>
      </dgm:prSet>
      <dgm:spPr/>
    </dgm:pt>
  </dgm:ptLst>
  <dgm:cxnLst>
    <dgm:cxn modelId="{51999638-1BEA-4110-A6FD-6849E6F3B60A}" srcId="{268080F9-3F02-4985-9530-022D89D903CF}" destId="{DE47B10D-7695-47A6-8334-E630ED5A02CB}" srcOrd="0" destOrd="0" parTransId="{73890529-0945-4544-ADD0-920B4C2F17CA}" sibTransId="{96024754-AC5D-4A0D-9507-B09C48807862}"/>
    <dgm:cxn modelId="{CAD32666-D16A-4C97-9BB5-22D8F88A63B0}" type="presOf" srcId="{A45663B5-3480-4A98-ACA7-AA2F306B3B4F}" destId="{8012BA3C-9295-4848-B313-7403B2072808}" srcOrd="0" destOrd="0" presId="urn:microsoft.com/office/officeart/2005/8/layout/vList2"/>
    <dgm:cxn modelId="{5CBAF04C-CFB1-42E6-AB2D-246D2CA5EA5C}" type="presOf" srcId="{268080F9-3F02-4985-9530-022D89D903CF}" destId="{E45C1E8C-0EA8-4DB9-818D-45CC4B3C95BE}" srcOrd="0" destOrd="0" presId="urn:microsoft.com/office/officeart/2005/8/layout/vList2"/>
    <dgm:cxn modelId="{69C3F34E-8A62-43BA-9B3F-45D23C7BEE0A}" srcId="{268080F9-3F02-4985-9530-022D89D903CF}" destId="{A45663B5-3480-4A98-ACA7-AA2F306B3B4F}" srcOrd="2" destOrd="0" parTransId="{C3B5986E-97F2-4125-9E01-85F3E9D73AED}" sibTransId="{51C1127C-D0FC-4C1A-BDFA-72456F300F85}"/>
    <dgm:cxn modelId="{42E1DA53-3C2B-4B35-BAB2-7B8B000202D8}" type="presOf" srcId="{5E7C78F0-EFB4-4BE1-A52D-73A92D2FC515}" destId="{46264958-979E-4BBB-910D-446765A5D332}" srcOrd="0" destOrd="0" presId="urn:microsoft.com/office/officeart/2005/8/layout/vList2"/>
    <dgm:cxn modelId="{3608DA9D-1566-4291-ACF1-BB57F0CC788E}" srcId="{268080F9-3F02-4985-9530-022D89D903CF}" destId="{5E7C78F0-EFB4-4BE1-A52D-73A92D2FC515}" srcOrd="1" destOrd="0" parTransId="{A6AC2CDE-71BF-46E7-A01E-BF725EAC8551}" sibTransId="{1F44CC09-06F7-4A65-A18B-DB50DC360BA2}"/>
    <dgm:cxn modelId="{3D3336FD-0673-4906-B1E1-1A97F70FE82B}" type="presOf" srcId="{DE47B10D-7695-47A6-8334-E630ED5A02CB}" destId="{220D1801-01C8-4DC1-91F1-EE9E9C0706FA}" srcOrd="0" destOrd="0" presId="urn:microsoft.com/office/officeart/2005/8/layout/vList2"/>
    <dgm:cxn modelId="{BB90D823-BFE2-4E4B-8D46-3BF2B9A66A9B}" type="presParOf" srcId="{E45C1E8C-0EA8-4DB9-818D-45CC4B3C95BE}" destId="{220D1801-01C8-4DC1-91F1-EE9E9C0706FA}" srcOrd="0" destOrd="0" presId="urn:microsoft.com/office/officeart/2005/8/layout/vList2"/>
    <dgm:cxn modelId="{6B209EE9-D8A2-4F10-B21C-F63353BE60F3}" type="presParOf" srcId="{E45C1E8C-0EA8-4DB9-818D-45CC4B3C95BE}" destId="{FE1DD76E-7C26-4719-BB01-265E20625CD5}" srcOrd="1" destOrd="0" presId="urn:microsoft.com/office/officeart/2005/8/layout/vList2"/>
    <dgm:cxn modelId="{125BEC5E-CA4D-4DD2-ADA3-5FE17E2D7B90}" type="presParOf" srcId="{E45C1E8C-0EA8-4DB9-818D-45CC4B3C95BE}" destId="{46264958-979E-4BBB-910D-446765A5D332}" srcOrd="2" destOrd="0" presId="urn:microsoft.com/office/officeart/2005/8/layout/vList2"/>
    <dgm:cxn modelId="{6D528DF6-5832-4448-813C-1874D7781FC1}" type="presParOf" srcId="{E45C1E8C-0EA8-4DB9-818D-45CC4B3C95BE}" destId="{70051E6F-F81B-4E63-B018-AC92C1EC0657}" srcOrd="3" destOrd="0" presId="urn:microsoft.com/office/officeart/2005/8/layout/vList2"/>
    <dgm:cxn modelId="{DE317CED-20FA-428D-98F3-82DD7385299A}" type="presParOf" srcId="{E45C1E8C-0EA8-4DB9-818D-45CC4B3C95BE}" destId="{8012BA3C-9295-4848-B313-7403B207280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D1801-01C8-4DC1-91F1-EE9E9C0706FA}">
      <dsp:nvSpPr>
        <dsp:cNvPr id="0" name=""/>
        <dsp:cNvSpPr/>
      </dsp:nvSpPr>
      <dsp:spPr>
        <a:xfrm>
          <a:off x="0" y="562805"/>
          <a:ext cx="6656769" cy="1221041"/>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b="1" kern="1200" dirty="0"/>
            <a:t>CREATION OF A DATASET BASED ON THE PAUL GRAHAM HIERARCHY;</a:t>
          </a:r>
          <a:endParaRPr lang="en-US" sz="2300" kern="1200" dirty="0"/>
        </a:p>
      </dsp:txBody>
      <dsp:txXfrm>
        <a:off x="59606" y="622411"/>
        <a:ext cx="6537557" cy="1101829"/>
      </dsp:txXfrm>
    </dsp:sp>
    <dsp:sp modelId="{46264958-979E-4BBB-910D-446765A5D332}">
      <dsp:nvSpPr>
        <dsp:cNvPr id="0" name=""/>
        <dsp:cNvSpPr/>
      </dsp:nvSpPr>
      <dsp:spPr>
        <a:xfrm>
          <a:off x="0" y="1850086"/>
          <a:ext cx="6656769" cy="1221041"/>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b="1" kern="1200" dirty="0"/>
            <a:t>CREATION OF NEURAL NETWORK MODELS ABLE TO CLASSIFY APPROPRIATLY THE LEVEL OF DISAGREEMENT OVER PAIRED STATEMENTS</a:t>
          </a:r>
          <a:endParaRPr lang="en-US" sz="2300" kern="1200" dirty="0"/>
        </a:p>
      </dsp:txBody>
      <dsp:txXfrm>
        <a:off x="59606" y="1909692"/>
        <a:ext cx="6537557" cy="1101829"/>
      </dsp:txXfrm>
    </dsp:sp>
    <dsp:sp modelId="{8012BA3C-9295-4848-B313-7403B2072808}">
      <dsp:nvSpPr>
        <dsp:cNvPr id="0" name=""/>
        <dsp:cNvSpPr/>
      </dsp:nvSpPr>
      <dsp:spPr>
        <a:xfrm>
          <a:off x="0" y="3137368"/>
          <a:ext cx="6656769" cy="1221041"/>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b="1" kern="1200" dirty="0"/>
            <a:t>EVALUATION OF THE MODELS OVER THE GIVEN CLASSIFICATION TASK</a:t>
          </a:r>
          <a:endParaRPr lang="en-US" sz="2300" kern="1200" dirty="0"/>
        </a:p>
      </dsp:txBody>
      <dsp:txXfrm>
        <a:off x="59606" y="3196974"/>
        <a:ext cx="6537557" cy="11018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CB56D9-1BD1-48E7-94D7-8370CD8C6BB0}"/>
              </a:ext>
            </a:extLst>
          </p:cNvPr>
          <p:cNvSpPr>
            <a:spLocks noGrp="1"/>
          </p:cNvSpPr>
          <p:nvPr>
            <p:ph type="ctrTitle"/>
          </p:nvPr>
        </p:nvSpPr>
        <p:spPr/>
        <p:txBody>
          <a:bodyPr/>
          <a:lstStyle/>
          <a:p>
            <a:r>
              <a:rPr lang="it-IT" dirty="0"/>
              <a:t>HOW TO DISAGREE</a:t>
            </a:r>
          </a:p>
        </p:txBody>
      </p:sp>
      <p:sp>
        <p:nvSpPr>
          <p:cNvPr id="3" name="Sottotitolo 2">
            <a:extLst>
              <a:ext uri="{FF2B5EF4-FFF2-40B4-BE49-F238E27FC236}">
                <a16:creationId xmlns:a16="http://schemas.microsoft.com/office/drawing/2014/main" id="{9837BFAF-B6A6-4742-9121-FE390B883BFB}"/>
              </a:ext>
            </a:extLst>
          </p:cNvPr>
          <p:cNvSpPr>
            <a:spLocks noGrp="1"/>
          </p:cNvSpPr>
          <p:nvPr>
            <p:ph type="subTitle" idx="1"/>
          </p:nvPr>
        </p:nvSpPr>
        <p:spPr/>
        <p:txBody>
          <a:bodyPr/>
          <a:lstStyle/>
          <a:p>
            <a:r>
              <a:rPr lang="it-IT" dirty="0">
                <a:solidFill>
                  <a:schemeClr val="tx2">
                    <a:lumMod val="25000"/>
                  </a:schemeClr>
                </a:solidFill>
              </a:rPr>
              <a:t>PROJECT OF MARCO LASSANDRO</a:t>
            </a:r>
          </a:p>
        </p:txBody>
      </p:sp>
    </p:spTree>
    <p:extLst>
      <p:ext uri="{BB962C8B-B14F-4D97-AF65-F5344CB8AC3E}">
        <p14:creationId xmlns:p14="http://schemas.microsoft.com/office/powerpoint/2010/main" val="189689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3E4AB-D031-4A47-90D5-7456327B3F8E}"/>
              </a:ext>
            </a:extLst>
          </p:cNvPr>
          <p:cNvSpPr>
            <a:spLocks noGrp="1"/>
          </p:cNvSpPr>
          <p:nvPr>
            <p:ph type="title"/>
          </p:nvPr>
        </p:nvSpPr>
        <p:spPr/>
        <p:txBody>
          <a:bodyPr/>
          <a:lstStyle/>
          <a:p>
            <a:r>
              <a:rPr lang="it-IT" dirty="0"/>
              <a:t>MACHINE LEARNING MODELS</a:t>
            </a:r>
            <a:br>
              <a:rPr lang="it-IT" dirty="0"/>
            </a:br>
            <a:endParaRPr lang="it-IT" dirty="0"/>
          </a:p>
        </p:txBody>
      </p:sp>
      <p:sp>
        <p:nvSpPr>
          <p:cNvPr id="3" name="Segnaposto contenuto 2">
            <a:extLst>
              <a:ext uri="{FF2B5EF4-FFF2-40B4-BE49-F238E27FC236}">
                <a16:creationId xmlns:a16="http://schemas.microsoft.com/office/drawing/2014/main" id="{8279340F-BF27-4D20-B95B-E5568A7B56B6}"/>
              </a:ext>
            </a:extLst>
          </p:cNvPr>
          <p:cNvSpPr>
            <a:spLocks noGrp="1"/>
          </p:cNvSpPr>
          <p:nvPr>
            <p:ph idx="1"/>
          </p:nvPr>
        </p:nvSpPr>
        <p:spPr>
          <a:xfrm>
            <a:off x="1587972" y="1521028"/>
            <a:ext cx="7686030" cy="2982911"/>
          </a:xfrm>
        </p:spPr>
        <p:txBody>
          <a:bodyPr>
            <a:normAutofit/>
          </a:bodyPr>
          <a:lstStyle/>
          <a:p>
            <a:r>
              <a:rPr lang="en-US" sz="2000" dirty="0">
                <a:latin typeface="Arial" panose="020B0604020202020204" pitchFamily="34" charset="0"/>
                <a:cs typeface="Arial" panose="020B0604020202020204" pitchFamily="34" charset="0"/>
              </a:rPr>
              <a:t>SYSTEM PARAMETERS:</a:t>
            </a:r>
            <a:endParaRPr lang="it-IT" sz="2000" dirty="0">
              <a:latin typeface="Arial" panose="020B0604020202020204" pitchFamily="34" charset="0"/>
              <a:cs typeface="Arial" panose="020B0604020202020204" pitchFamily="34" charset="0"/>
            </a:endParaRPr>
          </a:p>
          <a:p>
            <a:pPr lvl="1"/>
            <a:r>
              <a:rPr lang="en-US" sz="2000" i="0" dirty="0">
                <a:effectLst/>
                <a:latin typeface="Arial" panose="020B0604020202020204" pitchFamily="34" charset="0"/>
                <a:cs typeface="Arial" panose="020B0604020202020204" pitchFamily="34" charset="0"/>
              </a:rPr>
              <a:t>The fully connected layers have a </a:t>
            </a:r>
            <a:r>
              <a:rPr lang="en-US" sz="2000" i="0" dirty="0" err="1">
                <a:effectLst/>
                <a:latin typeface="Arial" panose="020B0604020202020204" pitchFamily="34" charset="0"/>
                <a:cs typeface="Arial" panose="020B0604020202020204" pitchFamily="34" charset="0"/>
              </a:rPr>
              <a:t>ReLU</a:t>
            </a:r>
            <a:r>
              <a:rPr lang="en-US" sz="2000" i="0" dirty="0">
                <a:effectLst/>
                <a:latin typeface="Arial" panose="020B0604020202020204" pitchFamily="34" charset="0"/>
                <a:cs typeface="Arial" panose="020B0604020202020204" pitchFamily="34" charset="0"/>
              </a:rPr>
              <a:t> activation; </a:t>
            </a:r>
          </a:p>
          <a:p>
            <a:pPr lvl="1"/>
            <a:r>
              <a:rPr lang="en-US" sz="2000" dirty="0">
                <a:latin typeface="Arial" panose="020B0604020202020204" pitchFamily="34" charset="0"/>
                <a:cs typeface="Arial" panose="020B0604020202020204" pitchFamily="34" charset="0"/>
              </a:rPr>
              <a:t>T</a:t>
            </a:r>
            <a:r>
              <a:rPr lang="en-US" sz="2000" i="0" dirty="0">
                <a:effectLst/>
                <a:latin typeface="Arial" panose="020B0604020202020204" pitchFamily="34" charset="0"/>
                <a:cs typeface="Arial" panose="020B0604020202020204" pitchFamily="34" charset="0"/>
              </a:rPr>
              <a:t>he neural networks are optimized with </a:t>
            </a:r>
            <a:r>
              <a:rPr lang="en-US" sz="2000" i="0" dirty="0" err="1">
                <a:effectLst/>
                <a:latin typeface="Arial" panose="020B0604020202020204" pitchFamily="34" charset="0"/>
                <a:cs typeface="Arial" panose="020B0604020202020204" pitchFamily="34" charset="0"/>
              </a:rPr>
              <a:t>Nadam</a:t>
            </a:r>
            <a:r>
              <a:rPr lang="en-US" sz="2000" i="0" dirty="0">
                <a:effectLst/>
                <a:latin typeface="Arial" panose="020B0604020202020204" pitchFamily="34" charset="0"/>
                <a:cs typeface="Arial" panose="020B0604020202020204" pitchFamily="34" charset="0"/>
              </a:rPr>
              <a:t> optimizer with learning rate of 0.001 and the loss function used was the ”categorical </a:t>
            </a:r>
            <a:r>
              <a:rPr lang="en-US" sz="2000" i="0" dirty="0" err="1">
                <a:effectLst/>
                <a:latin typeface="Arial" panose="020B0604020202020204" pitchFamily="34" charset="0"/>
                <a:cs typeface="Arial" panose="020B0604020202020204" pitchFamily="34" charset="0"/>
              </a:rPr>
              <a:t>crossentropy</a:t>
            </a:r>
            <a:r>
              <a:rPr lang="en-US" sz="2000" i="0" dirty="0">
                <a:effectLst/>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7" name="Segnaposto contenuto 2">
            <a:extLst>
              <a:ext uri="{FF2B5EF4-FFF2-40B4-BE49-F238E27FC236}">
                <a16:creationId xmlns:a16="http://schemas.microsoft.com/office/drawing/2014/main" id="{D43AD399-B721-4E1B-B9E0-F095C93911E1}"/>
              </a:ext>
            </a:extLst>
          </p:cNvPr>
          <p:cNvSpPr txBox="1">
            <a:spLocks/>
          </p:cNvSpPr>
          <p:nvPr/>
        </p:nvSpPr>
        <p:spPr>
          <a:xfrm>
            <a:off x="1587972" y="3875089"/>
            <a:ext cx="7686030" cy="29829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sz="2000" dirty="0">
                <a:latin typeface="Arial" panose="020B0604020202020204" pitchFamily="34" charset="0"/>
                <a:cs typeface="Arial" panose="020B0604020202020204" pitchFamily="34" charset="0"/>
              </a:rPr>
              <a:t>FOR THE EVALUATION:</a:t>
            </a:r>
          </a:p>
          <a:p>
            <a:pPr lvl="1"/>
            <a:r>
              <a:rPr lang="en-US" sz="2000" b="0" i="0" dirty="0">
                <a:effectLst/>
                <a:latin typeface="Arial" panose="020B0604020202020204" pitchFamily="34" charset="0"/>
              </a:rPr>
              <a:t>A stratified K-fold cross validation technique has been used;</a:t>
            </a:r>
          </a:p>
          <a:p>
            <a:pPr lvl="1"/>
            <a:r>
              <a:rPr lang="it-IT" sz="2000" dirty="0">
                <a:latin typeface="Arial" panose="020B0604020202020204" pitchFamily="34" charset="0"/>
                <a:cs typeface="Arial" panose="020B0604020202020204" pitchFamily="34" charset="0"/>
              </a:rPr>
              <a:t>K </a:t>
            </a:r>
            <a:r>
              <a:rPr lang="it-IT" sz="2000" dirty="0" err="1">
                <a:latin typeface="Arial" panose="020B0604020202020204" pitchFamily="34" charset="0"/>
                <a:cs typeface="Arial" panose="020B0604020202020204" pitchFamily="34" charset="0"/>
              </a:rPr>
              <a:t>has</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been</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fixed</a:t>
            </a:r>
            <a:r>
              <a:rPr lang="it-IT" sz="2000" dirty="0">
                <a:latin typeface="Arial" panose="020B0604020202020204" pitchFamily="34" charset="0"/>
                <a:cs typeface="Arial" panose="020B0604020202020204" pitchFamily="34" charset="0"/>
              </a:rPr>
              <a:t> to 10;</a:t>
            </a:r>
          </a:p>
          <a:p>
            <a:pPr lvl="1"/>
            <a:r>
              <a:rPr lang="it-IT" sz="2000" dirty="0">
                <a:latin typeface="Arial" panose="020B0604020202020204" pitchFamily="34" charset="0"/>
                <a:cs typeface="Arial" panose="020B0604020202020204" pitchFamily="34" charset="0"/>
              </a:rPr>
              <a:t>for </a:t>
            </a:r>
            <a:r>
              <a:rPr lang="it-IT" sz="2000" dirty="0" err="1">
                <a:latin typeface="Arial" panose="020B0604020202020204" pitchFamily="34" charset="0"/>
                <a:cs typeface="Arial" panose="020B0604020202020204" pitchFamily="34" charset="0"/>
              </a:rPr>
              <a:t>each</a:t>
            </a:r>
            <a:r>
              <a:rPr lang="it-IT" sz="2000" dirty="0">
                <a:latin typeface="Arial" panose="020B0604020202020204" pitchFamily="34" charset="0"/>
                <a:cs typeface="Arial" panose="020B0604020202020204" pitchFamily="34" charset="0"/>
              </a:rPr>
              <a:t> model 20 </a:t>
            </a:r>
            <a:r>
              <a:rPr lang="it-IT" sz="2000" dirty="0" err="1">
                <a:latin typeface="Arial" panose="020B0604020202020204" pitchFamily="34" charset="0"/>
                <a:cs typeface="Arial" panose="020B0604020202020204" pitchFamily="34" charset="0"/>
              </a:rPr>
              <a:t>epochs</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have</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been</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performed</a:t>
            </a:r>
            <a:r>
              <a:rPr lang="it-IT" sz="2000" dirty="0">
                <a:latin typeface="Arial" panose="020B0604020202020204" pitchFamily="34" charset="0"/>
                <a:cs typeface="Arial" panose="020B0604020202020204" pitchFamily="34" charset="0"/>
              </a:rPr>
              <a:t> on the </a:t>
            </a:r>
            <a:r>
              <a:rPr lang="it-IT" sz="2000" dirty="0" err="1">
                <a:latin typeface="Arial" panose="020B0604020202020204" pitchFamily="34" charset="0"/>
                <a:cs typeface="Arial" panose="020B0604020202020204" pitchFamily="34" charset="0"/>
              </a:rPr>
              <a:t>optimization</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phase</a:t>
            </a:r>
            <a:r>
              <a:rPr lang="it-IT" sz="2000" dirty="0">
                <a:latin typeface="Arial" panose="020B0604020202020204" pitchFamily="34" charset="0"/>
                <a:cs typeface="Arial" panose="020B0604020202020204" pitchFamily="34" charset="0"/>
              </a:rPr>
              <a:t> of the network;</a:t>
            </a:r>
          </a:p>
        </p:txBody>
      </p:sp>
    </p:spTree>
    <p:extLst>
      <p:ext uri="{BB962C8B-B14F-4D97-AF65-F5344CB8AC3E}">
        <p14:creationId xmlns:p14="http://schemas.microsoft.com/office/powerpoint/2010/main" val="22180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4F3E4F7-E31B-47D6-BBA5-E4C5DDBF1D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8" name="Straight Connector 17">
              <a:extLst>
                <a:ext uri="{FF2B5EF4-FFF2-40B4-BE49-F238E27FC236}">
                  <a16:creationId xmlns:a16="http://schemas.microsoft.com/office/drawing/2014/main" id="{FAE3A2B9-B31F-4E5F-AD16-2DCF5A010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BE9E3B4-12C8-4AEF-8D69-DD4749DF69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04810E38-EA60-4569-A841-760E03996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D97E8711-778A-45D7-9F61-D156DCD3C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6F2E6B7-9AC6-4BF4-B44C-8B4BA3206D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6CA1B54C-2E69-47B5-91D2-AF1C5CB9C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CBC41E15-B6B3-4CC4-AAC5-B3F5C4A46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2C32EB1F-A535-47D6-8EA3-371566533C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8B6E3236-B0B7-4B6C-9EA7-C0B14855D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2DF32325-C042-4FE1-8C22-63942ACD5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7A63E4AB-D031-4A47-90D5-7456327B3F8E}"/>
              </a:ext>
            </a:extLst>
          </p:cNvPr>
          <p:cNvSpPr>
            <a:spLocks noGrp="1"/>
          </p:cNvSpPr>
          <p:nvPr>
            <p:ph type="title"/>
          </p:nvPr>
        </p:nvSpPr>
        <p:spPr>
          <a:xfrm>
            <a:off x="890423" y="1722427"/>
            <a:ext cx="3742675" cy="2328409"/>
          </a:xfrm>
        </p:spPr>
        <p:txBody>
          <a:bodyPr vert="horz" lIns="91440" tIns="45720" rIns="91440" bIns="45720" rtlCol="0" anchor="b">
            <a:normAutofit/>
          </a:bodyPr>
          <a:lstStyle/>
          <a:p>
            <a:pPr>
              <a:lnSpc>
                <a:spcPct val="90000"/>
              </a:lnSpc>
            </a:pPr>
            <a:r>
              <a:rPr lang="en-US" sz="3000" dirty="0"/>
              <a:t>MACHINE LEARNING MODELS</a:t>
            </a:r>
            <a:br>
              <a:rPr lang="en-US" sz="3000" dirty="0"/>
            </a:br>
            <a:r>
              <a:rPr lang="en-US" sz="3000" dirty="0"/>
              <a:t>RESULTS</a:t>
            </a:r>
            <a:br>
              <a:rPr lang="en-US" sz="3000" dirty="0"/>
            </a:br>
            <a:endParaRPr lang="en-US" sz="3000" dirty="0"/>
          </a:p>
        </p:txBody>
      </p:sp>
      <p:pic>
        <p:nvPicPr>
          <p:cNvPr id="10" name="Immagine 9">
            <a:extLst>
              <a:ext uri="{FF2B5EF4-FFF2-40B4-BE49-F238E27FC236}">
                <a16:creationId xmlns:a16="http://schemas.microsoft.com/office/drawing/2014/main" id="{5BC5B6AE-7CC0-4C3D-B7E0-0D38218C388D}"/>
              </a:ext>
            </a:extLst>
          </p:cNvPr>
          <p:cNvPicPr>
            <a:picLocks noChangeAspect="1"/>
          </p:cNvPicPr>
          <p:nvPr/>
        </p:nvPicPr>
        <p:blipFill>
          <a:blip r:embed="rId2"/>
          <a:stretch>
            <a:fillRect/>
          </a:stretch>
        </p:blipFill>
        <p:spPr>
          <a:xfrm>
            <a:off x="4786122" y="1116051"/>
            <a:ext cx="3016483" cy="2194490"/>
          </a:xfrm>
          <a:prstGeom prst="rect">
            <a:avLst/>
          </a:prstGeom>
        </p:spPr>
      </p:pic>
      <p:pic>
        <p:nvPicPr>
          <p:cNvPr id="12" name="Immagine 11">
            <a:extLst>
              <a:ext uri="{FF2B5EF4-FFF2-40B4-BE49-F238E27FC236}">
                <a16:creationId xmlns:a16="http://schemas.microsoft.com/office/drawing/2014/main" id="{9B577D5C-4ADE-4452-A6EA-91C80C2F671E}"/>
              </a:ext>
            </a:extLst>
          </p:cNvPr>
          <p:cNvPicPr>
            <a:picLocks noChangeAspect="1"/>
          </p:cNvPicPr>
          <p:nvPr/>
        </p:nvPicPr>
        <p:blipFill>
          <a:blip r:embed="rId3"/>
          <a:stretch>
            <a:fillRect/>
          </a:stretch>
        </p:blipFill>
        <p:spPr>
          <a:xfrm>
            <a:off x="8095200" y="1168837"/>
            <a:ext cx="3016483" cy="2141703"/>
          </a:xfrm>
          <a:prstGeom prst="rect">
            <a:avLst/>
          </a:prstGeom>
        </p:spPr>
      </p:pic>
      <p:pic>
        <p:nvPicPr>
          <p:cNvPr id="8" name="Immagine 7">
            <a:extLst>
              <a:ext uri="{FF2B5EF4-FFF2-40B4-BE49-F238E27FC236}">
                <a16:creationId xmlns:a16="http://schemas.microsoft.com/office/drawing/2014/main" id="{0CCEBDB9-CD16-4B44-917C-8D55E74A1C65}"/>
              </a:ext>
            </a:extLst>
          </p:cNvPr>
          <p:cNvPicPr>
            <a:picLocks noChangeAspect="1"/>
          </p:cNvPicPr>
          <p:nvPr/>
        </p:nvPicPr>
        <p:blipFill>
          <a:blip r:embed="rId4"/>
          <a:stretch>
            <a:fillRect/>
          </a:stretch>
        </p:blipFill>
        <p:spPr>
          <a:xfrm>
            <a:off x="5586957" y="3962474"/>
            <a:ext cx="4431296" cy="1307232"/>
          </a:xfrm>
          <a:prstGeom prst="rect">
            <a:avLst/>
          </a:prstGeom>
        </p:spPr>
      </p:pic>
    </p:spTree>
    <p:extLst>
      <p:ext uri="{BB962C8B-B14F-4D97-AF65-F5344CB8AC3E}">
        <p14:creationId xmlns:p14="http://schemas.microsoft.com/office/powerpoint/2010/main" val="3626629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7" name="Group 86">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8" name="Straight Connector 87">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0"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Isosceles Triangle 91">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Isosceles Triangle 95">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83" name="Picture 82" descr="Light bulb on yellow background with sketched light beams and cord">
            <a:extLst>
              <a:ext uri="{FF2B5EF4-FFF2-40B4-BE49-F238E27FC236}">
                <a16:creationId xmlns:a16="http://schemas.microsoft.com/office/drawing/2014/main" id="{975FDDBA-0674-40CB-A7A8-08CB3E5CAB78}"/>
              </a:ext>
            </a:extLst>
          </p:cNvPr>
          <p:cNvPicPr>
            <a:picLocks noChangeAspect="1"/>
          </p:cNvPicPr>
          <p:nvPr/>
        </p:nvPicPr>
        <p:blipFill rotWithShape="1">
          <a:blip r:embed="rId2"/>
          <a:srcRect l="49328" r="229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8" name="Titolo 1">
            <a:extLst>
              <a:ext uri="{FF2B5EF4-FFF2-40B4-BE49-F238E27FC236}">
                <a16:creationId xmlns:a16="http://schemas.microsoft.com/office/drawing/2014/main" id="{B16BA3AB-8BF3-44D5-A9D2-44036F406EC9}"/>
              </a:ext>
            </a:extLst>
          </p:cNvPr>
          <p:cNvSpPr>
            <a:spLocks noGrp="1"/>
          </p:cNvSpPr>
          <p:nvPr>
            <p:ph type="title"/>
          </p:nvPr>
        </p:nvSpPr>
        <p:spPr>
          <a:xfrm>
            <a:off x="5380563" y="1678665"/>
            <a:ext cx="3987275" cy="2372168"/>
          </a:xfrm>
        </p:spPr>
        <p:txBody>
          <a:bodyPr vert="horz" lIns="91440" tIns="45720" rIns="91440" bIns="45720" rtlCol="0" anchor="b">
            <a:normAutofit/>
          </a:bodyPr>
          <a:lstStyle/>
          <a:p>
            <a:pPr algn="r">
              <a:lnSpc>
                <a:spcPct val="90000"/>
              </a:lnSpc>
            </a:pPr>
            <a:r>
              <a:rPr lang="en-US" sz="3800" dirty="0"/>
              <a:t>CONCLUSIONS</a:t>
            </a:r>
            <a:br>
              <a:rPr lang="en-US" sz="3800" dirty="0"/>
            </a:br>
            <a:r>
              <a:rPr lang="en-US" sz="3800" dirty="0"/>
              <a:t>AND FUTURE WORKS</a:t>
            </a:r>
            <a:br>
              <a:rPr lang="en-US" sz="3800" dirty="0"/>
            </a:br>
            <a:endParaRPr lang="en-US" sz="3800" dirty="0"/>
          </a:p>
        </p:txBody>
      </p:sp>
    </p:spTree>
    <p:extLst>
      <p:ext uri="{BB962C8B-B14F-4D97-AF65-F5344CB8AC3E}">
        <p14:creationId xmlns:p14="http://schemas.microsoft.com/office/powerpoint/2010/main" val="285140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1C831F9-E71D-4974-ACA0-302B64ABF569}"/>
              </a:ext>
            </a:extLst>
          </p:cNvPr>
          <p:cNvSpPr>
            <a:spLocks noGrp="1"/>
          </p:cNvSpPr>
          <p:nvPr>
            <p:ph type="title"/>
          </p:nvPr>
        </p:nvSpPr>
        <p:spPr>
          <a:xfrm>
            <a:off x="652481" y="1382486"/>
            <a:ext cx="3547581" cy="4093028"/>
          </a:xfrm>
        </p:spPr>
        <p:txBody>
          <a:bodyPr anchor="ctr">
            <a:normAutofit/>
          </a:bodyPr>
          <a:lstStyle/>
          <a:p>
            <a:r>
              <a:rPr lang="it-IT" sz="4400"/>
              <a:t>GOALS OF THE PROJECT</a:t>
            </a:r>
          </a:p>
        </p:txBody>
      </p:sp>
      <p:grpSp>
        <p:nvGrpSpPr>
          <p:cNvPr id="11" name="Group 10">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Segnaposto contenuto 2">
            <a:extLst>
              <a:ext uri="{FF2B5EF4-FFF2-40B4-BE49-F238E27FC236}">
                <a16:creationId xmlns:a16="http://schemas.microsoft.com/office/drawing/2014/main" id="{16B03FCC-7187-4C1D-B9AC-4C221660F8DB}"/>
              </a:ext>
            </a:extLst>
          </p:cNvPr>
          <p:cNvGraphicFramePr>
            <a:graphicFrameLocks noGrp="1"/>
          </p:cNvGraphicFramePr>
          <p:nvPr>
            <p:ph idx="1"/>
            <p:extLst>
              <p:ext uri="{D42A27DB-BD31-4B8C-83A1-F6EECF244321}">
                <p14:modId xmlns:p14="http://schemas.microsoft.com/office/powerpoint/2010/main" val="2085398917"/>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6364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grpSp>
        <p:nvGrpSpPr>
          <p:cNvPr id="36" name="Group 19">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1" name="Straight Connector 20">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1FBC60C3-8AD3-4DBA-8407-DBA9B233EDF3}"/>
              </a:ext>
            </a:extLst>
          </p:cNvPr>
          <p:cNvSpPr>
            <a:spLocks noGrp="1"/>
          </p:cNvSpPr>
          <p:nvPr>
            <p:ph type="title"/>
          </p:nvPr>
        </p:nvSpPr>
        <p:spPr>
          <a:xfrm>
            <a:off x="1600199" y="4571999"/>
            <a:ext cx="7673801" cy="1087656"/>
          </a:xfrm>
        </p:spPr>
        <p:txBody>
          <a:bodyPr vert="horz" lIns="91440" tIns="45720" rIns="91440" bIns="45720" rtlCol="0" anchor="b">
            <a:normAutofit/>
          </a:bodyPr>
          <a:lstStyle/>
          <a:p>
            <a:r>
              <a:rPr lang="en-US" sz="4800" dirty="0"/>
              <a:t>PAUL GRAHAM HIERARCHY</a:t>
            </a:r>
          </a:p>
        </p:txBody>
      </p:sp>
      <p:pic>
        <p:nvPicPr>
          <p:cNvPr id="15" name="Segnaposto contenuto 4">
            <a:extLst>
              <a:ext uri="{FF2B5EF4-FFF2-40B4-BE49-F238E27FC236}">
                <a16:creationId xmlns:a16="http://schemas.microsoft.com/office/drawing/2014/main" id="{2D9BFB58-1B5B-49D9-AC70-B9AF70EA5DFA}"/>
              </a:ext>
            </a:extLst>
          </p:cNvPr>
          <p:cNvPicPr>
            <a:picLocks noChangeAspect="1"/>
          </p:cNvPicPr>
          <p:nvPr/>
        </p:nvPicPr>
        <p:blipFill>
          <a:blip r:embed="rId2"/>
          <a:stretch>
            <a:fillRect/>
          </a:stretch>
        </p:blipFill>
        <p:spPr>
          <a:xfrm>
            <a:off x="3008861" y="414281"/>
            <a:ext cx="5121348" cy="3841011"/>
          </a:xfrm>
          <a:prstGeom prst="rect">
            <a:avLst/>
          </a:prstGeom>
        </p:spPr>
      </p:pic>
    </p:spTree>
    <p:extLst>
      <p:ext uri="{BB962C8B-B14F-4D97-AF65-F5344CB8AC3E}">
        <p14:creationId xmlns:p14="http://schemas.microsoft.com/office/powerpoint/2010/main" val="230699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FED21E-50BA-4B3E-B1C3-4A96475F3460}"/>
              </a:ext>
            </a:extLst>
          </p:cNvPr>
          <p:cNvSpPr>
            <a:spLocks noGrp="1"/>
          </p:cNvSpPr>
          <p:nvPr>
            <p:ph type="title"/>
          </p:nvPr>
        </p:nvSpPr>
        <p:spPr>
          <a:xfrm>
            <a:off x="677334" y="609600"/>
            <a:ext cx="8596668" cy="733425"/>
          </a:xfrm>
        </p:spPr>
        <p:txBody>
          <a:bodyPr/>
          <a:lstStyle/>
          <a:p>
            <a:r>
              <a:rPr lang="it-IT" dirty="0"/>
              <a:t>THE DATASET</a:t>
            </a:r>
          </a:p>
        </p:txBody>
      </p:sp>
      <p:sp>
        <p:nvSpPr>
          <p:cNvPr id="3" name="Segnaposto contenuto 2">
            <a:extLst>
              <a:ext uri="{FF2B5EF4-FFF2-40B4-BE49-F238E27FC236}">
                <a16:creationId xmlns:a16="http://schemas.microsoft.com/office/drawing/2014/main" id="{410B0A96-503A-40C8-B0D4-7C5EDF188285}"/>
              </a:ext>
            </a:extLst>
          </p:cNvPr>
          <p:cNvSpPr>
            <a:spLocks noGrp="1"/>
          </p:cNvSpPr>
          <p:nvPr>
            <p:ph idx="1"/>
          </p:nvPr>
        </p:nvSpPr>
        <p:spPr>
          <a:xfrm>
            <a:off x="677333" y="1488613"/>
            <a:ext cx="9219141" cy="4464512"/>
          </a:xfrm>
        </p:spPr>
        <p:txBody>
          <a:bodyPr>
            <a:normAutofit/>
          </a:bodyPr>
          <a:lstStyle/>
          <a:p>
            <a:r>
              <a:rPr lang="en-US" sz="2400" dirty="0"/>
              <a:t>It is a collection of 950 examples labeled according to a variant of the Paul Graham hierarchy;</a:t>
            </a:r>
          </a:p>
          <a:p>
            <a:r>
              <a:rPr lang="en-US" sz="2400" dirty="0"/>
              <a:t>It has been stored as a csv file, here below an explanation of the fields: </a:t>
            </a:r>
          </a:p>
          <a:p>
            <a:pPr lvl="1"/>
            <a:r>
              <a:rPr lang="en-US" sz="2400" dirty="0"/>
              <a:t>statement 1: the first statement refers to a given topic; </a:t>
            </a:r>
          </a:p>
          <a:p>
            <a:pPr lvl="1"/>
            <a:r>
              <a:rPr lang="en-US" sz="2400" dirty="0"/>
              <a:t>statement 2: the second statement is the disagreement given to the first statement; </a:t>
            </a:r>
          </a:p>
          <a:p>
            <a:pPr lvl="1"/>
            <a:r>
              <a:rPr lang="en-US" sz="2400" dirty="0"/>
              <a:t>label: the label is an integer, in a range from 1 to 4, that represents a category of the disagreement; </a:t>
            </a:r>
            <a:endParaRPr lang="it-IT" sz="2400" dirty="0"/>
          </a:p>
        </p:txBody>
      </p:sp>
    </p:spTree>
    <p:extLst>
      <p:ext uri="{BB962C8B-B14F-4D97-AF65-F5344CB8AC3E}">
        <p14:creationId xmlns:p14="http://schemas.microsoft.com/office/powerpoint/2010/main" val="29197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FED21E-50BA-4B3E-B1C3-4A96475F3460}"/>
              </a:ext>
            </a:extLst>
          </p:cNvPr>
          <p:cNvSpPr>
            <a:spLocks noGrp="1"/>
          </p:cNvSpPr>
          <p:nvPr>
            <p:ph type="title"/>
          </p:nvPr>
        </p:nvSpPr>
        <p:spPr>
          <a:xfrm>
            <a:off x="677334" y="609600"/>
            <a:ext cx="8596668" cy="733425"/>
          </a:xfrm>
        </p:spPr>
        <p:txBody>
          <a:bodyPr>
            <a:normAutofit fontScale="90000"/>
          </a:bodyPr>
          <a:lstStyle/>
          <a:p>
            <a:r>
              <a:rPr lang="it-IT" dirty="0"/>
              <a:t>VARIANT OF THE PAUL GRAHAM HIERARCHY</a:t>
            </a:r>
          </a:p>
        </p:txBody>
      </p:sp>
      <p:sp>
        <p:nvSpPr>
          <p:cNvPr id="3" name="Segnaposto contenuto 2">
            <a:extLst>
              <a:ext uri="{FF2B5EF4-FFF2-40B4-BE49-F238E27FC236}">
                <a16:creationId xmlns:a16="http://schemas.microsoft.com/office/drawing/2014/main" id="{410B0A96-503A-40C8-B0D4-7C5EDF188285}"/>
              </a:ext>
            </a:extLst>
          </p:cNvPr>
          <p:cNvSpPr>
            <a:spLocks noGrp="1"/>
          </p:cNvSpPr>
          <p:nvPr>
            <p:ph idx="1"/>
          </p:nvPr>
        </p:nvSpPr>
        <p:spPr>
          <a:xfrm>
            <a:off x="677333" y="1488613"/>
            <a:ext cx="9219141" cy="4464512"/>
          </a:xfrm>
        </p:spPr>
        <p:txBody>
          <a:bodyPr>
            <a:normAutofit lnSpcReduction="10000"/>
          </a:bodyPr>
          <a:lstStyle/>
          <a:p>
            <a:r>
              <a:rPr lang="en-US" sz="2400" dirty="0"/>
              <a:t>1° category: all the disagreements that are not related to the content of what has been stated before, but rather on the person; </a:t>
            </a:r>
          </a:p>
          <a:p>
            <a:r>
              <a:rPr lang="en-US" sz="2400" dirty="0"/>
              <a:t>2° category: all the disagreements that state just the opposite of what has been stated before; </a:t>
            </a:r>
          </a:p>
          <a:p>
            <a:r>
              <a:rPr lang="en-US" sz="2400" dirty="0"/>
              <a:t>3° category: all the disagreements that state the opposite and make a reasoning by adding some evidences on their side. </a:t>
            </a:r>
          </a:p>
          <a:p>
            <a:r>
              <a:rPr lang="en-US" sz="2400" dirty="0"/>
              <a:t>4° category: all the disagreements that make refutations of what has been stated before, generally the refutation is done by quoting some passages of the previous statement and explaining why it’s mistaken.</a:t>
            </a:r>
            <a:endParaRPr lang="it-IT" sz="2400" dirty="0"/>
          </a:p>
        </p:txBody>
      </p:sp>
    </p:spTree>
    <p:extLst>
      <p:ext uri="{BB962C8B-B14F-4D97-AF65-F5344CB8AC3E}">
        <p14:creationId xmlns:p14="http://schemas.microsoft.com/office/powerpoint/2010/main" val="656163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AE4E4C-1F45-4A05-B183-FE0CE55440A6}"/>
              </a:ext>
            </a:extLst>
          </p:cNvPr>
          <p:cNvSpPr>
            <a:spLocks noGrp="1"/>
          </p:cNvSpPr>
          <p:nvPr>
            <p:ph type="title"/>
          </p:nvPr>
        </p:nvSpPr>
        <p:spPr>
          <a:xfrm>
            <a:off x="677334" y="609600"/>
            <a:ext cx="8596668" cy="790575"/>
          </a:xfrm>
        </p:spPr>
        <p:txBody>
          <a:bodyPr/>
          <a:lstStyle/>
          <a:p>
            <a:r>
              <a:rPr lang="it-IT" dirty="0"/>
              <a:t>CONSTRUCTION OF THE DATASET</a:t>
            </a:r>
          </a:p>
        </p:txBody>
      </p:sp>
      <p:sp>
        <p:nvSpPr>
          <p:cNvPr id="3" name="Segnaposto contenuto 2">
            <a:extLst>
              <a:ext uri="{FF2B5EF4-FFF2-40B4-BE49-F238E27FC236}">
                <a16:creationId xmlns:a16="http://schemas.microsoft.com/office/drawing/2014/main" id="{E79F6895-2873-430A-8E5B-3F68E395A9BC}"/>
              </a:ext>
            </a:extLst>
          </p:cNvPr>
          <p:cNvSpPr>
            <a:spLocks noGrp="1"/>
          </p:cNvSpPr>
          <p:nvPr>
            <p:ph idx="1"/>
          </p:nvPr>
        </p:nvSpPr>
        <p:spPr>
          <a:xfrm>
            <a:off x="677333" y="1488613"/>
            <a:ext cx="10266892" cy="5074112"/>
          </a:xfrm>
        </p:spPr>
        <p:txBody>
          <a:bodyPr>
            <a:normAutofit/>
          </a:bodyPr>
          <a:lstStyle/>
          <a:p>
            <a:r>
              <a:rPr lang="en-US" dirty="0"/>
              <a:t>Three different dataset has been used in order to build the final dataset:</a:t>
            </a:r>
          </a:p>
          <a:p>
            <a:pPr lvl="1"/>
            <a:r>
              <a:rPr lang="en-US" sz="1800" dirty="0"/>
              <a:t>Agreement by Create Debaters (ABCD);</a:t>
            </a:r>
          </a:p>
          <a:p>
            <a:pPr lvl="1"/>
            <a:r>
              <a:rPr lang="en-US" sz="1800" dirty="0"/>
              <a:t>Hate Speech and Offensive Language Dataset;</a:t>
            </a:r>
          </a:p>
          <a:p>
            <a:pPr lvl="1"/>
            <a:r>
              <a:rPr lang="it-IT" sz="1800" dirty="0" err="1"/>
              <a:t>Contradiction</a:t>
            </a:r>
            <a:r>
              <a:rPr lang="it-IT" sz="1800" dirty="0"/>
              <a:t> dataset</a:t>
            </a:r>
            <a:r>
              <a:rPr lang="en-US" sz="1800" dirty="0"/>
              <a:t>;</a:t>
            </a:r>
          </a:p>
          <a:p>
            <a:r>
              <a:rPr lang="it-IT" dirty="0"/>
              <a:t>How </a:t>
            </a:r>
            <a:r>
              <a:rPr lang="it-IT" dirty="0" err="1"/>
              <a:t>they</a:t>
            </a:r>
            <a:r>
              <a:rPr lang="it-IT" dirty="0"/>
              <a:t> </a:t>
            </a:r>
            <a:r>
              <a:rPr lang="it-IT" dirty="0" err="1"/>
              <a:t>have</a:t>
            </a:r>
            <a:r>
              <a:rPr lang="it-IT" dirty="0"/>
              <a:t> </a:t>
            </a:r>
            <a:r>
              <a:rPr lang="it-IT" dirty="0" err="1"/>
              <a:t>been</a:t>
            </a:r>
            <a:r>
              <a:rPr lang="it-IT" dirty="0"/>
              <a:t> </a:t>
            </a:r>
            <a:r>
              <a:rPr lang="it-IT" dirty="0" err="1"/>
              <a:t>used</a:t>
            </a:r>
            <a:r>
              <a:rPr lang="it-IT" dirty="0"/>
              <a:t>:</a:t>
            </a:r>
            <a:endParaRPr lang="en-US" dirty="0"/>
          </a:p>
          <a:p>
            <a:pPr lvl="1"/>
            <a:r>
              <a:rPr lang="en-US" sz="1800" dirty="0"/>
              <a:t>1° category: in this case the first statements of the pairs have been retrieved from the ACBD dataset, meanwhile the second statement of the pairs have been retrieved from the ”Hate Speech and Offensive Language Dataset”. This has been done in order to simulate the name-calling/</a:t>
            </a:r>
            <a:r>
              <a:rPr lang="en-US" sz="1800" dirty="0" err="1"/>
              <a:t>adhominem</a:t>
            </a:r>
            <a:r>
              <a:rPr lang="en-US" sz="1800" dirty="0"/>
              <a:t> disagreement level. </a:t>
            </a:r>
          </a:p>
          <a:p>
            <a:pPr lvl="1"/>
            <a:r>
              <a:rPr lang="en-US" sz="1800" dirty="0"/>
              <a:t>2° category: for the second category the pairs have been retrieved from the ”Contradiction dataset”; </a:t>
            </a:r>
          </a:p>
          <a:p>
            <a:pPr lvl="1"/>
            <a:r>
              <a:rPr lang="en-US" sz="1800" dirty="0"/>
              <a:t>3° and 4° category: for the last two categories just the ACBD dataset has been used; </a:t>
            </a:r>
          </a:p>
        </p:txBody>
      </p:sp>
    </p:spTree>
    <p:extLst>
      <p:ext uri="{BB962C8B-B14F-4D97-AF65-F5344CB8AC3E}">
        <p14:creationId xmlns:p14="http://schemas.microsoft.com/office/powerpoint/2010/main" val="80503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7CA73B-9D9A-4326-8E68-CE7E30BAAD86}"/>
              </a:ext>
            </a:extLst>
          </p:cNvPr>
          <p:cNvSpPr>
            <a:spLocks noGrp="1"/>
          </p:cNvSpPr>
          <p:nvPr>
            <p:ph type="title"/>
          </p:nvPr>
        </p:nvSpPr>
        <p:spPr>
          <a:xfrm>
            <a:off x="1439334" y="361950"/>
            <a:ext cx="8596668" cy="704850"/>
          </a:xfrm>
        </p:spPr>
        <p:txBody>
          <a:bodyPr>
            <a:noAutofit/>
          </a:bodyPr>
          <a:lstStyle/>
          <a:p>
            <a:pPr algn="ctr"/>
            <a:r>
              <a:rPr lang="it-IT" sz="5400" dirty="0"/>
              <a:t>EXPERIMENTAL SETUP</a:t>
            </a:r>
          </a:p>
        </p:txBody>
      </p:sp>
      <p:sp>
        <p:nvSpPr>
          <p:cNvPr id="3" name="Segnaposto contenuto 2">
            <a:extLst>
              <a:ext uri="{FF2B5EF4-FFF2-40B4-BE49-F238E27FC236}">
                <a16:creationId xmlns:a16="http://schemas.microsoft.com/office/drawing/2014/main" id="{5FE38B54-40AA-45CF-9CDE-4A9661A39BE5}"/>
              </a:ext>
            </a:extLst>
          </p:cNvPr>
          <p:cNvSpPr>
            <a:spLocks noGrp="1"/>
          </p:cNvSpPr>
          <p:nvPr>
            <p:ph idx="1"/>
          </p:nvPr>
        </p:nvSpPr>
        <p:spPr>
          <a:xfrm>
            <a:off x="677334" y="1636714"/>
            <a:ext cx="8596668" cy="4640261"/>
          </a:xfrm>
        </p:spPr>
        <p:txBody>
          <a:bodyPr>
            <a:noAutofit/>
          </a:bodyPr>
          <a:lstStyle/>
          <a:p>
            <a:r>
              <a:rPr lang="it-IT" sz="1400" dirty="0"/>
              <a:t>PRE-PROCESSING STEPS APPLIED OVER THE TEXT:</a:t>
            </a:r>
          </a:p>
          <a:p>
            <a:pPr lvl="1"/>
            <a:r>
              <a:rPr lang="en-US" sz="1400" dirty="0"/>
              <a:t>Lower casing; </a:t>
            </a:r>
          </a:p>
          <a:p>
            <a:pPr lvl="1"/>
            <a:r>
              <a:rPr lang="en-US" sz="1400" dirty="0"/>
              <a:t>Removal of punctuations; </a:t>
            </a:r>
          </a:p>
          <a:p>
            <a:pPr lvl="1"/>
            <a:r>
              <a:rPr lang="en-US" sz="1400" dirty="0"/>
              <a:t>Removal of </a:t>
            </a:r>
            <a:r>
              <a:rPr lang="en-US" sz="1400" dirty="0" err="1"/>
              <a:t>stopwords</a:t>
            </a:r>
            <a:r>
              <a:rPr lang="en-US" sz="1400" dirty="0"/>
              <a:t>; </a:t>
            </a:r>
          </a:p>
          <a:p>
            <a:pPr lvl="1"/>
            <a:r>
              <a:rPr lang="en-US" sz="1400" dirty="0"/>
              <a:t>Removal HTLM tags; </a:t>
            </a:r>
          </a:p>
          <a:p>
            <a:pPr lvl="1"/>
            <a:r>
              <a:rPr lang="en-US" sz="1400" dirty="0"/>
              <a:t>Expansions of verbal contractions;</a:t>
            </a:r>
          </a:p>
          <a:p>
            <a:r>
              <a:rPr lang="it-IT" sz="1400" dirty="0"/>
              <a:t>VECTORIZATION OF THE STATEMENTS:</a:t>
            </a:r>
          </a:p>
          <a:p>
            <a:pPr lvl="1"/>
            <a:r>
              <a:rPr lang="it-IT" sz="1400" dirty="0"/>
              <a:t>From text features to </a:t>
            </a:r>
            <a:r>
              <a:rPr lang="it-IT" sz="1400" dirty="0" err="1"/>
              <a:t>integer</a:t>
            </a:r>
            <a:r>
              <a:rPr lang="it-IT" sz="1400" dirty="0"/>
              <a:t> </a:t>
            </a:r>
            <a:r>
              <a:rPr lang="it-IT" sz="1400" dirty="0" err="1"/>
              <a:t>sequences</a:t>
            </a:r>
            <a:r>
              <a:rPr lang="it-IT" sz="1400" dirty="0"/>
              <a:t>;</a:t>
            </a:r>
          </a:p>
          <a:p>
            <a:pPr lvl="1"/>
            <a:r>
              <a:rPr lang="it-IT" sz="1400" dirty="0" err="1"/>
              <a:t>Length</a:t>
            </a:r>
            <a:r>
              <a:rPr lang="it-IT" sz="1400" dirty="0"/>
              <a:t> of the </a:t>
            </a:r>
            <a:r>
              <a:rPr lang="it-IT" sz="1400" dirty="0" err="1"/>
              <a:t>sequences</a:t>
            </a:r>
            <a:r>
              <a:rPr lang="it-IT" sz="1400" dirty="0"/>
              <a:t> </a:t>
            </a:r>
            <a:r>
              <a:rPr lang="it-IT" sz="1400" dirty="0" err="1"/>
              <a:t>fidex</a:t>
            </a:r>
            <a:r>
              <a:rPr lang="it-IT" sz="1400" dirty="0"/>
              <a:t> to 200;</a:t>
            </a:r>
          </a:p>
          <a:p>
            <a:pPr lvl="1"/>
            <a:r>
              <a:rPr lang="it-IT" sz="1400" dirty="0"/>
              <a:t>Application of zero-</a:t>
            </a:r>
            <a:r>
              <a:rPr lang="it-IT" sz="1400" dirty="0" err="1"/>
              <a:t>padding</a:t>
            </a:r>
            <a:r>
              <a:rPr lang="it-IT" sz="1400" dirty="0"/>
              <a:t>;</a:t>
            </a:r>
          </a:p>
          <a:p>
            <a:r>
              <a:rPr lang="it-IT" sz="1400" dirty="0"/>
              <a:t>WORD EMBEDDING:</a:t>
            </a:r>
          </a:p>
          <a:p>
            <a:pPr lvl="1"/>
            <a:r>
              <a:rPr lang="en-US" sz="1400" dirty="0"/>
              <a:t>In order to embed the word of the statements a pre-trained model of </a:t>
            </a:r>
            <a:r>
              <a:rPr lang="en-US" sz="1400" dirty="0" err="1"/>
              <a:t>GloVe</a:t>
            </a:r>
            <a:r>
              <a:rPr lang="en-US" sz="1400" dirty="0"/>
              <a:t> has been used;</a:t>
            </a:r>
          </a:p>
          <a:p>
            <a:pPr lvl="1"/>
            <a:r>
              <a:rPr lang="en-US" sz="1400" dirty="0"/>
              <a:t>The pre-trained model is the one with 300 dimensions trained on Common Crawl with 840 billion tokens. </a:t>
            </a:r>
          </a:p>
          <a:p>
            <a:pPr lvl="1"/>
            <a:endParaRPr lang="it-IT" sz="1400" dirty="0"/>
          </a:p>
        </p:txBody>
      </p:sp>
    </p:spTree>
    <p:extLst>
      <p:ext uri="{BB962C8B-B14F-4D97-AF65-F5344CB8AC3E}">
        <p14:creationId xmlns:p14="http://schemas.microsoft.com/office/powerpoint/2010/main" val="1974601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3E4AB-D031-4A47-90D5-7456327B3F8E}"/>
              </a:ext>
            </a:extLst>
          </p:cNvPr>
          <p:cNvSpPr>
            <a:spLocks noGrp="1"/>
          </p:cNvSpPr>
          <p:nvPr>
            <p:ph type="title"/>
          </p:nvPr>
        </p:nvSpPr>
        <p:spPr/>
        <p:txBody>
          <a:bodyPr/>
          <a:lstStyle/>
          <a:p>
            <a:r>
              <a:rPr lang="it-IT" dirty="0"/>
              <a:t>MACHINE LEARNING MODELS</a:t>
            </a:r>
            <a:br>
              <a:rPr lang="it-IT" dirty="0"/>
            </a:br>
            <a:endParaRPr lang="it-IT" dirty="0"/>
          </a:p>
        </p:txBody>
      </p:sp>
      <p:sp>
        <p:nvSpPr>
          <p:cNvPr id="3" name="Segnaposto contenuto 2">
            <a:extLst>
              <a:ext uri="{FF2B5EF4-FFF2-40B4-BE49-F238E27FC236}">
                <a16:creationId xmlns:a16="http://schemas.microsoft.com/office/drawing/2014/main" id="{8279340F-BF27-4D20-B95B-E5568A7B56B6}"/>
              </a:ext>
            </a:extLst>
          </p:cNvPr>
          <p:cNvSpPr>
            <a:spLocks noGrp="1"/>
          </p:cNvSpPr>
          <p:nvPr>
            <p:ph idx="1"/>
          </p:nvPr>
        </p:nvSpPr>
        <p:spPr>
          <a:xfrm>
            <a:off x="96309" y="1770064"/>
            <a:ext cx="8596668" cy="3880773"/>
          </a:xfrm>
        </p:spPr>
        <p:txBody>
          <a:bodyPr/>
          <a:lstStyle/>
          <a:p>
            <a:r>
              <a:rPr lang="en-US" sz="2000" b="0" i="0" dirty="0">
                <a:effectLst/>
                <a:latin typeface="Arial" panose="020B0604020202020204" pitchFamily="34" charset="0"/>
              </a:rPr>
              <a:t>The architectures for the two models used in the experiments have been inspired from the article “</a:t>
            </a:r>
            <a:r>
              <a:rPr lang="en-US" sz="2000" dirty="0"/>
              <a:t>Agree to Disagree: Improving Disagreement Detection with Dual GRUs”:</a:t>
            </a:r>
            <a:endParaRPr lang="it-IT" sz="2000" dirty="0"/>
          </a:p>
          <a:p>
            <a:pPr lvl="1"/>
            <a:r>
              <a:rPr lang="en-US" sz="2000" dirty="0"/>
              <a:t>Goal of their research was the detection of (</a:t>
            </a:r>
            <a:r>
              <a:rPr lang="en-US" sz="2000" b="0" i="0" dirty="0">
                <a:effectLst/>
                <a:latin typeface="Arial" panose="020B0604020202020204" pitchFamily="34" charset="0"/>
              </a:rPr>
              <a:t>dis)agreements by performing a 3-way classification </a:t>
            </a:r>
            <a:r>
              <a:rPr lang="it-IT" sz="2000" b="0" i="0" dirty="0">
                <a:effectLst/>
                <a:latin typeface="Arial" panose="020B0604020202020204" pitchFamily="34" charset="0"/>
              </a:rPr>
              <a:t>(agreement/</a:t>
            </a:r>
            <a:r>
              <a:rPr lang="it-IT" sz="2000" b="0" i="0" dirty="0" err="1">
                <a:effectLst/>
                <a:latin typeface="Arial" panose="020B0604020202020204" pitchFamily="34" charset="0"/>
              </a:rPr>
              <a:t>disagreement</a:t>
            </a:r>
            <a:r>
              <a:rPr lang="it-IT" sz="2000" b="0" i="0" dirty="0">
                <a:effectLst/>
                <a:latin typeface="Arial" panose="020B0604020202020204" pitchFamily="34" charset="0"/>
              </a:rPr>
              <a:t>/none)  o</a:t>
            </a:r>
            <a:r>
              <a:rPr lang="en-US" sz="2000" b="0" i="0" dirty="0" err="1">
                <a:effectLst/>
                <a:latin typeface="Arial" panose="020B0604020202020204" pitchFamily="34" charset="0"/>
              </a:rPr>
              <a:t>ver</a:t>
            </a:r>
            <a:r>
              <a:rPr lang="en-US" sz="2000" b="0" i="0" dirty="0">
                <a:effectLst/>
                <a:latin typeface="Arial" panose="020B0604020202020204" pitchFamily="34" charset="0"/>
              </a:rPr>
              <a:t> </a:t>
            </a:r>
            <a:r>
              <a:rPr lang="it-IT" sz="2000" b="0" i="0" dirty="0">
                <a:effectLst/>
                <a:latin typeface="Arial" panose="020B0604020202020204" pitchFamily="34" charset="0"/>
              </a:rPr>
              <a:t>Q-R </a:t>
            </a:r>
            <a:r>
              <a:rPr lang="it-IT" sz="2000" b="0" i="0" dirty="0" err="1">
                <a:effectLst/>
                <a:latin typeface="Arial" panose="020B0604020202020204" pitchFamily="34" charset="0"/>
              </a:rPr>
              <a:t>pairs</a:t>
            </a:r>
            <a:r>
              <a:rPr lang="it-IT" sz="2000" b="0" i="0" dirty="0">
                <a:effectLst/>
                <a:latin typeface="Arial" panose="020B0604020202020204" pitchFamily="34" charset="0"/>
              </a:rPr>
              <a:t>;</a:t>
            </a:r>
          </a:p>
          <a:p>
            <a:pPr lvl="1"/>
            <a:r>
              <a:rPr lang="en-US" sz="2000" b="0" i="0" dirty="0" err="1">
                <a:effectLst/>
                <a:latin typeface="Arial" panose="020B0604020202020204" pitchFamily="34" charset="0"/>
              </a:rPr>
              <a:t>GloVe</a:t>
            </a:r>
            <a:r>
              <a:rPr lang="en-US" sz="2000" b="0" i="0" dirty="0">
                <a:effectLst/>
                <a:latin typeface="Arial" panose="020B0604020202020204" pitchFamily="34" charset="0"/>
              </a:rPr>
              <a:t> word embeddings are fed to Gated Recurrent Unite to create a sentence embedding;</a:t>
            </a:r>
          </a:p>
          <a:p>
            <a:pPr lvl="1"/>
            <a:r>
              <a:rPr lang="en-US" sz="2000" dirty="0">
                <a:latin typeface="Arial" panose="020B0604020202020204" pitchFamily="34" charset="0"/>
              </a:rPr>
              <a:t>F</a:t>
            </a:r>
            <a:r>
              <a:rPr lang="en-US" sz="2000" b="0" i="0" dirty="0">
                <a:effectLst/>
                <a:latin typeface="Arial" panose="020B0604020202020204" pitchFamily="34" charset="0"/>
              </a:rPr>
              <a:t>rom each text a lexical feature vector is extracted by using </a:t>
            </a:r>
            <a:r>
              <a:rPr lang="it-IT" sz="2000" b="0" i="0" dirty="0">
                <a:effectLst/>
                <a:latin typeface="Arial" panose="020B0604020202020204" pitchFamily="34" charset="0"/>
              </a:rPr>
              <a:t>sentiment, </a:t>
            </a:r>
            <a:r>
              <a:rPr lang="it-IT" sz="2000" b="0" i="0" dirty="0" err="1">
                <a:effectLst/>
                <a:latin typeface="Arial" panose="020B0604020202020204" pitchFamily="34" charset="0"/>
              </a:rPr>
              <a:t>emotion</a:t>
            </a:r>
            <a:r>
              <a:rPr lang="it-IT" sz="2000" b="0" i="0" dirty="0">
                <a:effectLst/>
                <a:latin typeface="Arial" panose="020B0604020202020204" pitchFamily="34" charset="0"/>
              </a:rPr>
              <a:t>, opinion </a:t>
            </a:r>
            <a:r>
              <a:rPr lang="it-IT" sz="2000" b="0" i="0" dirty="0" err="1">
                <a:effectLst/>
                <a:latin typeface="Arial" panose="020B0604020202020204" pitchFamily="34" charset="0"/>
              </a:rPr>
              <a:t>lexicons</a:t>
            </a:r>
            <a:r>
              <a:rPr lang="it-IT" sz="2000" b="0" i="0" dirty="0">
                <a:effectLst/>
                <a:latin typeface="Arial" panose="020B0604020202020204" pitchFamily="34" charset="0"/>
              </a:rPr>
              <a:t>;</a:t>
            </a:r>
            <a:endParaRPr lang="en-US" sz="2000" b="0" i="0" dirty="0">
              <a:effectLst/>
              <a:latin typeface="Arial" panose="020B0604020202020204" pitchFamily="34" charset="0"/>
            </a:endParaRPr>
          </a:p>
          <a:p>
            <a:pPr lvl="1"/>
            <a:endParaRPr lang="en-US" dirty="0"/>
          </a:p>
        </p:txBody>
      </p:sp>
      <p:pic>
        <p:nvPicPr>
          <p:cNvPr id="5" name="Immagine 4">
            <a:extLst>
              <a:ext uri="{FF2B5EF4-FFF2-40B4-BE49-F238E27FC236}">
                <a16:creationId xmlns:a16="http://schemas.microsoft.com/office/drawing/2014/main" id="{A708CDC9-6929-4CA4-ACA3-E0BC4F7A6014}"/>
              </a:ext>
            </a:extLst>
          </p:cNvPr>
          <p:cNvPicPr>
            <a:picLocks noChangeAspect="1"/>
          </p:cNvPicPr>
          <p:nvPr/>
        </p:nvPicPr>
        <p:blipFill>
          <a:blip r:embed="rId2"/>
          <a:stretch>
            <a:fillRect/>
          </a:stretch>
        </p:blipFill>
        <p:spPr>
          <a:xfrm>
            <a:off x="8651153" y="1539076"/>
            <a:ext cx="3444538" cy="3779848"/>
          </a:xfrm>
          <a:prstGeom prst="rect">
            <a:avLst/>
          </a:prstGeom>
        </p:spPr>
      </p:pic>
    </p:spTree>
    <p:extLst>
      <p:ext uri="{BB962C8B-B14F-4D97-AF65-F5344CB8AC3E}">
        <p14:creationId xmlns:p14="http://schemas.microsoft.com/office/powerpoint/2010/main" val="3778188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3E4AB-D031-4A47-90D5-7456327B3F8E}"/>
              </a:ext>
            </a:extLst>
          </p:cNvPr>
          <p:cNvSpPr>
            <a:spLocks noGrp="1"/>
          </p:cNvSpPr>
          <p:nvPr>
            <p:ph type="title"/>
          </p:nvPr>
        </p:nvSpPr>
        <p:spPr/>
        <p:txBody>
          <a:bodyPr/>
          <a:lstStyle/>
          <a:p>
            <a:r>
              <a:rPr lang="it-IT" dirty="0"/>
              <a:t>MACHINE LEARNING MODELS</a:t>
            </a:r>
            <a:br>
              <a:rPr lang="it-IT" dirty="0"/>
            </a:br>
            <a:endParaRPr lang="it-IT" dirty="0"/>
          </a:p>
        </p:txBody>
      </p:sp>
      <p:sp>
        <p:nvSpPr>
          <p:cNvPr id="3" name="Segnaposto contenuto 2">
            <a:extLst>
              <a:ext uri="{FF2B5EF4-FFF2-40B4-BE49-F238E27FC236}">
                <a16:creationId xmlns:a16="http://schemas.microsoft.com/office/drawing/2014/main" id="{8279340F-BF27-4D20-B95B-E5568A7B56B6}"/>
              </a:ext>
            </a:extLst>
          </p:cNvPr>
          <p:cNvSpPr>
            <a:spLocks noGrp="1"/>
          </p:cNvSpPr>
          <p:nvPr>
            <p:ph idx="1"/>
          </p:nvPr>
        </p:nvSpPr>
        <p:spPr>
          <a:xfrm>
            <a:off x="305859" y="1376387"/>
            <a:ext cx="7686030" cy="2982911"/>
          </a:xfrm>
        </p:spPr>
        <p:txBody>
          <a:bodyPr/>
          <a:lstStyle/>
          <a:p>
            <a:r>
              <a:rPr lang="en-US" sz="2000" dirty="0"/>
              <a:t>The main architecture used in the experiment is a simplification of the previous </a:t>
            </a:r>
            <a:r>
              <a:rPr lang="en-US" sz="2000" dirty="0" err="1"/>
              <a:t>archictecture</a:t>
            </a:r>
            <a:r>
              <a:rPr lang="en-US" sz="2000" dirty="0"/>
              <a:t>:</a:t>
            </a:r>
            <a:endParaRPr lang="it-IT" sz="2000" dirty="0"/>
          </a:p>
          <a:p>
            <a:pPr lvl="1"/>
            <a:r>
              <a:rPr lang="en-US" sz="2400" b="0" i="0" dirty="0">
                <a:effectLst/>
                <a:latin typeface="Arial" panose="020B0604020202020204" pitchFamily="34" charset="0"/>
              </a:rPr>
              <a:t>the number of fully connected layers have been reduced to 1;</a:t>
            </a:r>
          </a:p>
          <a:p>
            <a:pPr lvl="1"/>
            <a:r>
              <a:rPr lang="en-US" sz="2000" b="0" i="0" dirty="0">
                <a:effectLst/>
                <a:latin typeface="Arial" panose="020B0604020202020204" pitchFamily="34" charset="0"/>
              </a:rPr>
              <a:t>The lexical feature </a:t>
            </a:r>
            <a:r>
              <a:rPr lang="it-IT" sz="2000" b="0" i="0" dirty="0" err="1">
                <a:effectLst/>
                <a:latin typeface="Arial" panose="020B0604020202020204" pitchFamily="34" charset="0"/>
              </a:rPr>
              <a:t>has</a:t>
            </a:r>
            <a:r>
              <a:rPr lang="it-IT" sz="2000" b="0" i="0" dirty="0">
                <a:effectLst/>
                <a:latin typeface="Arial" panose="020B0604020202020204" pitchFamily="34" charset="0"/>
              </a:rPr>
              <a:t> </a:t>
            </a:r>
            <a:r>
              <a:rPr lang="it-IT" sz="2000" b="0" i="0" dirty="0" err="1">
                <a:effectLst/>
                <a:latin typeface="Arial" panose="020B0604020202020204" pitchFamily="34" charset="0"/>
              </a:rPr>
              <a:t>been</a:t>
            </a:r>
            <a:r>
              <a:rPr lang="it-IT" sz="2000" b="0" i="0" dirty="0">
                <a:effectLst/>
                <a:latin typeface="Arial" panose="020B0604020202020204" pitchFamily="34" charset="0"/>
              </a:rPr>
              <a:t> </a:t>
            </a:r>
            <a:r>
              <a:rPr lang="it-IT" sz="2000" b="0" i="0" dirty="0" err="1">
                <a:effectLst/>
                <a:latin typeface="Arial" panose="020B0604020202020204" pitchFamily="34" charset="0"/>
              </a:rPr>
              <a:t>removed</a:t>
            </a:r>
            <a:r>
              <a:rPr lang="it-IT" sz="2000" b="0" i="0" dirty="0">
                <a:effectLst/>
                <a:latin typeface="Arial" panose="020B0604020202020204" pitchFamily="34" charset="0"/>
              </a:rPr>
              <a:t>;</a:t>
            </a:r>
          </a:p>
          <a:p>
            <a:pPr lvl="1"/>
            <a:r>
              <a:rPr lang="it-IT" sz="2000" dirty="0">
                <a:latin typeface="Arial" panose="020B0604020202020204" pitchFamily="34" charset="0"/>
              </a:rPr>
              <a:t>The </a:t>
            </a:r>
            <a:r>
              <a:rPr lang="it-IT" sz="2000" dirty="0" err="1">
                <a:latin typeface="Arial" panose="020B0604020202020204" pitchFamily="34" charset="0"/>
              </a:rPr>
              <a:t>units</a:t>
            </a:r>
            <a:r>
              <a:rPr lang="it-IT" sz="2000" dirty="0">
                <a:latin typeface="Arial" panose="020B0604020202020204" pitchFamily="34" charset="0"/>
              </a:rPr>
              <a:t> of the </a:t>
            </a:r>
            <a:r>
              <a:rPr lang="it-IT" sz="2000" dirty="0" err="1">
                <a:latin typeface="Arial" panose="020B0604020202020204" pitchFamily="34" charset="0"/>
              </a:rPr>
              <a:t>softmax</a:t>
            </a:r>
            <a:r>
              <a:rPr lang="it-IT" sz="2000" dirty="0">
                <a:latin typeface="Arial" panose="020B0604020202020204" pitchFamily="34" charset="0"/>
              </a:rPr>
              <a:t> </a:t>
            </a:r>
            <a:r>
              <a:rPr lang="it-IT" sz="2000" dirty="0" err="1">
                <a:latin typeface="Arial" panose="020B0604020202020204" pitchFamily="34" charset="0"/>
              </a:rPr>
              <a:t>layer</a:t>
            </a:r>
            <a:r>
              <a:rPr lang="it-IT" sz="2000" dirty="0">
                <a:latin typeface="Arial" panose="020B0604020202020204" pitchFamily="34" charset="0"/>
              </a:rPr>
              <a:t> </a:t>
            </a:r>
            <a:r>
              <a:rPr lang="it-IT" sz="2000" dirty="0" err="1">
                <a:latin typeface="Arial" panose="020B0604020202020204" pitchFamily="34" charset="0"/>
              </a:rPr>
              <a:t>have</a:t>
            </a:r>
            <a:r>
              <a:rPr lang="it-IT" sz="2000" dirty="0">
                <a:latin typeface="Arial" panose="020B0604020202020204" pitchFamily="34" charset="0"/>
              </a:rPr>
              <a:t> </a:t>
            </a:r>
            <a:r>
              <a:rPr lang="it-IT" sz="2000" dirty="0" err="1">
                <a:latin typeface="Arial" panose="020B0604020202020204" pitchFamily="34" charset="0"/>
              </a:rPr>
              <a:t>been</a:t>
            </a:r>
            <a:r>
              <a:rPr lang="it-IT" sz="2000" dirty="0">
                <a:latin typeface="Arial" panose="020B0604020202020204" pitchFamily="34" charset="0"/>
              </a:rPr>
              <a:t> </a:t>
            </a:r>
            <a:r>
              <a:rPr lang="it-IT" sz="2000" dirty="0" err="1">
                <a:latin typeface="Arial" panose="020B0604020202020204" pitchFamily="34" charset="0"/>
              </a:rPr>
              <a:t>passed</a:t>
            </a:r>
            <a:r>
              <a:rPr lang="it-IT" sz="2000" dirty="0">
                <a:latin typeface="Arial" panose="020B0604020202020204" pitchFamily="34" charset="0"/>
              </a:rPr>
              <a:t> to 4 </a:t>
            </a:r>
            <a:r>
              <a:rPr lang="it-IT" sz="2000" dirty="0" err="1">
                <a:latin typeface="Arial" panose="020B0604020202020204" pitchFamily="34" charset="0"/>
              </a:rPr>
              <a:t>since</a:t>
            </a:r>
            <a:r>
              <a:rPr lang="it-IT" sz="2000" dirty="0">
                <a:latin typeface="Arial" panose="020B0604020202020204" pitchFamily="34" charset="0"/>
              </a:rPr>
              <a:t> </a:t>
            </a:r>
            <a:r>
              <a:rPr lang="it-IT" sz="2000" dirty="0" err="1">
                <a:latin typeface="Arial" panose="020B0604020202020204" pitchFamily="34" charset="0"/>
              </a:rPr>
              <a:t>we</a:t>
            </a:r>
            <a:r>
              <a:rPr lang="it-IT" sz="2000" dirty="0">
                <a:latin typeface="Arial" panose="020B0604020202020204" pitchFamily="34" charset="0"/>
              </a:rPr>
              <a:t> </a:t>
            </a:r>
            <a:r>
              <a:rPr lang="it-IT" sz="2000" dirty="0" err="1">
                <a:latin typeface="Arial" panose="020B0604020202020204" pitchFamily="34" charset="0"/>
              </a:rPr>
              <a:t>have</a:t>
            </a:r>
            <a:r>
              <a:rPr lang="it-IT" sz="2000" dirty="0">
                <a:latin typeface="Arial" panose="020B0604020202020204" pitchFamily="34" charset="0"/>
              </a:rPr>
              <a:t> 4 </a:t>
            </a:r>
            <a:r>
              <a:rPr lang="it-IT" sz="2000" dirty="0" err="1">
                <a:latin typeface="Arial" panose="020B0604020202020204" pitchFamily="34" charset="0"/>
              </a:rPr>
              <a:t>categories</a:t>
            </a:r>
            <a:r>
              <a:rPr lang="it-IT" sz="2000" dirty="0">
                <a:latin typeface="Arial" panose="020B0604020202020204" pitchFamily="34" charset="0"/>
              </a:rPr>
              <a:t> of </a:t>
            </a:r>
            <a:r>
              <a:rPr lang="it-IT" sz="2000" dirty="0" err="1">
                <a:latin typeface="Arial" panose="020B0604020202020204" pitchFamily="34" charset="0"/>
              </a:rPr>
              <a:t>disagreements</a:t>
            </a:r>
            <a:r>
              <a:rPr lang="it-IT" sz="2000" dirty="0">
                <a:latin typeface="Arial" panose="020B0604020202020204" pitchFamily="34" charset="0"/>
              </a:rPr>
              <a:t>;</a:t>
            </a:r>
            <a:endParaRPr lang="en-US" sz="2000" b="0" i="0" dirty="0">
              <a:effectLst/>
              <a:latin typeface="Arial" panose="020B0604020202020204" pitchFamily="34" charset="0"/>
            </a:endParaRPr>
          </a:p>
          <a:p>
            <a:pPr lvl="1"/>
            <a:endParaRPr lang="en-US" dirty="0"/>
          </a:p>
        </p:txBody>
      </p:sp>
      <p:pic>
        <p:nvPicPr>
          <p:cNvPr id="8" name="Immagine 7">
            <a:extLst>
              <a:ext uri="{FF2B5EF4-FFF2-40B4-BE49-F238E27FC236}">
                <a16:creationId xmlns:a16="http://schemas.microsoft.com/office/drawing/2014/main" id="{6CC10D72-DC95-413C-9821-05E6972DB30A}"/>
              </a:ext>
            </a:extLst>
          </p:cNvPr>
          <p:cNvPicPr>
            <a:picLocks noChangeAspect="1"/>
          </p:cNvPicPr>
          <p:nvPr/>
        </p:nvPicPr>
        <p:blipFill>
          <a:blip r:embed="rId2"/>
          <a:stretch>
            <a:fillRect/>
          </a:stretch>
        </p:blipFill>
        <p:spPr>
          <a:xfrm>
            <a:off x="8875298" y="638427"/>
            <a:ext cx="2753390" cy="3276600"/>
          </a:xfrm>
          <a:prstGeom prst="rect">
            <a:avLst/>
          </a:prstGeom>
        </p:spPr>
      </p:pic>
      <p:pic>
        <p:nvPicPr>
          <p:cNvPr id="10" name="Immagine 9">
            <a:extLst>
              <a:ext uri="{FF2B5EF4-FFF2-40B4-BE49-F238E27FC236}">
                <a16:creationId xmlns:a16="http://schemas.microsoft.com/office/drawing/2014/main" id="{9250161F-5483-44A7-A098-B4F499EA3588}"/>
              </a:ext>
            </a:extLst>
          </p:cNvPr>
          <p:cNvPicPr>
            <a:picLocks noChangeAspect="1"/>
          </p:cNvPicPr>
          <p:nvPr/>
        </p:nvPicPr>
        <p:blipFill>
          <a:blip r:embed="rId3"/>
          <a:stretch>
            <a:fillRect/>
          </a:stretch>
        </p:blipFill>
        <p:spPr>
          <a:xfrm>
            <a:off x="7991889" y="4238212"/>
            <a:ext cx="2374021" cy="2486802"/>
          </a:xfrm>
          <a:prstGeom prst="rect">
            <a:avLst/>
          </a:prstGeom>
        </p:spPr>
      </p:pic>
      <p:sp>
        <p:nvSpPr>
          <p:cNvPr id="11" name="Segnaposto contenuto 2">
            <a:extLst>
              <a:ext uri="{FF2B5EF4-FFF2-40B4-BE49-F238E27FC236}">
                <a16:creationId xmlns:a16="http://schemas.microsoft.com/office/drawing/2014/main" id="{EFD95351-D030-4469-BB53-649648922D08}"/>
              </a:ext>
            </a:extLst>
          </p:cNvPr>
          <p:cNvSpPr txBox="1">
            <a:spLocks/>
          </p:cNvSpPr>
          <p:nvPr/>
        </p:nvSpPr>
        <p:spPr>
          <a:xfrm>
            <a:off x="305859" y="4238212"/>
            <a:ext cx="7686030" cy="29829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dirty="0"/>
              <a:t>Another architecture has been used in order to understand how much impact has the first statement over the classification task:</a:t>
            </a:r>
            <a:endParaRPr lang="it-IT" sz="2000" dirty="0"/>
          </a:p>
          <a:p>
            <a:pPr lvl="1"/>
            <a:r>
              <a:rPr lang="en-US" sz="2000" b="0" i="0" dirty="0">
                <a:effectLst/>
                <a:latin typeface="Arial" panose="020B0604020202020204" pitchFamily="34" charset="0"/>
              </a:rPr>
              <a:t>In this case there is no presence of a second GRU branch, so as input we have just the second statement, that is the one related to the disagreement;</a:t>
            </a:r>
            <a:endParaRPr lang="en-US" sz="2000" dirty="0"/>
          </a:p>
        </p:txBody>
      </p:sp>
    </p:spTree>
    <p:extLst>
      <p:ext uri="{BB962C8B-B14F-4D97-AF65-F5344CB8AC3E}">
        <p14:creationId xmlns:p14="http://schemas.microsoft.com/office/powerpoint/2010/main" val="3450166976"/>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121</TotalTime>
  <Words>770</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Arial</vt:lpstr>
      <vt:lpstr>Trebuchet MS</vt:lpstr>
      <vt:lpstr>Wingdings 3</vt:lpstr>
      <vt:lpstr>Sfaccettatura</vt:lpstr>
      <vt:lpstr>HOW TO DISAGREE</vt:lpstr>
      <vt:lpstr>GOALS OF THE PROJECT</vt:lpstr>
      <vt:lpstr>PAUL GRAHAM HIERARCHY</vt:lpstr>
      <vt:lpstr>THE DATASET</vt:lpstr>
      <vt:lpstr>VARIANT OF THE PAUL GRAHAM HIERARCHY</vt:lpstr>
      <vt:lpstr>CONSTRUCTION OF THE DATASET</vt:lpstr>
      <vt:lpstr>EXPERIMENTAL SETUP</vt:lpstr>
      <vt:lpstr>MACHINE LEARNING MODELS </vt:lpstr>
      <vt:lpstr>MACHINE LEARNING MODELS </vt:lpstr>
      <vt:lpstr>MACHINE LEARNING MODELS </vt:lpstr>
      <vt:lpstr>MACHINE LEARNING MODELS RESULTS </vt:lpstr>
      <vt:lpstr>CONCLUSIONS AND FUTURE WORKS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DISAGREE</dc:title>
  <dc:creator>Marco Lassandro</dc:creator>
  <cp:lastModifiedBy>Marco Lassandro</cp:lastModifiedBy>
  <cp:revision>3</cp:revision>
  <dcterms:created xsi:type="dcterms:W3CDTF">2022-02-17T09:16:09Z</dcterms:created>
  <dcterms:modified xsi:type="dcterms:W3CDTF">2022-02-18T11:19:15Z</dcterms:modified>
</cp:coreProperties>
</file>