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webextensions/webextension6.xml" ContentType="application/vnd.ms-office.webextension+xml"/>
  <Override PartName="/ppt/webextensions/webextension7.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 id="2147483660" r:id="rId2"/>
  </p:sldMasterIdLst>
  <p:sldIdLst>
    <p:sldId id="256" r:id="rId3"/>
    <p:sldId id="257" r:id="rId4"/>
    <p:sldId id="258" r:id="rId5"/>
    <p:sldId id="259" r:id="rId6"/>
    <p:sldId id="260" r:id="rId7"/>
    <p:sldId id="261" r:id="rId8"/>
    <p:sldId id="262" r:id="rId9"/>
    <p:sldId id="264" r:id="rId10"/>
    <p:sldId id="263" r:id="rId11"/>
    <p:sldId id="265" r:id="rId12"/>
    <p:sldId id="266"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0" d="100"/>
          <a:sy n="60" d="100"/>
        </p:scale>
        <p:origin x="90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7/17/2024</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43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7/17/2024</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122985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7/17/2024</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8883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7/17/2024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50951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7/17/2024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08706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7/17/2024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76865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7/17/2024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08614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7/17/2024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28113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7/17/2024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918316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7/17/2024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426364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7/17/2024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3575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7/17/2024</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361892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7/17/2024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531644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7/17/2024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7900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7/17/2024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162033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7/17/2024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63322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7/17/2024</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8657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7/17/2024</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614230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7/17/2024</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859484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7/17/2024</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70975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7/17/2024</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6927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7/17/2024</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1398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7/17/2024</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6731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7/17/2024</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66766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24" r:id="rId6"/>
    <p:sldLayoutId id="2147483725" r:id="rId7"/>
    <p:sldLayoutId id="2147483726" r:id="rId8"/>
    <p:sldLayoutId id="2147483727" r:id="rId9"/>
    <p:sldLayoutId id="2147483728" r:id="rId10"/>
    <p:sldLayoutId id="2147483729"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7/17/2024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550647810"/>
      </p:ext>
    </p:extLst>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1" r:id="rId11"/>
    <p:sldLayoutId id="2147483662"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1/relationships/webextension" Target="../webextensions/webextension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1/relationships/webextension" Target="../webextensions/webextension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1/relationships/webextension" Target="../webextensions/webextension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1/relationships/webextension" Target="../webextensions/webextension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1/relationships/webextension" Target="../webextensions/webextension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1/relationships/webextension" Target="../webextensions/webextension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Slide Background">
            <a:extLst>
              <a:ext uri="{FF2B5EF4-FFF2-40B4-BE49-F238E27FC236}">
                <a16:creationId xmlns:a16="http://schemas.microsoft.com/office/drawing/2014/main" id="{0C5012CC-71C4-4FA0-9F88-477BB5EA39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3" name="Rectangle 1032">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5148" y="0"/>
            <a:ext cx="6076852" cy="6849700"/>
          </a:xfrm>
          <a:prstGeom prst="rect">
            <a:avLst/>
          </a:prstGeom>
          <a:ln>
            <a:noFill/>
          </a:ln>
          <a:effectLst>
            <a:outerShdw blurRad="596900" dist="317500" dir="8820000" sx="87000" sy="87000" algn="t" rotWithShape="0">
              <a:schemeClr val="tx1">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5" name="Rectangle 1034">
            <a:extLst>
              <a:ext uri="{FF2B5EF4-FFF2-40B4-BE49-F238E27FC236}">
                <a16:creationId xmlns:a16="http://schemas.microsoft.com/office/drawing/2014/main" id="{A6FC486F-EE17-4AB5-AFD2-50FD675AE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99"/>
            <a:ext cx="12191999" cy="3541390"/>
          </a:xfrm>
          <a:prstGeom prst="rect">
            <a:avLst/>
          </a:prstGeom>
          <a:ln>
            <a:noFill/>
          </a:ln>
          <a:effectLst>
            <a:outerShdw blurRad="596900" dist="330200" dir="7140000" sx="87000" sy="87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E166AA-51F5-0230-07DB-EAC49F4A5973}"/>
              </a:ext>
            </a:extLst>
          </p:cNvPr>
          <p:cNvSpPr>
            <a:spLocks noGrp="1"/>
          </p:cNvSpPr>
          <p:nvPr>
            <p:ph type="ctrTitle"/>
          </p:nvPr>
        </p:nvSpPr>
        <p:spPr>
          <a:xfrm>
            <a:off x="765613" y="926048"/>
            <a:ext cx="4993991" cy="2257625"/>
          </a:xfrm>
        </p:spPr>
        <p:txBody>
          <a:bodyPr anchor="b">
            <a:normAutofit/>
          </a:bodyPr>
          <a:lstStyle/>
          <a:p>
            <a:r>
              <a:rPr lang="es-MX" sz="3600" dirty="0">
                <a:latin typeface="Bierstadt (Headings)"/>
                <a:cs typeface="Segoe UI Light" panose="020B0502040204020203" pitchFamily="34" charset="0"/>
              </a:rPr>
              <a:t>Reportes de problemas de Agua en la Ciudad de México</a:t>
            </a:r>
          </a:p>
        </p:txBody>
      </p:sp>
      <p:sp>
        <p:nvSpPr>
          <p:cNvPr id="3" name="Subtitle 2">
            <a:extLst>
              <a:ext uri="{FF2B5EF4-FFF2-40B4-BE49-F238E27FC236}">
                <a16:creationId xmlns:a16="http://schemas.microsoft.com/office/drawing/2014/main" id="{82569F09-27A7-80D3-F723-68650CF56823}"/>
              </a:ext>
            </a:extLst>
          </p:cNvPr>
          <p:cNvSpPr>
            <a:spLocks noGrp="1"/>
          </p:cNvSpPr>
          <p:nvPr>
            <p:ph type="subTitle" idx="1"/>
          </p:nvPr>
        </p:nvSpPr>
        <p:spPr>
          <a:xfrm>
            <a:off x="6508377" y="4041202"/>
            <a:ext cx="4174768" cy="2198877"/>
          </a:xfrm>
        </p:spPr>
        <p:txBody>
          <a:bodyPr anchor="b">
            <a:normAutofit/>
          </a:bodyPr>
          <a:lstStyle/>
          <a:p>
            <a:pPr algn="r"/>
            <a:r>
              <a:rPr lang="es-MX" dirty="0"/>
              <a:t>2022 - 2024</a:t>
            </a:r>
            <a:endParaRPr lang="es-MX"/>
          </a:p>
        </p:txBody>
      </p:sp>
      <p:pic>
        <p:nvPicPr>
          <p:cNvPr id="1026" name="Picture 2" descr="DESTINOS: CDMX - YouTube">
            <a:extLst>
              <a:ext uri="{FF2B5EF4-FFF2-40B4-BE49-F238E27FC236}">
                <a16:creationId xmlns:a16="http://schemas.microsoft.com/office/drawing/2014/main" id="{937D08E9-7E41-A838-9A77-CACC166140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283" r="1418" b="-2"/>
          <a:stretch/>
        </p:blipFill>
        <p:spPr bwMode="auto">
          <a:xfrm>
            <a:off x="6115147" y="10"/>
            <a:ext cx="6076866" cy="3549679"/>
          </a:xfrm>
          <a:prstGeom prst="rect">
            <a:avLst/>
          </a:prstGeom>
          <a:noFill/>
          <a:extLst>
            <a:ext uri="{909E8E84-426E-40DD-AFC4-6F175D3DCCD1}">
              <a14:hiddenFill xmlns:a14="http://schemas.microsoft.com/office/drawing/2010/main">
                <a:solidFill>
                  <a:srgbClr val="FFFFFF"/>
                </a:solidFill>
              </a14:hiddenFill>
            </a:ext>
          </a:extLst>
        </p:spPr>
      </p:pic>
      <p:cxnSp>
        <p:nvCxnSpPr>
          <p:cNvPr id="1037" name="Straight Connector 1036">
            <a:extLst>
              <a:ext uri="{FF2B5EF4-FFF2-40B4-BE49-F238E27FC236}">
                <a16:creationId xmlns:a16="http://schemas.microsoft.com/office/drawing/2014/main" id="{76BCE0AD-4A3C-4FDB-8E9D-2C3827AD7A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48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a:extLst>
                  <a:ext uri="{FF2B5EF4-FFF2-40B4-BE49-F238E27FC236}">
                    <a16:creationId xmlns:a16="http://schemas.microsoft.com/office/drawing/2014/main" id="{BF7B1A96-56B5-7E50-9F25-11A165F5E750}"/>
                  </a:ext>
                </a:extLst>
              </p:cNvPr>
              <p:cNvGraphicFramePr>
                <a:graphicFrameLocks noGrp="1"/>
              </p:cNvGraphicFramePr>
              <p:nvPr>
                <p:ph idx="1"/>
                <p:extLst>
                  <p:ext uri="{D42A27DB-BD31-4B8C-83A1-F6EECF244321}">
                    <p14:modId xmlns:p14="http://schemas.microsoft.com/office/powerpoint/2010/main" val="1432671244"/>
                  </p:ext>
                </p:extLst>
              </p:nvPr>
            </p:nvGraphicFramePr>
            <p:xfrm>
              <a:off x="404037" y="170121"/>
              <a:ext cx="11116339" cy="6198781"/>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a:extLst>
                  <a:ext uri="{FF2B5EF4-FFF2-40B4-BE49-F238E27FC236}">
                    <a16:creationId xmlns:a16="http://schemas.microsoft.com/office/drawing/2014/main" id="{BF7B1A96-56B5-7E50-9F25-11A165F5E750}"/>
                  </a:ext>
                </a:extLst>
              </p:cNvPr>
              <p:cNvPicPr>
                <a:picLocks noGrp="1" noRot="1" noChangeAspect="1" noMove="1" noResize="1" noEditPoints="1" noAdjustHandles="1" noChangeArrowheads="1" noChangeShapeType="1"/>
              </p:cNvPicPr>
              <p:nvPr/>
            </p:nvPicPr>
            <p:blipFill>
              <a:blip r:embed="rId3"/>
              <a:stretch>
                <a:fillRect/>
              </a:stretch>
            </p:blipFill>
            <p:spPr>
              <a:xfrm>
                <a:off x="404037" y="170121"/>
                <a:ext cx="11116339" cy="6198781"/>
              </a:xfrm>
              <a:prstGeom prst="rect">
                <a:avLst/>
              </a:prstGeom>
            </p:spPr>
          </p:pic>
        </mc:Fallback>
      </mc:AlternateContent>
    </p:spTree>
    <p:extLst>
      <p:ext uri="{BB962C8B-B14F-4D97-AF65-F5344CB8AC3E}">
        <p14:creationId xmlns:p14="http://schemas.microsoft.com/office/powerpoint/2010/main" val="3557606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6"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Cuál es la situación actual del agua en México y la escasez">
            <a:extLst>
              <a:ext uri="{FF2B5EF4-FFF2-40B4-BE49-F238E27FC236}">
                <a16:creationId xmlns:a16="http://schemas.microsoft.com/office/drawing/2014/main" id="{7D7D387B-9ED0-D65D-7336-5EF8544C76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452" r="50386"/>
          <a:stretch/>
        </p:blipFill>
        <p:spPr bwMode="auto">
          <a:xfrm>
            <a:off x="20" y="-2"/>
            <a:ext cx="4845848" cy="6858002"/>
          </a:xfrm>
          <a:prstGeom prst="rect">
            <a:avLst/>
          </a:prstGeom>
          <a:noFill/>
          <a:extLst>
            <a:ext uri="{909E8E84-426E-40DD-AFC4-6F175D3DCCD1}">
              <a14:hiddenFill xmlns:a14="http://schemas.microsoft.com/office/drawing/2010/main">
                <a:solidFill>
                  <a:srgbClr val="FFFFFF"/>
                </a:solidFill>
              </a14:hiddenFill>
            </a:ext>
          </a:extLst>
        </p:spPr>
      </p:pic>
      <p:sp useBgFill="1">
        <p:nvSpPr>
          <p:cNvPr id="4118" name="Rectangle 4117">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4750" y="-2"/>
            <a:ext cx="7347249" cy="3239337"/>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91E043-962A-8B15-B288-391E7CCB51D3}"/>
              </a:ext>
            </a:extLst>
          </p:cNvPr>
          <p:cNvSpPr>
            <a:spLocks noGrp="1"/>
          </p:cNvSpPr>
          <p:nvPr>
            <p:ph type="title"/>
          </p:nvPr>
        </p:nvSpPr>
        <p:spPr>
          <a:xfrm>
            <a:off x="5606552" y="858982"/>
            <a:ext cx="5228025" cy="2129878"/>
          </a:xfrm>
        </p:spPr>
        <p:txBody>
          <a:bodyPr>
            <a:normAutofit/>
          </a:bodyPr>
          <a:lstStyle/>
          <a:p>
            <a:r>
              <a:rPr lang="es-MX" dirty="0"/>
              <a:t>Como conclusión… </a:t>
            </a:r>
          </a:p>
        </p:txBody>
      </p:sp>
      <p:sp>
        <p:nvSpPr>
          <p:cNvPr id="3" name="Content Placeholder 2">
            <a:extLst>
              <a:ext uri="{FF2B5EF4-FFF2-40B4-BE49-F238E27FC236}">
                <a16:creationId xmlns:a16="http://schemas.microsoft.com/office/drawing/2014/main" id="{062E7215-7EDC-A9D6-D09C-595B7C73E09B}"/>
              </a:ext>
            </a:extLst>
          </p:cNvPr>
          <p:cNvSpPr>
            <a:spLocks noGrp="1"/>
          </p:cNvSpPr>
          <p:nvPr>
            <p:ph idx="1"/>
          </p:nvPr>
        </p:nvSpPr>
        <p:spPr>
          <a:xfrm>
            <a:off x="5606551" y="3467498"/>
            <a:ext cx="5749020" cy="2624957"/>
          </a:xfrm>
        </p:spPr>
        <p:txBody>
          <a:bodyPr>
            <a:normAutofit fontScale="85000" lnSpcReduction="20000"/>
          </a:bodyPr>
          <a:lstStyle/>
          <a:p>
            <a:r>
              <a:rPr lang="es-MX" dirty="0"/>
              <a:t>La clasificación con más reportes y afectaciones fue el agua potable con 283,550 casos en los cuales casi la mayoría fueron por falta de agua y fugas, por lo tanto, se denomina que las autoridades gubernamentales carecen de las medidas necesarias para resolver este tipo de problemas. Otro punto para resaltar es que la ciudad de México es una de las más pobladas lo que indica que el abasto y cuidado del agua no es suficiente.</a:t>
            </a:r>
          </a:p>
        </p:txBody>
      </p:sp>
      <p:cxnSp>
        <p:nvCxnSpPr>
          <p:cNvPr id="4120" name="Straight Connector 4119">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2841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B11C179D-808F-4D23-BAFC-A14C6DCDA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 name="Rectangle 11">
            <a:extLst>
              <a:ext uri="{FF2B5EF4-FFF2-40B4-BE49-F238E27FC236}">
                <a16:creationId xmlns:a16="http://schemas.microsoft.com/office/drawing/2014/main" id="{908137D4-4D0A-4ED1-BFB8-97D4A8335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4378" y="2727729"/>
            <a:ext cx="6057620" cy="4130271"/>
          </a:xfrm>
          <a:prstGeom prst="rect">
            <a:avLst/>
          </a:prstGeom>
          <a:ln>
            <a:noFill/>
          </a:ln>
          <a:effectLst>
            <a:outerShdw blurRad="635000" dist="254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CC260F1-CD9A-42C9-8ED4-1C61328D8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72772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6AFF4F-1141-0EB1-D0E5-9F01493C6B7F}"/>
              </a:ext>
            </a:extLst>
          </p:cNvPr>
          <p:cNvSpPr>
            <a:spLocks noGrp="1"/>
          </p:cNvSpPr>
          <p:nvPr>
            <p:ph type="title"/>
          </p:nvPr>
        </p:nvSpPr>
        <p:spPr>
          <a:xfrm>
            <a:off x="761801" y="858982"/>
            <a:ext cx="9967409" cy="1515728"/>
          </a:xfrm>
        </p:spPr>
        <p:txBody>
          <a:bodyPr>
            <a:normAutofit/>
          </a:bodyPr>
          <a:lstStyle/>
          <a:p>
            <a:r>
              <a:rPr lang="es-MX" dirty="0"/>
              <a:t>Problemática  </a:t>
            </a:r>
          </a:p>
        </p:txBody>
      </p:sp>
      <p:sp>
        <p:nvSpPr>
          <p:cNvPr id="3" name="Content Placeholder 2">
            <a:extLst>
              <a:ext uri="{FF2B5EF4-FFF2-40B4-BE49-F238E27FC236}">
                <a16:creationId xmlns:a16="http://schemas.microsoft.com/office/drawing/2014/main" id="{111592F9-6709-F42C-DE5F-96A1A6C263E1}"/>
              </a:ext>
            </a:extLst>
          </p:cNvPr>
          <p:cNvSpPr>
            <a:spLocks noGrp="1"/>
          </p:cNvSpPr>
          <p:nvPr>
            <p:ph idx="1"/>
          </p:nvPr>
        </p:nvSpPr>
        <p:spPr>
          <a:xfrm>
            <a:off x="761801" y="2980525"/>
            <a:ext cx="4880343" cy="3259554"/>
          </a:xfrm>
        </p:spPr>
        <p:txBody>
          <a:bodyPr>
            <a:normAutofit lnSpcReduction="10000"/>
          </a:bodyPr>
          <a:lstStyle/>
          <a:p>
            <a:pPr>
              <a:lnSpc>
                <a:spcPct val="100000"/>
              </a:lnSpc>
            </a:pPr>
            <a:r>
              <a:rPr lang="es-MX" sz="1900" dirty="0"/>
              <a:t>En la Ciudad de México, la rápida urbanización y la gestión descuidada de nuestros recursos hídricos nos tienen en un punto crítico. La ciudad concentra a millones de personas, y por su ubicación geográfica es particularmente vulnerable ante la sequía y la variabilidad climática. La escasez, la sobreexplotación, la contaminación y la pérdida de millones de litros en fugas agravan los problemas de una de las capitales más grandes del mundo con un sistema muy frágil a punto de colapsar</a:t>
            </a:r>
          </a:p>
        </p:txBody>
      </p:sp>
      <p:pic>
        <p:nvPicPr>
          <p:cNvPr id="7" name="Graphic 6" descr="City">
            <a:extLst>
              <a:ext uri="{FF2B5EF4-FFF2-40B4-BE49-F238E27FC236}">
                <a16:creationId xmlns:a16="http://schemas.microsoft.com/office/drawing/2014/main" id="{57F06B3C-D364-EDF0-5EBA-2F7D4678E9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42429" y="3020916"/>
            <a:ext cx="3219163" cy="3219163"/>
          </a:xfrm>
          <a:prstGeom prst="rect">
            <a:avLst/>
          </a:prstGeom>
        </p:spPr>
      </p:pic>
      <p:cxnSp>
        <p:nvCxnSpPr>
          <p:cNvPr id="16" name="Straight Connector 15">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8504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4"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Content Placeholder 2">
            <a:extLst>
              <a:ext uri="{FF2B5EF4-FFF2-40B4-BE49-F238E27FC236}">
                <a16:creationId xmlns:a16="http://schemas.microsoft.com/office/drawing/2014/main" id="{52E139C5-4E1D-665F-1F9C-3188A334E313}"/>
              </a:ext>
            </a:extLst>
          </p:cNvPr>
          <p:cNvSpPr>
            <a:spLocks noGrp="1"/>
          </p:cNvSpPr>
          <p:nvPr>
            <p:ph idx="1"/>
          </p:nvPr>
        </p:nvSpPr>
        <p:spPr>
          <a:xfrm>
            <a:off x="995719" y="716635"/>
            <a:ext cx="4230482" cy="5523443"/>
          </a:xfrm>
        </p:spPr>
        <p:txBody>
          <a:bodyPr anchor="ctr">
            <a:normAutofit/>
          </a:bodyPr>
          <a:lstStyle/>
          <a:p>
            <a:pPr>
              <a:lnSpc>
                <a:spcPct val="100000"/>
              </a:lnSpc>
            </a:pPr>
            <a:r>
              <a:rPr lang="es-MX" sz="1900" dirty="0"/>
              <a:t>La Ciudad de México está compuesta por 17 alcaldías y 1,413 colonias. Cada una enfrenta problemas relacionados con el agua, que se clasifican en tres categorías:</a:t>
            </a:r>
          </a:p>
          <a:p>
            <a:pPr marL="285750" indent="-285750">
              <a:lnSpc>
                <a:spcPct val="100000"/>
              </a:lnSpc>
              <a:buFont typeface="Arial" panose="020B0604020202020204" pitchFamily="34" charset="0"/>
              <a:buChar char="•"/>
            </a:pPr>
            <a:r>
              <a:rPr lang="es-MX" sz="1900" dirty="0"/>
              <a:t>Agua potable</a:t>
            </a:r>
          </a:p>
          <a:p>
            <a:pPr marL="285750" indent="-285750">
              <a:lnSpc>
                <a:spcPct val="100000"/>
              </a:lnSpc>
              <a:buFont typeface="Arial" panose="020B0604020202020204" pitchFamily="34" charset="0"/>
              <a:buChar char="•"/>
            </a:pPr>
            <a:r>
              <a:rPr lang="es-MX" sz="1900" dirty="0"/>
              <a:t>Agua tratada </a:t>
            </a:r>
          </a:p>
          <a:p>
            <a:pPr marL="285750" indent="-285750">
              <a:lnSpc>
                <a:spcPct val="100000"/>
              </a:lnSpc>
              <a:buFont typeface="Arial" panose="020B0604020202020204" pitchFamily="34" charset="0"/>
              <a:buChar char="•"/>
            </a:pPr>
            <a:r>
              <a:rPr lang="es-MX" sz="1900" dirty="0"/>
              <a:t>Drenaje</a:t>
            </a:r>
          </a:p>
          <a:p>
            <a:pPr>
              <a:lnSpc>
                <a:spcPct val="100000"/>
              </a:lnSpc>
            </a:pPr>
            <a:r>
              <a:rPr lang="es-MX" sz="1900" dirty="0"/>
              <a:t>En las siguientes presentaciones se muestra el análisis de aquellos reportes por parte de la ciudadanía ante problemas relacionados con el agua en la Ciudad de México, categorizando los conteos de reportes por periodo del año 2022 a febrero de 2024.</a:t>
            </a:r>
          </a:p>
          <a:p>
            <a:pPr marL="285750" indent="-285750">
              <a:lnSpc>
                <a:spcPct val="100000"/>
              </a:lnSpc>
              <a:buFont typeface="Arial" panose="020B0604020202020204" pitchFamily="34" charset="0"/>
              <a:buChar char="•"/>
            </a:pPr>
            <a:endParaRPr lang="es-MX" sz="1700" dirty="0"/>
          </a:p>
          <a:p>
            <a:pPr>
              <a:lnSpc>
                <a:spcPct val="100000"/>
              </a:lnSpc>
            </a:pPr>
            <a:endParaRPr lang="es-MX" sz="1700" dirty="0"/>
          </a:p>
        </p:txBody>
      </p:sp>
      <p:sp useBgFill="1">
        <p:nvSpPr>
          <p:cNvPr id="2065" name="Rectangle 2064">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32004" y="0"/>
            <a:ext cx="6559995" cy="6858000"/>
          </a:xfrm>
          <a:prstGeom prst="rect">
            <a:avLst/>
          </a:prstGeom>
          <a:ln>
            <a:noFill/>
          </a:ln>
          <a:effectLst>
            <a:outerShdw blurRad="381000" dist="317500" dir="852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a:extLst>
              <a:ext uri="{FF2B5EF4-FFF2-40B4-BE49-F238E27FC236}">
                <a16:creationId xmlns:a16="http://schemas.microsoft.com/office/drawing/2014/main" id="{0A845DE8-1BA7-C88E-79C6-BFEEEC3181F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06338" y="1858953"/>
            <a:ext cx="4511442" cy="3379226"/>
          </a:xfrm>
          <a:prstGeom prst="rect">
            <a:avLst/>
          </a:prstGeom>
          <a:noFill/>
          <a:extLst>
            <a:ext uri="{909E8E84-426E-40DD-AFC4-6F175D3DCCD1}">
              <a14:hiddenFill xmlns:a14="http://schemas.microsoft.com/office/drawing/2010/main">
                <a:solidFill>
                  <a:srgbClr val="FFFFFF"/>
                </a:solidFill>
              </a14:hiddenFill>
            </a:ext>
          </a:extLst>
        </p:spPr>
      </p:pic>
      <p:cxnSp>
        <p:nvCxnSpPr>
          <p:cNvPr id="2066" name="Straight Connector 2065">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1722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B69A-E8A1-5949-2A67-C353418A6C3C}"/>
              </a:ext>
            </a:extLst>
          </p:cNvPr>
          <p:cNvSpPr>
            <a:spLocks noGrp="1"/>
          </p:cNvSpPr>
          <p:nvPr>
            <p:ph type="title"/>
          </p:nvPr>
        </p:nvSpPr>
        <p:spPr>
          <a:xfrm>
            <a:off x="914201" y="3024493"/>
            <a:ext cx="3375449" cy="2828261"/>
          </a:xfrm>
        </p:spPr>
        <p:txBody>
          <a:bodyPr>
            <a:normAutofit/>
          </a:bodyPr>
          <a:lstStyle/>
          <a:p>
            <a:r>
              <a:rPr lang="es-MX" sz="1900" dirty="0"/>
              <a:t>En la siguiente representación muestra el top 10 de alcaldías de las 17 con más reportes en la cual se indica el número total de casos.</a:t>
            </a:r>
          </a:p>
        </p:txBody>
      </p:sp>
      <p:sp>
        <p:nvSpPr>
          <p:cNvPr id="6" name="Title 1">
            <a:extLst>
              <a:ext uri="{FF2B5EF4-FFF2-40B4-BE49-F238E27FC236}">
                <a16:creationId xmlns:a16="http://schemas.microsoft.com/office/drawing/2014/main" id="{E7DA4D72-7826-5683-0A54-6A77CDE52D4E}"/>
              </a:ext>
            </a:extLst>
          </p:cNvPr>
          <p:cNvSpPr txBox="1">
            <a:spLocks/>
          </p:cNvSpPr>
          <p:nvPr/>
        </p:nvSpPr>
        <p:spPr>
          <a:xfrm>
            <a:off x="914201" y="1354773"/>
            <a:ext cx="10380573" cy="1356529"/>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s-MX" sz="1900" dirty="0"/>
              <a:t>Haciendo un recuento total de los casos, se dio a conocer las alcaldías con más reportes registrados, como primer lugar se encuentra la alcaldía Gustavo A. Madero con un total de 54,451 casos reportado.</a:t>
            </a:r>
          </a:p>
        </p:txBody>
      </p:sp>
      <p:sp>
        <p:nvSpPr>
          <p:cNvPr id="9" name="Title 1">
            <a:extLst>
              <a:ext uri="{FF2B5EF4-FFF2-40B4-BE49-F238E27FC236}">
                <a16:creationId xmlns:a16="http://schemas.microsoft.com/office/drawing/2014/main" id="{FE309154-E97F-A0C6-4EA3-88BF93D916D1}"/>
              </a:ext>
            </a:extLst>
          </p:cNvPr>
          <p:cNvSpPr txBox="1">
            <a:spLocks/>
          </p:cNvSpPr>
          <p:nvPr/>
        </p:nvSpPr>
        <p:spPr>
          <a:xfrm>
            <a:off x="914201" y="-426308"/>
            <a:ext cx="4230482" cy="2010284"/>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s-MX" dirty="0"/>
              <a:t>Alcaldías</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0" name="Add-in" descr="Contenido de complemento para Microsoft Power BI.">
                <a:extLst>
                  <a:ext uri="{FF2B5EF4-FFF2-40B4-BE49-F238E27FC236}">
                    <a16:creationId xmlns:a16="http://schemas.microsoft.com/office/drawing/2014/main" id="{7561DD59-34B1-EA24-0A25-1CB88436C293}"/>
                  </a:ext>
                </a:extLst>
              </p:cNvPr>
              <p:cNvGraphicFramePr>
                <a:graphicFrameLocks noGrp="1"/>
              </p:cNvGraphicFramePr>
              <p:nvPr>
                <p:extLst>
                  <p:ext uri="{D42A27DB-BD31-4B8C-83A1-F6EECF244321}">
                    <p14:modId xmlns:p14="http://schemas.microsoft.com/office/powerpoint/2010/main" val="4126525069"/>
                  </p:ext>
                </p:extLst>
              </p:nvPr>
            </p:nvGraphicFramePr>
            <p:xfrm>
              <a:off x="4655058" y="2840532"/>
              <a:ext cx="6934429" cy="3664013"/>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0" name="Add-in" descr="Contenido de complemento para Microsoft Power BI.">
                <a:extLst>
                  <a:ext uri="{FF2B5EF4-FFF2-40B4-BE49-F238E27FC236}">
                    <a16:creationId xmlns:a16="http://schemas.microsoft.com/office/drawing/2014/main" id="{7561DD59-34B1-EA24-0A25-1CB88436C293}"/>
                  </a:ext>
                </a:extLst>
              </p:cNvPr>
              <p:cNvPicPr>
                <a:picLocks noGrp="1" noRot="1" noChangeAspect="1" noMove="1" noResize="1" noEditPoints="1" noAdjustHandles="1" noChangeArrowheads="1" noChangeShapeType="1"/>
              </p:cNvPicPr>
              <p:nvPr/>
            </p:nvPicPr>
            <p:blipFill>
              <a:blip r:embed="rId3"/>
              <a:stretch>
                <a:fillRect/>
              </a:stretch>
            </p:blipFill>
            <p:spPr>
              <a:xfrm>
                <a:off x="4655058" y="2840532"/>
                <a:ext cx="6934429" cy="3664013"/>
              </a:xfrm>
              <a:prstGeom prst="rect">
                <a:avLst/>
              </a:prstGeom>
            </p:spPr>
          </p:pic>
        </mc:Fallback>
      </mc:AlternateContent>
    </p:spTree>
    <p:extLst>
      <p:ext uri="{BB962C8B-B14F-4D97-AF65-F5344CB8AC3E}">
        <p14:creationId xmlns:p14="http://schemas.microsoft.com/office/powerpoint/2010/main" val="3133106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10C92917-A828-4B36-95DE-11CA4F9C2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4" name="Rectangle 13">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80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B870C7F-7297-BE4A-0187-B53BCC1441A5}"/>
              </a:ext>
            </a:extLst>
          </p:cNvPr>
          <p:cNvSpPr>
            <a:spLocks noGrp="1"/>
          </p:cNvSpPr>
          <p:nvPr>
            <p:ph type="title"/>
          </p:nvPr>
        </p:nvSpPr>
        <p:spPr>
          <a:xfrm>
            <a:off x="761801" y="858983"/>
            <a:ext cx="9906799" cy="1161594"/>
          </a:xfrm>
        </p:spPr>
        <p:txBody>
          <a:bodyPr>
            <a:normAutofit/>
          </a:bodyPr>
          <a:lstStyle/>
          <a:p>
            <a:pPr algn="ctr"/>
            <a:r>
              <a:rPr lang="es-MX" dirty="0"/>
              <a:t>                   Colonias</a:t>
            </a:r>
          </a:p>
        </p:txBody>
      </p:sp>
      <p:sp>
        <p:nvSpPr>
          <p:cNvPr id="3" name="Content Placeholder 2">
            <a:extLst>
              <a:ext uri="{FF2B5EF4-FFF2-40B4-BE49-F238E27FC236}">
                <a16:creationId xmlns:a16="http://schemas.microsoft.com/office/drawing/2014/main" id="{107EE041-0F9C-65BC-9FE1-D824DC927975}"/>
              </a:ext>
            </a:extLst>
          </p:cNvPr>
          <p:cNvSpPr>
            <a:spLocks noGrp="1"/>
          </p:cNvSpPr>
          <p:nvPr>
            <p:ph idx="1"/>
          </p:nvPr>
        </p:nvSpPr>
        <p:spPr>
          <a:xfrm>
            <a:off x="5704712" y="2638498"/>
            <a:ext cx="5523267" cy="3601581"/>
          </a:xfrm>
        </p:spPr>
        <p:txBody>
          <a:bodyPr anchor="ctr">
            <a:normAutofit/>
          </a:bodyPr>
          <a:lstStyle/>
          <a:p>
            <a:r>
              <a:rPr lang="es-MX" sz="2000" dirty="0"/>
              <a:t>En el caso de las colonias es diferente el panorama ya que las alcaldías se conforman por varias colonias, en este caso la cantidad de reportes es menor por las 1,413 colonias que tiene la ciudad. Por ejemplo, en la tabla muestra las colonias seguido con el número de reportes y finalmente a la alcaldía que pertenece. Así mismo están ordenadas de mayor a menor para ubicar cuales son las colonias más afectadas.</a:t>
            </a:r>
          </a:p>
        </p:txBody>
      </p:sp>
      <p:cxnSp>
        <p:nvCxnSpPr>
          <p:cNvPr id="16" name="Straight Connector 15">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we="http://schemas.microsoft.com/office/webextensions/webextension/2010/11" xmlns:pca="http://schemas.microsoft.com/office/powerpoint/2013/contentapp" Requires="we pca">
          <p:graphicFrame>
            <p:nvGraphicFramePr>
              <p:cNvPr id="8" name="Add-in" descr="Contenido de complemento para Microsoft Power BI."/>
              <p:cNvGraphicFramePr>
                <a:graphicFrameLocks noGrp="1"/>
              </p:cNvGraphicFramePr>
              <p:nvPr>
                <p:extLst>
                  <p:ext uri="{D42A27DB-BD31-4B8C-83A1-F6EECF244321}">
                    <p14:modId xmlns:p14="http://schemas.microsoft.com/office/powerpoint/2010/main" val="2841088339"/>
                  </p:ext>
                </p:extLst>
              </p:nvPr>
            </p:nvGraphicFramePr>
            <p:xfrm>
              <a:off x="523844" y="904354"/>
              <a:ext cx="4944292" cy="533572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8" name="Add-in" descr="Contenido de complemento para Microsoft Power BI."/>
              <p:cNvPicPr>
                <a:picLocks noGrp="1" noRot="1" noChangeAspect="1" noMove="1" noResize="1" noEditPoints="1" noAdjustHandles="1" noChangeArrowheads="1" noChangeShapeType="1"/>
              </p:cNvPicPr>
              <p:nvPr/>
            </p:nvPicPr>
            <p:blipFill>
              <a:blip r:embed="rId3"/>
              <a:stretch>
                <a:fillRect/>
              </a:stretch>
            </p:blipFill>
            <p:spPr>
              <a:xfrm>
                <a:off x="523844" y="904354"/>
                <a:ext cx="4944292" cy="5335725"/>
              </a:xfrm>
              <a:prstGeom prst="rect">
                <a:avLst/>
              </a:prstGeom>
            </p:spPr>
          </p:pic>
        </mc:Fallback>
      </mc:AlternateContent>
    </p:spTree>
    <p:extLst>
      <p:ext uri="{BB962C8B-B14F-4D97-AF65-F5344CB8AC3E}">
        <p14:creationId xmlns:p14="http://schemas.microsoft.com/office/powerpoint/2010/main" val="891987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Slide Background">
            <a:extLst>
              <a:ext uri="{FF2B5EF4-FFF2-40B4-BE49-F238E27FC236}">
                <a16:creationId xmlns:a16="http://schemas.microsoft.com/office/drawing/2014/main" id="{1102E982-8BE3-4FBA-ADFD-82E7D10B8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nt">
            <a:extLst>
              <a:ext uri="{FF2B5EF4-FFF2-40B4-BE49-F238E27FC236}">
                <a16:creationId xmlns:a16="http://schemas.microsoft.com/office/drawing/2014/main" id="{7F843252-B159-4DA1-BE13-6EC3EF2109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 y="0"/>
            <a:ext cx="12193117" cy="68497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5" name="Rectangle 24">
            <a:extLst>
              <a:ext uri="{FF2B5EF4-FFF2-40B4-BE49-F238E27FC236}">
                <a16:creationId xmlns:a16="http://schemas.microsoft.com/office/drawing/2014/main" id="{4F2A6A32-9ADF-4DD4-AEA5-0D1FF0F8B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8" y="0"/>
            <a:ext cx="6096001" cy="6849700"/>
          </a:xfrm>
          <a:prstGeom prst="rect">
            <a:avLst/>
          </a:prstGeom>
          <a:ln>
            <a:noFill/>
          </a:ln>
          <a:effectLst>
            <a:outerShdw blurRad="596900" dist="317500" dir="8820000" sx="87000" sy="87000" algn="t" rotWithShape="0">
              <a:schemeClr val="tx1">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E82F361B-984A-43B6-AFE8-1F1439428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99"/>
            <a:ext cx="12191999" cy="3390300"/>
          </a:xfrm>
          <a:prstGeom prst="rect">
            <a:avLst/>
          </a:prstGeom>
          <a:ln>
            <a:noFill/>
          </a:ln>
          <a:effectLst>
            <a:outerShdw blurRad="596900" dist="330200" dir="7140000" sx="87000" sy="87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43D483E-85A6-96C8-741A-D33F08A63E66}"/>
              </a:ext>
            </a:extLst>
          </p:cNvPr>
          <p:cNvSpPr>
            <a:spLocks noGrp="1"/>
          </p:cNvSpPr>
          <p:nvPr>
            <p:ph type="title"/>
          </p:nvPr>
        </p:nvSpPr>
        <p:spPr>
          <a:xfrm>
            <a:off x="761801" y="858982"/>
            <a:ext cx="4697303" cy="2185826"/>
          </a:xfrm>
        </p:spPr>
        <p:txBody>
          <a:bodyPr>
            <a:normAutofit/>
          </a:bodyPr>
          <a:lstStyle/>
          <a:p>
            <a:r>
              <a:rPr lang="es-MX" dirty="0"/>
              <a:t>Casos por fecha</a:t>
            </a:r>
          </a:p>
        </p:txBody>
      </p:sp>
      <p:cxnSp>
        <p:nvCxnSpPr>
          <p:cNvPr id="29" name="Straight Connector 28">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3AC04782-2216-0ED0-F864-F2485D6C23AF}"/>
              </a:ext>
            </a:extLst>
          </p:cNvPr>
          <p:cNvSpPr>
            <a:spLocks noGrp="1"/>
          </p:cNvSpPr>
          <p:nvPr>
            <p:ph idx="1"/>
          </p:nvPr>
        </p:nvSpPr>
        <p:spPr>
          <a:xfrm>
            <a:off x="761799" y="3657600"/>
            <a:ext cx="10381205" cy="2354315"/>
          </a:xfrm>
        </p:spPr>
        <p:txBody>
          <a:bodyPr>
            <a:normAutofit/>
          </a:bodyPr>
          <a:lstStyle/>
          <a:p>
            <a:r>
              <a:rPr lang="es-MX" sz="2000" dirty="0"/>
              <a:t>Los casos por fecha varían, en conjunto total de los años 2022 a 2024 se confirmó que el mes con más problemas fue Enero con un total de 45 mil reportes, así mismo el año con más reportes registrados fue 2022 con un poco más de 165 mil. 2024 solo tiene como registro enero y febrero, y el mes con menos casos fue mayo con un poco menos de 22 mil reportes.</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3" name="Add-in" descr="Contenido de complemento para Microsoft Power BI."/>
              <p:cNvGraphicFramePr>
                <a:graphicFrameLocks noGrp="1"/>
              </p:cNvGraphicFramePr>
              <p:nvPr>
                <p:extLst>
                  <p:ext uri="{D42A27DB-BD31-4B8C-83A1-F6EECF244321}">
                    <p14:modId xmlns:p14="http://schemas.microsoft.com/office/powerpoint/2010/main" val="1533561546"/>
                  </p:ext>
                </p:extLst>
              </p:nvPr>
            </p:nvGraphicFramePr>
            <p:xfrm>
              <a:off x="5623315" y="521227"/>
              <a:ext cx="6210719" cy="2938176"/>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13" name="Add-in" descr="Contenido de complemento para Microsoft Power BI."/>
              <p:cNvPicPr>
                <a:picLocks noGrp="1" noRot="1" noChangeAspect="1" noMove="1" noResize="1" noEditPoints="1" noAdjustHandles="1" noChangeArrowheads="1" noChangeShapeType="1"/>
              </p:cNvPicPr>
              <p:nvPr/>
            </p:nvPicPr>
            <p:blipFill>
              <a:blip r:embed="rId3"/>
              <a:stretch>
                <a:fillRect/>
              </a:stretch>
            </p:blipFill>
            <p:spPr>
              <a:xfrm>
                <a:off x="5623315" y="521227"/>
                <a:ext cx="6210719" cy="2938176"/>
              </a:xfrm>
              <a:prstGeom prst="rect">
                <a:avLst/>
              </a:prstGeom>
            </p:spPr>
          </p:pic>
        </mc:Fallback>
      </mc:AlternateContent>
    </p:spTree>
    <p:extLst>
      <p:ext uri="{BB962C8B-B14F-4D97-AF65-F5344CB8AC3E}">
        <p14:creationId xmlns:p14="http://schemas.microsoft.com/office/powerpoint/2010/main" val="2933036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B11C179D-808F-4D23-BAFC-A14C6DCDA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 name="Rectangle 11">
            <a:extLst>
              <a:ext uri="{FF2B5EF4-FFF2-40B4-BE49-F238E27FC236}">
                <a16:creationId xmlns:a16="http://schemas.microsoft.com/office/drawing/2014/main" id="{908137D4-4D0A-4ED1-BFB8-97D4A8335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4378" y="2727729"/>
            <a:ext cx="6057620" cy="4130271"/>
          </a:xfrm>
          <a:prstGeom prst="rect">
            <a:avLst/>
          </a:prstGeom>
          <a:ln>
            <a:noFill/>
          </a:ln>
          <a:effectLst>
            <a:outerShdw blurRad="635000" dist="254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CC260F1-CD9A-42C9-8ED4-1C61328D8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72772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9B46C2D-0D14-3D03-9E46-115F53FF7C14}"/>
              </a:ext>
            </a:extLst>
          </p:cNvPr>
          <p:cNvSpPr>
            <a:spLocks noGrp="1"/>
          </p:cNvSpPr>
          <p:nvPr>
            <p:ph type="title"/>
          </p:nvPr>
        </p:nvSpPr>
        <p:spPr>
          <a:xfrm>
            <a:off x="761801" y="858982"/>
            <a:ext cx="9967409" cy="1515728"/>
          </a:xfrm>
        </p:spPr>
        <p:txBody>
          <a:bodyPr>
            <a:normAutofit/>
          </a:bodyPr>
          <a:lstStyle/>
          <a:p>
            <a:r>
              <a:rPr lang="es-MX" dirty="0"/>
              <a:t>Tipos de problemas</a:t>
            </a:r>
          </a:p>
        </p:txBody>
      </p:sp>
      <p:sp>
        <p:nvSpPr>
          <p:cNvPr id="3" name="Content Placeholder 2">
            <a:extLst>
              <a:ext uri="{FF2B5EF4-FFF2-40B4-BE49-F238E27FC236}">
                <a16:creationId xmlns:a16="http://schemas.microsoft.com/office/drawing/2014/main" id="{B4773E07-369C-F260-7B5F-64C94BE5AA41}"/>
              </a:ext>
            </a:extLst>
          </p:cNvPr>
          <p:cNvSpPr>
            <a:spLocks noGrp="1"/>
          </p:cNvSpPr>
          <p:nvPr>
            <p:ph idx="1"/>
          </p:nvPr>
        </p:nvSpPr>
        <p:spPr>
          <a:xfrm>
            <a:off x="761801" y="2980525"/>
            <a:ext cx="4880343" cy="3031390"/>
          </a:xfrm>
        </p:spPr>
        <p:txBody>
          <a:bodyPr>
            <a:normAutofit fontScale="92500" lnSpcReduction="10000"/>
          </a:bodyPr>
          <a:lstStyle/>
          <a:p>
            <a:r>
              <a:rPr lang="es-MX" dirty="0"/>
              <a:t>En total hay 20 tipos de problemas, entre ellos los más reportados fueron:</a:t>
            </a:r>
          </a:p>
          <a:p>
            <a:pPr marL="342900" indent="-342900">
              <a:buFont typeface="Arial" panose="020B0604020202020204" pitchFamily="34" charset="0"/>
              <a:buChar char="•"/>
            </a:pPr>
            <a:r>
              <a:rPr lang="es-MX" dirty="0"/>
              <a:t>Falta de agua                    173,404 casos</a:t>
            </a:r>
          </a:p>
          <a:p>
            <a:pPr marL="342900" indent="-342900">
              <a:buFont typeface="Arial" panose="020B0604020202020204" pitchFamily="34" charset="0"/>
              <a:buChar char="•"/>
            </a:pPr>
            <a:r>
              <a:rPr lang="es-MX" dirty="0"/>
              <a:t>Fuga de agua                    105,622 casos</a:t>
            </a:r>
          </a:p>
          <a:p>
            <a:pPr marL="342900" indent="-342900">
              <a:buFont typeface="Arial" panose="020B0604020202020204" pitchFamily="34" charset="0"/>
              <a:buChar char="•"/>
            </a:pPr>
            <a:r>
              <a:rPr lang="es-MX" dirty="0"/>
              <a:t>Drenaje obstruido           14,827 casos</a:t>
            </a:r>
          </a:p>
          <a:p>
            <a:pPr marL="342900" indent="-342900">
              <a:buFont typeface="Arial" panose="020B0604020202020204" pitchFamily="34" charset="0"/>
              <a:buChar char="•"/>
            </a:pPr>
            <a:r>
              <a:rPr lang="es-MX" dirty="0"/>
              <a:t>Brote de aguas negras    4,823 casos</a:t>
            </a:r>
          </a:p>
          <a:p>
            <a:pPr marL="342900" indent="-342900">
              <a:buFont typeface="Arial" panose="020B0604020202020204" pitchFamily="34" charset="0"/>
              <a:buChar char="•"/>
            </a:pPr>
            <a:r>
              <a:rPr lang="es-MX" dirty="0"/>
              <a:t>Mala calidad del agua     3,132 casos</a:t>
            </a:r>
          </a:p>
        </p:txBody>
      </p:sp>
      <p:cxnSp>
        <p:nvCxnSpPr>
          <p:cNvPr id="16" name="Straight Connector 15">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descr="Contenido de complemento para Microsoft Power BI."/>
              <p:cNvGraphicFramePr>
                <a:graphicFrameLocks noGrp="1"/>
              </p:cNvGraphicFramePr>
              <p:nvPr>
                <p:extLst>
                  <p:ext uri="{D42A27DB-BD31-4B8C-83A1-F6EECF244321}">
                    <p14:modId xmlns:p14="http://schemas.microsoft.com/office/powerpoint/2010/main" val="3755389452"/>
                  </p:ext>
                </p:extLst>
              </p:nvPr>
            </p:nvGraphicFramePr>
            <p:xfrm>
              <a:off x="5952741" y="1360968"/>
              <a:ext cx="5507863" cy="496155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7" name="Add-in" descr="Contenido de complemento para Microsoft Power BI."/>
              <p:cNvPicPr>
                <a:picLocks noGrp="1" noRot="1" noChangeAspect="1" noMove="1" noResize="1" noEditPoints="1" noAdjustHandles="1" noChangeArrowheads="1" noChangeShapeType="1"/>
              </p:cNvPicPr>
              <p:nvPr/>
            </p:nvPicPr>
            <p:blipFill>
              <a:blip r:embed="rId3"/>
              <a:stretch>
                <a:fillRect/>
              </a:stretch>
            </p:blipFill>
            <p:spPr>
              <a:xfrm>
                <a:off x="5952741" y="1360968"/>
                <a:ext cx="5507863" cy="4961550"/>
              </a:xfrm>
              <a:prstGeom prst="rect">
                <a:avLst/>
              </a:prstGeom>
            </p:spPr>
          </p:pic>
        </mc:Fallback>
      </mc:AlternateContent>
    </p:spTree>
    <p:extLst>
      <p:ext uri="{BB962C8B-B14F-4D97-AF65-F5344CB8AC3E}">
        <p14:creationId xmlns:p14="http://schemas.microsoft.com/office/powerpoint/2010/main" val="1635447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4AD48-6B65-2BC2-00EA-B7367B0F57DE}"/>
              </a:ext>
            </a:extLst>
          </p:cNvPr>
          <p:cNvSpPr>
            <a:spLocks noGrp="1"/>
          </p:cNvSpPr>
          <p:nvPr>
            <p:ph type="title"/>
          </p:nvPr>
        </p:nvSpPr>
        <p:spPr/>
        <p:txBody>
          <a:bodyPr/>
          <a:lstStyle/>
          <a:p>
            <a:r>
              <a:rPr lang="es-MX" dirty="0"/>
              <a:t>Medios de comunicación</a:t>
            </a:r>
          </a:p>
        </p:txBody>
      </p:sp>
      <p:sp>
        <p:nvSpPr>
          <p:cNvPr id="3" name="Content Placeholder 2">
            <a:extLst>
              <a:ext uri="{FF2B5EF4-FFF2-40B4-BE49-F238E27FC236}">
                <a16:creationId xmlns:a16="http://schemas.microsoft.com/office/drawing/2014/main" id="{5988EDDC-2AF2-33E8-354A-CD8726022DEB}"/>
              </a:ext>
            </a:extLst>
          </p:cNvPr>
          <p:cNvSpPr>
            <a:spLocks noGrp="1"/>
          </p:cNvSpPr>
          <p:nvPr>
            <p:ph idx="1"/>
          </p:nvPr>
        </p:nvSpPr>
        <p:spPr>
          <a:xfrm>
            <a:off x="7825563" y="2633491"/>
            <a:ext cx="3551274" cy="3365527"/>
          </a:xfrm>
        </p:spPr>
        <p:txBody>
          <a:bodyPr>
            <a:normAutofit fontScale="92500" lnSpcReduction="10000"/>
          </a:bodyPr>
          <a:lstStyle/>
          <a:p>
            <a:r>
              <a:rPr lang="es-MX" sz="1900" dirty="0"/>
              <a:t>Los medios de comunicación fueron fundamentales ya que por este medio se dieron a conocer las problemáticas a través de los ciudadanos. </a:t>
            </a:r>
          </a:p>
          <a:p>
            <a:r>
              <a:rPr lang="es-MX" sz="1900" dirty="0"/>
              <a:t>El más usado fueron llamadas telefónicas a las autoridades (call center) con un total de 246, 292 reportes lo que represento casi el 80% de los métodos que usaron para informar a las autoridades.</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descr="Contenido de complemento para Microsoft Power BI."/>
              <p:cNvGraphicFramePr>
                <a:graphicFrameLocks noGrp="1"/>
              </p:cNvGraphicFramePr>
              <p:nvPr>
                <p:extLst>
                  <p:ext uri="{D42A27DB-BD31-4B8C-83A1-F6EECF244321}">
                    <p14:modId xmlns:p14="http://schemas.microsoft.com/office/powerpoint/2010/main" val="1171148024"/>
                  </p:ext>
                </p:extLst>
              </p:nvPr>
            </p:nvGraphicFramePr>
            <p:xfrm>
              <a:off x="676738" y="2633491"/>
              <a:ext cx="6999969" cy="354402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descr="Contenido de complemento para Microsoft Power BI."/>
              <p:cNvPicPr>
                <a:picLocks noGrp="1" noRot="1" noChangeAspect="1" noMove="1" noResize="1" noEditPoints="1" noAdjustHandles="1" noChangeArrowheads="1" noChangeShapeType="1"/>
              </p:cNvPicPr>
              <p:nvPr/>
            </p:nvPicPr>
            <p:blipFill>
              <a:blip r:embed="rId3"/>
              <a:stretch>
                <a:fillRect/>
              </a:stretch>
            </p:blipFill>
            <p:spPr>
              <a:xfrm>
                <a:off x="676738" y="2633491"/>
                <a:ext cx="6999969" cy="3544025"/>
              </a:xfrm>
              <a:prstGeom prst="rect">
                <a:avLst/>
              </a:prstGeom>
            </p:spPr>
          </p:pic>
        </mc:Fallback>
      </mc:AlternateContent>
    </p:spTree>
    <p:extLst>
      <p:ext uri="{BB962C8B-B14F-4D97-AF65-F5344CB8AC3E}">
        <p14:creationId xmlns:p14="http://schemas.microsoft.com/office/powerpoint/2010/main" val="115857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3F9041-FF9D-C8B1-1F9E-689841CE6D46}"/>
              </a:ext>
            </a:extLst>
          </p:cNvPr>
          <p:cNvSpPr>
            <a:spLocks noGrp="1"/>
          </p:cNvSpPr>
          <p:nvPr>
            <p:ph idx="1"/>
          </p:nvPr>
        </p:nvSpPr>
        <p:spPr>
          <a:xfrm>
            <a:off x="761799" y="2700670"/>
            <a:ext cx="3937791" cy="3311246"/>
          </a:xfrm>
        </p:spPr>
        <p:txBody>
          <a:bodyPr>
            <a:normAutofit fontScale="92500" lnSpcReduction="20000"/>
          </a:bodyPr>
          <a:lstStyle/>
          <a:p>
            <a:r>
              <a:rPr lang="es-MX" sz="2000" dirty="0"/>
              <a:t>Como complemento los reportes fueron realizados a cualquier hora del día, en este caso se ordenan por parte del día, que van de la siguiente manera: </a:t>
            </a:r>
          </a:p>
          <a:p>
            <a:r>
              <a:rPr lang="es-MX" sz="2000" dirty="0"/>
              <a:t>En la tarde se ocupó el 44% de los registros, por la mañana el 40%, en la noche 14% y respectivamente hubo casos donde se informaron por la madrugada con un 1% del total.</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descr="Contenido de complemento para Microsoft Power BI."/>
              <p:cNvGraphicFramePr>
                <a:graphicFrameLocks noGrp="1"/>
              </p:cNvGraphicFramePr>
              <p:nvPr>
                <p:extLst>
                  <p:ext uri="{D42A27DB-BD31-4B8C-83A1-F6EECF244321}">
                    <p14:modId xmlns:p14="http://schemas.microsoft.com/office/powerpoint/2010/main" val="1894474735"/>
                  </p:ext>
                </p:extLst>
              </p:nvPr>
            </p:nvGraphicFramePr>
            <p:xfrm>
              <a:off x="4986670" y="876391"/>
              <a:ext cx="7017488" cy="513552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descr="Contenido de complemento para Microsoft Power BI."/>
              <p:cNvPicPr>
                <a:picLocks noGrp="1" noRot="1" noChangeAspect="1" noMove="1" noResize="1" noEditPoints="1" noAdjustHandles="1" noChangeArrowheads="1" noChangeShapeType="1"/>
              </p:cNvPicPr>
              <p:nvPr/>
            </p:nvPicPr>
            <p:blipFill>
              <a:blip r:embed="rId3"/>
              <a:stretch>
                <a:fillRect/>
              </a:stretch>
            </p:blipFill>
            <p:spPr>
              <a:xfrm>
                <a:off x="4986670" y="876391"/>
                <a:ext cx="7017488" cy="5135525"/>
              </a:xfrm>
              <a:prstGeom prst="rect">
                <a:avLst/>
              </a:prstGeom>
            </p:spPr>
          </p:pic>
        </mc:Fallback>
      </mc:AlternateContent>
      <p:sp>
        <p:nvSpPr>
          <p:cNvPr id="5" name="Title 1">
            <a:extLst>
              <a:ext uri="{FF2B5EF4-FFF2-40B4-BE49-F238E27FC236}">
                <a16:creationId xmlns:a16="http://schemas.microsoft.com/office/drawing/2014/main" id="{7420C121-68ED-018B-95F9-395754B8AE7A}"/>
              </a:ext>
            </a:extLst>
          </p:cNvPr>
          <p:cNvSpPr>
            <a:spLocks noGrp="1"/>
          </p:cNvSpPr>
          <p:nvPr>
            <p:ph type="title"/>
          </p:nvPr>
        </p:nvSpPr>
        <p:spPr>
          <a:xfrm>
            <a:off x="761801" y="858982"/>
            <a:ext cx="3576283" cy="1432273"/>
          </a:xfrm>
        </p:spPr>
        <p:txBody>
          <a:bodyPr>
            <a:normAutofit fontScale="90000"/>
          </a:bodyPr>
          <a:lstStyle/>
          <a:p>
            <a:r>
              <a:rPr lang="es-MX" dirty="0"/>
              <a:t>Periodo de reportes</a:t>
            </a:r>
          </a:p>
        </p:txBody>
      </p:sp>
    </p:spTree>
    <p:extLst>
      <p:ext uri="{BB962C8B-B14F-4D97-AF65-F5344CB8AC3E}">
        <p14:creationId xmlns:p14="http://schemas.microsoft.com/office/powerpoint/2010/main" val="3963087483"/>
      </p:ext>
    </p:extLst>
  </p:cSld>
  <p:clrMapOvr>
    <a:masterClrMapping/>
  </p:clrMapOvr>
</p:sld>
</file>

<file path=ppt/theme/theme1.xml><?xml version="1.0" encoding="utf-8"?>
<a:theme xmlns:a="http://schemas.openxmlformats.org/drawingml/2006/main" name="BevelVTI">
  <a:themeElements>
    <a:clrScheme name="Custom 148">
      <a:dk1>
        <a:srgbClr val="262626"/>
      </a:dk1>
      <a:lt1>
        <a:sysClr val="window" lastClr="FFFFFF"/>
      </a:lt1>
      <a:dk2>
        <a:srgbClr val="2F333D"/>
      </a:dk2>
      <a:lt2>
        <a:srgbClr val="ECF0F0"/>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BrushVTI">
  <a:themeElements>
    <a:clrScheme name="AnalogousFromRegularSeedRightStep">
      <a:dk1>
        <a:srgbClr val="000000"/>
      </a:dk1>
      <a:lt1>
        <a:srgbClr val="FFFFFF"/>
      </a:lt1>
      <a:dk2>
        <a:srgbClr val="1B242F"/>
      </a:dk2>
      <a:lt2>
        <a:srgbClr val="F3F0F3"/>
      </a:lt2>
      <a:accent1>
        <a:srgbClr val="47B548"/>
      </a:accent1>
      <a:accent2>
        <a:srgbClr val="3BB16D"/>
      </a:accent2>
      <a:accent3>
        <a:srgbClr val="45B1A0"/>
      </a:accent3>
      <a:accent4>
        <a:srgbClr val="3B93B1"/>
      </a:accent4>
      <a:accent5>
        <a:srgbClr val="4D73C3"/>
      </a:accent5>
      <a:accent6>
        <a:srgbClr val="4C41B4"/>
      </a:accent6>
      <a:hlink>
        <a:srgbClr val="BF3FBD"/>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webextensions/webextension1.xml><?xml version="1.0" encoding="utf-8"?>
<we:webextension xmlns:we="http://schemas.microsoft.com/office/webextensions/webextension/2010/11" id="{88429320-B836-46CF-A1A4-F5935D625065}">
  <we:reference id="WA200003233" version="2.0.0.3" store="es-ES" storeType="OMEX"/>
  <we:alternateReferences/>
  <we:properties>
    <we:property name="Microsoft.Office.CampaignId" value="&quot;none&quot;"/>
    <we:property name="artifactName" value="&quot;Top 10 Alcaldía con más problemas&quot;"/>
    <we:property name="artifactViewState" value="&quot;live&quot;"/>
    <we:property name="backgroundColor" value="&quot;#FFFFFF&quot;"/>
    <we:property name="bookmark" value="&quot;H4sIAAAAAAAAA+1ayXLbOBD9FRcvucgu7ktujpPMkjjxxCnPYSqlagJNCQlEMCDpWHHpk+YwNZ+QHxsAJL1Isii77Iy8+CISaKC7X68EfGpRVhYcpu9ggtZz64UQXyYgv2w51sDK27H379/s7354M3y3u/9KDYuiYiIvreenVgVyhNURK2vgegc1+NengQWcH8BIv2XASxxYBcpS5MDZd2yI1VQla5wNLDwpuJCgtzysoEK97bEiV++Kt7PjKY5AKnaMh0iqZtTNqOvF1E1i10cXaWRHqSIrGwIj2VISvbVhvyfyCliu2OgxD+LQD4idOiQOUyeOMY31eMZ41ZKk01cnhVTaKZ2nhUbloyjeKZ4NjSY56oR2B9ZrKSaGuIW1rNOvNcqpWqD3wbKhPLUOuwn1/Ef3sGonqbfIK1ZN9QsWQlZYDmFUg5r4aESzZ8oEh8gVGmblnuD1xHCb4y1qSfADZucvhsFMWeVACmUzwwQ4AU4ZDAlUwMVIWGq+lSZjyKml+b2XFOWLqWH4ksnOVO68wrujkcQRVO3r5cnbl1QRvK7zVphgNtOiKstZzx17picbxNzZ4NoA/zlGiS2+OWWdQr/NiV/ekQmMIpByvHqbM6eb6b9PTaxdF+0roFgL+bH4tidRxTTVmA3OQmeXHkNO1Oi8RPsIZS3xVkQios6r4THwWuWhRWk0HCXLR7xNSOe5obGxVUnECRQ636WflTvrNDDrUpHi8/lCsvlFirpY39A3x/STcdoosb2QQObTIPIiSEPfIb35ak9pPhKSqU0XcL9FqYngIl/XEX6STA/RO3XovzqZ906xZha+Q1V0Ymp7Cr3HRFAt75hRirll3DfENKDopGATH0I39bwk6HXfTbDKeo77K0MJkoynb/EY+aJcZ/OLU50oRyBZ0xG1ufymurU1zexH2I9/c+uSvq+RjGGrXWYWXBDO+l0/fq1//A1bFLcyTdug0iqmoL+R7xIT2XtjkNVa2bUFu/Hqx4auRnN1OCEB9DLiOQ7xMQQvclx46l47I5zBv6E960X3WN6pBveoUT3XZqPa04sg3+uyvyJ1bkjp78/gd2LX/jQZZGi7EAVpGEcJSeMgivvT5E9qUA9QMkEfQFtKRV5XT+65YNZ+93RjN8siStSnXeBEcWCjR5+qeIfkBCkTQ+U1WBC9clOr+YKcD6KqL2q1UdV9Gej3OoumIJ9y6NW+15tLqZ/ZaRZTx00AYi/wA2LO/leCXo5B/c4hvppPEvlxgG4Uk9Cnga2vG/r5VHhSpWLh5KZHIwhjTDwMI4I2obZtR/6mNC/rnK71urxShCPdX/O89a6cbfmRa59xUqCEYpbGCXiUxsRJA+w1zpWJ6PEccOz++Ofmx8OPB6YbnrKVnBGUl8JJJVM5MnpS5d/GG4tGTIbluXOfGqj171umHLjZ+0hXALXts5dqBRXf8mddZb8qSI+amvG4Du1an277HcjL7lq7AUIKbp46cFQ15XplM2saJqWBobgk+Y5hNWzHds6F31km0Y6RQu3NSpUcORSl9hl9366GVNrS2LzB6TV6wzM83woVjC+VPqb9G6ZRknnETbZJ4NJt34ntbXBpvO26qhS6dpS4cTCfZDuItHgHLM872XTg3xoC+w24ywC4zFQRSSEqrWQHTee4ec35GtcZQQR26Lk2xcjHIHQQ0odVmzcpk/zvxR5cL/bRtmnsKG/3gzANo02x9hp3r4/V2EugWeM7Is2A+J5DEzt2qGsjJvbG2JpDyTLF5YpP3l5DQ9uAHhqDt0TX+iiJE5oGNLRdm6QOqEggeD/ucfuP2UHSDf34XmUSY5VlcSvqqiyA4AHkuCR+TadCkfbEsPlfvsb0Ci3WHv+sWKAL7Fm4z2b/Ab1dURpsKAAA&quot;"/>
    <we:property name="creatorSessionId" value="&quot;a145110e-7780-4d01-9b8a-4e7e0fe5a5dd&quot;"/>
    <we:property name="creatorTenantId" value="&quot;efc00b8d-6886-418a-a44a-d08998ba4a33&quot;"/>
    <we:property name="creatorUserId" value="&quot;100320009A9A9856&quot;"/>
    <we:property name="datasetId" value="&quot;d7ee0cf1-50b9-42be-bb70-9adf7de997ef&quot;"/>
    <we:property name="embedUrl" value="&quot;/reportEmbed?reportId=7e287598-d3c1-4b3c-b76d-f55919279112&amp;config=eyJjbHVzdGVyVXJsIjoiaHR0cHM6Ly9XQUJJLVNPVVRILUNFTlRSQUwtVVMtcmVkaXJlY3QuYW5hbHlzaXMud2luZG93cy5uZXQiLCJlbWJlZEZlYXR1cmVzIjp7InVzYWdlTWV0cmljc1ZOZXh0Ijp0cnVlfX0%3D&amp;disableSensitivityBanner=true&quot;"/>
    <we:property name="initialStateBookmark" value="&quot;H4sIAAAAAAAAA+1ayXLbOBD9FRcvucgu7ktujpPMkjjxxCnPYSqlagJNCQlEMCDpWHHpk+YwNZ+QHxsAJL1Isii77Iy8+CISaKC7X68EfGpRVhYcpu9ggtZz64UQXyYgv2w51sDK27H379/s7354M3y3u/9KDYuiYiIvreenVgVyhNURK2vgegc1+NengQWcH8BIv2XASxxYBcpS5MDZd2yI1VQla5wNLDwpuJCgtzysoEK97bEiV++Kt7PjKY5AKnaMh0iqZtTNqOvF1E1i10cXaWRHqSIrGwIj2VISvbVhvyfyCliu2OgxD+LQD4idOiQOUyeOMY31eMZ41ZKk01cnhVTaKZ2nhUbloyjeKZ4NjSY56oR2B9ZrKSaGuIW1rNOvNcqpWqD3wbKhPLUOuwn1/Ef3sGonqbfIK1ZN9QsWQlZYDmFUg5r4aESzZ8oEh8gVGmblnuD1xHCb4y1qSfADZucvhsFMWeVACmUzwwQ4AU4ZDAlUwMVIWGq+lSZjyKml+b2XFOWLqWH4ksnOVO68wrujkcQRVO3r5cnbl1QRvK7zVphgNtOiKstZzx17picbxNzZ4NoA/zlGiS2+OWWdQr/NiV/ekQmMIpByvHqbM6eb6b9PTaxdF+0roFgL+bH4tidRxTTVmA3OQmeXHkNO1Oi8RPsIZS3xVkQios6r4THwWuWhRWk0HCXLR7xNSOe5obGxVUnECRQ636WflTvrNDDrUpHi8/lCsvlFirpY39A3x/STcdoosb2QQObTIPIiSEPfIb35ak9pPhKSqU0XcL9FqYngIl/XEX6STA/RO3XovzqZ906xZha+Q1V0Ymp7Cr3HRFAt75hRirll3DfENKDopGATH0I39bwk6HXfTbDKeo77K0MJkoynb/EY+aJcZ/OLU50oRyBZ0xG1ufymurU1zexH2I9/c+uSvq+RjGGrXWYWXBDO+l0/fq1//A1bFLcyTdug0iqmoL+R7xIT2XtjkNVa2bUFu/Hqx4auRnN1OCEB9DLiOQ7xMQQvclx46l47I5zBv6E960X3WN6pBveoUT3XZqPa04sg3+uyvyJ1bkjp78/gd2LX/jQZZGi7EAVpGEcJSeMgivvT5E9qUA9QMkEfQFtKRV5XT+65YNZ+93RjN8siStSnXeBEcWCjR5+qeIfkBCkTQ+U1WBC9clOr+YKcD6KqL2q1UdV9Gej3OoumIJ9y6NW+15tLqZ/ZaRZTx00AYi/wA2LO/leCXo5B/c4hvppPEvlxgG4Uk9Cnga2vG/r5VHhSpWLh5KZHIwhjTDwMI4I2obZtR/6mNC/rnK71urxShCPdX/O89a6cbfmRa59xUqCEYpbGCXiUxsRJA+w1zpWJ6PEccOz++Ofmx8OPB6YbnrKVnBGUl8JJJVM5MnpS5d/GG4tGTIbluXOfGqj171umHLjZ+0hXALXts5dqBRXf8mddZb8qSI+amvG4Du1an277HcjL7lq7AUIKbp46cFQ15XplM2saJqWBobgk+Y5hNWzHds6F31km0Y6RQu3NSpUcORSl9hl9366GVNrS2LzB6TV6wzM83woVjC+VPqb9G6ZRknnETbZJ4NJt34ntbXBpvO26qhS6dpS4cTCfZDuItHgHLM872XTg3xoC+w24ywC4zFQRSSEqrWQHTee4ec35GtcZQQR26Lk2xcjHIHQQ0odVmzcpk/zvxR5cL/bRtmnsKG/3gzANo02x9hp3r4/V2EugWeM7Is2A+J5DEzt2qGsjJvbG2JpDyTLF5YpP3l5DQ9uAHhqDt0TX+iiJE5oGNLRdm6QOqEggeD/ucfuP2UHSDf34XmUSY5VlcSvqqiyA4AHkuCR+TadCkfbEsPlfvsb0Ci3WHv+sWKAL7Fm4z2b/Ab1dURpsKAAA&quot;"/>
    <we:property name="isFiltersActionButtonVisible" value="true"/>
    <we:property name="isVisualContainerHeaderHidden" value="false"/>
    <we:property name="pageDisplayName" value="&quot;Página 1&quot;"/>
    <we:property name="pageName" value="&quot;2fd238d29824e2ed707b&quot;"/>
    <we:property name="reportEmbeddedTime" value="&quot;2024-07-17T19:51:56.882Z&quot;"/>
    <we:property name="reportName" value="&quot;Problemas Agua CDMX&quot;"/>
    <we:property name="reportState" value="&quot;CONNECTED&quot;"/>
    <we:property name="reportUrl" value="&quot;/groups/me/reports/7e287598-d3c1-4b3c-b76d-f55919279112/2fd238d29824e2ed707b?ctid=efc00b8d-6886-418a-a44a-d08998ba4a33&amp;pbi_source=shareVisual&amp;visual=3a8645c0b1c86b188eb8&amp;height=216.32&amp;width=491.50&amp;bookmarkGuid=5c04c6a7-0748-4b28-9b7c-b80b579c29be&amp;fromEntryPoint=sharevisual&quot;"/>
  </we:properties>
  <we:bindings/>
  <we:snapshot xmlns:r="http://schemas.openxmlformats.org/officeDocument/2006/relationships"/>
</we:webextension>
</file>

<file path=ppt/webextensions/webextension2.xml><?xml version="1.0" encoding="utf-8"?>
<we:webextension xmlns:we="http://schemas.microsoft.com/office/webextensions/webextension/2010/11" id="{db7490a7-5fd8-46a0-a65f-9890b45cbecf}">
  <we:reference id="WA200003233" version="2.0.0.3" store="es-ES" storeType="OMEX"/>
  <we:alternateReferences/>
  <we:properties>
    <we:property name="Microsoft.Office.CampaignId" value="&quot;none&quot;"/>
    <we:property name="artifactName" value="&quot;Conteo de problemas en colonias &quot;"/>
    <we:property name="artifactViewState" value="&quot;live&quot;"/>
    <we:property name="backgroundColor" value="&quot;#FFFFFF&quot;"/>
    <we:property name="bookmark" value="&quot;H4sIAAAAAAAAA+1a21LbSBD9FUoveTGU7pe8EQJ7SUjYkGIftlKu1kzLViJrlJFEcCh/0j5s7Sfkx7ZnJHGxDTIUZM2FF0szrenu0z2nWyNODZ6WRQbTdzBB46XxSogvE5BfNixjYOTt2Pv3b/a3P7wZvtve36VhUVSpyEvj5alRgRxhdZSWNWRqBRr869PAgCw7gJG6SyArcWAUKEuRQ5Z+x0aYpipZ42xg4EmRCQlqycMKKlTLHpM43ZNua8shjcCq9BgPkVXNqJ1w2wm5HYW2izbywAxiEisbAW3ZUhG1tFa/I/IK0pzUqDEHQt/1mBlbLPRjKwwxDtV4kmZVKxJPd08KSd6Rz9NCofJRFO9IZyOjRI46o+2BsSfFRAu3sJZ1/LVGOaUH1DpYNpKnxmE3Qdd/dBfXrSTVEnmVVlN1g4WQFZZDGNVAEx+1aeaMQnCIGaGhn9wRWT3R2uZ0i1oy/IDJ+Y1WMKOoHEhBMdNKIGOQ8RSGDCrIxEgYNN9ak6SYcUPpey85yldTrfB1KrtQ2fMOb49GEkdQtbeXJ+/eUhLYq/PWGG82U6ZS5IyXljlTkw1i9mxwY4D/HKPEFt+cp51Dv82ZX95TCLQjEGd49TJnSTdTf5+avXZTtK+AYiXkx+LbjkTa01xhNjjbOtv8GHJGo/MW7SOUtcQ7MYmJOq+Gx5DVxEOL1ig4yjQfZS0hnXNDE2OjkogTKBTfxZ8pnRUNzDoqIj2fL5DNL1LUxeqBvj2myuqWsNVCE8GVqeOUc8wNndBBZDo+g8TlXuAEEPuuxXq5bIdQGQmZksKFmNyhR0xkIl81SX6STY8xcxUt7J7MZ65YkaHv0RWyneZ9jD2OVgwmc8G3Y8eJvN4UXQfkV0vOX1OUINl4+haPMVu062x+caoz5Qhk2nRELZff1re2pun1WPrj39y45O8esjFstI/pBy4YZ/yuLr/WP/6GDY4biZJtUGkdI+hvlZ9M796dMchqJXZtwW4y96mh28/4yACdhDmWxVz0wQksG5671y4IZ/Cvac96MT2Wd6reA2pUz71Zq/b0IsgPurRfQ51rUd5XYfB7iWs/TXoJmjYEXuyHQcTi0AvCfpr8SU3oAcpU8EfQenKR19Vzei6EtT897dBOkoAzen3zrCD0THT4cxXvkJwgT8WQsgYLpp5c12q+YOejqOqLXq1VdV8G+oNm0RjkM4denXu9XMrdxIyTkFt2BBA6nusxffZ/LejlGOh3DvHr9USBG3poByHzXe6Z6nNDv54KT6pYLJzO9HgEfoiRg37A0GTcNM3AXZfmZZUTtN6UJ0cy5PsrnrfeV7Ld7sg1Bs44JnEYgcN5yKzYw97gXElET+eAY/vHP7c/An46MN3ylK3MUoby0nYiMpUj7Sen/NbZWDRmplieJ/ephlr9vk0pgZu1j1QFoGVfvKYnuPiWv+gq+1Wb9KipGU/r0K7N6bbfgbzsPms3QEiR6asOHKqmmXqymdUNE3mgJS5ZvqVVDduxrXPjt5ZZtKWtoLXTksgxg6JUOaO+t9MQ0ZbC5g1Ob9AbnuH5VtBmfE3+6PZvGAdR4jA72mSezTddKzQ3webhpm1TKbTNILJDb55kO4iUeQdpnne2qY1/ZwjsN+AuA+CyUhKSQlTKyQ6aLnHzOsu0nT0HCwGYvmObHAMXPd9CiB9XbV4nJvnfiz3YTuiiafLQomx3PT/2g3WJ9grfV59qsJdAs8J7RJwAcx2LR2ZocdtEjMy1iXUGZZqQliteeXsDDW0DeqgD3grd6KUkjHjscd+0TRZbQDuB4cP4jtt/zA6Sr+nL93Uh0VFZtm9FXZUFMDyAHJfsX92pcOQ9e1j/L18TekIrbY9/rnlAFdiz7T6b/Qdd3sJzbCgAAA==&quot;"/>
    <we:property name="creatorSessionId" value="&quot;03d68eec-5273-419a-99b1-201e62e36200&quot;"/>
    <we:property name="creatorTenantId" value="&quot;efc00b8d-6886-418a-a44a-d08998ba4a33&quot;"/>
    <we:property name="creatorUserId" value="&quot;100320009A9A9856&quot;"/>
    <we:property name="datasetId" value="&quot;d7ee0cf1-50b9-42be-bb70-9adf7de997ef&quot;"/>
    <we:property name="embedUrl" value="&quot;/reportEmbed?reportId=7e287598-d3c1-4b3c-b76d-f55919279112&amp;config=eyJjbHVzdGVyVXJsIjoiaHR0cHM6Ly9XQUJJLVNPVVRILUNFTlRSQUwtVVMtcmVkaXJlY3QuYW5hbHlzaXMud2luZG93cy5uZXQiLCJlbWJlZEZlYXR1cmVzIjp7InVzYWdlTWV0cmljc1ZOZXh0Ijp0cnVlfX0%3D&amp;disableSensitivityBanner=true&quot;"/>
    <we:property name="initialStateBookmark" value="&quot;H4sIAAAAAAAAA+1a21LbSBD9FUoveTGU7pe8EQJ7SUjYkGIftlKu1kzLViJrlJFEcCh/0j5s7Sfkx7ZnJHGxDTIUZM2FF0szrenu0z2nWyNODZ6WRQbTdzBB46XxSogvE5BfNixjYOTt2Pv3b/a3P7wZvtve36VhUVSpyEvj5alRgRxhdZSWNWRqBRr869PAgCw7gJG6SyArcWAUKEuRQ5Z+x0aYpipZ42xg4EmRCQlqycMKKlTLHpM43ZNua8shjcCq9BgPkVXNqJ1w2wm5HYW2izbywAxiEisbAW3ZUhG1tFa/I/IK0pzUqDEHQt/1mBlbLPRjKwwxDtV4kmZVKxJPd08KSd6Rz9NCofJRFO9IZyOjRI46o+2BsSfFRAu3sJZ1/LVGOaUH1DpYNpKnxmE3Qdd/dBfXrSTVEnmVVlN1g4WQFZZDGNVAEx+1aeaMQnCIGaGhn9wRWT3R2uZ0i1oy/IDJ+Y1WMKOoHEhBMdNKIGOQ8RSGDCrIxEgYNN9ak6SYcUPpey85yldTrfB1KrtQ2fMOb49GEkdQtbeXJ+/eUhLYq/PWGG82U6ZS5IyXljlTkw1i9mxwY4D/HKPEFt+cp51Dv82ZX95TCLQjEGd49TJnSTdTf5+avXZTtK+AYiXkx+LbjkTa01xhNjjbOtv8GHJGo/MW7SOUtcQ7MYmJOq+Gx5DVxEOL1ig4yjQfZS0hnXNDE2OjkogTKBTfxZ8pnRUNzDoqIj2fL5DNL1LUxeqBvj2myuqWsNVCE8GVqeOUc8wNndBBZDo+g8TlXuAEEPuuxXq5bIdQGQmZksKFmNyhR0xkIl81SX6STY8xcxUt7J7MZ65YkaHv0RWyneZ9jD2OVgwmc8G3Y8eJvN4UXQfkV0vOX1OUINl4+haPMVu062x+caoz5Qhk2nRELZff1re2pun1WPrj39y45O8esjFstI/pBy4YZ/yuLr/WP/6GDY4biZJtUGkdI+hvlZ9M796dMchqJXZtwW4y96mh28/4yACdhDmWxVz0wQksG5671y4IZ/Cvac96MT2Wd6reA2pUz71Zq/b0IsgPurRfQ51rUd5XYfB7iWs/TXoJmjYEXuyHQcTi0AvCfpr8SU3oAcpU8EfQenKR19Vzei6EtT897dBOkoAzen3zrCD0THT4cxXvkJwgT8WQsgYLpp5c12q+YOejqOqLXq1VdV8G+oNm0RjkM4denXu9XMrdxIyTkFt2BBA6nusxffZ/LejlGOh3DvHr9USBG3poByHzXe6Z6nNDv54KT6pYLJzO9HgEfoiRg37A0GTcNM3AXZfmZZUTtN6UJ0cy5PsrnrfeV7Ld7sg1Bs44JnEYgcN5yKzYw97gXElET+eAY/vHP7c/An46MN3ylK3MUoby0nYiMpUj7Sen/NbZWDRmplieJ/ephlr9vk0pgZu1j1QFoGVfvKYnuPiWv+gq+1Wb9KipGU/r0K7N6bbfgbzsPms3QEiR6asOHKqmmXqymdUNE3mgJS5ZvqVVDduxrXPjt5ZZtKWtoLXTksgxg6JUOaO+t9MQ0ZbC5g1Ob9AbnuH5VtBmfE3+6PZvGAdR4jA72mSezTddKzQ3webhpm1TKbTNILJDb55kO4iUeQdpnne2qY1/ZwjsN+AuA+CyUhKSQlTKyQ6aLnHzOsu0nT0HCwGYvmObHAMXPd9CiB9XbV4nJvnfiz3YTuiiafLQomx3PT/2g3WJ9grfV59qsJdAs8J7RJwAcx2LR2ZocdtEjMy1iXUGZZqQliteeXsDDW0DeqgD3grd6KUkjHjscd+0TRZbQDuB4cP4jtt/zA6Sr+nL93Uh0VFZtm9FXZUFMDyAHJfsX92pcOQ9e1j/L18TekIrbY9/rnlAFdiz7T6b/Qdd3sJzbCgAAA==&quot;"/>
    <we:property name="isFiltersActionButtonVisible" value="true"/>
    <we:property name="isVisualContainerHeaderHidden" value="false"/>
    <we:property name="pageDisplayName" value="&quot;Página 1&quot;"/>
    <we:property name="pageName" value="&quot;2fd238d29824e2ed707b&quot;"/>
    <we:property name="reportEmbeddedTime" value="&quot;2024-07-17T19:54:15.367Z&quot;"/>
    <we:property name="reportName" value="&quot;Problemas Agua CDMX&quot;"/>
    <we:property name="reportState" value="&quot;CONNECTED&quot;"/>
    <we:property name="reportUrl" value="&quot;/groups/me/reports/7e287598-d3c1-4b3c-b76d-f55919279112/2fd238d29824e2ed707b?ctid=efc00b8d-6886-418a-a44a-d08998ba4a33&amp;pbi_source=shareVisual&amp;visual=79036caf4d5737ab641c&amp;height=216.32&amp;width=491.50&amp;bookmarkGuid=33c7907a-46af-49f7-a551-d80d1825f7c6&amp;fromEntryPoint=sharevisual&quot;"/>
  </we:properties>
  <we:bindings/>
  <we:snapshot xmlns:r="http://schemas.openxmlformats.org/officeDocument/2006/relationships"/>
</we:webextension>
</file>

<file path=ppt/webextensions/webextension3.xml><?xml version="1.0" encoding="utf-8"?>
<we:webextension xmlns:we="http://schemas.microsoft.com/office/webextensions/webextension/2010/11" id="{9e77acc8-44ff-46eb-a67e-fe49b2992017}">
  <we:reference id="WA200003233" version="2.0.0.3" store="es-ES" storeType="OMEX"/>
  <we:alternateReferences/>
  <we:properties>
    <we:property name="Microsoft.Office.CampaignId" value="&quot;none&quot;"/>
    <we:property name="artifactName" value="&quot;Casos por mes&quot;"/>
    <we:property name="artifactViewState" value="&quot;live&quot;"/>
    <we:property name="backgroundColor" value="&quot;#FFFFFF&quot;"/>
    <we:property name="bookmark" value="&quot;H4sIAAAAAAAAA+1aWXPbNhD+Kx6+5EX28D7yljhJryR164z70Ml4FsBSRgIRDEg6Vj36SX3o9CfkjxUASR+SLMoeO5UPv4gEFtjdb08CPnUYr0oB0/cwQee581LKzxNQn7c8Z+QU7RjFOPMSiDxkGQkwDSNqZmVZc1lUzvNTpwY1xvqAVw0Is5Ee/PPjyAEh9mBs3nIQFY6cElUlCxD8L2yJ9VStGpyNHDwphVRgttyvoUaz7bEm1+9aBG8n0ByB1vwY95HW7aifMz9ImZ+lfog+ssRNiCarWgIr2VISs7VlvyuLGnih2ZixANJY6+YSj6Yx8dIUSWrGcy7qjoRMX5+USmundZ6WBpwPsnyvebY0huSgF9ofOW+UnFjiDt2qIV8aVFO9wOyDVUt56uz3E/r5t/5h1U7KbFHUvJ6aFyylqrE6hHEDeuKDFc2daRPso9Bo2JW7UjQTy22Ot2wUxd8xP3+xDGbaKntKaptZJiAoCMbhkEINQo6lo+c7aXKOgjmG36+KoXo5tQxfcdWbyp9X+MV4rHAMdfd6efL2JdUEb5qiEyaazYyo2nLOc8+dmckWMX82ujbAfxyhwg7fgvFeoZ/mxK/uyARWESACr97mzOlm5u9jG2vXRfsKKNZC/kh+3VWoY5oZzEZnofOCHUNB9ei8RO8QqkbhrYhEZVPUh8cgGp2HFqUxcFS8GIsuIZ3nhtbGTq0QJ1CafEc+aXc2aWDWpyLN59OFZPODkk25vqFvjqmRusvbZqOJZEbUI84YFo516CRzg5hCHrIoCRIgcejRwVy2q1EZS8U1wwWb3KJGVApZrOsk30mmh+i5Ji28Ppn3XLlmhr5DVUzSWu2+MZKIoUfApSHEPgmCLBp0302wynqO+yNHBYoeTd/iMYpFuc7mF6d6UQ5A8bZb6vL8TXXr6p3dj/Jv/xbOJX3fID2CrW6ZXXBBOOdn8/il+fY3bDHcyg1ti0qnmIb+Rr5LbWTvHoGq18q8HditVz82dD/akEEKGOQ08DwaYgxB4vnw1L32QJ9BvKE960UXWN6pRveoUT3XZqPa04sg3+vSviI9bkh5H87Sd2LX4cY4ytH1IYlInCYZJWmUpMNp8js1oXuouGQPoPVksmjqJ/dcMOuwe/qpn+cJo/rzLfKSNHIxYE9VvEdygozLQ+01WFKzclOr+YKcD6KqL2q1UdV9Gej3OosSUE859GrfG8ylLMxdkqfM8zOANIjCiNqz/5WgV0egf+cQX80nS8I0Qj9JaRyyyDXXDcN8ajypiVw4nRnQCOIUswDjhKJLmeu6Sbgpzcs6J2iDLq8VEcjerXneelfOdrMjVwKMMsxJmkHAWEo9EuGgca5MRI/nEOPFt39ufgT8eGC64UlaJThFdSmcdDJVY6sn0/5tvbFsxeRYnTv3qYXa/L7l2oHbvQ9MBdDbPnulVzD5tXjWV/argvSgrRmP62Cu8+mu34Gi6q+1WyCUFPapB0dXU2FWtrO2YdIaWIpLku9YVofd2M658DvLJNqxUui9eaWTo4CyMj5j7tv1kE5bBptfcHqN3vAMz7dSB+MrrY9t/w5JkuUB9bNtGvlsO/RSdxt8lm77vi6FvptkfhrNJ9keIiPeHi+KXjYT+LeGwLsW3GUAXGaqiZSUtVGyh6Z33KIRYo0riygBNw58l2ESYhR7CORh1eZNyiT/e7EHP0hDdF2WetrbwygmcbIp1l7jfvWxGnsJNGt8R5AcaBh4LHNTj/kuYuZujK0FVDzXXK745B00NHQN6L41eEd0rY+SNGMkYrHru5R4oCOB4v24qx0+ZgfFNvTje5VJrFWWxa1s6qoEintQ4JL4tZ0KQzYQw/Z/+VrTa7R4d/yzYoEpsGfhPpv9B8LblktzKAAA&quot;"/>
    <we:property name="creatorSessionId" value="&quot;eeec6c39-f39b-45e2-b802-689c03e5f2b3&quot;"/>
    <we:property name="creatorTenantId" value="&quot;efc00b8d-6886-418a-a44a-d08998ba4a33&quot;"/>
    <we:property name="creatorUserId" value="&quot;100320009A9A9856&quot;"/>
    <we:property name="datasetId" value="&quot;d7ee0cf1-50b9-42be-bb70-9adf7de997ef&quot;"/>
    <we:property name="embedUrl" value="&quot;/reportEmbed?reportId=7e287598-d3c1-4b3c-b76d-f55919279112&amp;config=eyJjbHVzdGVyVXJsIjoiaHR0cHM6Ly9XQUJJLVNPVVRILUNFTlRSQUwtVVMtcmVkaXJlY3QuYW5hbHlzaXMud2luZG93cy5uZXQiLCJlbWJlZEZlYXR1cmVzIjp7InVzYWdlTWV0cmljc1ZOZXh0Ijp0cnVlfX0%3D&amp;disableSensitivityBanner=true&quot;"/>
    <we:property name="initialStateBookmark" value="&quot;H4sIAAAAAAAAA+1a21LcOBD9FcoveRko3y95I4TsJSFhQ4p92KKottSeUeKxHNkmzFJ80j5s7Sfkx7Yl21yGYS5UkpoJPKGR5O4+R63ulsSFxUVV5jB5C2O0nlsvpPw0BvVpy7EGVtH1vXv3+mD3/evTt7sH+9Qty1rIorKeX1g1qCHWx6JqINcSqPOvk4EFeX4IQ/0rg7zCgVWiqmQBufgb28k0VKsGLwcWnpe5VKBFHtVQoxZ7RtPpN+l2djzSCKwWZ3iErG573Yy7XszdJHZ9dJFHdpTStKqdYCybOUWLNur3ZFGDKEiN7osTngY8tF2bpQ4EYcow0P2ZyOtuSjrZPy8VoSPMk1KzssvPoGDILQNBYdVafGEdIFSNMjj2bw0cyUYxfI+ZGSpqUU9IjsJSqhqrUxg2YF0SI4dKEl9mkMmmqE/PIG+ITD02kl/2FBJN3HpuX55QTyWKYd6xeg3wQ2skA6UNlOlHokYDoQ+k4qheTAyWl0L1pLqDKXO/I45L8pHO77SMseTa2JHgHAs9TKNpBsz3HJ7YscNdGzGxFy7JHvEylEowYmJ6VfZk3oyLbwMmh0pkpIVpGQ9YFehc5ygXDFU3aWqV5tMD5Ns+2jaPHSe2fXLZMFobemQuCwGnDGrI5VA+hKHKMHOLE2uMFGt0g5Ngg6tslQqsrmm6MMD03zeCqGhlH2vHI7HPXtIXXH4pnmkayQ0Nlya4EICPN8LHceuqWsv3peZk4VoHEdih59ocIx+D0EFI/XVZa8hJAX9a7GW5WbzaKXDGMUvjBDzOY+akAT48F/0qiBXFRpM3eIb5XVhX43eHeiTHoESbnQ0FD6emqzCMPCa+/ldYt+h6hWwEW91n5oMbxlm/6+bn5us/sMVxK9Nz24TYAbN2v/47y/kGS+2Ix0PTwcPqiHXaoo9nsTqfPmmrZCiqvkZuiVAyN62eHCqqcv1lO/q5QTUhBGbGLct3jKrTrm/n2vidWRbtGCtItqgoOOZQVtpndPFOXRS2NDevcfKQ8PlG0mZ8SXg+QJrjaRolmcfcZJsFLt/2qbDZBpfH267L3dS1o8SNg+kg21OkzTsURdHbpjf+N2PgoCV3FgG3ldIkJWWtQfbU9I5bNHm+TN0LYYyJh2HE0Gbctu3o50r2BCRHfgDldME7c9t3yCbrkZuTyI8DdKOYhT4PbH28NGfKuYBrPK9Teb5afc/9zE6zmDtuAhB7gR+wxZqqEdDflfS4sZtlEWeJ7QVOFAc2enyhu32Q5VtS084xwbk/rtMZ8pWSYzO5C41Vk5p9aE0fL4/6AWr/0TfmSdLp557VHVgtBbbeYEeYE/zlPabPAaRgykvGyIWkKMGwbI96VwE/E5hzS2t7t+Rpenc4VDiEuvu5v/omXcFOGn7VFJ0pQXveplVr2z1Zro6RK3L75wj1jYChtuCiR/PblO0rJINVUGkUOlPcL+TK27py4jtGw1mk31d7bsRdUQpqbwSqXtP7oh+aH2b43uJzeoa2C1GQhnGUsDQOohjWJXUfohKSzz8gbYSTclk09ZOb3lnWxe6JDNDLmOc4zMcQvMhxF7vno0n1V2e0NU3xN8+Qm5/ar9GsVUq/SfJGR0lmOHkKk3fdbWGYDDENODop2MyH0E09L9mMt8Cnm85vctM5Z+ss9tnHxu6J2TJRYnshg8znQeRFkIa+w9al8F3iMXK5jfOD79E2LOHUOofv37nkWpNkMz/iexCHfsDs1GFxmDpxjGn8VBjPcdY1LZFnb6vZxbJjb1C1PPOyep3q5p8xoCnE8ZKPFL8o2ZTr8EJhfHrWC61s6qoEhodQ4IyXWvO4yJF37ftea83/8rUxk7gSnffN+UC/iV097F5e/g+Jlrq7bCgAAA==&quot;"/>
    <we:property name="isFiltersActionButtonVisible" value="true"/>
    <we:property name="isVisualContainerHeaderHidden" value="false"/>
    <we:property name="pageDisplayName" value="&quot;Página 1&quot;"/>
    <we:property name="pageName" value="&quot;2fd238d29824e2ed707b&quot;"/>
    <we:property name="reportEmbeddedTime" value="&quot;2024-07-17T19:50:26.862Z&quot;"/>
    <we:property name="reportName" value="&quot;Problemas Agua CDMX&quot;"/>
    <we:property name="reportState" value="&quot;CONNECTED&quot;"/>
    <we:property name="reportUrl" value="&quot;/groups/me/reports/7e287598-d3c1-4b3c-b76d-f55919279112/2fd238d29824e2ed707b?ctid=efc00b8d-6886-418a-a44a-d08998ba4a33&amp;pbi_source=shareVisual&amp;visual=6eb5de1ba0c4a62b3395&amp;height=216.32&amp;width=491.50&amp;bookmarkGuid=39cc0911-62f1-44ba-988f-ad9908b487ed&amp;fromEntryPoint=sharevisual&quot;"/>
    <we:property name="design" value="{&quot;border&quot;:{&quot;isActive&quot;:false,&quot;color&quot;:&quot;#808080&quot;,&quot;width&quot;:1,&quot;transparency&quot;:0,&quot;dash&quot;:&quot;solid&quot;}}"/>
  </we:properties>
  <we:bindings/>
  <we:snapshot xmlns:r="http://schemas.openxmlformats.org/officeDocument/2006/relationships"/>
</we:webextension>
</file>

<file path=ppt/webextensions/webextension4.xml><?xml version="1.0" encoding="utf-8"?>
<we:webextension xmlns:we="http://schemas.microsoft.com/office/webextensions/webextension/2010/11" id="{c434e885-e5ef-4a6b-932b-71e314ee90e0}">
  <we:reference id="WA200003233" version="2.0.0.3" store="es-ES" storeType="OMEX"/>
  <we:alternateReferences/>
  <we:properties>
    <we:property name="Microsoft.Office.CampaignId" value="&quot;none&quot;"/>
    <we:property name="artifactName" value="&quot;Top 5 problemas&quot;"/>
    <we:property name="artifactViewState" value="&quot;live&quot;"/>
    <we:property name="backgroundColor" value="&quot;#FFFFFF&quot;"/>
    <we:property name="bookmark" value="&quot;H4sIAAAAAAAAA+1ayXLbOBD9FRcvucgu7ktujpPMkjjxxCnPYSqlagJNCQlEMCDpWHHpk+YwNZ+QHxsAJL1Isii77Iy8+CISaKC7X68EfGpRVhYcpu9ggtZz64UQXyYgv2w51sDK27H379/s7354M3y3u/9KDYuiYiIvreenVgVyhNURK2vgegc1+NengQWcH8BIv2XASxxYBcpS5MDZd2yI1VQla5wNLDwpuJCgtzysoEK97bEiV++Kt7PjKY5AKnaMh0iqZtTNqOvF1E1i10cXaWRHqSIrGwIj2VISvbVhvyfyCliu2OgxD+LQD4idOiQOUyeOMY31eMZ41ZKk01cnhVTaKZ2nhUbloyjeKZ4NjSY56oR2B9ZrKSaGuIW1rNOvNcqpWqD3wbKhPLUOuwn1/Ef3sGonqbfIK1ZN9QsWQlZYDmFUg5r4aESzZ8oEh8gVGmblnuD1xHCb4y1qSfADZucvhsFMWeVACmUzwwQ4AU4ZDAlUwMVIWGq+lSZjyKml+b2XFOWLqWH4ksnOVO68wrujkcQRVO3r5cnbl1QRvK7zVphgNtOiKstZzx17picbxNzZ4NoA/zlGiS2+OWWdQr/NiV/ekQmMIpByvHqbM6eb6b9PTaxdF+0roFgL+bH4tidRxTTVmA3OQmeXHkNO1Oi8RPsIZS3xVkQios6r4THwWuWhRWk0HCXLR7xNSOe5obGxVUnECRQ636WflTvrNDDrUpHi8/lCsvlFirpY39A3x1RL3SZsvdFEUC3qmFGKuWUcOkpsLySQ+TSIvAjS0HdIby7bU6iMhGSK4YJNblEjIrjI13WSnyTTQ/RcnRZencx7rlgzQ9+hKjpprXbfENOAopOCTXwI3dTzkqDXfTfBKus57q8MJUgynr7FY+SLcp3NL051ohyBZE231Ob5m+rW1juzH2E//s2tS/q+RjKGrXaZWXBBOOt3/fi1/vE3bFHcyjRtg0qrmIL+Rr5LTGTvjUFWa2XeFuzGqx8buv3VAAmglxHPcYiPIXiR48JTZ9sZ4Qz+De1nL7rH8i42uEdN7Lk2G9W6XgT5Xpf9FalzQ0p/fwa/E7t+MkESZGi7EAVpGEcJSeMgivtT4U9qQg9QMkEfQOtJRV5XTy64YNb+Su3GbpZFlKjPt8CJ4sBGjz5V6g7JCVImhsprsCB65aZW7AU5H0TlXtRqoyr4MtDvdRZNQT7l0Kt9rzeXUj+z0yymjpsAxF7gB8Sc/a8EvRyD+p1DfDWfJPLjAN0oJqFPA1tfN/TzqfCkSsXC6UyPRhDGmHgYRgRtQm3bjvxNaV7WOUHrdXmlCEe6v+Z56105282OXFOghGKWxgl4lMbESQPsNc6ViejxHGLs/vjn5kfAjwemG56klZwRlJfCSSVTOTJ6UuXfxhuLRkyG5blznxqo9e9bphy42ftIVwC17bOXagUV3/JnXWW/KkiPmprxuA7mWp9u+x3Iy+5auwFCCm6eOnBUNeV6ZTNrGialgaG4JPmOYTVsx3bOhd9ZJtGOkULtzUqVHDkUpfYZfd+uhlTa0ti8wek1esMzPN8KFYwvlT6m/RumUZJ5xE22SeDSbd+J7W1wabztuqoUunaUuHEwn2Q7iLR4ByzPO9l04N8aAvsNuMsAuMxUEUkhKq1kB03nuHnN+RpXFkEEdui5NsXIxyB0ENKHVZs3KZP878UeXC/20bZp7Chv94MwDaNNsfYa96uP1dhLoFnjOyLNgPieQxM7dqhrIyb2xtiaQ8kyxeWKT95eQ0PbgB4ag7dE1/ooiROaBjS0XZukDqhIIHg/7mr7j9JB0g39+F5lEmOVZXEr6qosgOAB5Lgkfk2nQpH2xLD5X77G9Aot1h7/rFigC+xZuM9m/wEx6v7jbCgAAA==&quot;"/>
    <we:property name="creatorSessionId" value="&quot;e56928aa-8b3d-432d-a031-446e4030bcca&quot;"/>
    <we:property name="creatorTenantId" value="&quot;efc00b8d-6886-418a-a44a-d08998ba4a33&quot;"/>
    <we:property name="creatorUserId" value="&quot;100320009A9A9856&quot;"/>
    <we:property name="datasetId" value="&quot;d7ee0cf1-50b9-42be-bb70-9adf7de997ef&quot;"/>
    <we:property name="embedUrl" value="&quot;/reportEmbed?reportId=7e287598-d3c1-4b3c-b76d-f55919279112&amp;config=eyJjbHVzdGVyVXJsIjoiaHR0cHM6Ly9XQUJJLVNPVVRILUNFTlRSQUwtVVMtcmVkaXJlY3QuYW5hbHlzaXMud2luZG93cy5uZXQiLCJlbWJlZEZlYXR1cmVzIjp7InVzYWdlTWV0cmljc1ZOZXh0Ijp0cnVlfX0%3D&amp;disableSensitivityBanner=true&quot;"/>
    <we:property name="initialStateBookmark" value="&quot;H4sIAAAAAAAAA+1ayXLbOBD9FRcvucgu7ktujpPMkjjxxCnPYSqlagJNCQlEMCDpWHHpk+YwNZ+QHxsAJL1Isii77Iy8+CISaKC7X68EfGpRVhYcpu9ggtZz64UQXyYgv2w51sDK27H379/s7354M3y3u/9KDYuiYiIvreenVgVyhNURK2vgegc1+NengQWcH8BIv2XASxxYBcpS5MDZd2yI1VQla5wNLDwpuJCgtzysoEK97bEiV++Kt7PjKY5AKnaMh0iqZtTNqOvF1E1i10cXaWRHqSIrGwIj2VISvbVhvyfyCliu2OgxD+LQD4idOiQOUyeOMY31eMZ41ZKk01cnhVTaKZ2nhUbloyjeKZ4NjSY56oR2B9ZrKSaGuIW1rNOvNcqpWqD3wbKhPLUOuwn1/Ef3sGonqbfIK1ZN9QsWQlZYDmFUg5r4aESzZ8oEh8gVGmblnuD1xHCb4y1qSfADZucvhsFMWeVACmUzwwQ4AU4ZDAlUwMVIWGq+lSZjyKml+b2XFOWLqWH4ksnOVO68wrujkcQRVO3r5cnbl1QRvK7zVphgNtOiKstZzx17picbxNzZ4NoA/zlGiS2+OWWdQr/NiV/ekQmMIpByvHqbM6eb6b9PTaxdF+0roFgL+bH4tidRxTTVmA3OQmeXHkNO1Oi8RPsIZS3xVkQios6r4THwWuWhRWk0HCXLR7xNSOe5obGxVUnECRQ636WflTvrNDDrUpHi8/lCsvlFirpY39A3x1RL3SZsvdFEUC3qmFGKuWUcOkpsLySQ+TSIvAjS0HdIby7bU6iMhGSK4YJNblEjIrjI13WSnyTTQ/RcnRZencx7rlgzQ9+hKjpprXbfENOAopOCTXwI3dTzkqDXfTfBKus57q8MJUgynr7FY+SLcp3NL051ohyBZE231Ob5m+rW1juzH2E//s2tS/q+RjKGrXaZWXBBOOt3/fi1/vE3bFHcyjRtg0qrmIL+Rr5LTGTvjUFWa2XeFuzGqx8buv3VAAmglxHPcYiPIXiR48JTZ9sZ4Qz+De1nL7rH8i42uEdN7Lk2G9W6XgT5Xpf9FalzQ0p/fwa/E7t+MkESZGi7EAVpGEcJSeMgivtT4U9qQg9QMkEfQOtJRV5XTy64YNb+Su3GbpZFlKjPt8CJ4sBGjz5V6g7JCVImhsprsCB65aZW7AU5H0TlXtRqoyr4MtDvdRZNQT7l0Kt9rzeXUj+z0yymjpsAxF7gB8Sc/a8EvRyD+p1DfDWfJPLjAN0oJqFPA1tfN/TzqfCkSsXC6UyPRhDGmHgYRgRtQm3bjvxNaV7WOUHrdXmlCEe6v+Z56105282OXFOghGKWxgl4lMbESQPsNc6ViejxHGLs/vjn5kfAjwemG56klZwRlJfCSSVTOTJ6UuXfxhuLRkyG5blznxqo9e9bphy42ftIVwC17bOXagUV3/JnXWW/KkiPmprxuA7mWp9u+x3Iy+5auwFCCm6eOnBUNeV6ZTNrGialgaG4JPmOYTVsx3bOhd9ZJtGOkULtzUqVHDkUpfYZfd+uhlTa0ti8wek1esMzPN8KFYwvlT6m/RumUZJ5xE22SeDSbd+J7W1wabztuqoUunaUuHEwn2Q7iLR4ByzPO9l04N8aAvsNuMsAuMxUEUkhKq1kB03nuHnN+RpXFkEEdui5NsXIxyB0ENKHVZs3KZP878UeXC/20bZp7Chv94MwDaNNsfYa96uP1dhLoFnjOyLNgPieQxM7dqhrIyb2xtiaQ8kyxeWKT95eQ0PbgB4ag7dE1/ooiROaBjS0XZukDqhIIHg/7mr7j9JB0g39+F5lEmOVZXEr6qosgOAB5Lgkfk2nQpH2xLD5X77G9Aot1h7/rFigC+xZuM9m/wEx6v7jbCgAAA==&quot;"/>
    <we:property name="isFiltersActionButtonVisible" value="true"/>
    <we:property name="isVisualContainerHeaderHidden" value="false"/>
    <we:property name="pageDisplayName" value="&quot;Página 1&quot;"/>
    <we:property name="pageName" value="&quot;2fd238d29824e2ed707b&quot;"/>
    <we:property name="reportEmbeddedTime" value="&quot;2024-07-17T20:02:52.439Z&quot;"/>
    <we:property name="reportName" value="&quot;Problemas Agua CDMX&quot;"/>
    <we:property name="reportState" value="&quot;CONNECTED&quot;"/>
    <we:property name="reportUrl" value="&quot;/groups/me/reports/7e287598-d3c1-4b3c-b76d-f55919279112/2fd238d29824e2ed707b?ctid=efc00b8d-6886-418a-a44a-d08998ba4a33&amp;pbi_source=shareVisual&amp;visual=ecae3fc311c4e6a3712a&amp;height=216.32&amp;width=491.50&amp;bookmarkGuid=ebc50ba3-0d09-4786-89d5-d94e265ef169&amp;fromEntryPoint=sharevisual&quot;"/>
  </we:properties>
  <we:bindings/>
  <we:snapshot xmlns:r="http://schemas.openxmlformats.org/officeDocument/2006/relationships"/>
</we:webextension>
</file>

<file path=ppt/webextensions/webextension5.xml><?xml version="1.0" encoding="utf-8"?>
<we:webextension xmlns:we="http://schemas.microsoft.com/office/webextensions/webextension/2010/11" id="{cc2297bd-01a5-44f1-9514-36737c524da3}">
  <we:reference id="WA200003233" version="2.0.0.3" store="es-ES" storeType="OMEX"/>
  <we:alternateReferences/>
  <we:properties>
    <we:property name="Microsoft.Office.CampaignId" value="&quot;none&quot;"/>
    <we:property name="artifactName" value="&quot;Top 5 medios de comunicación&quot;"/>
    <we:property name="artifactViewState" value="&quot;live&quot;"/>
    <we:property name="backgroundColor" value="&quot;#FFFFFF&quot;"/>
    <we:property name="bookmark" value="&quot;H4sIAAAAAAAAA+1ayXLbOBD9FRcvucgu7ktujpPMkjjxxCnPYSqlagJNCQlEMCDpWHHpk+YwNZ+QHxsAJL1Isii77Iy8+CISaKC7X68EfGpRVhYcpu9ggtZz64UQXyYgv2w51sDK27H379/s7354M3y3u/9KDYuiYiIvreenVgVyhNURK2vgegc1+NengQWcH8BIv2XASxxYBcpS5MDZd2yI1VQla5wNLDwpuJCgtzysoEK97bEiV++Kt7PjKY5AKnaMh0iqZtTNqOvF1E1i10cXaWRHqSIrGwIj2VISvbVhvyfyCliu2OgxD+LQD4idOiQOUyeOMY31eMZ41ZKk01cnhVTaKZ2nhUbloyjeKZ4NjSY56oR2B9ZrKSaGuIW1rNOvNcqpWqD3wbKhPLUOuwn1/Ef3sGonqbfIK1ZN9QsWQlZYDmFUg5r4aESzZ8oEh8gVGmblnuD1xHCb4y1qSfADZucvhsFMWeVACmUzwwQ4AU4ZDAlUwMVIWGq+lSZjyKml+b2XFOWLqWH4ksnOVO68wrujkcQRVO3r5cnbl1QRvK7zVphgNtOiKstZzx17picbxNzZ4NoA/zlGiS2+OWWdQr/NiV/ekQmMIpByvHqbM6eb6b9PTaxdF+0roFgL+bH4tidRxTTVmA3OQmeXHkNO1Oi8RPsIZS3xVkQios6r4THwWuWhRWk0HCXLR7xNSOe5obGxVUnECRQ636WflTvrNDDrUpHi8/lCsvlFirpY39A3x1RL3SZsvdFEUC3qmFGKuWUcOkpsLySQ+TSIvAjS0HdIby7bU6iMhGSK4YJNblEjIrjI13WSnyTTQ/RcnRZencx7rlgzQ9+hKjpprXbfENOAopOCTXwI3dTzkqDXfTfBKus57q8MJUgynr7FY+SLcp3NL051ohyBZE231Ob5m+rW1juzH2E//s2tS/q+RjKGrXaZWXBBOOt3/fi1/vE3bFHcyjRtg0qrmIL+Rr5LTGTvjUFWa2XeFuzGqx8buv3VAAmglxHPcYiPIXiR48JTZ9sZ4Qz+De1nL7rH8i42uEdN7Lk2G9W6XgT5Xpf9FalzQ0p/fwa/E7v2p8kgQ9uFKEjDOEpIGgdR3J8mf1KDeoCSCfoA2lIq8rp6cs8Fs/a7pxu7WRZRoj7tAieKAxs9+lTFOyQnSJkYKq/BguiVm1rNF+R8EFV9UauNqu7LQL/XWTQF+ZRDr/Y9EznUz+w0i6njJgCxF/gBMWf/K4Etx6B+51BdnZeTyI8DdKOYhD4NbH3d0M+nwpMqFQunM6s5UQhjTDwMI4I2obZtR/6mNCjrnKD1urVShCPdX/O89a4c6mZHrilQQjFL4wQ8SmPipAH2GufKZPN4DjF2f/xz8yPgxwPTDU/SSs4IykvhpBKmHBk9qfJv441FIybD8ty5Tw3U+vctUw7c7H2ks7za9tlLtYKKb/mzrnpfFaRHTV14XAdzrU+3PQ3kZXet3QAhBTdPHTiqYnK9spk1TZHSwFBcknzHsBq2Yzvnwu8sk2jHSKH2ZqVKjhyKUvuMvm9XQyptaWze4PQa/d8Znm+FCsaXSh/T4g3TKMk84ibbJHDptu/E9ja4NN52XVUKXTtK3DiYT7IdRFq8A5bnnWw68G8Ngf0G3GUAXGaqiKQQlVayg6Zz3LzmfI0riyACO/Rcm2LkYxA6COnDqs2blEn+92IPrhf7aNs0dpS3+0GYhtGmWHuN+9XHauwl0PTbmqYZEN9zaGLHDnVtxMTeGFtzKFmmuFzxWdtraGgb0ENj8JboWh8lcULTgIa2a5PUARUJBO/HXW3/UTpIuqEf2KtMYqyyLG5FXZUFEDyAHJfEr+lUKNKeGDb/y9eYXqHF2iOeFQt0gT0L99nsP/1vXxhsKAAA&quot;"/>
    <we:property name="creatorSessionId" value="&quot;27c9f072-fabe-400f-9154-8357f2208983&quot;"/>
    <we:property name="creatorTenantId" value="&quot;efc00b8d-6886-418a-a44a-d08998ba4a33&quot;"/>
    <we:property name="creatorUserId" value="&quot;100320009A9A9856&quot;"/>
    <we:property name="datasetId" value="&quot;d7ee0cf1-50b9-42be-bb70-9adf7de997ef&quot;"/>
    <we:property name="embedUrl" value="&quot;/reportEmbed?reportId=7e287598-d3c1-4b3c-b76d-f55919279112&amp;config=eyJjbHVzdGVyVXJsIjoiaHR0cHM6Ly9XQUJJLVNPVVRILUNFTlRSQUwtVVMtcmVkaXJlY3QuYW5hbHlzaXMud2luZG93cy5uZXQiLCJlbWJlZEZlYXR1cmVzIjp7InVzYWdlTWV0cmljc1ZOZXh0Ijp0cnVlfX0%3D&amp;disableSensitivityBanner=true&quot;"/>
    <we:property name="initialStateBookmark" value="&quot;H4sIAAAAAAAAA+1ayXLbOBD9FRcvucgu7ktujpPMkjjxxCnPYSqlagJNCQlEMCDpWHHpk+YwNZ+QHxsAJL1Isii77Iy8+CISaKC7X68EfGpRVhYcpu9ggtZz64UQXyYgv2w51sDK27H379/s7354M3y3u/9KDYuiYiIvreenVgVyhNURK2vgegc1+NengQWcH8BIv2XASxxYBcpS5MDZd2yI1VQla5wNLDwpuJCgtzysoEK97bEiV++Kt7PjKY5AKnaMh0iqZtTNqOvF1E1i10cXaWRHqSIrGwIj2VISvbVhvyfyCliu2OgxD+LQD4idOiQOUyeOMY31eMZ41ZKk01cnhVTaKZ2nhUbloyjeKZ4NjSY56oR2B9ZrKSaGuIW1rNOvNcqpWqD3wbKhPLUOuwn1/Ef3sGonqbfIK1ZN9QsWQlZYDmFUg5r4aESzZ8oEh8gVGmblnuD1xHCb4y1qSfADZucvhsFMWeVACmUzwwQ4AU4ZDAlUwMVIWGq+lSZjyKml+b2XFOWLqWH4ksnOVO68wrujkcQRVO3r5cnbl1QRvK7zVphgNtOiKstZzx17picbxNzZ4NoA/zlGiS2+OWWdQr/NiV/ekQmMIpByvHqbM6eb6b9PTaxdF+0roFgL+bH4tidRxTTVmA3OQmeXHkNO1Oi8RPsIZS3xVkQios6r4THwWuWhRWk0HCXLR7xNSOe5obGxVUnECRQ636WflTvrNDDrUpHi8/lCsvlFirpY39A3x1RL3SZsvdFEUC3qmFGKuWUcOkpsLySQ+TSIvAjS0HdIby7bU6iMhGSK4YJNblEjIrjI13WSnyTTQ/RcnRZencx7rlgzQ9+hKjpprXbfENOAopOCTXwI3dTzkqDXfTfBKus57q8MJUgynr7FY+SLcp3NL051ohyBZE231Ob5m+rW1juzH2E//s2tS/q+RjKGrXaZWXBBOOt3/fi1/vE3bFHcyjRtg0qrmIL+Rr5LTGTvjUFWa2XeFuzGqx8buv3VAAmglxHPcYiPIXiR48JTZ9sZ4Qz+De1nL7rH8i42uEdN7Lk2G9W6XgT5Xpf9FalzQ0p/fwa/E7v2p8kgQ9uFKEjDOEpIGgdR3J8mf1KDeoCSCfoA2lIq8rp6cs8Fs/a7pxu7WRZRoj7tAieKAxs9+lTFOyQnSJkYKq/BguiVm1rNF+R8EFV9UauNqu7LQL/XWTQF+ZRDr/Y9EznUz+w0i6njJgCxF/gBMWf/K4Etx6B+51BdnZeTyI8DdKOYhD4NbH3d0M+nwpMqFQunM6s5UQhjTDwMI4I2obZtR/6mNCjrnKD1urVShCPdX/O89a4c6mZHrilQQjFL4wQ8SmPipAH2GufKZPN4DjF2f/xz8yPgxwPTDU/SSs4IykvhpBKmHBk9qfJv441FIybD8ty5Tw3U+vctUw7c7H2ks7za9tlLtYKKb/mzrnpfFaRHTV14XAdzrU+3PQ3kZXet3QAhBTdPHTiqYnK9spk1TZHSwFBcknzHsBq2Yzvnwu8sk2jHSKH2ZqVKjhyKUvuMvm9XQyptaWze4PQa/d8Znm+FCsaXSh/T4g3TKMk84ibbJHDptu/E9ja4NN52XVUKXTtK3DiYT7IdRFq8A5bnnWw68G8Ngf0G3GUAXGaqiKQQlVayg6Zz3LzmfI0riyACO/Rcm2LkYxA6COnDqs2blEn+92IPrhf7aNs0dpS3+0GYhtGmWHuN+9XHauwl0PTbmqYZEN9zaGLHDnVtxMTeGFtzKFmmuFzxWdtraGgb0ENj8JboWh8lcULTgIa2a5PUARUJBO/HXW3/UTpIuqEf2KtMYqyyLG5FXZUFEDyAHJfEr+lUKNKeGDb/y9eYXqHF2iOeFQt0gT0L99nsP/1vXxhsKAAA&quot;"/>
    <we:property name="isFiltersActionButtonVisible" value="true"/>
    <we:property name="isVisualContainerHeaderHidden" value="false"/>
    <we:property name="pageDisplayName" value="&quot;Página 1&quot;"/>
    <we:property name="pageName" value="&quot;2fd238d29824e2ed707b&quot;"/>
    <we:property name="reportEmbeddedTime" value="&quot;2024-07-17T20:17:24.889Z&quot;"/>
    <we:property name="reportName" value="&quot;Problemas Agua CDMX&quot;"/>
    <we:property name="reportState" value="&quot;CONNECTED&quot;"/>
    <we:property name="reportUrl" value="&quot;/groups/me/reports/7e287598-d3c1-4b3c-b76d-f55919279112/2fd238d29824e2ed707b?ctid=efc00b8d-6886-418a-a44a-d08998ba4a33&amp;pbi_source=shareVisual&amp;visual=282ff7dc903517850e3d&amp;height=216.32&amp;width=491.50&amp;bookmarkGuid=3dff0d26-89ed-41d6-afbf-a5c691868d01&amp;fromEntryPoint=sharevisual&quot;"/>
  </we:properties>
  <we:bindings/>
  <we:snapshot xmlns:r="http://schemas.openxmlformats.org/officeDocument/2006/relationships"/>
</we:webextension>
</file>

<file path=ppt/webextensions/webextension6.xml><?xml version="1.0" encoding="utf-8"?>
<we:webextension xmlns:we="http://schemas.microsoft.com/office/webextensions/webextension/2010/11" id="{6163ae46-ae7a-41dc-ad73-c7201f789c6d}">
  <we:reference id="WA200003233" version="2.0.0.3" store="es-ES" storeType="OMEX"/>
  <we:alternateReferences/>
  <we:properties>
    <we:property name="Microsoft.Office.CampaignId" value="&quot;none&quot;"/>
    <we:property name="artifactName" value="&quot;Parte del día con mas reportes&quot;"/>
    <we:property name="artifactViewState" value="&quot;live&quot;"/>
    <we:property name="backgroundColor" value="&quot;#FFFFFF&quot;"/>
    <we:property name="bookmark" value="&quot;H4sIAAAAAAAAA+1ayXLbOBD9FRcvucgu7ktujpPMkjjxxCnPYSqlagJNCQlEMCDpWHHpk+YwNZ+QHxsAJL1Isii77Iy8+CISaKC7X68EfGpRVhYcpu9ggtZz64UQXyYgv2w51sDK27H379/s7354M3y3u/9KDYuiYiIvreenVgVyhNURK2vgegc1+NengQWcH8BIv2XASxxYBcpS5MDZd2yI1VQla5wNLDwpuJCgtzysoEK97bEiV++Kt7PjKY5AKnaMh0iqZtTNqOvF1E1i10cXaWRHqSIrGwIj2VISvbVhvyfyCliu2OgxD+LQD4idOiQOUyeOMY31eMZ41ZKk01cnhVTaKZ2nhUbloyjeKZ4NjSY56oR2B9ZrKSaGuIW1rNOvNcqpWqD3wbKhPLUOuwn1/Ef3sGonqbfIK1ZN9QsWQlZYDmFUg5r4aESzZ8oEh8gVGmblnuD1xHCb4y1qSfADZucvhsFMWeVACmUzwwQ4AU4ZDAlUwMVIWGq+lSZjyKml+b2XFOWLqWH4ksnOVO68wrujkcQRVO3r5cnbl1QRvK7zVphgNtOiKstZzx17picbxNzZ4NoA/zlGiS2+OWWdQr/NiV/ekQmMIpByvHqbM6eb6b9PTaxdF+0roFgL+bH4tidRxTTVmA3OQmeXHkNO1Oi8RPsIZS3xVkQios6r4THwWuWhRWk0HCXLR7xNSOe5obGxVUnECRQ636WflTvrNDDrUpHi8/lCsvlFirpY39A3x1RL3SZsvdFEUC3qmFGKuWUcOkpsLySQ+TSIvAjS0HdIby7bU6iMhGSK4YJNblEjIrjI13WSnyTTQ/RcnRZencx7rlgzQ9+hKjpprXbfENOAopOCTXwI3dTzkqDXfTfBKus57q8MJUgynr7FY+SLcp3NL051ohyBZE231Ob5m+rW1juzH2E//s2tS/q+RjKGrXaZWXBBOOt3/fi1/vE3bFHcyjRtg0qrmIL+Rr5LTGTvjUFWa2XeFuzGqx8buv3VAAmglxHPcYiPIXiR48JTZ9sZ4Qz+De1nL7rH8i42uEdN7Lk2G9W6XgT5Xpf9FalzQ0p/fwa/E7v2p8kgQ9uFKEjDOEpIGgdR3J8mf1KDeoCSCfoA2lIq8rp6cs8Fs34yLujGbpZFlKjPt8CJ4sBGjz5V6g6tCVImhsozsCB65aZW7AU5H0TlXtRqoyr4MtDvdaZMQT7lyat9r7ecUz+z0yymjpsAxF7gB8Sc/a8EvRyD+p1DfDWfJPLjAN0oJqFPA1tfN/TzqfCkSsXC6UyPRhDGmHgYRgRtQm3bjvxNaVDWOUHrdXmlCEe6v+Z56105282OXFOghGKWxgl4lMbESQPsNc6ViejxHGLs/vjn5kfAjwemG56klZwRlJfCSSVTOTJ6UuXfxhuLRkyG5blznxqo9e9bphy42ftIVwC17bOXagUV3/JnXWW/KkiPmprxuA7mWp9u+x3Iy+5auwFCCm6eOnBUNeV6ZTNrGialgaG4JPmOYTVsx3bOhd9ZJtGOkULtzUqVHDkUpfYZfd+uhlTa0ti8wek1esMzPN8KFYwvlT6m/RumUZJ5xE22SeDSbd+J7W1wabztuqoUunaUuHEwn2Q7iLR4ByzPO9l04N8aAvsNuMsAuMxUEUkhKq1kB03nuHnN+RpXFkEEdui5NsXIxyB0ENKHVZs3KZP878UeXC/20bZp7Chv94MwDaNNsfYa96uP1dhLoFnjOyLNgPieQxM7dqhrIyb2xtiaQ8kyxeWKT95eQ0PbgB4ag7dE1/ooiROaBjS0XZukDqhIIHg/7mr7j9JB0g39+F5lEmOVZXEr6qosgOAB5Lgkfk2nQpH2xLD5X77G9Aot1h7/rFigC+xZuM9m/wFz0R6hbCgAAA==&quot;"/>
    <we:property name="creatorSessionId" value="&quot;bf60f289-55e2-4ce8-9d1b-845773bdf19a&quot;"/>
    <we:property name="creatorTenantId" value="&quot;efc00b8d-6886-418a-a44a-d08998ba4a33&quot;"/>
    <we:property name="creatorUserId" value="&quot;100320009A9A9856&quot;"/>
    <we:property name="datasetId" value="&quot;d7ee0cf1-50b9-42be-bb70-9adf7de997ef&quot;"/>
    <we:property name="embedUrl" value="&quot;/reportEmbed?reportId=7e287598-d3c1-4b3c-b76d-f55919279112&amp;config=eyJjbHVzdGVyVXJsIjoiaHR0cHM6Ly9XQUJJLVNPVVRILUNFTlRSQUwtVVMtcmVkaXJlY3QuYW5hbHlzaXMud2luZG93cy5uZXQiLCJlbWJlZEZlYXR1cmVzIjp7InVzYWdlTWV0cmljc1ZOZXh0Ijp0cnVlfX0%3D&amp;disableSensitivityBanner=true&quot;"/>
    <we:property name="initialStateBookmark" value="&quot;H4sIAAAAAAAAA+1ayXLbOBD9FRcvucgu7ktujpPMkjjxxCnPYSqlagJNCQlEMCDpWHHpk+YwNZ+QHxsAJL1Isii77Iy8+CISaKC7X68EfGpRVhYcpu9ggtZz64UQXyYgv2w51sDK27H379/s7354M3y3u/9KDYuiYiIvreenVgVyhNURK2vgegc1+NengQWcH8BIv2XASxxYBcpS5MDZd2yI1VQla5wNLDwpuJCgtzysoEK97bEiV++Kt7PjKY5AKnaMh0iqZtTNqOvF1E1i10cXaWRHqSIrGwIj2VISvbVhvyfyCliu2OgxD+LQD4idOiQOUyeOMY31eMZ41ZKk01cnhVTaKZ2nhUbloyjeKZ4NjSY56oR2B9ZrKSaGuIW1rNOvNcqpWqD3wbKhPLUOuwn1/Ef3sGonqbfIK1ZN9QsWQlZYDmFUg5r4aESzZ8oEh8gVGmblnuD1xHCb4y1qSfADZucvhsFMWeVACmUzwwQ4AU4ZDAlUwMVIWGq+lSZjyKml+b2XFOWLqWH4ksnOVO68wrujkcQRVO3r5cnbl1QRvK7zVphgNtOiKstZzx17picbxNzZ4NoA/zlGiS2+OWWdQr/NiV/ekQmMIpByvHqbM6eb6b9PTaxdF+0roFgL+bH4tidRxTTVmA3OQmeXHkNO1Oi8RPsIZS3xVkQios6r4THwWuWhRWk0HCXLR7xNSOe5obGxVUnECRQ636WflTvrNDDrUpHi8/lCsvlFirpY39A3x1RL3SZsvdFEUC3qmFGKuWUcOkpsLySQ+TSIvAjS0HdIby7bU6iMhGSK4YJNblEjIrjI13WSnyTTQ/RcnRZencx7rlgzQ9+hKjpprXbfENOAopOCTXwI3dTzkqDXfTfBKus57q8MJUgynr7FY+SLcp3NL051ohyBZE231Ob5m+rW1juzH2E//s2tS/q+RjKGrXaZWXBBOOt3/fi1/vE3bFHcyjRtg0qrmIL+Rr5LTGTvjUFWa2XeFuzGqx8buv3VAAmglxHPcYiPIXiR48JTZ9sZ4Qz+De1nL7rH8i42uEdN7Lk2G9W6XgT5Xpf9FalzQ0p/fwa/E7v2p8kgQ9uFKEjDOEpIGgdR3J8mf1KDeoCSCfoA2lIq8rp6cs8Fs34yLujGbpZFlKjPt8CJ4sBGjz5V6g6tCVImhsozsCB65aZW7AU5H0TlXtRqoyr4MtDvdaZMQT7lyat9r7ecUz+z0yymjpsAxF7gB8Sc/a8EvRyD+p1DfDWfJPLjAN0oJqFPA1tfN/TzqfCkSsXC6UyPRhDGmHgYRgRtQm3bjvxNaVDWOUHrdXmlCEe6v+Z56105282OXFOghGKWxgl4lMbESQPsNc6ViejxHGLs/vjn5kfAjwemG56klZwRlJfCSSVTOTJ6UuXfxhuLRkyG5blznxqo9e9bphy42ftIVwC17bOXagUV3/JnXWW/KkiPmprxuA7mWp9u+x3Iy+5auwFCCm6eOnBUNeV6ZTNrGialgaG4JPmOYTVsx3bOhd9ZJtGOkULtzUqVHDkUpfYZfd+uhlTa0ti8wek1esMzPN8KFYwvlT6m/RumUZJ5xE22SeDSbd+J7W1wabztuqoUunaUuHEwn2Q7iLR4ByzPO9l04N8aAvsNuMsAuMxUEUkhKq1kB03nuHnN+RpXFkEEdui5NsXIxyB0ENKHVZs3KZP878UeXC/20bZp7Chv94MwDaNNsfYa96uP1dhLoFnjOyLNgPieQxM7dqhrIyb2xtiaQ8kyxeWKT95eQ0PbgB4ag7dE1/ooiROaBjS0XZukDqhIIHg/7mr7j9JB0g39+F5lEmOVZXEr6qosgOAB5Lgkfk2nQpH2xLD5X77G9Aot1h7/rFigC+xZuM9m/wFz0R6hbCgAAA==&quot;"/>
    <we:property name="isFiltersActionButtonVisible" value="true"/>
    <we:property name="isVisualContainerHeaderHidden" value="false"/>
    <we:property name="pageDisplayName" value="&quot;Página 1&quot;"/>
    <we:property name="pageName" value="&quot;2fd238d29824e2ed707b&quot;"/>
    <we:property name="reportEmbeddedTime" value="&quot;2024-07-17T20:28:37.930Z&quot;"/>
    <we:property name="reportName" value="&quot;Problemas Agua CDMX&quot;"/>
    <we:property name="reportState" value="&quot;CONNECTED&quot;"/>
    <we:property name="reportUrl" value="&quot;/groups/me/reports/7e287598-d3c1-4b3c-b76d-f55919279112/2fd238d29824e2ed707b?ctid=efc00b8d-6886-418a-a44a-d08998ba4a33&amp;pbi_source=shareVisual&amp;visual=5fe02a75b6879cb8578a&amp;height=216.32&amp;width=491.50&amp;bookmarkGuid=902fb9c2-8328-4c4b-918b-8de4ac73b47c&amp;fromEntryPoint=sharevisual&quot;"/>
    <we:property name="snapshot" value="&quot;data:image/png;base64,iVBORw0KGgoAAAANSUhEUgAAApMAAAHACAYAAAD+5OM5AAAAAXNSR0IArs4c6QAAIABJREFUeF7snQt8T/X/x18bNsMwZrZhGHKNDXPNvRRiyqVCpMSoJJVLKpNLUSkqhlBav3RvilAt5Zbr3Bk2DNvMXIfZ9fv/n+9u38227/lu5/v9fs45r/N4eEzf7+fzvjzfZ/Xq/fl8znEwGAwG8CIBEiABEiABEiABEtAEgV27dqF9+/Y2y8WBYtJmrOmIBEiABEiABEiABKxOgGLS6ojpgARIQDUE9i9Bh+2d8d9LrVQTMgMlARIgAXsToJi0dwXonwRUTuDwJ33x/G85STTFG2s+xICacpKKx7pJP6H+xxNwv5zhBcfsX4LJ5x/HwkDPwmdf+g2L/2uLiUV9b5x1EIsnncfwjx9F9Xx/L0lAep1jylCvDJg3CeibAMWkvuvP7Emg1AQOf/IqzgzNFpCXfsPkkTEYvUmOQBRMTF6Kx5WanqheaiJ6M0AxqbeKM18SKEiAYpL3BAmQQKkI5BOTyBaI032weuQS7DBafhQrjOIy6zv0iMK8JWno1/A01p/Ocj3s3Q2Y2Fr6/lnMO246J39oV8JeRb8lxgEY9uijOOuT05k8iMUPT8f/pC+aTsB6qdNYVGfSKHizY3v0UQyL8jF2JhG2BNs7TMCAmia2UFSn1XRMTn6mn+XkBBj5+DTAvCVZ7dusXPPnlW+MMf46+Do7n5zxprnj0Xezl+KLY2bKG1kd44tL0GF6VhydJqwydnWNvjv3wJbpOUxybAP5fJpwnfwd0D1qCeYhEI8fD8NPRos5rAqphbH2xde2VDchJ5MACdiVAMWkXfHTOQmon0A+MSntOVzjkyXmclLLXY6GUVBs6ZElYpAjPLOXue/pcH5XBwtN9y4W6HpKy+urfSRbkl2T5fIcfx32FrLMnSVqzo7MFnQm8eaJSZOaSD4LxpEtjHJtGIcXsGsSK6RtAMgWaNLn7wIzTPlAEpx5Y7IEXIMsAV7k+KxucOf/XsVcvF7EUn9WTLm8C+SSw7v+d33xfFS2ADfNA/lrmcu7w15MHvk3uuduZzDtTBboNmfXYgbeLyZO9f8OMAMS0DsBikm93wHMnwRKSSD/nsmcLl22QMrZS2nspNUssEfSVHjk7+plNbpyBE5WgJLIyiecTERjbqcxJxfJ39Dz94rJe8RZnhAyFZOFduRybBcm8Ar5LE+smWwDkMTaJ3vR+SUTsW0UkyZj8u0FNR1fSOezVlaXtV4h3c6CYj1fTtm5SF3PHttN48vjPDrmWfzd2aSLmiNGh54vILBNxKRp17dALYqOs5Q3IKeTAAnYnQDFpN1LwABIQN0E8i9zFyL8cjti5sTkdvQoZq9lsWKykG4fClvmliMmpaXg3BPdhewHtIuYbIvtk94HpmftTZVYfF3nw9zl8ixBnyfks6qQv0t4D7/s265g/XLGlVhMFlaLXF+Fxanu+5/RkwAJABSTvAtIgARKRaAwMSmJm5yulrEjFjPSTGeywJJsYREVWELPW+a+ZNwviYLduUL3TErdvTWol7NEW8gyd76l48KW7S1e5laiMyntocwR2wWW1IsQhQXFJKRcpiN7/2oe4DyO0tYDEz6SqDbZspBvmTvf0n+BE/GF1cKknoXdL6W6ATmZBEjA7gQoJu1eAgZAAuomUKg4MFnu7PToowA6Y+E9y9x5BzyyDpnkX8bNOSBiSsd0ST3fAZwCy6tGe7WKeDSQUVRlr7+bO4Bj8n2+U975/GV3BPN9lndw554DSiVc5kbu4aOmGGZE+iGGn887kJR3KCeH2L2n5fMvdWfFjU9exd8A/vdb9sEmE1GebwtDzqGfQvaRZo3LzhkmB5yyDxwVH6e6739GTwIkwM4k7wESIAES0DUBdgp1XX4mTwKKEGBnUhGMNEICJEAC6iRAManOujFqEhCJAMWkSNVgLCRAAiRAAiRAAiSgMgIlFZOpsXvw+wFnPNDWGXu2J6Jlv87wdjKfvIPBYDCYH8YRJEACJEACJEACJEACaiBQEjGZejYcSz4LR+UeAbi7fTvw8CSM6ewNpzLmM6aYNM+II0iABEiABEiABEhANQQsFZNJURuxdNE2eD8SgMQ/t6Py4KkY0ak6ZDQljUwoJlVzazBQEiABEiABEiABEjBPwCIxef0Qlkz7GKmDn4P7piU402MOpvatL1tIUkyarwdHkAAJkAAJkAAJkICqCFgkJpGKM5s+xuxNlRDYJRXhm1IROG0SetaT25dkZ1JVNweDJQESIAESIAESIAFzBCwTkwAyJEE5H7P/rI7ATqnY+GcqhsyYhJ515AlKLnObqwi/JwESIAESIAESIAEVEbBYTEq5ZSQhcv3HWBIZgBEtTyB0e31MmhaI+hXMJ04xaZ4RR5AACZAACZAACWiBQGYa7qSVQwVnLSRTdA4lEpOlQEIxWQp4nEoCJEACJEACJGAHAvEbEDxrA25XKYfkDB8MfuUVdPc2H8edrR9hyr52WDCpM8w13OLWByP4YiCWjfU3b1iwERSTghWE4ZAACZAACZAACQhGQBKTS4Fxs/rC/dBKTNnUALNe747KCoZJMSkfJjuT8llxJAmQAAmQAAmQgAgETMSkl8nf8fdH+HRDLFLhjh6vTEVf7wiEjNuGch2isTttJIJrhWEZxiG4nxfi/v4En26IQWpmOtwfnIKpfbyAOxFY884aRKAKPCvdRrTHMGNn8s6Rb7Dgy/24nZkOtByJWaP8zXY27YmJnUl70qdvEiABEiABEiAB8QnkCsiHUG7zQsyN64ePHkvE/PcSMWTOYPie/QGvr/fCvJcqYOW4NcCYuQgKqACp22gUk10iMX9eHIbMewq+iMY3b3wPrzemwnPdK/i97ly80qUCor+fgfnXBmPZWBeseeV3NJj7CjpXuIPtC2cgqs9HGNlUXEwUk+LWhpGRAAmQAAmQAAmIQCB3z6QLKtbqgZHP9YVvZAjGrYxE5UplsyL07Iepk6rgh3G70H5ZEKSdj7li0jsM4/a0z94PmYbdn72Iw12C4fXjMmB8MPp6AogIyRozIC53Sd0LwPlfZuBL51fwZh93EUgUGgPFpLClYWAkQAIkQAIkQAJCEDBd5s4JSPps8R2MlDqTjjkfSsvchYjJTkcwZ34ihhXoTFZZOw5bmn6U1Zlc+zrm3xyGZWPKYc2rf7AzWUzhuWdSiN8KBkECJEACJEACJCCbQGFiEmmIXrcQn/yTiLLOTvB5+BW81O184WLSuGfyIyz8LRZwdIJP3xfxUg8vIHYD5r+3AfGV6sDXLRFHqpjsmVy9G7cdy6Ki/yhMGdaCeyZNikUxKfvO5UASIAESIAESIAESEJ8Al7nFrxEjJAESIAESIAESIAFhCVBMClsaBkYCJEACJEACJEAC4hOgmBS/RoyQBEiABEiABEiABIQlQDEpbGkYGAmQAAmQAAmQAAmIT4BiUvwaMUISIAESIAESIAESEJYAxaSwpWFgJEACJEACJEACJCA+AYpJ8WvECEmABEiABEiABAQikG4woKyDg0AR2TcUikn78qd3EiABEiABEiABlRCYE3UMb58+mhttUJ0GmNuoBdzKOakkA+uESTFpHa60SgIkQAIkQAIkoCECTx78D9/Fn78no5auVRAe0B3VjIJSep1iCCJMRvkHLUOQ9KJuOVdECIJjAxHcT3ort3ouRcVkRiqSUgDXCkULdL4BRz33BiMlARIgARIgARIAsPxCNIKO7iuSxfO1fbGseZu87+M3IGSfP4IsFYUUk0g9GYo3Q10x/s1A1C9CT1JM8teSBEiABEiABEhAVQT67tuKjYnxxcac+fCQQsVkxPJxCDHqUC8EzgpGX88IhMzcZexiYqDUtczrZvq38Ud8razOZNz6YASviwPgj6BlQZDb3LQH2FJ3JlNjsf2HcDg9OBRNEkPx5ppKmPT2UNSvUHg2FJP2qDJ9kgAJkAAJkAAJlJhAm51/IOLm9WLn33rwcVQoUyZrTGGdydyuYzxCxoXBxygsYRSNYd7BxqVwSXiG1QpGcL94hCwHgsb6F26rxJlYZ2JJxWRqQiTOoD4au5xB6MyVcHphDvqkUExap0q0SgIkQAIkQAIkYDcCgw/swE+XLpaoM5nXYQS8BmQLxZlxCJzVF9LOyIjlIcDY7M5jjuBsE4HgmWGQ+pLGq00QlknCUtCrZGIyFZFrXsdK50l4q28qwigmBa0uwyIBEiABEiABEig1AUlISoKyqOsN36aY06hF3tc5nUlJFK7zQrAkBE07k/nE5DjsCsg6pCMJz2UYh2DTeaWO3voGKCatz5geSIAESIAESIAEVE5g6slDeP9M5D1Z9PfwRph/5/yf5y5zAxtmBiMse7tlYZ1JaUk8pwvp5ekFtBtXYM8kYNGJcDtwLpmYBJJObseJMi0R4BHLZW471I0uSYAESIAESIAEbEzgh/gL+CruHKLv3EINp/IY6OGNiXUb2TgK8dyVVEzmZnLnDMJCwuA6ZAICkrhnUrwKMyISIAESIAESIAESsCKBUotJk9iSjq3iaW4r1oqmSYAESIAESIAESEA4AkqKSfCh5cLVlwGRAAmQAAmQAAmQgFUJKComZUTK50zKgMQhJEACJEACJEACJKAWAhSTaqkU4yQBEiABEiABEiABAQlQTApYFIZEAiRAAiRAAiRAAmohQDGplkoxThIgARIgARIgARIQkADFpIBFYUgkQAIkQAIkQAIkoBYCFJNqqRTjJAESIAESIAESIAEBCVBMClgUhkQCJEACJEACJEACaiFAMamWSjFOEiABEiABEiABIQikpaWhXLlyQsQiQhByxWTq9SSkmA3YGa5VnYodxedMmoXIASQgHoGk/aFY/MMR1B3+HkY0N4kvMwHhSxYj/BqACh0x+qV+aOCUjCPfLcTaSKAc3NBl7AT0dAzH4jUngNRyCJjwPDq6HEDoN2kYNCoALuKly4hIgARIoFACn4d+jc+/+jr3u8A+j2DCs8+gSuXKpScWEYJxv/ggeCAQ4dUXfT1Lb9JWFuSJyUP4uO2zCDUb1Ais2jsJLYsZRzFpFiIHkIB4BBLORiFq6wpEtc4vJtP3rsb82F6YMcAHMevm4jf3iZjQYA+W/FkNo4f7weVgKKZFBmBy9fXY7D4ZvRMXYrPnZPQ8txg7G03EoEbi5cqISIAESKAwAm/MmYfwrdvu+cq3Xl0sfX9+nqDMEYWz+sIrd3QEQsbtQvtlQfAvAm/c+g2IbwOEzYxBYDHjRKyOPDGZhDO7TiDRNIGo7zF+ITDpsyFoLH1u/GdvikkRi8yYSEAJAke+noYDfvnFZMJfCxGKEZjcywOmf8/xl7RtMZbeHIxnnNcaRWTv+IXY7N4PLnsT0GWYH1zLuMKl+NUMJUKnDRIgARIoFYGf12/A/MWfFmkjsM/DmD7p5azvI0IQ/AvQbnxQbncxbn0Ilu0GAmcVLSZLFaCdJ8sTk4UEeeBjtB2DPPFY8J+LyIudSTsXnO5JoKQELBaTl8Kx+PNY9Jw8Ai0u/IgFv9+EW1o6vBsB1zJdERuTDLe0JDQYORE9a+RFFR0dLSvEzMxM1K1bl/uWZNHiIBIggdIQmDTjLfy3d1+xJv7btCFXTIbE+iD+oheCx0p9yDhsWB4BIAZeYyUxGYcNM4MRFi8N90eQ1IWUBGisDzzXhSEi5zPZ44CI5eMQYgzPC4Gzgm2+RE4xWZq7i3NJQEcELBKTyUcQujAc3mMmomfNLEjpyUlIwzWEhx5GLd9IHMnpVHpOzrcPMzY2VhbVM2fOoHHjxnB3d5c1noNIgARIoKQERk54CSejooqdvmXdzyjv7GzsTIYgCO33hACSeDQKxUAEXgzL+mcTK3HrgxHmHYwghGBcCIzC0nN9MJZhHIL75S2Syx1n7IrGBuabW9KcLZlHMWkJLY4lAR0TKExMSnsm557thJmDG+ftmeyQjPBPVyC2lyQS8x+vSd8fiq8yB6HfjaX59lDmO9Qjk/HJkydRtWpVeHh4yJzBYSRAAiRQMgLTZ8/F39u2Fzs5X2cSQUaBaCoqsTxbXEor4bmdRMA/aJlxbK4INBGEcsdJYjN4XZwxPq8BweoRkwWJZqQiKQk8zV2y25SzSEB8AqZiUtofKe2BHNG0kNPcp0Ix7asTcKnigrJSWk0HY8ZAaWt1AsJDtqLW2EFofEVaAj+AdLiio3S6u4rl+Z8+fRqVKlWCp6eKjjxaniZnkAAJCEBgy/YdmPbOnCIjGT3sSYwbNTLr++zOZJB/BEJmhiG+VqBxuTsiR0yaiEXTjuM9YtI7LFdgFjuuTQSC12UvqQvemSz60UDZjwNKOIMzLvVR37X4onPPpAC/FAyBBLRAQNpbWb58eXh7e2shHeZAAiQgOIElq1Zjzbff3xNl104dsWDmW3mf54pJQDp4E9Em6yBOrpiEdLI7BNIuSukqujMZL3McTPZgityZLO7RQNLjgHpiW9dnsartHGxa+AiqF3M/UEwK/svC8EhALQTOnj2LsmXLonbt2moJmXGSAAmonIC01L3xr3BciItDtapVIQnJIQP6qzyr0ocvb89kIY8GynXtjibtayHxz+9wyHsoApvxoeWlrwotkAAJmCUQExNjHOPj42N2LAeQAAmQAAlYj4A8Mamcf3YmlWNJSySgawIXLlxAeno66tWrp2sOTJ4ESIAE7E1Anpg8hNCR8/G72WD7YOqaEXwDjllOHEACJFBqAtIjhO7evQtfX99S26IBEiABEiCBkhOgmCw5O84kARKwI4H4+HjcunULDRs2tGMUdE0CJEACJCBPTCrHicvcyrGkJRLQNYFLly7hxo0buO+++3TNgcmTAAmQgL0JlEpMng/HkvXAwKCekPtsDopJe1ec/klAIwQuX76MK1euoEmTJhrJiGmQAAmQgDoJyBaTd2JxaO8eHDp2ETdzUo3di1UbgEfGtEWTlk9gRKfiHgqUNYliUp33CaMmAeEISEJS6k42a9ZMuNgYEAmQAAnoiYA8MZmEjdN64M0/iyHT6S1sWhxY7DMmKSb1dGcxVxKwMoFr167h4sWLaNGihZU90TwJkAAJkEBxBOSJyayHlse+sw5vdTJ5xc2hpegxGVj053i0RPabcMzgZmeS9yMJkIAiBKT9kufOnUPLli0VsUcjJEACJEACJSMgT0xewca3J+JQ5/cx6WFv5D6W/HAohr8Ps48DMo2MYrJkdeIsEiCBAgSSkpIgvVKxVatWZEMCJEACJGBHAvLEZHaAGamIjTyIi0mAc01fNKlTHU5lLAueYtIyXhxNAiRQBIHbt2/DwcEBFSpUICMSIAESIAE7EpAtJmPDMXviFISdzQvWyW8CVi9+Fo0t+Fc5xaQdi03XJEACJEACJEACChBISwPKlVPAkDZMyBOTSQh/52G8GTMCi4LcsSroLIb80BKH3ngH3/kvwpbXA/KWvs1goZjUxn3DLEiABEiABEhAdwQMv/wEw69huXk7dOkGh0GDAdfKumNhmrA8MSkdwAkCPt+BSd5heLnvGTy3dxJanv0Ow0cmYuq/E4p9haKpP4pJXd9uNkw+NQably9HeEpPTH61JzxyXSdh66dLcXPAFPTzMY0nCQe+Woy1R+tixHsjYDwfnJmAnatXYHN8OlDeD09OCETjW+FYvOYEkFoOAROeR0eXAwj9Jg2DRgXAxYbp0RUJkAAJkIBtCRg++wSG/XvvdertDccp0/MEZUQIxv3ig+BZfeFlHB2BkOVA0Fh/2QHHrQ9GmHcwguRPkW3bGgPli8mVqL9hEQJhIiaPrcKAoLuYQzFpjdLQZqkIJMUgKuYEwjaWxQhTMRn5I2bt8MGU0QXFXwJioqLw74oo+OWIyeNrMeuoP2YOboykbYuxOm0Ensz8ApvdJ6N34kJs9pyMnucWY2ejiRjUqFTRcnJBAomJMFxOABIvA5cvG3+m17mINJ9dgCEVhswUwJAGZKbAYEg1fpb19zTMxRQsvtEQFcqUQcUyZY0/8/3dMeszF+lzx6yfLo5l4FuhEnwrVEQDl0rwdC7PmpAACZBALgHDlnAYvvqySCIOXbrC4Znnsr6PCEHIHiC+ViCC+0lykmIyC0wSwmf0wPaHd+CtJr/j5b5hcB3mjdgNG5E0eBW+DmrJZW7+zglI4HI4Fq6BiZiUupILkfDwzCLE3xGETjuQKybT96/G3OhOuWJyafKTeMYx1Cgie8cvxGb3fnDZm4Auw/zgWsYVLrnPORCQhUgh3UoyCkRDYiJwJftP4hUYcv5+926h0WYEVsHdmmvMZjLX4Q0suFbf7LjiBkhi09clS1xKPxtIP7P/Lv0s5+BYKvucTAIkoC4Cho8+gOHI4WKDdlyZLTYlMYlA+PwSBq9ZQfDPJyYjEDIuBBFGS/4IWiZ9nyVAx4VIn3ohcFYw/PcFIwztEL8uDHG54+KwYWYwwuIBtAnCMgs6ndamLa8zCaQeC8Pnh73xRI9YvNN3NrZXqI7OI+fg7dEBqG7BiW4uc1u7orSfR6CgmDz1I2Zt8sDkJ9KwIp/IzJmSX0wiNRI/vv8VIlBO+h8q+D83E4PwIxb8fhNuaenwbgRcy3RFbEwy3NKS0GDkRPSsked+3759sqphMBjQtGlTVKxYUdZ41QxKTweiTsMQdTrr56V4IPEKkJZaohQyervhbr0vzM5VQkyac1KnfAWjwGxXpTraV6mGtlXcIH3GiwRIQJsEMme9DcScK15MLl0BODlldSYRhCCvDQhe54Xgschd5s63fB0RguBYqXsZj5CZcQjMXRYHpHHBu9sZl8rjl4/DroBlCEK2XX/p+xBEtAlCX08xeMsVk0pFSzGpFEnaMU8gn5hMws6QhYjtMRODqhXsWBYhJnM+PvUj5v7ljYlBHSE9sz89OQlpuIbw0MOo5RuJIzmdSs/JGNE8L6zk5GTzMQKIjY1FWlqa+t8xLS1NG4XjKRiiooCzZ2TlL3dQZufqSG6+yuxwW4jJwoKQxGS7KtXQvmo1+LlWRSvXqqjh5Gw2Xg4gARIQn4Bhyacw7NtTvJjM15kMMu53jFgejLgBgYhZl7VnMmJ5CDA2uxuZ07EcEIeQff4IMi6JZ12mojPn74GxwQheF5c7xj9omTB7KuWJySSc2XUCiYVSdEeT9vWN/42Vc1FMyqHEMcoQyCcmpa5jKI6YWPZ4aDIm98o7mgMU6Ewax0oidCmu9s1/YCd9fyi+yhyEfjeW5ttDaSomLUlC6mL6+vrCzc3Nkmn2G2swZHUbo6OAM2dgOBsNJCRYNZ5Mv2pIbrfarA97icnCAvOvXBWtK7vliku/ylVRqUxZszlwAAmQgFgEDBH7Yfh0UZFBOfQPhMPAx7O+z+lMZq1fI2RmWNb+SaOYzO4ySt/ldCbbRCB4KTCuQGcy5wCOqZgU9VCOPDGZ9TrF0EIpjsAq6WS3zLJTTMoExWEKELhnz2S2TZPPE75eiITek7OXpwsRk1JXcpsPJuc7sJOA8JCtqDV2EBpfCcfizw8gHa7oKJ3urlKyuBMSEhAfHy/uqwGvX4PhzJmsbuOZaBikn7dvlyzZEs4yNKiKO72K3gCfY1YkMVkwVbdyTnioes2sP+414cOl8RLeDZxGArYnYPjpBxjW/3qPY4fWbeHwwkt5n+cTk9lL1hcDs/c4muyZ9AzMPfFtXNY2dh1N9kxmn+bO61Ka7Jk03W9pexT3eJQnJoHU60lIyZmdmogzJw4h/JftqDxsKp5tW112JhSTslFxoN4IHD58GB4eHqhZs6YYqd+8CcPBCOBABAwHsraL2/Vyd8Xtxwv/f1rTuEQWk6ZxlnVwyBaVnsafzSvp+zl1dr236JwEZBIwROwDdu6AISEBDpUrA/5t4NCjp8zZ2h0mV0wWSuDOdsweeQYjfhgBuUcnKSa1ey8xs1ISuHHjBk6dOoW2bduW0lIppmdkZAnHHAF5x7bdx2Ijd3bG7VHfAzAUO0wtYrJgEg+4ued2LTtUlf9/6KWoNqeSAAmQgCIESiUmcQihIw+h5ZoRXOZWpBo0onsCkZGRxndN16lTx6YsDMePAQezO5DScx0Fve5M2A5DeuHbt3NCVquYNEUuHd7JWQqXfvIiARIgAZEJyBWTSVF7cOJaZfi2bIzqTkDS2UM4g/poWU/u0ZssCuxMinw3MDa7E5BOgO/fvx8BAQFwkh4xYc0r5pyxC2nsRJ47a01PitlOfuEgMtOKj1ULYtIUWItKVfCEVx086VkHDSpUUowlDZEACZCAUgTkickz+G7kEOwd/jcWPOyKKxteRv+3tyMVTuj8zq9Y1Ff+igzFpFKVox3NEjh79izS09PRsGFD5XOUHt8jiUepC3nsqPL2rWzx7gvRyEgr/sHBWhOTOUilt/RkiUof9HZnt9LKtxrNkwAJWEBAnpiUTnNnv06xeiRWPTYcB5/8GhOclmD4us74fs1Q7pm0gDmHkkCxBDIyMrBnzx60aNEClSop0IkyGGD4b0fePkjpYeIqve5OiEdG+q5io9eqmDRNuotbDTzpVQdPeNZBtXJW7mCr9F5h2CRAArYjIE9MRmLVgNdxd+46jElagO4Tb2LO33PQM9nkPd0yQ2ZnUiYoDtM3AelB5tevX0ezZs1KDkI6TPPvPzD8u8XsmxtK7sS2M1PG3UC6YYvuxWQOAG9nl1xRGVClmm2LQW8kQAIkkE1AnpgEIlcPwfDPsl5o4T1yFX6Y2BKJP7+MAT+zM8mbiQSsQiAiIgI+Pj6oXl3+PhJjIGlpeSLywnmrxGYvo6nPpSCtzEaKyUIIBHp44wkvH+PeSl4kQAIkYEsCcsUkMq5gz8/fYg8C8MRjWe/jNj570skVrha8kZadSVtWl75UTSAxMREXLlyAn5+fvDxSUvJEZOxFeXNUNiptpAGp5ddRTBZDoG1lN4yr0wDP1Zb7xDaV3QQMlwRIQDgCssWkQpFTTCoEkmb0QeDo0aOoVq0avLzy3tl6T+bJycalbGlJG/F5723VIqG0J8ohtcoPFJMyiiuBG31xAAAgAElEQVQ9q3JcHV+M8q4nYzSHkAAJkEDJCVBMlpwdZ5KA1QncvHkTlaW3LBR23b6dJyITLlk9FhEcpA90QYrHWopJC4ohPQw9qE4DDPPysWAWh5IACZCAfAIUk/JZcSQJiEEgKSlPRCaK+4Bxa8DKeKQi7vr8j2KyBHB7VPMwdiqHck9lCehxCgnkJ2DIvA0Hx4rEkk2AYpK3AgmohcCNG3ki8uoVtUStaJyZXVyR3LT493Pr4dFApYEqvVFH2lP5eM1apTHDuSSgSwIpF+Yg9eIHubmXqzEcznVmwqGchy555CRNManr8jN5tRAwbPodhs0bgevX1RKyVeLMbO2K5LYUk0rA7ePuaVz+7u/hrYQ52iABzRNIPjkC6dd+uydPR5f7UKHpejiUq5H1XUQIxv3ig+BZfZG32z0CIeN2of2yIPibIxW/AcHrvBA81uxIc5aK/D5ieTDiBgSjr2eJTeSbSDGpDEdaIQGrEDC+pWb9rzCcOG4V+2ozmtmoEpJ7fF1s2OxMWlbVp73r4s0GzdCIr2q0DBxH64pA2qWVuHv21SJzLldjBMr7fporJoN/AdqND8oVa3HrQ7BsNxA4i2JSiRuHp7mVoEgb2ieQdBOG9b/B8Mcm7edqQYaGmi64E8gDOBYgkzXUy7k8Zvg2wwSfBrLGcxAJ6I1A8onHkX4jvNi0XdtnrxxFhCAk1gfxF3O6i3HYsDwCQAy8xkpiMg4bZgYjLF4y548gY7cy7zOvNlJHsj2Cx3piw8wwxNSKQHytYIxDGCLaZAlUSZzm/T0YweviAE9/Y9ezvSRYpe5oiOQT8BoQjOB+XlkdU+Nn/vBvEw8fqTOJDQieGQbjc0DaBGFZCbuh7Ezq7TeC+QpPwLB9GwwbfgXijf+m4WVKwMkZt5/5rlgm7EyW/JYZ6FELbzZoitaV3UpuhDNJQIMEbh/piszbh4oXkwFxgKOLUbSFIAjt94QAkniMCEFwbCACL4Zl/bOJlbj1wQjzDkYQssZIok/6LPhiIJYZxWQwYgYuQ5B/QQGZIyYjEDIzDoHSkrq0PD4zBoH5ltJzvvdHxMwweBk7o9KSexh8Zpkuc0tiNud7ywtIMWk5M84gAesQiDkHw4bfYNiz2zr2NWL1TtCfkE5SFnVRTJau0JXKlDUKyin1m5TOEGeTgIYIJJ8ahfSrYcWLSdPOJIKMAtFUVGJ5triUtlUuH4eQfVnm/IOWITA2r9OI3D2TWZ3JLAFYhJjEBoTs80eQ1Hk0djezxxuFZXbH0TMQwbO8ELYcCMruPObtmZSEZQiyepg5XVLLC0cxaTkzziABZQkYDFkicv2vQEqKsrY1aO3OhF0wpBfdtaWYVKbovap74E3fZuhWLftQgTJmaYUEVEkg/doGJJ8cVmTsTrWmwrn29KzvszuTQf5SVzAM8bUCjYdpInLEZHanMqcLKXUmA2ODsQzj8paj97TP7kyaisnsLqa/JEazD9BIy9RLgXHGwz45h3wCEWfahTR2Lr0QlnsASBKdy4DxwfBal3MQh51JVd6YDJoEJAKGQweMeyNx+hSByCSQ/MJRZKadLnI0xaRMkDKHzfBtauxUOjuWkTmDw0hAmwQKPhYoJ8uy1QbApdGavKRzxWT+bmKumDSKvpxuYFZn0ig8cz7z9IKXUYDm70waO5bZ3UYvT//cAz55XU4veHl6Gg/5eEpL5dI+Sukydib7ArmfSeOkA0LB6BuXt7eSnUlt3rfMSssErl7N6kb+/ZeWs7RKbncnnENG+gGKSavQLdxouyrVjCe+H61RzGs9bRgPXZGAvQhIHcq0xO9gSDkDh7I1ULZaP5TzGG2vcPL7lcRmbpfStiFxmdu2vOmNBGD452+jkERiImmUgEBKUALSM3dSTJaAXWmnvFavMRY0bllaM5xPAiSgGAHTLqcXAvMdqlHMiVlDFJNmEXEACShEQHoN4ldfwLBvr0IG9WkmZUwS0h2LfkQHl7mte1884u6JDxq3QrNKRbwz3rruaZ0ESEBAAhSTAhaFIWmQQEwMMr/6AoiO0mBytk0pdVQK0pw3sjNpW+z5vNUuXwEfNm6JIXzPtx2rQNckIA4BiklxasFINErAcPAADKtWALduaTRD26aV9lQmUl1/pZi0LfZCvb3VoBlmNWwuQCQMgQRIwJ4EKCbtSZ++NU/AsOVv49I2L+UIpD9WBik1fqKYVA5pqSw9VrOWcdm7vkvFUtnhZBIgAfUSoJhUb+0YueAEDD//CMNv6wSPUn3hpfdxQkqd7ykmBSqd9F7vD5q0Qv8a3gJFxVBIgARsRYBi0lak6Uc/BNLTYVgRAsPePfrJ2YaZZnRzxt3GRb9SkQdwbFiMAq7mNbof03z55hz7VYCeScA+BCgm7cOdXrVK4HICMhe8B1y9otUM7Z5XRtvyuNv6W3Ym7V6JwgMY5uVjXPb2dC4vaIQMiwRIQGkCFJNKE6U9/RI4GYnM+fP0m7+NMs9s4ozkruxM2gh3idy0dK2CkGZt0KFq9RLN5yQSIAF1EaCYVFe9GK2gBKQ32RhCTV6nJWicWgjL4F0Odx79gZ1JwYvp4eSM5c3bYoAH91EKXiqGRwKlJkAxWWqENKB3AoaVK2DYsU3vGGyWv6GiA+4M/4Vi0mbES+doWfM2eL62b+mMcDYJkIDQBCgmhS4PgxOdQOab04G4WNHD1Fx8t8dKp+QNhebFAzjilfudhi3wZoOm4gXGiEiABBQhQDGpCEYa0SOBzOdG6TFtIXK+M/4fGDKuU0wKUQ15Qbzo0xCLm/rLG8xRJEACqiJAMamqcjFYUQhQSNq3EskT9iMz/TzFpH3LYLH3IZ618W2rjhbP4wQSIAGxCVBMil0fRicgAQpJ+xfl7oSTyEg/TjFp/1JYHEFXtxrY0q67xfM4gQRIQFwCFJPi1oaRCUiAQlKMotwdfwEZGfsoJsUoh8VRNKnoimMPPGLxPE4gARIQkwDFpJh1YVQCEqCQFKcoKWOvIB2Fn6DnARxx6lRcJG7lnHClZ6A6gmWUJEACxRKgmOQNQgIyCFBIyoBkwyGpo28hrdxf7EzakLk1XDk7OiL5oUHWME2bJEACNiRAMWlD2HSlTgIUkuLVLXVEKtIq/E4xKV5pLI7It0JFnO7S1+J5nEACJCAOAYpJcWrBSAQkQCEpYFEApA02ILWa9KzJey8uc4tZs+Ki4qEc9dWMEZOAKQGKSd4PJFAEAQpJcW+N9EcdkeL9M8WkuCWyOLKnvHzwdcv2Fs/jBBIgAfsToJi0fw0YgYAEKCQFLIpJSBk9y+Juwx8pJsUuk8XRvV6/Mebf19LieZxAAiRgXwIUk/blT+8CEqCQFLAoBULKaF8Wd1tRTIpfKcsjnNuoBab78tWLlpPjDBKwHwGKSfuxp2cBCVBICliUQkLKbFYGyQ/8xM6kOsplcZQfNmmFV+reZ/E8TiABErAPAYpJ+3CnVwEJZE4YC6SkCBgZQypIILMOkNwnjGJSw7fGkmatEVSngYYzZGokoB0CFJPaqSUzKQWBzHfnAKdPlcICp9qSgKFyBu48+RvFpC2h28HX6hYBGFWrnh080yUJkIAlBCgmLaHFsZokYPjqSxi2hGsyN80mVSYTt5/7lWJSswXOS2xtqw4Y6llHB5kyRRJQLwGKSfXWjpErQEASkZKY5KU+ArfHbQQM925L4HMm1VfL4iJ2L+eMDW26oG0VN20lxmxIQEMEKCY1VEymYiGB06dgXN7mpUoCd8bvgCHj8j2xU0yqspzFBt25qrtRULqWLau95JgRCWiAAMWkBorIFEpAICUFmVMmA7dulWAyp4hAIHnCYWSmR1NMilAMG8TwbK36+LxFWxt4ogsSIAFLCVBMWkqM4zVBIHPuO0B0lCZy0WsSd8dHISPjCMWkjm4A6YHm0oPNeZEACYhFgGJSrHowGhsQMKwIgeG/nTbwRBfWJHB3XBwyDLspJq0JWUDbv/h3xgAPbwEjY0gkoF8CFJP6rb0uMzeE/QzDul90mbvWkk4Zcw3pjv9STGqtsGbyqe9S0bh/snFFV51lznRJQFwCFJPi1oaRKUzAsHMHDJ8vU9gqzdmLQOrIZKRX2AqUqQgHxwqAYwU4lKmI1+4MwX9pDXA9PQ3X01KNP3lpi8Aj7p5GQcmLBEhADAIUk2LUgVFYm0DUaWSGfAZcvWptT7SvFAEnJ8C9Bhzc3Y0/4VYNcKsKVHWDQ1U3wM0NKF/erLeUzAzcSE/DjfR03EhLRWJaKs4m38YZ6c+d7J/Jt3E1LdWsLQ4Qh8DLdRvhoyZ+4gTESEhAxwQoJnVcfN2knpICw+KPYDhxXDcpqy7R6tXh4NsAaHQfHOr7AtXdgSpVbJrGzfQ0o8A8nHQDO65fwc7rV3Aw6bpNY6AzywjwlYuW8eJoErAWAYpJa5GlXWEIGL5cBcO//wgTj+4DcXAA6tWDQ936gG8DODS6D/DwEBLLnYwM7LieaBSW0h9JZEqik5cYBJwdHY3L3T2qiXn/iEGJUZCA9QlQTFqfMT3YkcAva9ei59FDqBR70Y5R0DXq1oNDK/8sEenrC7hWVi2U3TeuYlNivPGPJC552ZeAn2tV/NOuBx9obt8y0LvOCVBM6vwG0HL6kaejMO2d2Yi7lIDFXTqi7ZnTWk5XvNyk/Y5+/oCfPxyaNhMvPgUiunA3GeFXExB+5RL+vJKA2JRkBazShKUEptRvgvfuu9/SaRxPAiSgEAGKSYVA0ox4BN55/0Ns+POv3MD6N22M150cUPYKu0lWq1aFinDw8wP8Wmf9LKOf19+lZmbizyuX8G38eayNP4+0zEyrYabhewn8GdANPbnczVuDBOxCgGLSLtjp1NoEft20GXMXflyom6+7d0b90yetHYKu7Od2IKWl7MrqXcJWqmgnbycZRaX059itm0qZpZ1iCEhCUhKUvEiABGxPgGLS9szp0coELidewaQZbyHq7NkiPb3Qri2GX4kHUlKsHI22zTt06w6Hbj0g7YnkdS+BTIMhV1SuS4glIisTkJa6pSVvXiRAArYlQDFpW970ZgMCH3y2FD+s+9Wsp1rV3LCsRRNUi+ZeSrOwCgygiLSUGLDnxlWEnI/C6otF/0+O5VY5w5SAa9myxsM40qEcXiRAArYjQDFpO9b0ZAMC2/7bhddmzrLI09xuD6BHVKRFc/Q6mCKy9JXfcjUBn8ZE4adLF0pvjBbuITCoZm1879eRZEiABGxIgGLShrDpyroE0jMyMOG1qTh07JjFjro2aohg9yoofz7G4rl6mEARqXyVwxJi8VnMaeOhHV7KEljWvA2er+2rrFFaIwESKJIAxSRvDs0QWBn6P6z4KrRU+Sx/sDtanDhaKhtamuzwQBc49HyQeyKtWNSvYs8ZRaX0/EpeyhCo61IBWwJ6QPrJiwRIwPoEKCatz5gebEDgWGQkxr82FSmppX+/8tNtW2Ns6h2UuarjRwjV8YFDv/5wCGhng+rRhURgXvRxvBt9Arcz0glEAQJSZ1LqUPIiARKwPgGKSeszpgcbEJgS/A7+3fmfYp7cKlXCio5t4X1cf11Khz79jEISLi6K8aQheQT237yGedEnuJ9SHi6zo6S9k9IeSl4kQALWJUAxaV2+tG4DAuFbt+GNOfOs4mla9y4YEBMNKNDxtEqAChp1aN4iS0Q25qNVFMRaIlOfX4g2isqzybdLNJ+Tsgi0ruyGXR16oYz0PnheJEACViNAMWk1tDRsKwITXp+K/YcOW81dQL26eKdebVTR6oPOK1XKWtLu/YjVGNKw5QTO371jXPaWHifEq+QEPm7ih4l1G5XcAGeSAAmYJUAxaRYRB4hMoLg33Sgd90ePPIj2Rw4qbdau9hw6dMrqRnp72zUOOi+awM+XLuK1yIM4wy5liW6TRhUqYVfHB1G1bLkSzeckEiAB8wQoJs0z4ghBCUiPAnpu4iREnrZd52awX0tMKF8W5S+cF5SK/LAcho+EQ89e8idwpN0InLpzyygof+VbdEpUg9mNWmCGb9MSzeUkEiAB8wQoJs0z4ghBCaz9+Rd8HLLc5tE5Ozlhea9uaHT4gM19K+Kwujscnh0Dhyb8j6siPG1oZMapI3g3+rgNPWrDlZdzefzXoRfqlOejgrRRUWYhGgGKSdEqwnhkEbhxM8nYlbwQFydrvDUGvdKlEx6/cQVlrqrn+YAOrfzgMOpZoEoVayChTRsQWBsXg9ciDyE2JdkG3rTjQnpnt/Tubl4kQALKE6CYVJ4pLdqAgBIPKFcizBa1vDGreWN4HTuihDmr2nDo+ygcBg2xqg8atw2BI7duGJe9Nyfy7TlyiVcqU9bYnWxWqbLcKRxHAiQgkwDFpExQHCYOgdj4S8au5LUbN4QJ6r2HeqDr6UggLU2YmEwDcRg7Hg7tOwgZG4MqOYFnDu/BmtizJTegs5kTfBrg06atdZY10yUB6xOgmLQ+Y3pQmMDi5Z/jfz/+pLDV0pt7tEVzvOBeBVVOnyq9MQUtOM6aC9Tmg5sVRCqUqZePR+CTmNNCxSRyMFJ3sl2VaiKHyNhIQHUEKCZVVzJ9B3wq+oyxK5kqaAdQqs7S3j3R6pj1nnsp+w5wdITjitWyh3Ogegm8deoI5vJgjqwCPu1dF1/ez9eEyoLFQSQgkwDFpExQHCYGgfmLP8XP6zeIEUwxUYzv1B5DM9PgbK9HCJUrB8fFSwAnJ+FZMUBlCITGnsPIw7uVMaZxK3+07Ype1WtqPEumRwK2I0AxaTvW9FRKAjEXL+Lp8S8iJSWllJZsM923Rg3M9muB+sdtfDjHxQWO8z8EKla0TaL0IgyBQ0k34LdjszDxiBrIQI9a+Mm/k6jhMS4SUB0BiknVlUy/AYd8sQZffLNWdQDe7v4Ael+5DMdrNniEUCVXOAbPBtzcVMeJAStHwHHT98oZ06gldic1WlimZRcCFJN2wU6nlhKQniv59IQXkHA50dKpQox/sMl9eNG7JjxOnrBePFWrwnHqG4AHl++sB1kdlmPu3kG9f9arI1g7RTm6Vn2sbNHWTt7plgS0RYBiUlv11Gw23/z0MxYtW6H6/Bb27IoOZ04r/wghd3c4vvQKT22r/g5RLoFt1xLRdfffyhnUmCVnR0cc6vwwpHd38yIBEigdAYrJ0vHjbBsRkPZKnoqOtpE367oZ1cYfwyo4w/WMQu8Ur+kJx6AJgE9d6wZO66oj8L+4GIw4tEt1cdsq4JkNmmFmw+a2ckc/JKBZAhSTmi2tdhLb8MdfeOeDD7WT0P8/Pqhm1Sp4t3VLNCntsrdHTTi++DJQq5am+DAZ5Qi8d+YE3jgpwKOqlEtJMUtSV/JQ595wdiyjmE0aIgE9EqCY1GPVVZbzi1OnY++BgyqLWl64r3Zsh/4ZqXCKvShvQoFRDpMmw+H+ViWay0n6IfDCsf1Yel6hTrjGsK1sEYDRteppLCumQwK2JUAxaVve9GYhge27duPVt4MtnKWu4Z1862GSTy3UPn3SosAdnhwOh4d6WzSHg/VLoN++rfg9MV6/AIrIvFd1D/zRthu5kAAJlIIAxWQp4HGq9QnMmPsu/vp3q/UdCeBhbpeO6Hb9ChyvXTMbjUOPXnAYMdLsOA4ggRwCp+/cQt99WyH95JWfAB8TxDuCBEpHgGKydPw424oEjhw/gTGTJlvRg3imH2/eFM9Wq4xqZ4o5bNSgIRynvQFwn5d4BRQ8IqkzKXUoeeUnwMcE8Y4ggdIRoJgsHT/OtiKBD5eE4PuwdVb0IKZpVxcXzA/wh1/MGSA9PX+QZcpmPZTc21vM4BmV8AQ+iTmNl49HCB+nLQPkY4JsSZu+tEiAYlKLVdVATukZGRj67POIjdfvHq+g1q0wuJwjKly8kFtRhxdfhoN/aw1UmCnYk4AkJiVRySuPAB8TxLuBBEpOgGKy5Ow404oE/tmxE1NnzbaiB3WYbuFZE1Pv80WD6NNweHQAHB4bpI7AGaXwBHggJ3+J+Jgg4W9ZBigwAYpJgYuj59DmfbQI6zZu0jOCfLnPaN8G/d+huOYNoRwB6SDOQ3v/wbnkO8oZVbml0JbtMczLR+VZMHwSsD0BiknbM6dHMwRu37ljXOK+IuNUsx5gOjo64rtVK1Dby0sP6TJHGxJYdfEMxhzZa0OPYrsa6V0PX9wfIHaQjI4EBCRAMSlgUfQe0ua/t+Dt9xboHUNu/tNefgkD+/YhDxKwCgHpdYvSaxd5AZ7O5XGqSx9ULFOWOEiABCwgQDFpASwOtQ0BSUhKgpIX0OOBznj3rRlEQQJWIxB5Owk99mxBfMpdq/lQk+Ef/TrhsZp8PamaasZY7U+AYtL+NWAEJgSkpW1piVta6tb7VcHFBSsXfYT6dbmHS+/3grXzl161KL1ykRcwro4vljZrQxQkQAIWEKCYtAAWh1qfgHToRjp8wwuYPCEIQwMHEAUJ2ITAkAM78eOlvMdQ2cSpgE7qu1Q0LnU7OjgIGB1DIgExCVBMilkX3UYlPQ5IeiyQ3q8uHdrj/Vkz9Y6B+duQwKGkG8bl7mtpqTb0KqarDW264BF3TzGDY1QkICABikkBi6LXkKQHlEtL3NIDy/V+LXp3Dtq35sPJ9X4f2Dr/udHH8dapI7Z2K5y/SXUbYWETP+HiYkAkICoBiklRK6PDuKRXJ0qvUNT71adXT8yc8preMTB/OxC4np6GDjv/wsk7SXbwLo7LZpUq40jnh8UJiJGQgOAEKCYFL5Cewps+ex7+3rZNTykXmuuqxR+hWePGuudAAPYh8EnMKbx8/IB9nAvkNTygO7pXqyFQRAyFBMQlQDEpbm10F1m/p0bgytWrusvbNOEhA/rj1RfG65oBk7cvgUwY0OG/v7D3xjX7BmJn79N8m2Beo/vtHAXdk4A6CFBMqqNOmo9y/6FDmPD6NM3nWVyClSpWhNSV9KldW9ccmLz9CXwZexajD++xfyB2jKB1ZTfs7figHSOgaxJQDwGKSfXUStORfvHNWoR8sUbTOZpLbvSwJzFu1Ehzw/g9CdiEwIN7/0H4lQSb+BLVyc4OvdC+SjVRw2NcJCAMAYpJYUqh70AmvzkTO/botxNS2bUSvlr6GWrW4B4tff8miJP9LwkX8XjEDnECskMkHzfxw8S6jezgmS5JQF0EKCbVVS/NRvvg40Nw6/ZtzeZnLrGhAwMxefw4c8P4PQnYlEDPPVuw5eplm/oUydkwLx+EtmwvUkiMhQSEJEAxKWRZ9BUU90sCqz9ZhKb3sQOirztf/GyXxEThxeP6fc1iowqVENmlj/iFYoQkYGcCFJN2LgDdA5+Hfo3Pv/patyge7NYVc97Q9+Ej3RZf8MQvp6agxfZNkH7q9Tr2wCNoUtFVr+kzbxKQRYBiUhYmDrImgQmvT8X+Q4et6UJo2x++E4zO7dsJHSOD0y8BqTMpdSj1eq1sEYDRterpNX3mTQKyCFBMysLEQdYk8EC/AUhPT7emC2Ftt27ZEkvef0/Y+BgYCUh7JqW9k3q9guo0wJJmgr3aNPJHzNrhgymjA+CSU5jMSPw4dwd8XhuNgNwPgeSja7Hw20igHOD2wHhM6OEBpMZg8/LlCE/picmv9oQH0hH53WJsSgSSvAMxY2ADxG5YgYgWz6Ofj14rz7wtIUAxaQktjlWcgN73S86YPAn9H+6tOFcaJAElCej5II54z5tMwtZPl+LmgCn5hF7StsVYen0gpjxqqv4SEL5kM6qNHgE/5wMIffMEAuY9icZJMYiKOYGwjWUxwigmjyD0/Vj0ft0bmz9MQO+XqmHzl8kIfL4juMCv5G+Sdm1RTGq3tqrITM/7Jd2rV8O3ny9HxQoVVFErBqlfAno/iHO110BULVtOjBtA6kr+7Y3JQSZCz9iV/AveEyegY5UiwryxFYtDbmLw1H7wloZcDsfCNcgTk5KIfNXDKCYD2kfhSPUR6FsbKOfqgrJiZM4oBCZAMSlwcfQQ2oy57+Kvf7fqIdV7chzUvx9ef/EFXebOpNVFQDqA03TbRlxNS1VX4ApFu75NF/Rx9yy1tYyMDFy9ehVly8qXZ25ubiZ+k7AzZCFie8xE473TcMDvPYxoDiTtWIKFsb0ws+keTDvgh/eGt8gfa2YCwj9dgdhekzGiefYaeD4xKdldioiK5XHXpQG8E+/CpUwULpYvj7vOD2Pi0MYUlKWuvrYNUExqu77CZ/fU2CCcORcjfJzWCHDRvDlo30awvVjWSJQ2NUHg6UO78HWcPn9XZzRoitkNCwg0M1VNSUnB7du38/25e/cunJycUEHmakTlypVRp06dPE+nfsSsTR6Y/GIXnPs6W0w2jcKPc9fDY+JEdLkQWoiYTMaRrxci3PN5TOzlkWcrn5gEkJmO5NtpSI9cizDHFsDfSbmdyt7GpXBeJFA0AYpJ3h12JdDh4b529W8v540bNsSXny22l3v6JQGLCUhCUhKUerx6VvPAnwHdCk3dYDDcIxolEeno6IiKFSvm+yNXRBbFOOGvhVj4h+krLltgxKvSPsfNyPfp01kdS+lK+GsxVsT3xOThLfIO60hfFBSTxtGxWL8iAvc/Vxf/fmiyh5JiUo+3vUU5U0xahIuDlSQgdSSlzqQer7EjR+DZ4cP0mDpzVikBaYn7vq2/63Kpu0KZMrj14OO5lbt16xYuXrxoFJF37twpVDRKHUhrXkdyOpPZotHo62hOZxIIzdkDOS0UJyq6wsW4st4Cg6cHonERYjL9aChWXwvE8w+4IPK7+Vh/0QXJ9bNOd/MigeIIUEzy/rAbAWmvpLRnUo9XaMhnaFi/vh5TZ84qJqDnpe59HR+Cf+WqxupJ3ciEhIRcEeng4KDiqjJ0Eig9AYrJ0jOkhRIS0OtJbmmfpLRfkhcJqI2Anpe6v27ZHk958aGLartnGa9tCFBM2oYzvRRCQK8nuaXlbWmZmxcJqI2Anpe6ZzdqgRm+TdVWMsZLAjYhQDFpE8x0UhgBvZ7kXjh7Fjq1C+BNQfFjiggAACAASURBVAKqJKDXpe5natXDqhb8vVXlTcugrU6AYtLqiOmgKAJ6PMktbcr/44dv4ezszBuDBFRJYPmFaAQd3afK2EsTdFe3GtjSrntpTHAuCWiWAMWkZksrdmJ6Pcnt3/J+LH1/vtjFYXQkUAyBvTevod3OP3XHqHZ5F8R0e1R3eTNhEpBDgGJSDiWOUZyAXk9yP/PUkwh6ZqTiPGmQBGxJwOvvX3Ep9a4tXQrh6+5Dg+Dk6ChELAyCBEQiQDEpUjV0FIteT3J/Ov9dtPVrpaNKM1UtEui3fxt+vxynxdSKzenYA4+gSUVX3eXNhEnAHAGKSXOE+L1VCLz78WKE/b7RKrZFNvrfpg0ih8fYSEAWgZmnj2J21DFZY7U06LfWD6BvDS8tpcRcSEARAhSTimCkEUsJTH5rJnbs3mPpNFWP961XF/9btlTVOTB4EpAIbE68hEf2/as7GIua+uMln4a6y5sJk4A5AhST5gjxe6sQeHrCizgVFW0V26Iafah7N8yePlXU8BgXCcgmcDsjHa5//ix7vFYGvly3ET5q4qeVdJgHCShGgGJSMZQ0ZAmBPkOfwrUbNyyZovqx454ZidFPPan6PJgACUgE2uz8AxE3r+sKRv8a3ghr3VlXOTNZEpBDgGJSDiWOUZRAeno6Hug3QFGbajC2IPhtdO3YQQ2hMkYSMEtg2KH/sDbuvNlxWhrQvFJlHO78sJZSYi4koAgBiklFMNKIJQTiLl3CYyNHWzJFE2N/WL0Stb25eV8TxWQSmHHqMN6NPqErEi6OZXD7ocd1lTOTJQE5BCgm5VDiGEUJHDp2DGNfeU1Rm6Ibc3Zywj+//iJ6mIyPBGQT+PxCNMbq8E04SQ8+hoplysrmxIEkoAcCFJN6qLJgOerxgeVN77sPqz/5WLBKMBwSKDmBP69cQu+9+jvRfbF7f3g5ly85OM4kAQ0SoJjUYFFFT2ntz7/g45DlooepaHw9uzyAeW++oahNGiMBexKIunMLjbb+bs8Q7OKbDy63C3Y6FZwAxaTgBdJieJ9+vhKh3/+oxdSKzGnowAGYPD5IVzkzWW0TyDQYUHbzD9pOspDs/uvQC+2qVNNd3kyYBIojQDHJ+8PmBGbOX4BN4Vts7teeDl94bjSeHjrEniHQNwkoTqD+v+txLvmO4nZFNri5bVc8WL2myCEyNhKwOQGKSZsjp8MJr0/F/kOHdQUieMpreKRXT13lzGS1T6Dnni3YcvWy9hM1yfB7v44YVLO2rnJmsiRgjgDFpDlC/F5xAtJJbulEt56uT+e/i7Z+rfSUMnPVAYHHInYgLOGiDjLNS3FliwCMrlVPVzkzWRIwR4Bi0hwhfq84gWcnTsKxyJOK2xXZ4LefL0fdOuxmiFwjxmY5gdFH9uDLi2ctn6jiGdLrFKXXKvIiARLII0AxybvB5gRGTngRJ3X2Xu7wn39EhQouNmdNhyRgTQKvnDiARedOWdOFcLaDGzbH2w2aCRcXAyIBexKgmLQnfZ36HjZ2PKLPndNV9v9t2qCrfJmsPgjMOn0Us6L0tWVlcr378EFjblnRxx3OLOUSoJiUS4rjFCMw9NnnEXNRX/usKCYVu31oSCACUldS6k7q6Xqudn2saN5WTykzVxIwS4Bi0iwiDlCawOOjRiM2/pLSZoW2RzEpdHkYXAkJSPslpX2TerqGeNbGt6066ill5koCZglQTJpFxAFKE+g/fCQuJyYqbVZoexSTQpeHwZWQgHSSWzrRrafrYXdP/N6mi55SZq4kYJYAxaRZRBygNIE+TwzDtevXlTYrtD2KSaHLw+BKSEB6xqT0rEk9XdIDy6UHl/MiARLII0AxybvB5gQeGjQUSbdu2dyvPR1STNqTPn1bi8CmxHj02bfVWuaFtDvAwxu/+HcWMjYGRQL2IkAxaS/yOvbbI/BxJN+9qysCFJO6KrduktXjMvcTnnXwTasOuqkxEyUBOQQoJuVQ4hhFCXR5NBBpaWmK2hTd2I7ff4Ojo6PoYTI+ErCIwLfx5/HUwf8smqP2wdLbb6S34PAiARLII0AxybvB5gQ6PtIPBoPB5n7t6fDvsJ/gUr68PUOgbxJQnIAeT3O/4NMQnzT1V5wlDZKAmglQTKq5eiqNvcfAQUhOTlZp9CULe+P3a1G1cuWSTeYsEhCUwLLzURh/bL+g0VknrNfqNcaCxi2tY5xWSUClBCgmVVo4NYc9YPhIJOjs0UDrQtfAo4a7msvG2EngHgJ6fGi59CpF6ZWKvEiABPIIUEzybrA5gWHjxiP6rL5ep/j9qhWoU6uWzVnTIQlYk8D8Mycw/eRha7oQzva7992PqfWbCBcXAyIBexKgmLQnfZ36Hjf5dRw8elRX2YeGfIaG9evrKmcmq30Cenw396Km/njJp6H2i8sMScACAhSTFsDiUGUIvPp2MLbv2q2MMZVYWbnoIzRv0lgl0TJMEpBH4JnDe7Am9qy8wRoZJb2XW3o/Ny8SIIE8AhSTvBtsTiB4/vvYGP63zf3a0+GS999D65bctG/PGtC38gS67d6CrdcuK29YYIuhLdtjmJePwBEyNBKwPQGKSdsz173HDz5bih/W/aorDq+9MB6DB/TXVc5MVvsE6v6zHufv3tF+oiYZ/uTfCQM9uP9ZV0VnsmYJUEyaRcQBShNY9uUarP7fWqXNCm3vsX59MXXii0LHyOBIwBIC6QYDnDb/YMkUTYz9vU0XPOzuqYlcmAQJKEWAYlIpkrQjm8DXP/yET1Z8Lnu8Fga2at4MyxZ+oIVUmAMJGAmcunMLjbf+rjsaOzv0Qvsq1XSXNxMmgeIIUEzy/rA5gXUbN2HeR4ts7teeDitVrIg/f/reniHQNwkoSmDzlUt4ZO+/itpUg7FLPQaghpOzGkJljCRgMwIUkzZDTUc5BMK3bsMbc+bpDggfXK67kms64eXnoxF0bJ+mcyyYnGvZsrjR6zFd5cxkSUAOAYpJOZQ4RlECeyIO4KVpbyhqUw3GPprzDjoGtFVDqIyRBMwSeDXyID46e9LsOC0N8HOtiv2dHtJSSsyFBBQhQDGpCEYasYTAhdhYDB49xpIpmhj70pjnMHzIIE3kwiRI4IFd4dhx/YquQDxesxZ+8Oukq5yZLAnIIUAxKYcSxyhOoOMj/WAwGBS3K7LB3j26451pU0QOkbGRgCwCqZmZqPDnT8jU2e/wa/UaY0FjPi9W1k3CQboiQDGpq3KLk+zQ555HzIWL4gRkg0h8atfCdytX2MATXZCAdQlsv56ILrv09eIBieiSZq0RVKeBdeHSOgmokADFpAqLpoWQ9fhKRaluG7/7BlWrVNFCCZmDjgl8fO4UJp84oDsCG9t2Re/qNXWXNxMmAXMEKCbNEeL3ViGwaNkKfPPTz1axLbLRRfPmoH2b1iKHyNhIwCyB4Yd24Zu4GLPjtDbgVJc+aFChktbSYj4kUGoCFJOlRkgDJSHw02/rseCTz0oyVdVzJjw7GiOfGKLqHBg8CTT8dwOik2/rDkTGw0PgoLusmTAJmCdAMWmeEUdYgYBeHw/0YLeumPPGNCsQpUkSsA2BI7duoOX2zbZxJpCX+i4VEdW1r0ARMRQSEIcAxaQ4tdBVJPEJCRj49DO6yllKtk4tb3y/Sl+vktRdkTWe8NLzUXjh2H6NZ3lver2qe+CPtt10lzcTJgE5BCgm5VDiGKsQ6PJoINLS0qxiW2SjKxd9hOZNGoscImMjgSIJDDmwEz9euqA7Qs/X9sWy5m10lzcTJgE5BCgm5VDiGKsQGDZuPKLPnrOKbZGNjnl6OMaMGC5yiIyNBAolcC0tFQ23/g7pp96uDxq3wuR69+ktbeZLArIIUEzKwsRB1iAw7Z052LJ9hzVMC21T6kpK3UleJKA2AlJHUupM6vH6t10PPODmrsfUmTMJmCVAMWkWEQdYi8BnK1fhq+9+sJZ5oe1yqVvo8jC4IghIeyWlPZN6vO4+NAhOjo56TJ05k4BZAhSTZhFxgLUI/L1tO6bPnmst80Lb5VK30OVhcEUQaLptIyJvJ+mOj59rVezv9JDu8mbCJCCXAMWkXFIcpziBK1evot9TIxS3qwaDXOpWQ5UYoymBrdcS0W23/l6hKDHg4Rv+LpBA8QQoJnmH2JXAkGfH4PzFWLvGYC/nXOq2F3n6LQmBWaePYlbUsZJMVf2cFc3b4rna9VWfBxMgAWsRoJi0FlnalUVgzocf4bfNf8gaq7VBo558AuNHj9JaWsxHowRabN+EY7duajS74tM62Kk37netosvcmTQJyCFAMSmHEsdYjcC6jZsw76NFVrMvsuH6Pj74ZkWIyCEyNhIwEvg+/gKeOKjPU9wujmVw+6HHeSeQAAkUQ4BikreHXQmcjIrGyAkv2jUGezp/f9ZMdOnQ3p4h0DcJmCUgCUlJUOrx6upWA1vadddj6syZBGQToJiUjYoDrUXgkaFP4fqNG9YyL7Td/g/3xozJk4SOkcHpm4C0tC0tcev1eq1eYyxo3FKv6TNvEpBFgGJSFiYOsiaBqbNm458d+lxCq+zqim8/Xwa3qlWtiZi2SaDEBPR88EaC9l2rjhjsWbvE/DiRBPRAgGJSD1UWPMcvvlmLkC/WCB6l9cKb9vJLGNi3j/Uc0DIJlIKAng/eSNjOdO2Hui4VSkGQU0lA+wQoJrVfY+Ez/G/vPkya8ZbwcVorwE4BAVg4Z5a1zNMuCZSYgJ4P3kjQajqVR1yP/iXmx4kkoBcCFJN6qbTAeV6/eRP9nhyOjIwMgaO0bmgfzJqJB3gQx7qQad1iAgP2b8Nvl+MsnqeVCYNq1sb3fh21kg7zIAGrEaCYtBpaGraEwPOvvIrDx45bMkVTYyUhKQlKXiQgCgFJREpiUs/X6hYBGFWrnp4RMHcSkEWAYlIWJg6yNgFpz6S0d1LPF7uTeq6+eLnrvSspVSS+R394OJUXrziMiAQEI0AxKVhB9BrOvoOH8MKUaXpN35g3u5O6Lr9QybMrCXSsWh3b2/cUqi4MhgREJUAxKWpldBjX4NFjcCFWn+/pzik3u5M6vPEFTJldSWBuo/sx3beJgNVhSCQgHgGKSfFqotuI5i/+FD+v36Db/Nmd1HXphUmeXcmsUuzu0Attq1QTpi4MhAREJkAxKXJ1dBZb+NZteGPOPJ1lfW+6s6dPxUPdu+meAwHYhwC7kkA9l4qI7trXPgWgVxJQIQGKSRUWTashJ926hcdHPQvpp56v+xo2wPKFH6C8s7OeMTB3OxD4OvYcnj682w6exXL5ok9DLG7qL1ZQjIYEBCZAMSlwcfQYmtSZlDqUer/GPD0cY0YM1zsG5m9DAompKei2ewuO375pQ69iuvrBryMer8lXKIpZHUYlIgGKSRGrouOYpD2T0t5JvV9SV1LqTkpdSl4kYAsCr544iI/OnbSFK6F9ODk6IrZ7f1Qr5yR0nAyOBEQiQDEpUjUYi/E0t3SqmxeM+yal/ZO8SMDaBDYnXsIj+/61thtV2B/g4Y1f/DurIlYGSQKiEKCYFKUSjCOXgPS8Sem5k7xgFJM8jMM7wdoEeuzegn+uXba2G1XYX9jED5PqNlJFrAySBEQhQDEpSiUYRy4B6U040htxeAGNfH3x6fx5qFK5MnGQgFUIvBd9Am+cOmwV22o0ur/TQ/BzrarG0BkzCdiNAMWk3dDTcVEEjkWexLMTJxFQNoGBfftg2ssvkQcJKE7gwM3r6Lb7byRlpCtuW40Ge1TzwF8BfCyXGmvHmO1LgGLSvvzpvQgCk9+aiR2795BPNoEZkyeh/8O9yYMEFCXQd99WbEyMV9Smmo0tbdYa4+rw0Juaa8jY7UOAYtI+3OnVDIH1f/yJ2R8sJKdsAtXc3IzL3b5165IJCShC4M1TRzAv+rgitrRgxNvZBYc794YbT3FroZzMwcYEKCZtDJzu5BG4e/cunho7HnGXLsmboINRXTt2wILgt3WQKVO0NoGfLl3A4AM7re1GVfalQzfS4RteJEAClhOgmLScGWfYiMCnn69E6Pc/2sibOtyMHz0Ko558Qh3BMkohCZxNvo3ee//F6Tv6ftNUweLsaN8THapWF7JmDIoERCdAMSl6hXQcHw/iFF78BTPfQtdOHXV8ZzD10hB48uB/+C7+fGlMaG5uH3dPrG/TRXN5MSESsBUBiklbkaafEhHgQZx7sblWqoj5M99C65YtS8SUk/RLYMGZE5h2ko8BKngHrL4/AKO86+n3xmDmJFBKAhSTpQTI6dYlwIM4hfP1qlkTXy9bggouLtYtAK1rhgD3SRZeSt8KlYwHb1wcy2im1kyEBGxNgGLS1sTpzyICPIhTNK5GDXzx1RK+x9yiG0qng9dfjsPgAzuQkpmpUwJFpz3dtwnmNrqfXEiABEpBgGKyFPA41TYEeBCnaM7SUveS99+zTSHoRZUEDiZdR/fdW3AjPU2V8Vs76IhOD6EV33hjbcy0r3ECFJMaL7AW0uNBnOKrOGzQ45g4dowWSs0cFCZwKyMdDf/dgITUFIUta8Pc4zVr4Qe/TtpIhlmQgB0JUEzaET5dyyfw2sxZ2PbfLvkTdDZyzNPDMWbEcJ1lzXTNEaj3z3rE3L1jbphuv1/bqgOGetbRbf5MnASUIkAxqRRJ2rEqAenVitLJbl5FE6Cg5N1hSqD59k04fusmoRRBoG1lN+zu+CD5kAAJKECAYlIBiDRhGwLT3pmDLdt32MaZSr1QUKq0cAqH3XPPFmy5ellhq9oyt6J5WzxXu762kmI2JGAnAhSTdgJPt5YT2LVvP15+403LJ+psBgWlzgpeIF0KSfP1l950I73xhhcJkIAyBCgmleFIKzYi8Oa89/DnP//ayJt63VBQqrd2JY0802DAg3v/YUdSBkA+pFwGJA4hAQsIUExaAItD7U9g38FDeGHKNPsHooIIhg1+HBOf5ylvFZSq1CFeS0vFoAM7KCRlkHzAzR3/tushYySHkAAJyCVAMSmXFMcJQ2Dm/PexKfxvYeIROZCHe/bArKmvixwiYyslgbPJtzH68B78c417JOWgDG3ZHsO8fOQM5RgSIAGZBCgmZYLiMHEIHDxyFONepUCSW5G2fn5496034FqpktwpHKcSArtvXMW4o/sgPZicl3kCPap54K+AbuYHcgQJkIBFBCgmLcLFwaIQmP3BQkjv7eYlj0D9uj4InvI6GjdsIG8CRwlP4Ou4GLx8PAJX01KFj1WUAPlcSVEqwTi0RoBiUmsV1Uk+R06cwJiXJ+skW2XSrOzqiumTJqLHA52VMUgrdiMw6/RRzIo6Zjf/anT8UPWa2NS2qxpDZ8wkIDwBiknhS8QAiyLw7seLEfb7RgKykMCzw4dh7MgRFs7icBEISF1IqRspdSV5WUZAem2i9PpEXiRAAsoToJhUnikt2ohA5OkojJ38GlJS+N5hS5E/0KE9XhzzLOrV4avkLGVnr/HS/siJxyMg/eRlGYE+7p5Y36aLZZM4mgRIQDYBiknZqDhQRAIrvgrFytD/iRia8DF51HDHi889i949ugsfq94DXH3xLF6PPMj9kSW8EcL8O6O/h3cJZ3MaCZCAOQIUk+YI8XuhCSTfvYuxr7yKU9FnhI5T5OBGDBls7FLyEo+AdEr73egT+C7+vHjBqSQi6TFA0uOAeJEACViPAMWk9djSso0IbPz/Z04Gz3/fRt606cbv/hYYPexJtG/dWpsJqjCrBWdOYF70CdxMT1Nh9GKE7FbOyfiA8uaVKosREKMgAY0SoJjUaGH1ltYbc+YhfOs2vaWteL7DBw8yispKFSsqbpsG5RH488olo4jccjVB3gSOKpLAgsYt8Vq9xiREAiRgZQIUk1YGTPO2IXAs8qRxuTs9I8M2DjXspaFvfYx+6kn06soDC7Ysc0JqCqRu5MKzJ23pVrO++IByzZaWiQlIgGJSwKIwpJIRWLr6S3y59tuSTeasewgE9nnE2KX09PAgHSsTWHzuFBadO4Uzybet7Ek/5qVnSkrPluRFAiRgfQIUk9ZnTA82IpB065bxUUFnzvEZfEohd69eDQP79sHAPn0g/Z2XsgTWxsUYReQuPu5HUbCT6jbCwiZ+itqkMRIggaIJUEzy7tAUgfWb/8TsDxdqKicRkqGoVLYK4VcSsCjmFH5NiFXWMK2hcUVX/NOuBzycnEmDBEjARgQoJm0Emm5sR2DKrNn4d8dO2znUkSeKytIVe9u1RHwZexYrL/BRVqUjWfTs1fcHYJR3PWuZp10SIIFCCFBM8rbQHIFDx45h7CuvaS4vkRKSROUjPXviwW5d0aRRQ5FCEzKWb+Ji8L+4GKy/HCdkfFoJaqhnHaxt1UEr6TAPElANAYpJ1ZSKgVpC4Itv1iLkizWWTOHYEhLo2rEDenXrige7dkGZMmVKaEV70y6npuCLi2cRGncOh5NuaC9BwTJyLVvW+EzJVq5VBYuM4ZCA9glQTGq/xrrN8NW3g7F9127d5m/rxOvWrp0lKrt1gW/durZ2L4y/b3fuwE63Cvjy4lnc4APHbVaXuY3ux3TfJjbzR0ckQAJ5BCgmeTdolsCp6Gi8OHU6btxM0myOoibWvk1rdGjTBu3bttaFsNx/6BB274vAgSNHcODIUVx/bSxOZvLNNba6Px+sXhOb23a1lTv6IQESKECAYpK3hKYJ/Lx+A+Yv/lTTOYqenH/L+9GhTWu0b9NGU/srjxw/ge27d2PXvv2QHppvetUf3B/f+riLXhpNxOfu5IxNbbrCvzKXtzVRUCahSgIUk6osG4O2hMA7H3yIDX/8ZckUjrUSgeZNGuP+pk0h/fS/vwXcq1e3kiflzZ47fx77Dh3G0ROROHriBM7GnC/SSZ1GDfBjf3bKlK/CvRZXtmiL0bXq28IVfZAACRRBgGKSt4bmCSRcTjQud8dcvKj5XNWW4H0NGxjFZVu/VsY/rpUqCZPCmZgYo3Dc+3/t3QtwlfWZx/EfMRcCuZGQExJCAglJCJcQFDCCBIiKW1l1EVRcUde6eIEu69ABdeqUujuO1l1TF7Ha4q0CRRFUVqkWVECqUkSM3EHBBERrEAUCQhJgd94DYrCBhOT8z3nf//lmxjko533+z/N5Tqe/OTmXio+1dsNGffG3v51Vb7F33KTlsRFndQ13PjuBn2V11/TCfmd3EfdGAIGACxAmA05KQTcKvPXOCv3i/gfc2Bo9NRBITUlR54x0Zaann7zNzEhX5/R0JcTHG7FyQuL2yiptq6zS9srK47dVVTp27Firzsu/eKhmF+W0qgYXn17gwg4d5XxlYmwEnyDA4wSBUAsQJkO9Ac4PmsD//G6m5r70ctDO46DACsRER/sDZXx8nP82Ie7EbXy82rWLPeNh+2tqtL/mgGpO3O4/cPzfnf9+9OjRwDZ6olpCYqI+un2s9tTXGakfzkXbnxPpf8PNBUneeZlEOO+L2e0XIEzav2MmPCFQW1uriXfdI+eNE/wgEAyBjBuu1iup7vnVfTBmDsYZMwrP1YSs3GAcxRkIINAMAcJkM5C4iz0CzuvfnNdP8oNAMARyz+2rucPODcZRYXPGLZndNLNX/7CZl0ER8IIAYdILW6LHgAq8+L+v6uHHHg9oTYohcDqBun+/RRXntO71l+geFzgvoYP/dZLJUdGQIICAiwQIky5aBq2YEdi9e7dSU1NPKf7I72bqeV4/aQacqqcI5F75E83N7YRKKwUi2rTR4vNKVZbia2UlLkcAgUALECYDLUo9VwlUVVXJCZN5eXlKTEw8pbepv/oPvfP+Slf1SzP2CaRnZWrhmEvsGyzIE/1XQV/9vGt+kE/lOAQQaI4AYbI5StzHcwL19fX65JNP1KZNG3+QjIyMbHSG62+boG2VlZ6bj4a9JZB46zgtiYvyVtMu6nZSdp4e6VHsoo5oBQEEGgoQJnk8WCewd+9ef5D0+XzKzs4+43xf7d6ta2+5VYdra61zYCD3COSVDtKc/gXuachDnVzbqYvm9i3xUMe0ikD4CRAmw2/nVk+8a9cu7dixw/9sZMeOzftuZN7hbfVDwhXDxcTEqGriOO0Qb8Q5m4UMT/bprQFDz+YS7osAAiEQIEyGAJ0jzQg4z0YeOnTIHyRjY8/8IdY/7uDlRX/Sr6fPMNMYVRGQlHXdKM1PT8KimQI94xL00aBLFNWGr6RsJhl3QyBkAoTJkNG78OAtC3Tfe1maevMAOVHs0IbnVf7CFh1RpDIuG6/xJQ3eRblhtu6eu03x7Z3XIvpUdut4XZBySOvnl2vBpiOqjyjQ2Mlj1Tu2Wm/PmK3NOqSo/pM0viRWFbNmqX7MzRpwdnnvtGAHDx70/1o7Li5O3bt3bzHs9N8/qT8ueKnF13MhAmcS6NqrUPMu5de1zXmUpERFa+3gS5Ue07Y5d+c+CCAQYgHCZIgX4J7ja7RixuPaf8VUjcxyutqhRQ/8Wb47x2uAPtDMh3aobNponfzOCSdMVhTrwet7/zDCJwt037IsTR0/QFo1Uw99XqZpQ6pU/kayJv/DNypf7NPk4VWavrKHJl0VmG+vqK6u9gfJnJwcpaent5pzyrT7tGLlX1tdhwIINCYQMeFGrWzLd0k39eioGDRCRfGnfvpCU9fw9wggEDoBwmTo7N11svOs5NIMTb79AsX7O1uv2XdXqPjBcep9yp9PtO2EyTfqVeyLUmxemUaWZChy3wpNn1WvcRPKFLVyph7fO1JTB2w+HiJHVKt8cbJGxnyg6qHjVNwu6sSzmi1nqKys1J49e/y/1k5ISGh5oR9dOWHKXVqzdl3A6lEIge8F8n5yseYUdgHkDAJvDhiqsmQ+S5IHCQJeEiBMemlbxnqt0ftPlOuL4dNUsPpuVRQ/qHG9mgiTWxaqfHWGxl6RpvW/f0aHRk/TlV1r9MEzv9aCbU6juRo95WYNiN+mBQ8v0v7kIzqSlivtk+K/qNKh5COqyRmnScN/+D+N7777rlkT1tXVyXmjTURExBk/9qdZxU5zJwJlLJUryAAAD0VJREFUa/S49nQCHX0+Lbvxcn13jDfiNGb0fN8SXdOJsM3/ghDwmgBh0msbM9Gv8+vpP/s0+WdDVDWnmWGyQR/Vb5Vrfux4TUhcqPvW9NbUG4oVtel53b+qh35xU7EijxxSTa307dLZWpeRqy2bvn+m0qfJDX5NvmHDBtU24yN6jh49qrS0NGVl+X8fb+yHQGmMNqwLp950rRaltAtrg8aGf7SwnyZmtfw1z4AigEDoBAiTobN3zclOGCxfUt2gn94a92Cpqh54RQkTJmlI9N+/ZvKbjxeqou0IlRXEasv8+/RRr2kac/AZ3V85SNPGFEiVC3X/Gz5N+v7X5nUVmj23XqMvq9HjDV9D2fA1l64R+aERAqULl+LxlvJKBmjOoAavNfb4PIFof1puT03r3isQpaiBAAIhECBMhgDdzUeuP/nMZGPv5q7W7IerNeLnZfIdWq8FjyzQ+mP1qk8s06QJZfKpWm8/MV1v74mS6lNVNnGCytKOT1v91m+1InOCRhc47+6eqYpaKX6w8+7u46/QdPMPgdLN2/Fmb/v/7V+0OaqNN5sPcNc8IxlgUMohEAIBwmQI0DnSewIESu/tzM0ddxt9uV7Ibt6H6rt5jtb2xmskWyvI9Qi4Q4Aw6Y490IUHBAiUHliSR1rMysvV/MtLPdKtmTZfP2+ILu3YyUxxqiKAQFAFCJNB5eYwrwsQKL2+Qff0H3vLdVqeGJ4fyr2k/1BdlMLH/7jn0UgnCLROgDDZOj+uDkOBSffcq1Vr1oTh5IwcSIH8i4Zqdt+cQJb0RK1lA4eptEOqJ3qlSQQQaJ4AYbJ5TtwLgVME+OpFHhCtFUhMTNTHN41SdWR4vBHH+Y7tpQOHaVBSSmvpuB4BBFwmQJh02UJoxzsCi5a8qf/873LvNEynrhNIv26UFqYnua6vQDfkfMf2y/0Ga2BicqBLUw8BBFwgQJh0wRJowbsCH1Z8rIl33ePdAeg8pAL55xZr9rB+Ie3B9OH57eM1t6hE/RLsD82mLamPgFsFCJNu3Qx9eUbg0+2f6Y4pd6nmwAHP9Eyj7hGou+16VbSPdk9DAeykKD5Rs/qcrz7xiQGsSikEEHCbAGHSbRuhH08K7P76a/3ywYf00br1nuyfpkMnkPuPl2pufkboGjB0svMd2+U9+iojJtbQCZRFAAG3CBAm3bIJ+vC8QG1dne4vf0SLly7z/CwMEDyBzlldtPCqMh2LiAjeoYZP+mVuT/2Kr0c0rEx5BNwjQJh0zy7oxBKBh3/7uF5c+Kol0zBGMAQSbhijN1Pd/9WiTVmkxbTVbwqKNTa9S1N35e8RQMAiAcKkRctkFPcIPDl7jp6cNcc9DdGJqwV6Dh2sZ8/Ld3WPTTU3LDlV5T2KVRzPG22asuLvEbBNgDBp20aZxzUCy997XzOefEo7d33hmp5oxJ0CMTEx2vnTq1UZG+XOBpvo6vYuuf7XR7aNOMeT/dM0Agi0ToAw2To/rkbgjAJffvWVHp35lN5e8RekEDijQNZVIzW/q7e+YtD5uPXf9CjWpOw8tosAAmEsQJgM4+UzevAEnp37vJ549rngHchJnhPI691Tc0ac75m+C+MS/K+PHNExzTM90ygCCJgRIEyacaUqAn8n8O6qVZox82l9tmMHOgg0KhBx8zVa2aG963VGpXX2PyOZ1bad63ulQQQQMC9AmDRvzAkInBRwPo/y0Sef5uODeEw0KtDjkuF6rk9X1+o479a+N6dQE7O6u7ZHGkMAgeALECaDb86JCGjWvPl67KmnkUDgFAGfz6d3rrlU+6MjXSczLiPbHySdr0fkBwEEEGgoQJjk8YBAiAT++uEaPfbUM9q6bVuIOuBYNwqkXnulFnVOdk1r3dvF6d7cnroxI9s1PdEIAgi4S4Aw6a590E2YCRw+fFjPzXtRs154UfVHjoTZ9IzbmEDhwP76w4V9XIFzR5dc/SK3kK9EdMU2aAIB9woQJt27GzoLI4GNW7b6Q+Wyv7wbRlMz6ukEDvzrWG1MCN13WvdLSNK9OT3lvNGGHwQQQKApAcJkU0L8PQJBFHht8RLNmveiqnZ+HsRTOcptAt1HjtAfC0IT5KZ0K/AHyfhI971u0217oh8EEDguQJjkkYCAywT27tuvWfPmac78l1zWGe0ESyAnr7teuGyw/u+ciGAdqdIOqbo3t1AXp/C5kUFD5yAELBEgTFqySMawT2DN2nX+Zynf/2C1fcMxUZMCcdeP1ttpCU3er7V3cD4r8s6u+bqTb7FpLSXXIxC2AoTJsF09g3tFYMGrr/lfT/lV9W6vtEyfARDoWTpYz/bPD0ClxktEtmmjO7PzdWfXPN5gY0yZwgiEhwBhMjz2zJQeF/h6zzd65fXX9cqfXpfzZ37sF0hKTNC6sSP1Zfu2AR/2n9Oz/M9G9k/oEPDaFEQAgfATIEyG386Z2MMChEoPL68FrWeNGqn53XwtuLLxS4Yn+/y/zr7clxGwmhRCAAEECJM8BhDwoACh0oNLa0HLBX16a9YlA1pw5amXFLSP94fI27rktroWBRBAAIEfCxAmeUwg4GEBQqWHl9fc1m+6WqtS4pp771Pu53y8j/91kdl56hAV3aIaXIQAAgg0JUCYbEqIv0fAAwKESg8sqYUt9rh4mJ4r6nZWV3eMjtE1nTJ1R5fu6hVn/h3hZ9Ucd0YAAesECJPWrZSBwlng+1C5eOly7ficDz634bHQuXOGFl0xTHWxMU2OM6RDR13dqYuu7pSptOjAv3GnyQa4AwIIhKUAYTIs187Qtgs43/O9ZOkyLV62XCtXf2j7uNbP57vmSr2WmdzonEmRUf4AOaZTpi7hA8etfywwIAJuFCBMunEr9IRAAAU+WrdeS5Ytk/Ns5YGDBwNYmVLBEigceJ7+cGHRKceVJKVodFpn/ZOvs3Lbtew1lcHqn3MQQMBuAcKk3ftlOgROCny1e7c/UDrBcuu27ch4SCA6Okpf33CVdiYnaFRaZ43ydfbf8oMAAgi4QYAw6YYt0AMCQRZ4650V/l+BL3/3vSCfzHEtEeiWlaXI3j005ac3qyg+sSUluAYBBBAwJkCYNEZLYQTcL7Bp61a9t2q1/3WV6zZtcn/DYdRhZkaGLi4dorLSC5Wfy+dDhtHqGRUBzwkQJj23MhpGwIzAlk8/9YdK5x/ndZb8BF+gky9VF5WW6sKS89WvT+/gN8CJCCCAQAsECJMtQOMSBGwX+PSzypPBcnVFhe3jhnS+lOQOKi0p8QfIwecPDGkvHI4AAgi0RIAw2RI1rkEgjAQqd+48GSz5mKHALD47M1NFvXpqQL9if4hsFxsbmMJUQQABBEIgQJgMATpHIuBVgd1f79GGLVu0YfMW/+3GzVt0uLbWq+MEre+01FR/eHT+6durl/Jzc4J2NgchgAACpgUIk6aFqY+AxQJ1dXVau3GT1m7YqPWbN/vD5d79+y2euHmjJSYkqLh3L/Ur6qNzi4oIj81j414IIOBRAcKkRxdH2wi4VWDbZ5Vau3GjP2Bu3b5dO3d9ISd02vrTtm1b5WRnyfn4nrzcHMKjrYtmLgQQOK0AYZIHBwIIGBdwPjDdCZU7d+3y3+7w3x7/87Fjx4yfH4gDGobGbtnZxwNkdpbS09ICUZ4aCCCAgGcFCJOeXR2NI2CHwK4vvzwZNJ3Q+e3effp23z7t3bfv5J8PHz5sdNjIyEh1SExUUlKi/7aD/zZJHVNSCI1G5SmOAAI2CBAmbdgiMyBguYATJp2A6QRNf8g88efDtWcXMiPPiTwRFBsEx8QkxcW1t1yQ8RBAAAFzAoRJc7ZURgABBBBAAAEErBcgTFq/YgZEAAEEEEAAAQTMCRAmzdlSGQEEEEAAAQQQsF6AMGn9ihkQAQQQQAABBBAwJ0CYNGdLZQQQQAABBBBAwHoBwqT1K2ZABBBAAAEEEEDAnABh0pwtlRFAAAEEEEAAAesFCJPWr5gBEUAAAQQQQAABcwKESXO2VEYAAQQQQAABBKwXIExav2IGRAABBBBAAAEEzAkQJs3ZUhkBBBBAAAEEELBegDBp/YoZEAEEEEAAAQQQMCdAmDRnS2UEEEAAAQQQQMB6AcKk9StmQAQQQAABBBBAwJwAYdKcLZURQAABBBBAAAHrBQiT1q+YARFAAAEEEEAAAXMChElztlRGAAEEEEAAAQSsFyBMWr9iBkQAAQQQQAABBMwJECbN2VIZAQQQQAABBBCwXoAwaf2KGRABBBBAAAEEEDAnQJg0Z0tlBBBAAAEEEEDAegHCpPUrZkAEEEAAAQQQQMCcAGHSnC2VEUAAAQQQQAAB6wUIk9avmAERQAABBBBAAAFzAoRJc7ZURgABBBBAAAEErBcgTFq/YgZEAAEEEEAAAQTMCRAmzdlSGQEEEEAAAQQQsF6AMGn9ihkQAQQQQAABBBAwJ0CYNGdLZQQQQAABBBBAwHoBwqT1K2ZABBBAAAEEEEDAnABh0pwtlRFAAAEEEEAAAesFCJPWr5gBEUAAAQQQQAABcwKESXO2VEYAAQQQQAABBKwXIExav2IGRAABBBBAAAEEzAkQJs3ZUhkBBBBAAAEEELBegDBp/YoZEAEEEEAAAQQQMCdAmDRnS2UEEEAAAQQQQMB6AcKk9StmQAQQQAABBBBAwJwAYdKcLZURQAABBBBAAAHrBQiT1q+YARFAAAEEEEAAAXMChElztlRGAAEEEEAAAQSsFyBMWr9iBkQAAQQQQAABBMwJECbN2VIZAQQQQAABBBCwXoAwaf2KGRABBBBAAAEEEDAnQJg0Z0tlBBBAAAEEEEDAegHCpPUrZkAEEEAAAQQQQMCcAGHSnC2VEUAAAQQQQAAB6wUIk9avmAERQAABBBBAAAFzAoRJc7ZURgABBBBAAAEErBcgTFq/YgZEAAEEEEAAAQTMCRAmzdlSGQEEEEAAAQQQsF6AMGn9ihkQAQQQQAABBBAwJ0CYNGdLZQQQQAABBBBAwHoBwqT1K2ZABBBAAAEEEEDAnABh0pwtlRFAAAEEEEAAAesFCJPWr5gBEUAAAQQQQAABcwKESXO2VEYAAQQQQAABBKwXIExav2IGRAABBBBAAAEEzAkQJs3ZUhkBBBBAAAEEELBegDBp/YoZEAEEEEAAAQQQMCdAmDRnS2UEEEAAAQQQQMB6AcKk9StmQAQQQAABBBBAwJwAYdKcLZURQAABBBBAAAHrBQiT1q+YARFAAAEEEEAAAXMCwQ6T/w9E+URVDSY4mQAAAABJRU5ErkJggg==&quot;"/>
    <we:property name="snapshotTimestamp" value="&quot;1721248699028&quot;"/>
    <we:property name="snapshotLastRefreshTime" value="&quot;7/16/24, 11:37 AM&quot;"/>
    <we:property name="snapshotAltText" value="&quot;Problemas Agua CDMX, Parte del día con mas reportes&quot;"/>
  </we:properties>
  <we:bindings/>
  <we:snapshot xmlns:r="http://schemas.openxmlformats.org/officeDocument/2006/relationships"/>
</we:webextension>
</file>

<file path=ppt/webextensions/webextension7.xml><?xml version="1.0" encoding="utf-8"?>
<we:webextension xmlns:we="http://schemas.microsoft.com/office/webextensions/webextension/2010/11" id="{8CEC41E5-C91B-4DFA-8E7A-AC13B5277824}">
  <we:reference id="wa200003233" version="2.0.0.3" store="en-US" storeType="OMEX"/>
  <we:alternateReferences>
    <we:reference id="WA200003233" version="2.0.0.3" store="WA200003233" storeType="OMEX"/>
  </we:alternateReferences>
  <we:properties>
    <we:property name="pptInsertionSessionID" value="&quot;C3E8B7BF-5199-458A-BF1E-FEEC5777C31F&quot;"/>
    <we:property name="embedUrl" value="&quot;/reportEmbed?reportId=7e287598-d3c1-4b3c-b76d-f55919279112&amp;config=eyJjbHVzdGVyVXJsIjoiaHR0cHM6Ly9XQUJJLVNPVVRILUNFTlRSQUwtVVMtcmVkaXJlY3QuYW5hbHlzaXMud2luZG93cy5uZXQiLCJlbWJlZEZlYXR1cmVzIjp7InVzYWdlTWV0cmljc1ZOZXh0Ijp0cnVlfX0%3D&amp;disableSensitivityBanner=true&quot;"/>
    <we:property name="bookmark" value="&quot;H4sIAAAAAAAAA+1ayXLbOBD9FRcvucguENxzc5xktiyeccpzmHK5GkBTZgITDEg61rj0SXOYmk/Ijw0Akt4kRYrLTsmLLxax9PL6daMF6swTRV1JmLyDY/Seey+U+nQM+tOG7428shuDNIwzkgvi+zFJfUYiQc2sqppClbX3/MxrQI+x2S/qFqQVZAb/8gTLgYeBLzKzSVCCmBHvYOSBlLswtmtykDWOvAp1rUqQxd/YiTBTjW5xOvLwtJJKg1W010CDVtmJWW6ejWH+VmDsAN4UJ7iHvOlGaS5okAqapTREiiIhCTPL6m6Bs3fuEivaqd9RZQNFadTYsQDSOIw4YT5PY+anKbLUjueFbPolbPLqtNLGZ4PEpLKQfVDVO6OzW2OX7A9G05H3Wqtjt7jHvG7Z5xb1xGywcrDuVp55e8OE+fz78OFbkrQVUTZFM7EPWCndYH0I4xbMxAdnGpmaEOyhNGi4nTtKtsdO2zXdqtUc/8D84sEpmJqo7GplYuaUgOQgRQGHHBqQaqw8M99bkxcohWf1vdcC9YuJU/iy0EOo6HWHt8djjWNo+serk7dvqVnwui17Y6Lp1JpqIuc998nUTnaI0enouwH+8wg19viWohgc+uWa+fUdhcA5AkziYjHnpJvav4Mu174X7QVQrIT8kfqyo9HktLCYjc5TZ1ucQMnN6HWL3iLUrcZbMYmrtmwOT0C2pg7NWmPhqItyLPuCdFEbuhh7jUY8hspWQfbR0NmWgelQioyej5eKzU9atdXqgb45pgeOtElGgphDHoooCRJgcejzpfVqx3g+VrowQmdwv0WruZKqXJUIP8imh8hOm/qvTq+zU61Yhe/QFcvRkRcjiwT6DAgPIaYsCLJoKUXXAfnVyPlzgRo0P5q8wROUs3adz89ODabsgy66rqev1zf1rT+3nDxefP2v9K74+xr5EWz029yGS8Z5v9qPn9uv/8CGwI3cru1Q6R0z0N+In9xl784R6GalCtqD3TH3saHbVXXkgEHOA9/nIcYQJD6Fpy50APoc4jXtPS9TYH7HGd2jhvPCm7VqMy+DfK+P72+Ux7U4wlep0ncS164URjkSCknE4jTJOEujJF1eCn9QM7mLulDiAbSQQpVt80TBmbB2FKQpzfNEcPNVK/KTNCIYiKfTeEDrGEWhDg0zsOJ257qeyjN2PojTedartTql54F+ryslA/1UJxdzz2WOCHPC8lT4NANIgyiMuLtv/yaw9RGY/1dQtbKyJEwjpEnK41BExF7jL5fV4GnD1OmsNAFxilmAccKRcEEIScJ1aSZWuZlaSk/jiETxdsW7yrsixuLrSgaCC8xZmkEgRMp9FuHSACwsDI/ncmD76783vz59PDDd8IaqlgVHfSVlTHHTY+enMBx2bKw6Mwvs5pVw0+jIeua9KQyBO9n7tiIbsc9emh1CfSmfDSftokTc72r447rw6jnd9x9Q1sNr3w4IrWT3ZrkHx5xu0u7sZl0DYzxwK65YvuVUHfZjWxfGb82zaMtZYWQXtSmAEqracsa+jzZDAh02v+HkO3q1czzfKJOML40/rh07ZEmWB5xmmzyiYjP0U7IJVKSblJojjZIko2l0vZAOEFnzdouyHGyziX9rCLztwJ0HwFWlZpFWqrFODtAMxC1bKXuCRwmQOKBEYBJiFPsI7GGdsetULX7IoQ00SEMkRKS+YW0YxSxO1iWiK7xjfKwBnQNN35/P+6nOusRTQl3kRsuCr4tLgwl9s7jngtovmvkikGaCRSImlHDmg2E0x/vxTnL5dTJosZZfTl0OzM8x1TZ1BRx3ocQ5uea6A4FiSb6535edp9p0+j+EsHzd7SYAAA==&quot;"/>
    <we:property name="datasetId" value="&quot;d7ee0cf1-50b9-42be-bb70-9adf7de997ef&quot;"/>
    <we:property name="pageName" value="&quot;2fd238d29824e2ed707b&quot;"/>
    <we:property name="reportUrl" value="&quot;/groups/me/reports/7e287598-d3c1-4b3c-b76d-f55919279112/2fd238d29824e2ed707b&quot;"/>
    <we:property name="reportName" value="&quot;Problemas Agua CDMX&quot;"/>
    <we:property name="reportState" value="&quot;CONNECTED&quot;"/>
    <we:property name="pageDisplayName" value="&quot;Página 1&quot;"/>
    <we:property name="backgroundColor" value="&quot;#FFFFFF&quot;"/>
    <we:property name="initialStateBookmark" value="&quot;H4sIAAAAAAAAA+1ayXLbOBD9FRcvucguEtx9c5xklnibOOU5TKVUTaApI4EJBiQda1z6pDlMzSfkxwYASW+SLMVlp+Qll4hAo5fXK0GfO4xXpYDxHpygs+m8lvLLCagva54zcIpubX///e7Wh/fDva3dt3pZljWXReVsnjs1qBHWR7xqQBgOevGvTwMHhDiAkXnKQVQ4cEpUlSxA8L+xJdZbtWpwMnDwrBRSgWF5WEONhu2pJtfPWra34WuJQGt+iodI63aV5Iz4CSNpQgIkyGI3zjRZ1RJYzWaSGNZW/LYsauCFFmPWfEiiIKRu5tEkyrwkwSwx6zkXdUeSjd+elUpbp20elwaVj7Lc0zJbGkNy1CtNBs47JU8scQdr1WRfG1RjfcDwwaqlPHcO+w39+4/+x22clGFR1LwemwcspaqxGsKoAb3x0armTrQLDlFoNOzJbSmaEyvthmzZKIofML98sAIm2isHSmqfWSEgKAjGYUihBiFH0tH7nTY5R8EcI29fMVSvx1bgG656V5GbBm+NRgpHUHeP1zfvX1NN8K4pOmXCycSoqj3nbHruxGy2iJHJ4IcB/vMYFXb4Foz3Bv12Q/3qgVxgDYFM4Hw2F0E3Mf8+tbn2o2jPgWIp5I/lt22FOqeZwWxwkTpb7BQKqldvarSLUDUK70UlKpuiHp6CaHQdmtbGwFHxYiS6gnRZG1ofO7VCPIHS1Lvssw5nUwYmfSnScj5fKTa/KNmUyzv67ph+skEbp64fUcgDFsZ+DFkUeHRhvdrWlo+k4prpFO73qDWVQhbLBsJP0ukpRqdJ/bdnN6NTLlmFH9AUE6MDJ8IsZOhl4NIAIpL5fhouDNFVQH654PyVowJFj8c7eIpiWq+L/emtXpUjULyderp6fVfbur5l+VH+/b/CuWbvO6THsNYdsweuKOf8bn5+bb7/A2sM13JD26LSGaahv1N8Upu928eg6qUqaAd2G7nPDd22qiMF9HPqex4NMAI/9gi8TKE90BcQr+jseTUEZk+c4SMaOC+tWakx8yrIj7p931IeV6KFL1OlH8SvbSkMc3QJxGEWJXFKsySMk8Wl8CcNkweouGRPYIRksmjqlxCccmsbgiQheR4zql+1Qi9OQhd99tKNe7ROkHE51JGBJTUnV7UrT+n5JLrztFUr1aVngf6oK2UG6qVOzo89mzksyN0sT5hHUoDED4OQ2vv2W4GtjkH/fw1VwyuNgyREEic0Cljommv8xbxqPKszeTbNjUGUYOpjFFN0KXNdNw5WZZhY5mZqYXhqQwSy3SXvKh8qMOZfV2bAKMM8S1LwGUuol4W40AFzC8PzuRzY+v7v3a9Pnw9Md7yhqgSnqK6ljC5uamTtZDqGbTSWrZoc233J7DbaYD13drgO4Jb3kanImu2rN/oEk9+KV32nnZeIR20Nf14XXl1Md/MHFFX/2bcFQklhf/Xg6O4mzMl21w4w2gJLcU3zDStq2K1tXCq/MUujDauF5s0rXQAFlJWJGfM9Wi8xtNi8x/EPzGoXeO5InYxvtD12HBtmcZr7lKTrNCRsPfASdx0IS9YJ0S2NuHFKkvBmIe0hMuod8KLodTOJf28I7LbgzgLgulBNpKSsjZE9NH3gFo0QXYCHMbiRT1yGcYBh5CFkT6vHrlK1+ClNG4ifBOi6LPF01AZhlEXxqnh0iW+Mz9WhM6Dp5vMsBxr4HkvdxGPERUzdlfGngIrnWsqc18WFzoRuWDy0Tu2Ipl4EkpRlIYtc4tLMAx3RFB/HN8nF18mg2Eq+nNocmJ1jsqmrEigeQIEzcs1OBwzZgnyzf1/mWCEaEd5dgdxywDS1i9ScTP4HXZOWqQAnAAA=&quot;"/>
    <we:property name="isFiltersActionButtonVisible" value="true"/>
    <we:property name="isVisualContainerHeaderHidden" value="false"/>
    <we:property name="reportEmbeddedTime" value="&quot;2024-07-17T20:40:22.169Z&quot;"/>
    <we:property name="creatorTenantId" value="&quot;efc00b8d-6886-418a-a44a-d08998ba4a33&quot;"/>
    <we:property name="creatorUserId" value="&quot;100320009A9A9856&quot;"/>
    <we:property name="creatorSessionId" value="&quot;2fa1d1e3-f96f-4bdb-a832-cab4972cfb4c&quot;"/>
    <we:property name="artifactViewState" value="&quot;live&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206</TotalTime>
  <Words>667</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Bierstadt</vt:lpstr>
      <vt:lpstr>Bierstadt (Headings)</vt:lpstr>
      <vt:lpstr>Century Gothic</vt:lpstr>
      <vt:lpstr>BevelVTI</vt:lpstr>
      <vt:lpstr>BrushVTI</vt:lpstr>
      <vt:lpstr>Reportes de problemas de Agua en la Ciudad de México</vt:lpstr>
      <vt:lpstr>Problemática  </vt:lpstr>
      <vt:lpstr>PowerPoint Presentation</vt:lpstr>
      <vt:lpstr>En la siguiente representación muestra el top 10 de alcaldías de las 17 con más reportes en la cual se indica el número total de casos.</vt:lpstr>
      <vt:lpstr>                   Colonias</vt:lpstr>
      <vt:lpstr>Casos por fecha</vt:lpstr>
      <vt:lpstr>Tipos de problemas</vt:lpstr>
      <vt:lpstr>Medios de comunicación</vt:lpstr>
      <vt:lpstr>Periodo de reportes</vt:lpstr>
      <vt:lpstr>PowerPoint Presentation</vt:lpstr>
      <vt:lpstr>Como conclusión…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LOPEZ SERRANO, MARCO ERNESTO</dc:creator>
  <cp:lastModifiedBy>LOPEZ SERRANO, MARCO ERNESTO</cp:lastModifiedBy>
  <cp:revision>1</cp:revision>
  <dcterms:created xsi:type="dcterms:W3CDTF">2024-07-17T17:32:17Z</dcterms:created>
  <dcterms:modified xsi:type="dcterms:W3CDTF">2024-07-17T20:59:01Z</dcterms:modified>
</cp:coreProperties>
</file>