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7" r:id="rId6"/>
    <p:sldId id="298" r:id="rId7"/>
    <p:sldId id="299" r:id="rId8"/>
    <p:sldId id="300" r:id="rId9"/>
    <p:sldId id="295" r:id="rId10"/>
    <p:sldId id="301" r:id="rId11"/>
    <p:sldId id="303" r:id="rId12"/>
    <p:sldId id="302" r:id="rId13"/>
    <p:sldId id="304" r:id="rId14"/>
    <p:sldId id="305" r:id="rId15"/>
    <p:sldId id="329" r:id="rId16"/>
    <p:sldId id="306" r:id="rId17"/>
    <p:sldId id="315" r:id="rId18"/>
    <p:sldId id="316" r:id="rId19"/>
    <p:sldId id="317" r:id="rId20"/>
    <p:sldId id="318" r:id="rId21"/>
    <p:sldId id="322" r:id="rId22"/>
    <p:sldId id="330" r:id="rId23"/>
    <p:sldId id="323" r:id="rId24"/>
    <p:sldId id="331" r:id="rId25"/>
    <p:sldId id="321" r:id="rId26"/>
    <p:sldId id="324" r:id="rId27"/>
    <p:sldId id="332" r:id="rId28"/>
    <p:sldId id="320" r:id="rId29"/>
    <p:sldId id="326" r:id="rId30"/>
    <p:sldId id="325" r:id="rId31"/>
    <p:sldId id="327" r:id="rId32"/>
    <p:sldId id="328" r:id="rId33"/>
    <p:sldId id="310" r:id="rId34"/>
    <p:sldId id="258" r:id="rId3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AB1"/>
    <a:srgbClr val="3A74A9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BDE8C-66ED-45D7-99AC-93760BE00C65}" v="315" dt="2024-09-05T15:00:46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9" y="62"/>
      </p:cViewPr>
      <p:guideLst>
        <p:guide orient="horz" pos="33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05/09/2024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05/09/2024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3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657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266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236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55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88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189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02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208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33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12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293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061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7495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876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169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832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344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18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106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81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50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14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16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01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36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092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89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Lor01/PMCSN_Projec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434840"/>
            <a:ext cx="5771535" cy="1122202"/>
          </a:xfrm>
        </p:spPr>
        <p:txBody>
          <a:bodyPr rtlCol="0"/>
          <a:lstStyle/>
          <a:p>
            <a:pPr rtl="0"/>
            <a:r>
              <a:rPr lang="it-IT" dirty="0"/>
              <a:t>Gestione Pronto soccorso </a:t>
            </a:r>
            <a:r>
              <a:rPr lang="it-IT" dirty="0" err="1"/>
              <a:t>tor</a:t>
            </a:r>
            <a:r>
              <a:rPr lang="it-IT" dirty="0"/>
              <a:t> vergata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86890"/>
            <a:ext cx="5771535" cy="396660"/>
          </a:xfrm>
        </p:spPr>
        <p:txBody>
          <a:bodyPr rtlCol="0"/>
          <a:lstStyle/>
          <a:p>
            <a:pPr rtl="0"/>
            <a:r>
              <a:rPr lang="it-IT" dirty="0"/>
              <a:t>Eugenio Di Gaetano - 0349278, Marco Lorenzini - 0353515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9136" y="1671509"/>
            <a:ext cx="8603226" cy="1321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Tempi di servizio esponenziali.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Code uniche senza distinzione di colore.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paziente non può spostarsi tra i vari centri di analisi.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3. Verifica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/>
              <a:t>Assunzioni</a:t>
            </a:r>
            <a:endParaRPr lang="it-IT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5BF103F-BCA0-0262-1CFB-BB64DAB2FB7F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>
            <a:off x="6096535" y="3376949"/>
            <a:ext cx="0" cy="2733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27218EF5-3E4B-DE20-5008-771E7B9BDD30}"/>
              </a:ext>
            </a:extLst>
          </p:cNvPr>
          <p:cNvSpPr/>
          <p:nvPr/>
        </p:nvSpPr>
        <p:spPr>
          <a:xfrm flipH="1" flipV="1">
            <a:off x="6049689" y="3298620"/>
            <a:ext cx="93692" cy="783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DAD333E-CDCE-C347-C1A4-57E04E80803C}"/>
              </a:ext>
            </a:extLst>
          </p:cNvPr>
          <p:cNvSpPr/>
          <p:nvPr/>
        </p:nvSpPr>
        <p:spPr>
          <a:xfrm flipH="1" flipV="1">
            <a:off x="6049689" y="6032527"/>
            <a:ext cx="93692" cy="783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8CBB56A6-7D23-E346-D807-7DD7676B8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30572"/>
              </p:ext>
            </p:extLst>
          </p:nvPr>
        </p:nvGraphicFramePr>
        <p:xfrm>
          <a:off x="1809136" y="3419931"/>
          <a:ext cx="3886543" cy="265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6434">
                  <a:extLst>
                    <a:ext uri="{9D8B030D-6E8A-4147-A177-3AD203B41FA5}">
                      <a16:colId xmlns:a16="http://schemas.microsoft.com/office/drawing/2014/main" val="2493114096"/>
                    </a:ext>
                  </a:extLst>
                </a:gridCol>
                <a:gridCol w="697403">
                  <a:extLst>
                    <a:ext uri="{9D8B030D-6E8A-4147-A177-3AD203B41FA5}">
                      <a16:colId xmlns:a16="http://schemas.microsoft.com/office/drawing/2014/main" val="3595475818"/>
                    </a:ext>
                  </a:extLst>
                </a:gridCol>
                <a:gridCol w="741679">
                  <a:extLst>
                    <a:ext uri="{9D8B030D-6E8A-4147-A177-3AD203B41FA5}">
                      <a16:colId xmlns:a16="http://schemas.microsoft.com/office/drawing/2014/main" val="1126715918"/>
                    </a:ext>
                  </a:extLst>
                </a:gridCol>
                <a:gridCol w="841027">
                  <a:extLst>
                    <a:ext uri="{9D8B030D-6E8A-4147-A177-3AD203B41FA5}">
                      <a16:colId xmlns:a16="http://schemas.microsoft.com/office/drawing/2014/main" val="3899347824"/>
                    </a:ext>
                  </a:extLst>
                </a:gridCol>
              </a:tblGrid>
              <a:tr h="26421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CENTRI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b="1" i="1" dirty="0"/>
                        <a:t>ρ</a:t>
                      </a:r>
                      <a:endParaRPr lang="it-IT" sz="1200" b="1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/>
                        <a:t>𝐸[𝑇</a:t>
                      </a:r>
                      <a:r>
                        <a:rPr lang="it-IT" sz="1200" b="1" i="1" dirty="0"/>
                        <a:t>q</a:t>
                      </a:r>
                      <a:r>
                        <a:rPr lang="it-IT" sz="1200" b="1" dirty="0"/>
                        <a:t>] (min)</a:t>
                      </a:r>
                      <a:endParaRPr lang="it-IT" sz="1200" b="1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/>
                        <a:t>𝐸[𝑇</a:t>
                      </a:r>
                      <a:r>
                        <a:rPr lang="it-IT" sz="1200" b="1" i="1" dirty="0"/>
                        <a:t>s</a:t>
                      </a:r>
                      <a:r>
                        <a:rPr lang="it-IT" sz="1200" b="1" i="0" dirty="0"/>
                        <a:t>] </a:t>
                      </a:r>
                      <a:r>
                        <a:rPr lang="it-IT" sz="1200" b="1" dirty="0"/>
                        <a:t>(min)</a:t>
                      </a:r>
                      <a:endParaRPr lang="it-IT" sz="1200" b="1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59536"/>
                  </a:ext>
                </a:extLst>
              </a:tr>
              <a:tr h="264213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Triage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5.65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11.15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82265"/>
                  </a:ext>
                </a:extLst>
              </a:tr>
              <a:tr h="264213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Area di Trattamento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52.42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68.42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68627"/>
                  </a:ext>
                </a:extLst>
              </a:tr>
              <a:tr h="264213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5.02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33821"/>
                  </a:ext>
                </a:extLst>
              </a:tr>
              <a:tr h="264213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Emocromo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6.02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44449"/>
                  </a:ext>
                </a:extLst>
              </a:tr>
              <a:tr h="264213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Radiografia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27.27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82471"/>
                  </a:ext>
                </a:extLst>
              </a:tr>
              <a:tr h="264213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5.52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30.52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79547"/>
                  </a:ext>
                </a:extLst>
              </a:tr>
              <a:tr h="264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/>
                        <a:t>Ecografia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15.19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77726"/>
                  </a:ext>
                </a:extLst>
              </a:tr>
              <a:tr h="264213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Altro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35.79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73276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2368FCD-D974-4A4B-BDF9-D7841CA16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56004"/>
              </p:ext>
            </p:extLst>
          </p:nvPr>
        </p:nvGraphicFramePr>
        <p:xfrm>
          <a:off x="6496322" y="3419931"/>
          <a:ext cx="3886542" cy="265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08557">
                  <a:extLst>
                    <a:ext uri="{9D8B030D-6E8A-4147-A177-3AD203B41FA5}">
                      <a16:colId xmlns:a16="http://schemas.microsoft.com/office/drawing/2014/main" val="2493114096"/>
                    </a:ext>
                  </a:extLst>
                </a:gridCol>
                <a:gridCol w="604030">
                  <a:extLst>
                    <a:ext uri="{9D8B030D-6E8A-4147-A177-3AD203B41FA5}">
                      <a16:colId xmlns:a16="http://schemas.microsoft.com/office/drawing/2014/main" val="359547581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126715918"/>
                    </a:ext>
                  </a:extLst>
                </a:gridCol>
                <a:gridCol w="604030">
                  <a:extLst>
                    <a:ext uri="{9D8B030D-6E8A-4147-A177-3AD203B41FA5}">
                      <a16:colId xmlns:a16="http://schemas.microsoft.com/office/drawing/2014/main" val="3899347824"/>
                    </a:ext>
                  </a:extLst>
                </a:gridCol>
              </a:tblGrid>
              <a:tr h="431672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CENTRI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b="1" i="1" dirty="0"/>
                        <a:t>ρ</a:t>
                      </a:r>
                      <a:endParaRPr lang="it-IT" sz="1200" b="1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/>
                        <a:t>𝐸[𝑇</a:t>
                      </a:r>
                      <a:r>
                        <a:rPr lang="it-IT" sz="1200" b="1" i="1" dirty="0"/>
                        <a:t>q</a:t>
                      </a:r>
                      <a:r>
                        <a:rPr lang="it-IT" sz="1200" b="1" dirty="0"/>
                        <a:t>] (min)</a:t>
                      </a:r>
                      <a:endParaRPr lang="it-IT" sz="1200" b="1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/>
                        <a:t>𝐸[𝑇</a:t>
                      </a:r>
                      <a:r>
                        <a:rPr lang="it-IT" sz="1200" b="1" i="1" dirty="0"/>
                        <a:t>s</a:t>
                      </a:r>
                      <a:r>
                        <a:rPr lang="it-IT" sz="1200" b="1" i="0" dirty="0"/>
                        <a:t>] </a:t>
                      </a:r>
                      <a:r>
                        <a:rPr lang="it-IT" sz="1200" b="1" dirty="0"/>
                        <a:t>(min)</a:t>
                      </a:r>
                      <a:endParaRPr lang="it-IT" sz="1200" b="1" i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59536"/>
                  </a:ext>
                </a:extLst>
              </a:tr>
              <a:tr h="27407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Triage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5.35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10.85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82265"/>
                  </a:ext>
                </a:extLst>
              </a:tr>
              <a:tr h="27407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Area di Trattamento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52.62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68.62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68627"/>
                  </a:ext>
                </a:extLst>
              </a:tr>
              <a:tr h="27407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5.08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33821"/>
                  </a:ext>
                </a:extLst>
              </a:tr>
              <a:tr h="27407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Emocromo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6.07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44449"/>
                  </a:ext>
                </a:extLst>
              </a:tr>
              <a:tr h="27407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Radiografia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26.69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82471"/>
                  </a:ext>
                </a:extLst>
              </a:tr>
              <a:tr h="27407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31.18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79547"/>
                  </a:ext>
                </a:extLst>
              </a:tr>
              <a:tr h="274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/>
                        <a:t>Ecografia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15.59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77726"/>
                  </a:ext>
                </a:extLst>
              </a:tr>
              <a:tr h="274079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Altro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/>
                        <a:t>39.02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73276"/>
                  </a:ext>
                </a:extLst>
              </a:tr>
            </a:tbl>
          </a:graphicData>
        </a:graphic>
      </p:graphicFrame>
      <p:sp>
        <p:nvSpPr>
          <p:cNvPr id="2" name="Segnaposto contenuto 6">
            <a:extLst>
              <a:ext uri="{FF2B5EF4-FFF2-40B4-BE49-F238E27FC236}">
                <a16:creationId xmlns:a16="http://schemas.microsoft.com/office/drawing/2014/main" id="{11E0D728-0C23-2F90-E3B3-14C617771396}"/>
              </a:ext>
            </a:extLst>
          </p:cNvPr>
          <p:cNvSpPr txBox="1">
            <a:spLocks/>
          </p:cNvSpPr>
          <p:nvPr/>
        </p:nvSpPr>
        <p:spPr>
          <a:xfrm>
            <a:off x="1811041" y="2951596"/>
            <a:ext cx="4286864" cy="50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/>
              <a:t>Risultati analitici</a:t>
            </a:r>
          </a:p>
        </p:txBody>
      </p:sp>
      <p:sp>
        <p:nvSpPr>
          <p:cNvPr id="3" name="Segnaposto contenuto 6">
            <a:extLst>
              <a:ext uri="{FF2B5EF4-FFF2-40B4-BE49-F238E27FC236}">
                <a16:creationId xmlns:a16="http://schemas.microsoft.com/office/drawing/2014/main" id="{26DD2056-BF26-2AA0-9CAF-1C7DF4AD5370}"/>
              </a:ext>
            </a:extLst>
          </p:cNvPr>
          <p:cNvSpPr txBox="1">
            <a:spLocks/>
          </p:cNvSpPr>
          <p:nvPr/>
        </p:nvSpPr>
        <p:spPr>
          <a:xfrm>
            <a:off x="6096001" y="2950298"/>
            <a:ext cx="4316361" cy="50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/>
              <a:t>Risultati simulazione</a:t>
            </a:r>
          </a:p>
        </p:txBody>
      </p:sp>
    </p:spTree>
    <p:extLst>
      <p:ext uri="{BB962C8B-B14F-4D97-AF65-F5344CB8AC3E}">
        <p14:creationId xmlns:p14="http://schemas.microsoft.com/office/powerpoint/2010/main" val="14823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6">
            <a:extLst>
              <a:ext uri="{FF2B5EF4-FFF2-40B4-BE49-F238E27FC236}">
                <a16:creationId xmlns:a16="http://schemas.microsoft.com/office/drawing/2014/main" id="{4E04F79D-E918-99F2-E46C-D4179707139B}"/>
              </a:ext>
            </a:extLst>
          </p:cNvPr>
          <p:cNvSpPr txBox="1">
            <a:spLocks/>
          </p:cNvSpPr>
          <p:nvPr/>
        </p:nvSpPr>
        <p:spPr>
          <a:xfrm>
            <a:off x="1809136" y="1671509"/>
            <a:ext cx="8701548" cy="1503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dirty="0"/>
              <a:t>La complessità del sistema con molteplici centri e feedback rende necessarie delle semplificazioni.</a:t>
            </a:r>
          </a:p>
          <a:p>
            <a:pPr lvl="1"/>
            <a:endParaRPr lang="it-IT" sz="1600" dirty="0"/>
          </a:p>
          <a:p>
            <a:pPr lvl="1"/>
            <a:r>
              <a:rPr lang="it-IT" sz="1600" dirty="0"/>
              <a:t>La differenza tra i dati del report e i risultati della simulazione è attribuibile a variabilità e fattori non simulabili.</a:t>
            </a:r>
          </a:p>
          <a:p>
            <a:pPr lvl="1"/>
            <a:endParaRPr lang="it-IT" sz="160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4. Validazione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Considerazioni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ECE5151-B8EE-E537-94FE-755A94AFEFC8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096000" y="3400170"/>
            <a:ext cx="535" cy="2946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6FF5EDC9-DF74-0F0F-0FF0-1F16F0C88ED7}"/>
              </a:ext>
            </a:extLst>
          </p:cNvPr>
          <p:cNvSpPr/>
          <p:nvPr/>
        </p:nvSpPr>
        <p:spPr>
          <a:xfrm flipH="1" flipV="1">
            <a:off x="6049154" y="3400170"/>
            <a:ext cx="93692" cy="783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DC2E8F0-6FEF-C208-CC1F-AEB767206BAC}"/>
              </a:ext>
            </a:extLst>
          </p:cNvPr>
          <p:cNvSpPr/>
          <p:nvPr/>
        </p:nvSpPr>
        <p:spPr>
          <a:xfrm flipH="1" flipV="1">
            <a:off x="6049689" y="6268495"/>
            <a:ext cx="93692" cy="783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egnaposto contenuto 6">
            <a:extLst>
              <a:ext uri="{FF2B5EF4-FFF2-40B4-BE49-F238E27FC236}">
                <a16:creationId xmlns:a16="http://schemas.microsoft.com/office/drawing/2014/main" id="{A6096D32-1A90-BF58-1480-A9D7BEA1E3B8}"/>
              </a:ext>
            </a:extLst>
          </p:cNvPr>
          <p:cNvSpPr txBox="1">
            <a:spLocks/>
          </p:cNvSpPr>
          <p:nvPr/>
        </p:nvSpPr>
        <p:spPr>
          <a:xfrm>
            <a:off x="1811041" y="3453036"/>
            <a:ext cx="4286864" cy="50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/>
              <a:t>Report</a:t>
            </a:r>
          </a:p>
        </p:txBody>
      </p:sp>
      <p:sp>
        <p:nvSpPr>
          <p:cNvPr id="27" name="Segnaposto contenuto 6">
            <a:extLst>
              <a:ext uri="{FF2B5EF4-FFF2-40B4-BE49-F238E27FC236}">
                <a16:creationId xmlns:a16="http://schemas.microsoft.com/office/drawing/2014/main" id="{BC8CBC17-60C6-96C1-B57D-BF651F6E7BCC}"/>
              </a:ext>
            </a:extLst>
          </p:cNvPr>
          <p:cNvSpPr txBox="1">
            <a:spLocks/>
          </p:cNvSpPr>
          <p:nvPr/>
        </p:nvSpPr>
        <p:spPr>
          <a:xfrm>
            <a:off x="6096001" y="3451738"/>
            <a:ext cx="4316361" cy="50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/>
              <a:t>Risultati simulazione</a:t>
            </a:r>
          </a:p>
        </p:txBody>
      </p:sp>
      <p:sp>
        <p:nvSpPr>
          <p:cNvPr id="30" name="Segnaposto contenuto 6">
            <a:extLst>
              <a:ext uri="{FF2B5EF4-FFF2-40B4-BE49-F238E27FC236}">
                <a16:creationId xmlns:a16="http://schemas.microsoft.com/office/drawing/2014/main" id="{D6A44BA3-831C-0A37-FD3F-2FD5EF122D3D}"/>
              </a:ext>
            </a:extLst>
          </p:cNvPr>
          <p:cNvSpPr txBox="1">
            <a:spLocks/>
          </p:cNvSpPr>
          <p:nvPr/>
        </p:nvSpPr>
        <p:spPr>
          <a:xfrm>
            <a:off x="1811041" y="3967958"/>
            <a:ext cx="3871469" cy="2051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/>
              <a:t>Codice rosso:	0 </a:t>
            </a:r>
            <a:r>
              <a:rPr lang="it-IT" sz="1600" i="1" dirty="0"/>
              <a:t>minuti</a:t>
            </a:r>
          </a:p>
          <a:p>
            <a:r>
              <a:rPr lang="it-IT" sz="1600" dirty="0"/>
              <a:t>Codice arancione:	57 </a:t>
            </a:r>
            <a:r>
              <a:rPr lang="it-IT" sz="1600" i="1" dirty="0"/>
              <a:t>minuti</a:t>
            </a:r>
          </a:p>
          <a:p>
            <a:r>
              <a:rPr lang="it-IT" sz="1600" dirty="0"/>
              <a:t>Codice azzurro:	164 </a:t>
            </a:r>
            <a:r>
              <a:rPr lang="it-IT" sz="1600" i="1" dirty="0"/>
              <a:t>minuti</a:t>
            </a:r>
          </a:p>
          <a:p>
            <a:r>
              <a:rPr lang="it-IT" sz="1600" dirty="0"/>
              <a:t>Codice verde:	154 </a:t>
            </a:r>
            <a:r>
              <a:rPr lang="it-IT" sz="1600" i="1" dirty="0"/>
              <a:t>minuti</a:t>
            </a:r>
          </a:p>
          <a:p>
            <a:r>
              <a:rPr lang="it-IT" sz="1600" dirty="0"/>
              <a:t>Codice bianco:	148 </a:t>
            </a:r>
            <a:r>
              <a:rPr lang="it-IT" sz="1600" i="1" dirty="0"/>
              <a:t>minuti</a:t>
            </a:r>
          </a:p>
        </p:txBody>
      </p:sp>
      <p:sp>
        <p:nvSpPr>
          <p:cNvPr id="31" name="Segnaposto contenuto 6">
            <a:extLst>
              <a:ext uri="{FF2B5EF4-FFF2-40B4-BE49-F238E27FC236}">
                <a16:creationId xmlns:a16="http://schemas.microsoft.com/office/drawing/2014/main" id="{02DE9815-1715-7629-D3E8-D62CFC4A1F73}"/>
              </a:ext>
            </a:extLst>
          </p:cNvPr>
          <p:cNvSpPr txBox="1">
            <a:spLocks/>
          </p:cNvSpPr>
          <p:nvPr/>
        </p:nvSpPr>
        <p:spPr>
          <a:xfrm>
            <a:off x="6835023" y="3966659"/>
            <a:ext cx="4698215" cy="1957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/>
              <a:t>Codice rosso:	0 ± 0 </a:t>
            </a:r>
            <a:r>
              <a:rPr lang="it-IT" sz="1600" i="1" dirty="0"/>
              <a:t>minuti</a:t>
            </a:r>
          </a:p>
          <a:p>
            <a:r>
              <a:rPr lang="it-IT" sz="1600" dirty="0"/>
              <a:t>Codice arancione:	44.8 ± 24.21 </a:t>
            </a:r>
            <a:r>
              <a:rPr lang="it-IT" sz="1600" i="1" dirty="0"/>
              <a:t>minuti</a:t>
            </a:r>
          </a:p>
          <a:p>
            <a:r>
              <a:rPr lang="it-IT" sz="1600" dirty="0"/>
              <a:t>Codice azzurro:	83.65 ± 26.09 </a:t>
            </a:r>
            <a:r>
              <a:rPr lang="it-IT" sz="1600" i="1" dirty="0"/>
              <a:t>minuti</a:t>
            </a:r>
          </a:p>
          <a:p>
            <a:r>
              <a:rPr lang="it-IT" sz="1600" dirty="0"/>
              <a:t>Codice verde:	207.08 ± 33.53 </a:t>
            </a:r>
            <a:r>
              <a:rPr lang="it-IT" sz="1600" i="1" dirty="0"/>
              <a:t>minuti</a:t>
            </a:r>
          </a:p>
          <a:p>
            <a:r>
              <a:rPr lang="it-IT" sz="1600" dirty="0"/>
              <a:t>Codice bianco:	476.53 ± 259.4 </a:t>
            </a:r>
            <a:r>
              <a:rPr lang="it-IT" sz="1600" i="1" dirty="0"/>
              <a:t>minuti</a:t>
            </a:r>
          </a:p>
        </p:txBody>
      </p:sp>
      <p:sp>
        <p:nvSpPr>
          <p:cNvPr id="2" name="Segnaposto data 8">
            <a:extLst>
              <a:ext uri="{FF2B5EF4-FFF2-40B4-BE49-F238E27FC236}">
                <a16:creationId xmlns:a16="http://schemas.microsoft.com/office/drawing/2014/main" id="{4F78B535-FCA6-6218-CE0D-EF839221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278837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858F8F4-73B1-6B2E-9657-3349132E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12</a:t>
            </a:fld>
            <a:endParaRPr lang="it-IT" noProof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5FE143E4-34B6-5E3B-72CE-5F8F90A6FCDF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5. Simulazione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B41CC798-4CB6-06AB-BCDF-BF5B0A07AFFB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Introduzione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5AC511A-D9C3-534C-4BE3-1DDFAD0B2F4C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contenuto 6">
            <a:extLst>
              <a:ext uri="{FF2B5EF4-FFF2-40B4-BE49-F238E27FC236}">
                <a16:creationId xmlns:a16="http://schemas.microsoft.com/office/drawing/2014/main" id="{391BE726-500E-C6C7-BF9C-DB17287CD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9136" y="1966477"/>
            <a:ext cx="8603226" cy="43308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 dirty="0"/>
              <a:t>Il </a:t>
            </a:r>
            <a:r>
              <a:rPr lang="it-IT" sz="1600" dirty="0" err="1"/>
              <a:t>QoS</a:t>
            </a:r>
            <a:r>
              <a:rPr lang="it-IT" sz="1600" dirty="0"/>
              <a:t> è basato sui tempi di attesa</a:t>
            </a:r>
          </a:p>
          <a:p>
            <a:endParaRPr lang="it-IT" sz="1600" dirty="0"/>
          </a:p>
          <a:p>
            <a:r>
              <a:rPr lang="it-IT" sz="1600" dirty="0"/>
              <a:t>Metrica utilizzata per le rappresentazioni grafiche: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Sebbene il </a:t>
            </a:r>
            <a:r>
              <a:rPr lang="it-IT" sz="1600" dirty="0" err="1"/>
              <a:t>QoS</a:t>
            </a:r>
            <a:r>
              <a:rPr lang="it-IT" sz="1600" dirty="0"/>
              <a:t> sia espresso in termini di tempi di attesa, presentiamo i risultati grafici usando la popolazione media.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Le due metriche sono direttamente correlate.</a:t>
            </a:r>
          </a:p>
          <a:p>
            <a:pPr lvl="1"/>
            <a:endParaRPr lang="it-IT" sz="1600" dirty="0"/>
          </a:p>
          <a:p>
            <a:r>
              <a:rPr lang="it-IT" sz="1600" dirty="0"/>
              <a:t>Vantaggio della Popolazione Media: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Rappresentazione grafica più chiara e intuitiva rispetto ai tempi di attesa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Possono essere tratte, con una interpretazione più immediata, le stesse conclusioni.</a:t>
            </a:r>
          </a:p>
        </p:txBody>
      </p:sp>
      <p:sp>
        <p:nvSpPr>
          <p:cNvPr id="5" name="Segnaposto data 8">
            <a:extLst>
              <a:ext uri="{FF2B5EF4-FFF2-40B4-BE49-F238E27FC236}">
                <a16:creationId xmlns:a16="http://schemas.microsoft.com/office/drawing/2014/main" id="{B2EEF1BF-70AE-85A6-B03A-0FF83F3C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336457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6">
            <a:extLst>
              <a:ext uri="{FF2B5EF4-FFF2-40B4-BE49-F238E27FC236}">
                <a16:creationId xmlns:a16="http://schemas.microsoft.com/office/drawing/2014/main" id="{4E04F79D-E918-99F2-E46C-D4179707139B}"/>
              </a:ext>
            </a:extLst>
          </p:cNvPr>
          <p:cNvSpPr txBox="1">
            <a:spLocks/>
          </p:cNvSpPr>
          <p:nvPr/>
        </p:nvSpPr>
        <p:spPr>
          <a:xfrm>
            <a:off x="1809136" y="1671509"/>
            <a:ext cx="8603226" cy="1321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Tecnica della replicazione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Durata simulazione: 1 settimana (10080 minuti)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64 Replicazioni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Intervallo di confidenza: 95%</a:t>
            </a:r>
          </a:p>
          <a:p>
            <a:pPr lvl="1"/>
            <a:endParaRPr lang="it-IT" sz="160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5. Simulazione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finito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A2FABB23-55FE-0E8D-5F42-3D25AF3CB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36" y="3232649"/>
            <a:ext cx="8603227" cy="2396741"/>
          </a:xfrm>
          <a:prstGeom prst="rect">
            <a:avLst/>
          </a:prstGeom>
        </p:spPr>
      </p:pic>
      <p:sp>
        <p:nvSpPr>
          <p:cNvPr id="2" name="Segnaposto data 8">
            <a:extLst>
              <a:ext uri="{FF2B5EF4-FFF2-40B4-BE49-F238E27FC236}">
                <a16:creationId xmlns:a16="http://schemas.microsoft.com/office/drawing/2014/main" id="{7ED9187E-BF69-6B6F-83EC-7DF3C265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366523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14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5. Simulazione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finito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D3003E51-C9FC-BEAB-3B3A-C53F854F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27" r="9053"/>
          <a:stretch/>
        </p:blipFill>
        <p:spPr>
          <a:xfrm>
            <a:off x="543232" y="1955701"/>
            <a:ext cx="5388079" cy="382950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DF5F010-AFFD-340D-7FBF-4ABBCFFF4F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92" r="9089"/>
          <a:stretch/>
        </p:blipFill>
        <p:spPr>
          <a:xfrm>
            <a:off x="6260689" y="1955700"/>
            <a:ext cx="5388079" cy="3829501"/>
          </a:xfrm>
          <a:prstGeom prst="rect">
            <a:avLst/>
          </a:prstGeom>
        </p:spPr>
      </p:pic>
      <p:sp>
        <p:nvSpPr>
          <p:cNvPr id="2" name="Segnaposto data 8">
            <a:extLst>
              <a:ext uri="{FF2B5EF4-FFF2-40B4-BE49-F238E27FC236}">
                <a16:creationId xmlns:a16="http://schemas.microsoft.com/office/drawing/2014/main" id="{A0B71A19-9AFE-D72D-0054-2121D6F7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134008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77AF16D-BF14-B23A-F336-A2702B527C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2" r="9638"/>
          <a:stretch/>
        </p:blipFill>
        <p:spPr>
          <a:xfrm>
            <a:off x="6313038" y="1955699"/>
            <a:ext cx="5397659" cy="382950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2ABFCB8-F2E4-9479-4596-53AEE54889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84" r="9329"/>
          <a:stretch/>
        </p:blipFill>
        <p:spPr>
          <a:xfrm>
            <a:off x="595326" y="1955700"/>
            <a:ext cx="5283889" cy="3829501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5. Simulazione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finito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data 8">
            <a:extLst>
              <a:ext uri="{FF2B5EF4-FFF2-40B4-BE49-F238E27FC236}">
                <a16:creationId xmlns:a16="http://schemas.microsoft.com/office/drawing/2014/main" id="{4A60931F-6AE9-6E37-4686-3B5EA25B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28984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2D49C43-C077-97C5-2E0F-106AB6E6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36" y="3232649"/>
            <a:ext cx="8603225" cy="2396741"/>
          </a:xfrm>
          <a:prstGeom prst="rect">
            <a:avLst/>
          </a:prstGeom>
        </p:spPr>
      </p:pic>
      <p:sp>
        <p:nvSpPr>
          <p:cNvPr id="19" name="Segnaposto contenuto 6">
            <a:extLst>
              <a:ext uri="{FF2B5EF4-FFF2-40B4-BE49-F238E27FC236}">
                <a16:creationId xmlns:a16="http://schemas.microsoft.com/office/drawing/2014/main" id="{4E04F79D-E918-99F2-E46C-D4179707139B}"/>
              </a:ext>
            </a:extLst>
          </p:cNvPr>
          <p:cNvSpPr txBox="1">
            <a:spLocks/>
          </p:cNvSpPr>
          <p:nvPr/>
        </p:nvSpPr>
        <p:spPr>
          <a:xfrm>
            <a:off x="1809136" y="1671509"/>
            <a:ext cx="8603226" cy="1321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Tecnica batch </a:t>
            </a:r>
            <a:r>
              <a:rPr lang="it-IT" sz="1600" dirty="0" err="1"/>
              <a:t>means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Numero di batch(b): 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Elementi per batch(k):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Intervallo di confidenza: 95%</a:t>
            </a:r>
          </a:p>
          <a:p>
            <a:pPr lvl="1"/>
            <a:endParaRPr lang="it-IT" sz="160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16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5. Simulazione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infinito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data 8">
            <a:extLst>
              <a:ext uri="{FF2B5EF4-FFF2-40B4-BE49-F238E27FC236}">
                <a16:creationId xmlns:a16="http://schemas.microsoft.com/office/drawing/2014/main" id="{2AE39DDD-2425-73BF-ACD6-CA00B632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361326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111C6A5-16E3-8E87-BC11-10FDC200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2" r="9329"/>
          <a:stretch/>
        </p:blipFill>
        <p:spPr>
          <a:xfrm>
            <a:off x="686954" y="2078038"/>
            <a:ext cx="5244357" cy="3707163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17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5. Simulazione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infinito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E4BCCF4C-74A2-8FDB-2C8C-0DA99382F9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55" r="9432"/>
          <a:stretch/>
        </p:blipFill>
        <p:spPr>
          <a:xfrm>
            <a:off x="6165415" y="2078038"/>
            <a:ext cx="5166112" cy="3707164"/>
          </a:xfrm>
          <a:prstGeom prst="rect">
            <a:avLst/>
          </a:prstGeom>
        </p:spPr>
      </p:pic>
      <p:sp>
        <p:nvSpPr>
          <p:cNvPr id="2" name="Segnaposto data 8">
            <a:extLst>
              <a:ext uri="{FF2B5EF4-FFF2-40B4-BE49-F238E27FC236}">
                <a16:creationId xmlns:a16="http://schemas.microsoft.com/office/drawing/2014/main" id="{013E98C0-56B3-AAB0-A46F-F30D9E9F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379994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2205E2-2CFE-78BD-6090-19DE5DA9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68" r="9329"/>
          <a:stretch/>
        </p:blipFill>
        <p:spPr>
          <a:xfrm>
            <a:off x="6165414" y="2064256"/>
            <a:ext cx="5166113" cy="372094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EE109594-40B6-30F2-E1CE-45A7B4A5B7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65" r="9638"/>
          <a:stretch/>
        </p:blipFill>
        <p:spPr>
          <a:xfrm>
            <a:off x="713992" y="2065625"/>
            <a:ext cx="5151413" cy="3719576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18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5. Simulazione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infinito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8">
            <a:extLst>
              <a:ext uri="{FF2B5EF4-FFF2-40B4-BE49-F238E27FC236}">
                <a16:creationId xmlns:a16="http://schemas.microsoft.com/office/drawing/2014/main" id="{2EC3520C-6F9F-10E3-E68A-D0EF08CD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423764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858F8F4-73B1-6B2E-9657-3349132E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19</a:t>
            </a:fld>
            <a:endParaRPr lang="it-IT" noProof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5FE143E4-34B6-5E3B-72CE-5F8F90A6FCDF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5. Simulazione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B41CC798-4CB6-06AB-BCDF-BF5B0A07AFFB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Considerazioni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5AC511A-D9C3-534C-4BE3-1DDFAD0B2F4C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data 8">
            <a:extLst>
              <a:ext uri="{FF2B5EF4-FFF2-40B4-BE49-F238E27FC236}">
                <a16:creationId xmlns:a16="http://schemas.microsoft.com/office/drawing/2014/main" id="{EECC05CD-7A36-9A62-1D3A-9805693E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  <p:sp>
        <p:nvSpPr>
          <p:cNvPr id="3" name="Segnaposto contenuto 6">
            <a:extLst>
              <a:ext uri="{FF2B5EF4-FFF2-40B4-BE49-F238E27FC236}">
                <a16:creationId xmlns:a16="http://schemas.microsoft.com/office/drawing/2014/main" id="{570CD390-0DE9-FA21-3AD2-3181AFDC7C27}"/>
              </a:ext>
            </a:extLst>
          </p:cNvPr>
          <p:cNvSpPr txBox="1">
            <a:spLocks/>
          </p:cNvSpPr>
          <p:nvPr/>
        </p:nvSpPr>
        <p:spPr>
          <a:xfrm>
            <a:off x="1553497" y="1737104"/>
            <a:ext cx="8603226" cy="7423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it-IT" sz="1600" dirty="0"/>
              <a:t>Elevata percentuale di pazienti non trattati entro i tempi limite stabiliti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D2FAFA2-EF36-8C60-FDA4-FE6B7F79F841}"/>
              </a:ext>
            </a:extLst>
          </p:cNvPr>
          <p:cNvSpPr/>
          <p:nvPr/>
        </p:nvSpPr>
        <p:spPr>
          <a:xfrm flipH="1" flipV="1">
            <a:off x="6049154" y="2839730"/>
            <a:ext cx="93692" cy="783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44738D6-C761-2FC3-7304-D60704D51100}"/>
              </a:ext>
            </a:extLst>
          </p:cNvPr>
          <p:cNvSpPr/>
          <p:nvPr/>
        </p:nvSpPr>
        <p:spPr>
          <a:xfrm flipH="1" flipV="1">
            <a:off x="6049689" y="5708055"/>
            <a:ext cx="93692" cy="783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6">
            <a:extLst>
              <a:ext uri="{FF2B5EF4-FFF2-40B4-BE49-F238E27FC236}">
                <a16:creationId xmlns:a16="http://schemas.microsoft.com/office/drawing/2014/main" id="{7B4BF090-C18C-2AB0-224D-62A0693B0E48}"/>
              </a:ext>
            </a:extLst>
          </p:cNvPr>
          <p:cNvSpPr txBox="1">
            <a:spLocks/>
          </p:cNvSpPr>
          <p:nvPr/>
        </p:nvSpPr>
        <p:spPr>
          <a:xfrm>
            <a:off x="2958974" y="2918059"/>
            <a:ext cx="2417666" cy="2374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b="1" dirty="0"/>
              <a:t>Orizzonte  finito</a:t>
            </a:r>
          </a:p>
          <a:p>
            <a:pPr algn="ctr"/>
            <a:endParaRPr lang="it-IT" sz="1600" b="1" i="1" dirty="0"/>
          </a:p>
          <a:p>
            <a:r>
              <a:rPr lang="it-IT" sz="1600" dirty="0"/>
              <a:t>Codice arancione:	33%</a:t>
            </a:r>
            <a:endParaRPr lang="it-IT" sz="1600" i="1" dirty="0"/>
          </a:p>
          <a:p>
            <a:r>
              <a:rPr lang="it-IT" sz="1600" dirty="0"/>
              <a:t>Codice azzurro:	38%</a:t>
            </a:r>
            <a:endParaRPr lang="it-IT" sz="1600" i="1" dirty="0"/>
          </a:p>
          <a:p>
            <a:r>
              <a:rPr lang="it-IT" sz="1600" dirty="0"/>
              <a:t>Codice verde:	59%</a:t>
            </a:r>
            <a:endParaRPr lang="it-IT" sz="1600" i="1" dirty="0"/>
          </a:p>
          <a:p>
            <a:r>
              <a:rPr lang="it-IT" sz="1600" dirty="0"/>
              <a:t>Codice bianco:	58%</a:t>
            </a:r>
            <a:endParaRPr lang="it-IT" sz="1600" i="1" dirty="0"/>
          </a:p>
        </p:txBody>
      </p:sp>
      <p:sp>
        <p:nvSpPr>
          <p:cNvPr id="17" name="Segnaposto contenuto 6">
            <a:extLst>
              <a:ext uri="{FF2B5EF4-FFF2-40B4-BE49-F238E27FC236}">
                <a16:creationId xmlns:a16="http://schemas.microsoft.com/office/drawing/2014/main" id="{798C884A-4048-451F-0A47-880F7D4ECF6D}"/>
              </a:ext>
            </a:extLst>
          </p:cNvPr>
          <p:cNvSpPr txBox="1">
            <a:spLocks/>
          </p:cNvSpPr>
          <p:nvPr/>
        </p:nvSpPr>
        <p:spPr>
          <a:xfrm>
            <a:off x="6835024" y="2918059"/>
            <a:ext cx="2416598" cy="2374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b="1" dirty="0"/>
              <a:t>Orizzonte infinito</a:t>
            </a:r>
          </a:p>
          <a:p>
            <a:pPr algn="ctr"/>
            <a:endParaRPr lang="it-IT" sz="1600" b="1" i="1" dirty="0"/>
          </a:p>
          <a:p>
            <a:r>
              <a:rPr lang="it-IT" sz="1600" dirty="0"/>
              <a:t>Codice arancione:	38%</a:t>
            </a:r>
            <a:endParaRPr lang="it-IT" sz="1600" i="1" dirty="0"/>
          </a:p>
          <a:p>
            <a:r>
              <a:rPr lang="it-IT" sz="1600" dirty="0"/>
              <a:t>Codice azzurro:	45%</a:t>
            </a:r>
            <a:endParaRPr lang="it-IT" sz="1600" i="1" dirty="0"/>
          </a:p>
          <a:p>
            <a:r>
              <a:rPr lang="it-IT" sz="1600" dirty="0"/>
              <a:t>Codice verde:	65%</a:t>
            </a:r>
            <a:endParaRPr lang="it-IT" sz="1600" i="1" dirty="0"/>
          </a:p>
          <a:p>
            <a:r>
              <a:rPr lang="it-IT" sz="1600" dirty="0"/>
              <a:t>Codice bianco:	66%</a:t>
            </a:r>
            <a:endParaRPr lang="it-IT" sz="1600" i="1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9A44B9CF-7310-16F1-A52E-224308902004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>
            <a:off x="6096000" y="2918059"/>
            <a:ext cx="535" cy="2868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9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74" y="804136"/>
            <a:ext cx="3006246" cy="464226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AGENDA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974" y="1586988"/>
            <a:ext cx="3171825" cy="4676160"/>
          </a:xfrm>
        </p:spPr>
        <p:txBody>
          <a:bodyPr rtlCol="0">
            <a:norm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it-IT" dirty="0"/>
              <a:t>Introduzione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dirty="0"/>
              <a:t>Modello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dirty="0"/>
              <a:t>Verifica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dirty="0"/>
              <a:t>Validazione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dirty="0"/>
              <a:t>Simulazione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dirty="0"/>
              <a:t>Modello Migliorativo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dirty="0"/>
              <a:t>Considerazioni sul personale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dirty="0"/>
              <a:t>Considerazione sugli accessi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dirty="0"/>
              <a:t>Risultati</a:t>
            </a:r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72E18642-38DD-33D9-5CA4-DDB9E40B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4" name="Segnaposto data 8">
            <a:extLst>
              <a:ext uri="{FF2B5EF4-FFF2-40B4-BE49-F238E27FC236}">
                <a16:creationId xmlns:a16="http://schemas.microsoft.com/office/drawing/2014/main" id="{AD4D2B1B-453B-C92E-5BD2-6CF4CE73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6">
            <a:extLst>
              <a:ext uri="{FF2B5EF4-FFF2-40B4-BE49-F238E27FC236}">
                <a16:creationId xmlns:a16="http://schemas.microsoft.com/office/drawing/2014/main" id="{4E04F79D-E918-99F2-E46C-D4179707139B}"/>
              </a:ext>
            </a:extLst>
          </p:cNvPr>
          <p:cNvSpPr txBox="1">
            <a:spLocks/>
          </p:cNvSpPr>
          <p:nvPr/>
        </p:nvSpPr>
        <p:spPr>
          <a:xfrm>
            <a:off x="1809136" y="1671509"/>
            <a:ext cx="8603226" cy="1120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Nuovo tempo limite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Nuova policy di 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Risorse inalterate</a:t>
            </a:r>
          </a:p>
          <a:p>
            <a:pPr lvl="1"/>
            <a:endParaRPr lang="it-IT" sz="160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20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6. MODELLO MIGLIORATIVO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Introduzione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D74ED853-3381-A3D6-00EF-16351634DEA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36" y="3232648"/>
            <a:ext cx="8603226" cy="2030231"/>
          </a:xfrm>
          <a:prstGeom prst="rect">
            <a:avLst/>
          </a:prstGeom>
        </p:spPr>
      </p:pic>
      <p:sp>
        <p:nvSpPr>
          <p:cNvPr id="3" name="Segnaposto data 8">
            <a:extLst>
              <a:ext uri="{FF2B5EF4-FFF2-40B4-BE49-F238E27FC236}">
                <a16:creationId xmlns:a16="http://schemas.microsoft.com/office/drawing/2014/main" id="{819E8655-582E-9F50-CAE1-9AF520AD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390916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7C59075-D32E-FF06-742D-202DCF80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36" y="3232649"/>
            <a:ext cx="8603226" cy="2396740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21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6. MODELLO MIGLIORATIVO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finito</a:t>
            </a:r>
          </a:p>
          <a:p>
            <a:pPr algn="ctr"/>
            <a:endParaRPr lang="it-IT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data 8">
            <a:extLst>
              <a:ext uri="{FF2B5EF4-FFF2-40B4-BE49-F238E27FC236}">
                <a16:creationId xmlns:a16="http://schemas.microsoft.com/office/drawing/2014/main" id="{94A89F6D-A2E2-1378-52D5-D1DCFD9F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B3821B63-06EA-6CA8-7C83-E02D3E8BFA87}"/>
              </a:ext>
            </a:extLst>
          </p:cNvPr>
          <p:cNvSpPr txBox="1">
            <a:spLocks/>
          </p:cNvSpPr>
          <p:nvPr/>
        </p:nvSpPr>
        <p:spPr>
          <a:xfrm>
            <a:off x="1809136" y="1671509"/>
            <a:ext cx="8603226" cy="1321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Tecnica della replicazione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Durata simulazione: 1 settimana (10080 minuti)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64 Replicazioni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Intervallo di confidenza: 95%</a:t>
            </a:r>
          </a:p>
          <a:p>
            <a:pPr lvl="1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782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22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6. MODELLO MIGLIORATIVO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finito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466FDEE7-0ED7-B3E0-644D-F423F0692A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2" r="9787"/>
          <a:stretch/>
        </p:blipFill>
        <p:spPr>
          <a:xfrm>
            <a:off x="511145" y="1955700"/>
            <a:ext cx="5388215" cy="382950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4D49179-4C8E-1402-F69F-E3EB9AA2EA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6" r="9433"/>
          <a:stretch/>
        </p:blipFill>
        <p:spPr>
          <a:xfrm>
            <a:off x="6295863" y="1955700"/>
            <a:ext cx="5412361" cy="3829501"/>
          </a:xfrm>
          <a:prstGeom prst="rect">
            <a:avLst/>
          </a:prstGeom>
        </p:spPr>
      </p:pic>
      <p:sp>
        <p:nvSpPr>
          <p:cNvPr id="2" name="Segnaposto data 8">
            <a:extLst>
              <a:ext uri="{FF2B5EF4-FFF2-40B4-BE49-F238E27FC236}">
                <a16:creationId xmlns:a16="http://schemas.microsoft.com/office/drawing/2014/main" id="{A6953ED7-E16C-392A-6C6F-D5A55E6B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108994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624914A-301C-2270-12AB-112255C9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40" r="9631"/>
          <a:stretch/>
        </p:blipFill>
        <p:spPr>
          <a:xfrm>
            <a:off x="644805" y="1955699"/>
            <a:ext cx="5286505" cy="3829501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23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6. MODELLO MIGLIORATIVO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finito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77F3FEBE-48C2-E168-E9F0-AA4E17C18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188" r="9679"/>
          <a:stretch/>
        </p:blipFill>
        <p:spPr>
          <a:xfrm>
            <a:off x="6260693" y="1955699"/>
            <a:ext cx="5248574" cy="3834186"/>
          </a:xfrm>
          <a:prstGeom prst="rect">
            <a:avLst/>
          </a:prstGeom>
        </p:spPr>
      </p:pic>
      <p:sp>
        <p:nvSpPr>
          <p:cNvPr id="2" name="Segnaposto data 8">
            <a:extLst>
              <a:ext uri="{FF2B5EF4-FFF2-40B4-BE49-F238E27FC236}">
                <a16:creationId xmlns:a16="http://schemas.microsoft.com/office/drawing/2014/main" id="{579801D9-E70E-914B-C3A9-27103F84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16253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0002C1C-96FE-9AC2-1630-DB85B27DA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36" y="3232649"/>
            <a:ext cx="8603225" cy="2649991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24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6. MODELLO MIGLIORATIVO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infinito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6">
            <a:extLst>
              <a:ext uri="{FF2B5EF4-FFF2-40B4-BE49-F238E27FC236}">
                <a16:creationId xmlns:a16="http://schemas.microsoft.com/office/drawing/2014/main" id="{F25B9BFE-3ED2-871E-A68E-60777A3AEBA0}"/>
              </a:ext>
            </a:extLst>
          </p:cNvPr>
          <p:cNvSpPr txBox="1">
            <a:spLocks/>
          </p:cNvSpPr>
          <p:nvPr/>
        </p:nvSpPr>
        <p:spPr>
          <a:xfrm>
            <a:off x="1809136" y="1671509"/>
            <a:ext cx="8603226" cy="1321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Tecnica batch </a:t>
            </a:r>
            <a:r>
              <a:rPr lang="it-IT" sz="1600" dirty="0" err="1"/>
              <a:t>means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Numero di batch(b): 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Elementi per batch(k):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Intervallo di confidenza: 95%</a:t>
            </a:r>
          </a:p>
          <a:p>
            <a:pPr lvl="1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48041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85BB309-BC91-5130-BCF3-C9264DEE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98" r="9535"/>
          <a:stretch/>
        </p:blipFill>
        <p:spPr>
          <a:xfrm>
            <a:off x="686954" y="1955700"/>
            <a:ext cx="5244357" cy="382950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32251F1-6586-709D-27A2-48E07BDD3F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65" r="9536"/>
          <a:stretch/>
        </p:blipFill>
        <p:spPr>
          <a:xfrm>
            <a:off x="6260689" y="1955700"/>
            <a:ext cx="5310242" cy="3829501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25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6. MODELLO MIGLIORATIVO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infinito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06D8854-7A13-937B-395A-23C25990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62" r="9632"/>
          <a:stretch/>
        </p:blipFill>
        <p:spPr>
          <a:xfrm>
            <a:off x="6292640" y="1955700"/>
            <a:ext cx="5257800" cy="382950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5B28716-2808-150B-1AAC-895155995D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55" r="9123"/>
          <a:stretch/>
        </p:blipFill>
        <p:spPr>
          <a:xfrm>
            <a:off x="574951" y="1955700"/>
            <a:ext cx="5356360" cy="3829501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26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6. MODELLO MIGLIORATIVO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Simulazione ad orizzonte infinito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3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it-IT" dirty="0"/>
              <a:t>Eugenio Di Gaetano – Marco Lorenzini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27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6. MODELLO MIGLIORATIVO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Considerazioni finali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3E9FCE61-AEF3-9FA2-671E-04489E1F1CF1}"/>
              </a:ext>
            </a:extLst>
          </p:cNvPr>
          <p:cNvSpPr txBox="1">
            <a:spLocks/>
          </p:cNvSpPr>
          <p:nvPr/>
        </p:nvSpPr>
        <p:spPr>
          <a:xfrm>
            <a:off x="1809136" y="1671508"/>
            <a:ext cx="8603226" cy="5359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dirty="0"/>
              <a:t>Il modello migliorativo: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Ottimizza la gestione delle risorse.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Riduce le violazioni dei tempi di attesa.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Miglioramenti differenziati per livello di priorità, ma con riduzione complessiva delle attese.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lvl="1">
              <a:spcBef>
                <a:spcPts val="0"/>
              </a:spcBef>
              <a:defRPr/>
            </a:pPr>
            <a:r>
              <a:rPr lang="it-IT" sz="1600" spc="0" dirty="0">
                <a:solidFill>
                  <a:prstClr val="black"/>
                </a:solidFill>
                <a:latin typeface="Tenorite"/>
              </a:rPr>
              <a:t>Risultato: 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1600" spc="0" dirty="0">
                <a:solidFill>
                  <a:prstClr val="black"/>
                </a:solidFill>
                <a:latin typeface="Tenorite"/>
              </a:rPr>
              <a:t>U</a:t>
            </a:r>
            <a:r>
              <a:rPr lang="it-IT" sz="1600" dirty="0"/>
              <a:t>n sistema di pronto soccorso più efficiente e reattivo per tutti i codici di gravità.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it-IT" sz="1600" dirty="0"/>
          </a:p>
          <a:p>
            <a:pPr lvl="1"/>
            <a:r>
              <a:rPr lang="it-IT" sz="1600" dirty="0"/>
              <a:t>Miglioramenti: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Arancione:	23,55%</a:t>
            </a:r>
            <a:endParaRPr lang="it-IT" sz="1600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Azzurro:	5,4%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Verde:		3,62%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Bianco:	4,13%</a:t>
            </a:r>
            <a:endParaRPr lang="it-IT" sz="1600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lvl="1"/>
            <a:r>
              <a:rPr lang="it-IT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33260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it-IT" dirty="0"/>
              <a:t>Eugenio Di Gaetano – Marco Lorenzini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28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7. Considerazioni sul personale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Considerazioni sul personale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6">
            <a:extLst>
              <a:ext uri="{FF2B5EF4-FFF2-40B4-BE49-F238E27FC236}">
                <a16:creationId xmlns:a16="http://schemas.microsoft.com/office/drawing/2014/main" id="{E3579348-4D34-EE7E-631A-1E4464EADE83}"/>
              </a:ext>
            </a:extLst>
          </p:cNvPr>
          <p:cNvSpPr txBox="1">
            <a:spLocks/>
          </p:cNvSpPr>
          <p:nvPr/>
        </p:nvSpPr>
        <p:spPr>
          <a:xfrm>
            <a:off x="1809136" y="1671509"/>
            <a:ext cx="8603226" cy="1503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it-IT" sz="1600" dirty="0"/>
              <a:t>Scenario: Aggiunto un medico per turno</a:t>
            </a:r>
          </a:p>
          <a:p>
            <a:pPr lvl="1"/>
            <a:endParaRPr lang="it-IT" sz="1600" dirty="0"/>
          </a:p>
          <a:p>
            <a:pPr lvl="1"/>
            <a:endParaRPr lang="it-IT" sz="1600" dirty="0"/>
          </a:p>
          <a:p>
            <a:pPr lvl="1"/>
            <a:r>
              <a:rPr lang="it-IT" sz="1600" dirty="0"/>
              <a:t>L’incremento del personale ha consentito di ridurre significativamente le violazioni, portandole vicine a 0.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03D634A-11BA-7DC1-CCD6-1EC8D536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30"/>
          <a:stretch/>
        </p:blipFill>
        <p:spPr>
          <a:xfrm>
            <a:off x="1809136" y="3429000"/>
            <a:ext cx="8603226" cy="2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64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33C268F-85E1-0547-2EAB-264FFD76D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136" y="3429000"/>
            <a:ext cx="8603226" cy="2230867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29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8. Considerazioni sugli accessi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Considerazioni sugli accessi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6">
            <a:extLst>
              <a:ext uri="{FF2B5EF4-FFF2-40B4-BE49-F238E27FC236}">
                <a16:creationId xmlns:a16="http://schemas.microsoft.com/office/drawing/2014/main" id="{E3579348-4D34-EE7E-631A-1E4464EADE83}"/>
              </a:ext>
            </a:extLst>
          </p:cNvPr>
          <p:cNvSpPr txBox="1">
            <a:spLocks/>
          </p:cNvSpPr>
          <p:nvPr/>
        </p:nvSpPr>
        <p:spPr>
          <a:xfrm>
            <a:off x="1809136" y="1671509"/>
            <a:ext cx="8603226" cy="1757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it-IT" sz="1600" dirty="0"/>
              <a:t>Scenario: Dimezzare il numero di accessi in codice bianco</a:t>
            </a:r>
          </a:p>
          <a:p>
            <a:pPr lvl="1" algn="ctr"/>
            <a:endParaRPr lang="it-IT" sz="1600" dirty="0"/>
          </a:p>
          <a:p>
            <a:pPr lvl="1" algn="ctr"/>
            <a:endParaRPr lang="it-IT" sz="1600" dirty="0"/>
          </a:p>
          <a:p>
            <a:pPr lvl="1"/>
            <a:r>
              <a:rPr lang="it-IT" sz="1600" dirty="0"/>
              <a:t>Dimezzare gli accessi evitabili, identificati tramite il codice bianco, ci permette ridurre significativamente il numero di violazioni</a:t>
            </a:r>
          </a:p>
        </p:txBody>
      </p:sp>
    </p:spTree>
    <p:extLst>
      <p:ext uri="{BB962C8B-B14F-4D97-AF65-F5344CB8AC3E}">
        <p14:creationId xmlns:p14="http://schemas.microsoft.com/office/powerpoint/2010/main" val="224143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1. INTRODUZIONE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9136" y="1966477"/>
            <a:ext cx="8603226" cy="43308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600" noProof="1"/>
              <a:t>Funzione: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sz="1600" noProof="1"/>
              <a:t>Assistenza urgente e non programmabile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sz="1600" noProof="1"/>
              <a:t>Gestione pazienti in arrivo diretto o tramite ambulanza</a:t>
            </a:r>
          </a:p>
          <a:p>
            <a:pPr rtl="0"/>
            <a:endParaRPr lang="it-IT" sz="1600" noProof="1"/>
          </a:p>
          <a:p>
            <a:pPr rtl="0"/>
            <a:r>
              <a:rPr lang="it-IT" sz="1600" noProof="1"/>
              <a:t>Processo di Gestione: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sz="1600" noProof="1"/>
              <a:t>Triage Iniziale: Assegnazione priorità (Rosso, Arancione, Azzurro, Verde, Bianco)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sz="1600" noProof="1"/>
              <a:t>Prima Visita Medica: Valutazione e pianificazione trattamenti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sz="1600" noProof="1"/>
              <a:t>Ulteriori Esami: Svolgimento ed ulteriore visita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sz="1600" noProof="1"/>
              <a:t>Esito: Dimissione o ricovero per cure specialistiche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</a:t>
            </a:fld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3461653-B4F1-A5C8-0F72-29E77A0C6773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0336B7A5-7B67-5B99-CE83-6120711B0012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Contesto</a:t>
            </a:r>
          </a:p>
        </p:txBody>
      </p:sp>
      <p:sp>
        <p:nvSpPr>
          <p:cNvPr id="3" name="Segnaposto data 8">
            <a:extLst>
              <a:ext uri="{FF2B5EF4-FFF2-40B4-BE49-F238E27FC236}">
                <a16:creationId xmlns:a16="http://schemas.microsoft.com/office/drawing/2014/main" id="{846DC6C6-35F0-C3EA-AFB9-DB0029B7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2587315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241C3-7C3C-44B9-41D2-24A2E4A1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9. Risultati</a:t>
            </a:r>
          </a:p>
        </p:txBody>
      </p:sp>
      <p:sp>
        <p:nvSpPr>
          <p:cNvPr id="3" name="Segnaposto contenuto 6">
            <a:extLst>
              <a:ext uri="{FF2B5EF4-FFF2-40B4-BE49-F238E27FC236}">
                <a16:creationId xmlns:a16="http://schemas.microsoft.com/office/drawing/2014/main" id="{35FCA140-66C2-4067-6591-33D24CA7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9136" y="1484695"/>
            <a:ext cx="8603226" cy="27628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 noProof="1"/>
              <a:t>Con una gestione differente dello scheduling abbiamo un miglioramento che va dal 3% fino al 23%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1600" noProof="1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 noProof="1"/>
              <a:t>Fondamentale, se il numero di accessi resta inalterato o aumenta nei prossimi anni, è aumentare il personale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1600" noProof="1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600" noProof="1"/>
              <a:t>Si evidenzia la necessità di diminuire gli ingressi mediante iniziative che facciano comprendere l’importanza di una struttura così importante che dovrebbe essere utilizzata solo in determinate circostanze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1600" noProof="1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CA3E6283-AE36-6E66-E416-E2D48630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30</a:t>
            </a:fld>
            <a:endParaRPr lang="it-IT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12ADC37-E76D-2FA2-6B26-865FC90FA87F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F4B26920-F16A-F867-0590-54653148FE2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Conclusioni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F12ED63D-D582-F291-AEB8-998B42CBBB88}"/>
              </a:ext>
            </a:extLst>
          </p:cNvPr>
          <p:cNvPicPr>
            <a:picLocks/>
          </p:cNvPicPr>
          <p:nvPr/>
        </p:nvPicPr>
        <p:blipFill>
          <a:blip r:embed="rId3"/>
          <a:srcRect l="113" t="18175" r="224"/>
          <a:stretch/>
        </p:blipFill>
        <p:spPr>
          <a:xfrm>
            <a:off x="1469627" y="4159047"/>
            <a:ext cx="9252746" cy="1823756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B85992A-8348-A2A5-2B80-459361B1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324348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algn="ctr" rtl="0"/>
            <a:r>
              <a:rPr lang="it-IT" dirty="0"/>
              <a:t>Grazie per l’attenzione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1F11E1A-30B0-ADDE-0AA7-2AF3C22B0070}"/>
              </a:ext>
            </a:extLst>
          </p:cNvPr>
          <p:cNvSpPr txBox="1">
            <a:spLocks/>
          </p:cNvSpPr>
          <p:nvPr/>
        </p:nvSpPr>
        <p:spPr>
          <a:xfrm>
            <a:off x="7548880" y="4162663"/>
            <a:ext cx="4179570" cy="20041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Eugenio Di Gaetano – Marco Lorenzini</a:t>
            </a:r>
          </a:p>
          <a:p>
            <a:pPr marL="0" indent="0">
              <a:buNone/>
            </a:pPr>
            <a:r>
              <a:rPr lang="it-IT" sz="1400" dirty="0"/>
              <a:t>Università degli Studi di Roma “Tor Vergata”</a:t>
            </a:r>
          </a:p>
          <a:p>
            <a:pPr marL="0" indent="0">
              <a:buNone/>
            </a:pPr>
            <a:r>
              <a:rPr lang="it-IT" sz="1400" dirty="0"/>
              <a:t>Facoltà di Ingegneria</a:t>
            </a:r>
          </a:p>
          <a:p>
            <a:pPr marL="0" indent="0">
              <a:buNone/>
            </a:pPr>
            <a:r>
              <a:rPr lang="it-IT" sz="1400" dirty="0">
                <a:hlinkClick r:id="rId3"/>
              </a:rPr>
              <a:t>https://github.com/MarcoLor01/PMCSN_Project</a:t>
            </a:r>
            <a:r>
              <a:rPr lang="it-IT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1. INTRODUZIONE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9136" y="1966477"/>
            <a:ext cx="8603226" cy="43308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600" noProof="1"/>
              <a:t>Dati di Attesa (Anno 2022) per il Pronto Soccorso del Policlinico Tor Vergata: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1"/>
              <a:t>Livello 2 (Arancione): 57 minuti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1"/>
              <a:t>Livello 3 (Azzurro): 164 minuti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1"/>
              <a:t>Livello 4 (Verde): 154 minuti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1"/>
              <a:t>Livello 5 (Bianco): 148 minuti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noProof="1"/>
          </a:p>
          <a:p>
            <a:pPr rtl="0"/>
            <a:r>
              <a:rPr lang="it-IT" sz="1600" noProof="1"/>
              <a:t>Criticità Identificate: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1"/>
              <a:t>Tempi di attesa superiori ai limiti stabiliti dalle linee guida nazionali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1"/>
              <a:t>Disallineamento tra domanda di servizi e capacità di risposta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1"/>
              <a:t>Impatto negativo su qualità delle cure e sui risultati clinici, specialmente per urgenze intermedie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3461653-B4F1-A5C8-0F72-29E77A0C6773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0336B7A5-7B67-5B99-CE83-6120711B0012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Problema</a:t>
            </a:r>
          </a:p>
        </p:txBody>
      </p:sp>
      <p:sp>
        <p:nvSpPr>
          <p:cNvPr id="3" name="Segnaposto data 8">
            <a:extLst>
              <a:ext uri="{FF2B5EF4-FFF2-40B4-BE49-F238E27FC236}">
                <a16:creationId xmlns:a16="http://schemas.microsoft.com/office/drawing/2014/main" id="{747AC633-A3EB-D68F-C011-0C333D54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347570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1. INTRODUZIONE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9136" y="1966477"/>
            <a:ext cx="8603226" cy="43308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 dirty="0"/>
              <a:t>Rispettare le Nuove Linee Guida (2019):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1 (Rosso): Accesso immediato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2 (Arancione): Accesso entro 15 minuti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3 (Azzurro): Accesso entro 60 minuti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4 (Verde): Accesso entro 120 minuti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5 (Bianco): Accesso entro 240 minuti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r>
              <a:rPr lang="it-IT" sz="1600" dirty="0"/>
              <a:t>Strategie di Miglioramento: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Analizzare e ottimizzare i processi interni del Pronto Soccorso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Implementare miglioramenti senza aumentare il numero di medici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Migliorare l'efficienza operativa e la gestione dei flussi di pazienti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5</a:t>
            </a:fld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3461653-B4F1-A5C8-0F72-29E77A0C6773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0336B7A5-7B67-5B99-CE83-6120711B0012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Obiettivo</a:t>
            </a:r>
          </a:p>
        </p:txBody>
      </p:sp>
      <p:sp>
        <p:nvSpPr>
          <p:cNvPr id="3" name="Segnaposto data 8">
            <a:extLst>
              <a:ext uri="{FF2B5EF4-FFF2-40B4-BE49-F238E27FC236}">
                <a16:creationId xmlns:a16="http://schemas.microsoft.com/office/drawing/2014/main" id="{C364AC69-30B9-71D0-87CE-70C30D12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56365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magine 78" descr="Immagine che contiene testo, diagramma, Piano, schematico&#10;&#10;Descrizione generata automaticamente">
            <a:extLst>
              <a:ext uri="{FF2B5EF4-FFF2-40B4-BE49-F238E27FC236}">
                <a16:creationId xmlns:a16="http://schemas.microsoft.com/office/drawing/2014/main" id="{F365B93D-7638-3275-E7B3-A30ED5A0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7" y="1442482"/>
            <a:ext cx="6540466" cy="5278993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E9B3D320-1785-6C57-59F4-934E0A48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2. Modello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75397A25-DFEF-AA6A-0747-6880FA67B7B8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Modello concettuale</a:t>
            </a:r>
          </a:p>
        </p:txBody>
      </p:sp>
      <p:sp>
        <p:nvSpPr>
          <p:cNvPr id="68" name="AutoShape 8">
            <a:extLst>
              <a:ext uri="{FF2B5EF4-FFF2-40B4-BE49-F238E27FC236}">
                <a16:creationId xmlns:a16="http://schemas.microsoft.com/office/drawing/2014/main" id="{A08BB6E8-8AAA-2AB9-37CB-CD169B1CF2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2" name="Segnaposto contenuto 6">
            <a:extLst>
              <a:ext uri="{FF2B5EF4-FFF2-40B4-BE49-F238E27FC236}">
                <a16:creationId xmlns:a16="http://schemas.microsoft.com/office/drawing/2014/main" id="{461F67D7-60AB-BA56-DD8F-96923108B604}"/>
              </a:ext>
            </a:extLst>
          </p:cNvPr>
          <p:cNvSpPr txBox="1">
            <a:spLocks/>
          </p:cNvSpPr>
          <p:nvPr/>
        </p:nvSpPr>
        <p:spPr>
          <a:xfrm>
            <a:off x="7091679" y="1280636"/>
            <a:ext cx="5781041" cy="52789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dirty="0"/>
              <a:t>Astrazione: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Job = Paziente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Sistema = Insieme delle aree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Server Triage = Infermieri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Server Area di trattamento = Medici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Server Area di analisi = Specialisti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lvl="1"/>
            <a:r>
              <a:rPr lang="it-IT" sz="1600" dirty="0"/>
              <a:t>Eventi: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Ingresso in un centro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/>
              <a:t>Uscita da un centro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lvl="1"/>
            <a:r>
              <a:rPr lang="it-IT" sz="1600" dirty="0"/>
              <a:t>Procedura: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/>
              <a:t>Assegnazione codice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/>
              <a:t>Prima visita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it-IT" sz="1600" dirty="0"/>
              <a:t>Assegnazione Esami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it-IT" sz="1600" dirty="0"/>
              <a:t>Dimissioni / Ospedalizzazione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/>
              <a:t>Svolgimento Esami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/>
              <a:t>Visita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it-IT" sz="1600" dirty="0"/>
              <a:t>Ulteriori esami  -&gt;  3.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it-IT" sz="1600" dirty="0"/>
              <a:t>Dimissioni / Ospedalizzazione</a:t>
            </a:r>
          </a:p>
        </p:txBody>
      </p:sp>
      <p:sp>
        <p:nvSpPr>
          <p:cNvPr id="2" name="Segnaposto data 8">
            <a:extLst>
              <a:ext uri="{FF2B5EF4-FFF2-40B4-BE49-F238E27FC236}">
                <a16:creationId xmlns:a16="http://schemas.microsoft.com/office/drawing/2014/main" id="{B81E5A9E-E7DE-7CC3-A792-5CDADD9D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251510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magine 80">
            <a:extLst>
              <a:ext uri="{FF2B5EF4-FFF2-40B4-BE49-F238E27FC236}">
                <a16:creationId xmlns:a16="http://schemas.microsoft.com/office/drawing/2014/main" id="{B7226172-C4B5-1862-40BB-F82F3272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21" r="3771"/>
          <a:stretch/>
        </p:blipFill>
        <p:spPr>
          <a:xfrm>
            <a:off x="144619" y="1431864"/>
            <a:ext cx="6873561" cy="5278993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E9B3D320-1785-6C57-59F4-934E0A48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2. Modello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75397A25-DFEF-AA6A-0747-6880FA67B7B8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Modello delle specifiche</a:t>
            </a:r>
          </a:p>
        </p:txBody>
      </p:sp>
      <p:sp>
        <p:nvSpPr>
          <p:cNvPr id="68" name="AutoShape 8">
            <a:extLst>
              <a:ext uri="{FF2B5EF4-FFF2-40B4-BE49-F238E27FC236}">
                <a16:creationId xmlns:a16="http://schemas.microsoft.com/office/drawing/2014/main" id="{A08BB6E8-8AAA-2AB9-37CB-CD169B1CF2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" name="Segnaposto data 8">
            <a:extLst>
              <a:ext uri="{FF2B5EF4-FFF2-40B4-BE49-F238E27FC236}">
                <a16:creationId xmlns:a16="http://schemas.microsoft.com/office/drawing/2014/main" id="{01209FC0-6BA3-34D3-9A5B-52EE8DDD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D37751E-D9EE-AE96-900E-AD1E64CEA58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43446" y="1431864"/>
            <a:ext cx="4578668" cy="49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1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9136" y="1966477"/>
            <a:ext cx="8603226" cy="43308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 dirty="0"/>
              <a:t>Struttura: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Directory controller: Logica della simulazione (gestione del Triage, del Trattamento e delle Aree di Analisi).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Directory model: Implementazione del singolo job come classe.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Directory utility: Facility e librerie esterne utilizzate.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r>
              <a:rPr lang="it-IT" sz="1600" dirty="0"/>
              <a:t>Pseudo Random Numbers Generator: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Algoritmo di </a:t>
            </a:r>
            <a:r>
              <a:rPr lang="it-IT" sz="1600" dirty="0" err="1"/>
              <a:t>Lehmer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Approccio multi 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r>
              <a:rPr lang="it-IT" sz="1600" dirty="0"/>
              <a:t>Tempi di </a:t>
            </a:r>
            <a:r>
              <a:rPr lang="it-IT" sz="1600" dirty="0" err="1"/>
              <a:t>Servizo</a:t>
            </a:r>
            <a:r>
              <a:rPr lang="it-IT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Normale Troncata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2. Modello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Modello computazionale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D35981A7-FE56-CD99-BB05-286E43D895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99564" y="5080000"/>
            <a:ext cx="4907280" cy="1276350"/>
          </a:xfrm>
          <a:prstGeom prst="rect">
            <a:avLst/>
          </a:prstGeom>
        </p:spPr>
      </p:pic>
      <p:sp>
        <p:nvSpPr>
          <p:cNvPr id="2" name="Segnaposto data 8">
            <a:extLst>
              <a:ext uri="{FF2B5EF4-FFF2-40B4-BE49-F238E27FC236}">
                <a16:creationId xmlns:a16="http://schemas.microsoft.com/office/drawing/2014/main" id="{F448C24B-EE19-6FBF-94B8-774381C5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Eugenio Di Gaetano – Marco Lorenzini</a:t>
            </a:r>
          </a:p>
        </p:txBody>
      </p:sp>
    </p:spTree>
    <p:extLst>
      <p:ext uri="{BB962C8B-B14F-4D97-AF65-F5344CB8AC3E}">
        <p14:creationId xmlns:p14="http://schemas.microsoft.com/office/powerpoint/2010/main" val="409595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199" y="2536791"/>
            <a:ext cx="5700651" cy="504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sz="1600" dirty="0"/>
              <a:t>Selezione prossimo evento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258819D-036F-0D6A-CEA3-27FFCE4D8173}"/>
              </a:ext>
            </a:extLst>
          </p:cNvPr>
          <p:cNvSpPr txBox="1">
            <a:spLocks/>
          </p:cNvSpPr>
          <p:nvPr/>
        </p:nvSpPr>
        <p:spPr>
          <a:xfrm>
            <a:off x="1885156" y="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2. Modello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CE67EA9-09E2-5F45-C735-DB0B41C89867}"/>
              </a:ext>
            </a:extLst>
          </p:cNvPr>
          <p:cNvSpPr txBox="1">
            <a:spLocks/>
          </p:cNvSpPr>
          <p:nvPr/>
        </p:nvSpPr>
        <p:spPr>
          <a:xfrm>
            <a:off x="4647665" y="875197"/>
            <a:ext cx="2896671" cy="31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Modello computazionale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7075ED5-FCC4-15C8-9318-84836DCE0C5E}"/>
              </a:ext>
            </a:extLst>
          </p:cNvPr>
          <p:cNvCxnSpPr>
            <a:cxnSpLocks/>
          </p:cNvCxnSpPr>
          <p:nvPr/>
        </p:nvCxnSpPr>
        <p:spPr>
          <a:xfrm>
            <a:off x="1809136" y="1266571"/>
            <a:ext cx="8603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8F8A387A-D543-04AA-A9D6-F70319E4A40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50" y="3304573"/>
            <a:ext cx="4879265" cy="2923337"/>
          </a:xfrm>
          <a:prstGeom prst="rect">
            <a:avLst/>
          </a:prstGeom>
        </p:spPr>
      </p:pic>
      <p:sp>
        <p:nvSpPr>
          <p:cNvPr id="21" name="Segnaposto contenuto 6">
            <a:extLst>
              <a:ext uri="{FF2B5EF4-FFF2-40B4-BE49-F238E27FC236}">
                <a16:creationId xmlns:a16="http://schemas.microsoft.com/office/drawing/2014/main" id="{054475EF-3E07-77B4-7DFB-1863F71FC66C}"/>
              </a:ext>
            </a:extLst>
          </p:cNvPr>
          <p:cNvSpPr txBox="1">
            <a:spLocks/>
          </p:cNvSpPr>
          <p:nvPr/>
        </p:nvSpPr>
        <p:spPr>
          <a:xfrm>
            <a:off x="6133899" y="2559581"/>
            <a:ext cx="5715401" cy="50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it-IT" sz="1600" dirty="0"/>
              <a:t>Esecuzione prossimo evento	</a:t>
            </a:r>
          </a:p>
        </p:txBody>
      </p:sp>
      <p:sp>
        <p:nvSpPr>
          <p:cNvPr id="22" name="Segnaposto contenuto 6">
            <a:extLst>
              <a:ext uri="{FF2B5EF4-FFF2-40B4-BE49-F238E27FC236}">
                <a16:creationId xmlns:a16="http://schemas.microsoft.com/office/drawing/2014/main" id="{F92AC509-91BD-65ED-E176-4771F75812B9}"/>
              </a:ext>
            </a:extLst>
          </p:cNvPr>
          <p:cNvSpPr txBox="1">
            <a:spLocks/>
          </p:cNvSpPr>
          <p:nvPr/>
        </p:nvSpPr>
        <p:spPr>
          <a:xfrm>
            <a:off x="1809136" y="1966477"/>
            <a:ext cx="8603226" cy="4330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/>
              <a:t>Logica degli eventi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5BF103F-BCA0-0262-1CFB-BB64DAB2FB7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096535" y="2698839"/>
            <a:ext cx="1370" cy="3647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4668EA0-A8CB-C6F9-CA33-106019D4E88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3" y="3295348"/>
            <a:ext cx="5127699" cy="2402125"/>
          </a:xfrm>
          <a:prstGeom prst="rect">
            <a:avLst/>
          </a:prstGeom>
        </p:spPr>
      </p:pic>
      <p:sp>
        <p:nvSpPr>
          <p:cNvPr id="37" name="Ovale 36">
            <a:extLst>
              <a:ext uri="{FF2B5EF4-FFF2-40B4-BE49-F238E27FC236}">
                <a16:creationId xmlns:a16="http://schemas.microsoft.com/office/drawing/2014/main" id="{27218EF5-3E4B-DE20-5008-771E7B9BDD30}"/>
              </a:ext>
            </a:extLst>
          </p:cNvPr>
          <p:cNvSpPr/>
          <p:nvPr/>
        </p:nvSpPr>
        <p:spPr>
          <a:xfrm flipH="1" flipV="1">
            <a:off x="6050814" y="2668849"/>
            <a:ext cx="93692" cy="783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DAD333E-CDCE-C347-C1A4-57E04E80803C}"/>
              </a:ext>
            </a:extLst>
          </p:cNvPr>
          <p:cNvSpPr/>
          <p:nvPr/>
        </p:nvSpPr>
        <p:spPr>
          <a:xfrm flipH="1" flipV="1">
            <a:off x="6049689" y="6268495"/>
            <a:ext cx="93692" cy="783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55604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917C9CF-6892-4628-9293-1EFD75539551}">
  <we:reference id="4b785c87-866c-4bad-85d8-5d1ae467ac9a" version="3.14.3.0" store="EXCatalog" storeType="EXCatalog"/>
  <we:alternateReferences>
    <we:reference id="WA104381909" version="3.14.3.0" store="it-IT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9874DD5-5373-4D01-BAF7-133B30949970}">
  <we:reference id="wa200004052" version="1.0.0.2" store="it-IT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\\begin{verbatim}\ndef switch(prox_operazione, t_triage, t_queue, t_analisi):\n    t_triage.current = prox_operazione\n    t_queue.current = prox_operazione\n    for i in range(len(t_analisi)):\n        t_analisi[i].current = prox_operazione\n    if prox_operazione == t_triage.arrival:\n        processa_arrivo_triage()\n    elif prox_operazione == t_triage.min_completion:\n        processa_completamento_triage()\n    elif prox_operazione == t_queue.min_completion:\n        processa_completamento_queue()\n    else:\n        for i in range(len(t_analisi)):\n            if prox_operazione == t_analisi[i].min_completion:\n                processa_completamento_analisi(i)\n                break\n\\end{verbatim}\n\\end{document}&quot;},{&quot;name&quot;:&quot;Latex&quot;,&quot;code&quot;:&quot;\\begin{document}\n\\begin{verbatim}\ndef next_event(current_triage, current_queue, t_analisi):\n    prox_evento = INFINITY\n    for i in range(len(t_analisi)):\n        if t_analisi[i].current &gt; 0:\n            prox_evento = min(prox_evento, t_analisi[i].current)\n    if current_queue &gt; 0:\n        prox_evento = min(prox_evento, current_queue)\n    if current_triage &gt; 0:\n        prox_evento = min(prox_evento, current_triage)\n    if prox_evento &gt;= INFINITY:\n        prox_evento = -1\n    return prox_evento\n    \\end{verbatim}\n\\end{document}&quot;},{&quot;name&quot;:&quot;Latex&quot;,&quot;code&quot;:&quot;\\begin{document}\n\\begin{verbatim}\ndef next_event(current_triage, current_queue, t_analisi):\n    prox_evento = INFINITY\n    for i in range(len(t_analisi)):\n        if t_analisi[i].current &gt; 0:\n            prox_evento = min(prox_evento, t_analisi[i].current)\n    if current_queue &gt; 0:\n        prox_evento = min(prox_evento, current_queue)\n    if current_triage &gt; 0:\n        prox_evento = min(prox_evento, current_triage)\n    if prox_evento &gt;= INFINITY:\n        prox_evento = -1\n    return prox_evento\n    \\end{verbatim}\n\\end{document}&quot;},{&quot;name&quot;:&quot;Latex&quot;,&quot;code&quot;:&quot;\\begin{document}\n\\begin{verbatim}\ndef next_event(current_triage, current_queue, t_analisi):\n    prox_evento = INFINITY\n    for i in range(len(t_analisi)):\n        if t_analisi[i].current &gt; 0:\n            prox_evento = min(prox_evento, t_analisi[i].current)\n    if current_queue &gt; 0:\n        prox_evento = min(prox_evento, current_queue)\n    if current_triage &gt; 0:\n        prox_evento = min(prox_evento, current_triage)\n    if prox_evento &gt;= INFINITY:\n        prox_evento = -1\n    return prox_evento\n    \\end{verbatim}\n\\end{document}&quot;},{&quot;name&quot;:&quot;Latex&quot;,&quot;code&quot;:&quot;\\begin{document}\n\\begin{verbatim}\ndef next_event(current_triage, current_queue, t_analisi):\n    prox_evento = INFINITY\n    for i in range(len(t_analisi)):\n        if t_analisi[i].current &gt; 0:\n            prox_evento = min(prox_evento, t_analisi[i].current)\n    if current_queue &gt; 0:\n        prox_evento = min(prox_evento, current_queue)\n    if current_triage &gt; 0:\n        prox_evento = min(prox_evento, current_triage)\n    if prox_evento &gt;= INFINITY:\n        prox_evento = -1\n    return prox_evento\n    \\end{verbatim}\n\\end{document}&quot;},{&quot;name&quot;:&quot;Latex&quot;,&quot;code&quot;:&quot;\\begin{document}\n\\begin{verbatim}\ndef get_job_old(list_of_queues, t):\n     \&quot;\&quot;\&quot;Selects the next job to serve based on a priority policy\&quot;\&quot;\&quot;\n    if Parameters.migliorativo:\n        for queue in list_of_queues:\n            if queue and queue[0] and (t.current - queue[0].get_id()) &gt; OBIETTIVO_MIGLIORATIVO[\n                queue[0].get_codice() - 1]:\n                return queue.pop(0)\n\\end{verbatim}\n\\begin{verbatim}\nOBIETTIVO_MIGLIORATIVO = [0, 5, 20, 50, 110, 230]\n\\end{verbatim}\n\\end{document}&quot;},{&quot;name&quot;:&quot;Latex&quot;,&quot;code&quot;:&quot;\\begin{document}\n\\begin{table}[h!]\n\\centering\n\\caption{Numero di violazioni per colore delle code per i vari modelli}\n\\begin{tabular}{|l|c|c|c|c|}\n\\hline\n\\textbf{Colore} &amp; \\textbf{Standard} &amp; \\textbf{Migliorativo} &amp; \\textbf{Aumento Personale} &amp; \\textbf{Bianchi dimezzati} \\\\\n\\hline\nRosso &amp; 0\\% &amp; 0\\% &amp; 0\\% &amp; 0\\% \\\\\nArancione &amp; 33.33\\% &amp; 25.49\\% &amp; 3.43\\% &amp; 22.75\\%\\\\\nAzzurro &amp; 38.51\\% &amp; 36.43\\% &amp; 1.98\\% &amp; 31.16\\%\\\\\nVerde &amp; 57.68\\% &amp; 55.59\\% &amp; 2.22\\% &amp; 46.76\\%\\\\\nBianco &amp; 59.30\\% &amp; 56.85\\% &amp; 1.76\\% &amp; 44.94\\%\\\\\n\\hline\n\\end{tabular}\n\\label{tab:violazioni}\n\\end{table}\n\\end{document}&quot;},{&quot;name&quot;:&quot;Latex&quot;,&quot;code&quot;:&quot;\\begin{document}\n\\begin{flalign*}\n    \\lambda_2   &amp;= \\lambda_1 \\cdot p_2 &amp;\\\\\n    \\lambda_3   &amp;= \\lambda_1 \\cdot p_3 &amp;\\\\\n    \\lambda_4   &amp;= \\lambda_1 \\cdot p_4 &amp;\\\\\n    \\lambda_5   &amp;= \\lambda_1 \\cdot p_5 &amp;\\\\\n    \\lambda_6   &amp;= \\lambda_1 \\cdot p_6 &amp;\\\\\n    \\lambda_7   &amp;= \\lambda_1 \\cdot (1 - p_7) + \\lambda_{14} &amp;\\\\\n    \\lambda_8   &amp;= \\lambda_7 \\cdot p_8 &amp;\\\\\n    \\lambda_9   &amp;= \\lambda_7 \\cdot p_9 &amp;\\\\\n    \\lambda_{10} &amp;= \\lambda_7 \\cdot p_{10} &amp;\\\\\n    \\lambda_{11} &amp;= \\lambda_7 \\cdot p_{11} &amp;\\\\\n    \\lambda_{12} &amp;= \\lambda_7 \\cdot p_{12} &amp;\\\\\n    \\lambda_{13} &amp;= \\lambda_7 \\cdot p_{13} &amp;\\\\\n    \\lambda_{14} &amp;= \\lambda_7 \\cdot p_{15} &amp;\\\\\n    p_8 + p_9 + p_{10} + p_{11} + p_{12} + p_{13} &amp;= p_{15} &amp;\\\\\n    p_{14} + p_{15} &amp;= 1 &amp;\\\\\n\\end{flalign*}\\end{document}&quot;},{&quot;name&quot;:&quot;Latex&quot;,&quot;code&quot;:&quot;\\begin{document}\n\\begin{flalign*}\n\\begin{align*}\n\n    \\lambda_2   &amp;= \\lambda_1 \\cdot p_2 &amp;\\\\\n    \\lambda_3   &amp;= \\lambda_1 \\cdot p_3 &amp;\\\\\n    \\lambda_4   &amp;= \\lambda_1 \\cdot p_4 &amp;\\\\\n    \\lambda_5   &amp;= \\lambda_1 \\cdot p_5 &amp;\\\\\n    \\lambda_6   &amp;= \\lambda_1 \\cdot p_6 &amp;\\\\\n    \\lambda_7   &amp;= \\lambda_1 \\cdot (1 - p_7) + \\lambda_{14} &amp;\\\\\n    \\lambda_8   &amp;= \\lambda_7 \\cdot p_8 &amp;\\\\\n    \\lambda_9   &amp;= \\lambda_7 \\cdot p_9 &amp;\\\\\n    \\lambda_{10} &amp;= \\lambda_7 \\cdot p_{10} &amp;\\\\\n    \\lambda_{11} &amp;= \\lambda_7 \\cdot p_{11} &amp;\\\\\n    \\lambda_{12} &amp;= \\lambda_7 \\cdot p_{12} &amp;\\\\\n    \\lambda_{13} &amp;= \\lambda_7 \\cdot p_{13} &amp;\\\\\n    \\lambda_{14} &amp;= \\lambda_7 \\cdot p_{15} &amp;\\\\\n    p_8 + p_9 + p_{10} + p_{11} + p_{12} + p_{13} &amp;= p_{15} &amp;\\\\\n    p_{14} + p_{15} &amp;= 1 &amp;\\\\\n    \\end{align*}\n\n\\end{flalign*}\\end{document}&quot;}]}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9B5E9820799C46AEFE25AA7D8CAEB2" ma:contentTypeVersion="8" ma:contentTypeDescription="Creare un nuovo documento." ma:contentTypeScope="" ma:versionID="5fdce032cf5522a85c9406657b43e582">
  <xsd:schema xmlns:xsd="http://www.w3.org/2001/XMLSchema" xmlns:xs="http://www.w3.org/2001/XMLSchema" xmlns:p="http://schemas.microsoft.com/office/2006/metadata/properties" xmlns:ns3="2b9cea16-607d-4ff5-9a48-e0bb1b918a6d" xmlns:ns4="ba93c306-5ffe-4d06-85e4-c8cecb40b031" targetNamespace="http://schemas.microsoft.com/office/2006/metadata/properties" ma:root="true" ma:fieldsID="3db5644291ec68306673311520a7b1bf" ns3:_="" ns4:_="">
    <xsd:import namespace="2b9cea16-607d-4ff5-9a48-e0bb1b918a6d"/>
    <xsd:import namespace="ba93c306-5ffe-4d06-85e4-c8cecb40b03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cea16-607d-4ff5-9a48-e0bb1b918a6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3c306-5ffe-4d06-85e4-c8cecb40b03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9cea16-607d-4ff5-9a48-e0bb1b918a6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A1CDDC-DCD9-4215-A2F9-73ADAB757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9cea16-607d-4ff5-9a48-e0bb1b918a6d"/>
    <ds:schemaRef ds:uri="ba93c306-5ffe-4d06-85e4-c8cecb40b0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ba93c306-5ffe-4d06-85e4-c8cecb40b031"/>
    <ds:schemaRef ds:uri="2b9cea16-607d-4ff5-9a48-e0bb1b918a6d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582</TotalTime>
  <Words>1467</Words>
  <Application>Microsoft Office PowerPoint</Application>
  <PresentationFormat>Widescreen</PresentationFormat>
  <Paragraphs>386</Paragraphs>
  <Slides>31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5" baseType="lpstr">
      <vt:lpstr>Arial</vt:lpstr>
      <vt:lpstr>Calibri</vt:lpstr>
      <vt:lpstr>Tenorite</vt:lpstr>
      <vt:lpstr>Monolinea</vt:lpstr>
      <vt:lpstr>Gestione Pronto soccorso tor vergata</vt:lpstr>
      <vt:lpstr>AGENDA</vt:lpstr>
      <vt:lpstr>1. INTRODUZIONE</vt:lpstr>
      <vt:lpstr>1. INTRODUZIONE</vt:lpstr>
      <vt:lpstr>1. INTRODUZIONE</vt:lpstr>
      <vt:lpstr>2. Modello</vt:lpstr>
      <vt:lpstr>2. Modello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9. Risultati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eugenio di gaetano</dc:creator>
  <cp:lastModifiedBy>eugenio di gaetano</cp:lastModifiedBy>
  <cp:revision>2</cp:revision>
  <dcterms:created xsi:type="dcterms:W3CDTF">2024-09-02T16:45:38Z</dcterms:created>
  <dcterms:modified xsi:type="dcterms:W3CDTF">2024-09-05T15:09:50Z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0x010100879B5E9820799C46AEFE25AA7D8CAEB2</vt:lpwstr>
  </property>
</Properties>
</file>