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24384000" cy="13716000"/>
  <p:notesSz cx="6858000" cy="9144000"/>
  <p:embeddedFontLst>
    <p:embeddedFont>
      <p:font typeface="Helvetica Neue" panose="020B060402020202020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w5/W7yfg4CTM7C3LFPrnbF+Xs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4580" autoAdjust="0"/>
  </p:normalViewPr>
  <p:slideViewPr>
    <p:cSldViewPr snapToGrid="0">
      <p:cViewPr varScale="1">
        <p:scale>
          <a:sx n="25" d="100"/>
          <a:sy n="25" d="100"/>
        </p:scale>
        <p:origin x="226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campo" userId="7426173584472bc5" providerId="LiveId" clId="{22D40D36-501A-4247-BB5C-31B19F4BB459}"/>
    <pc:docChg chg="undo custSel modSld">
      <pc:chgData name="marco campo" userId="7426173584472bc5" providerId="LiveId" clId="{22D40D36-501A-4247-BB5C-31B19F4BB459}" dt="2023-03-28T14:28:34.224" v="51" actId="33524"/>
      <pc:docMkLst>
        <pc:docMk/>
      </pc:docMkLst>
      <pc:sldChg chg="modNotesTx">
        <pc:chgData name="marco campo" userId="7426173584472bc5" providerId="LiveId" clId="{22D40D36-501A-4247-BB5C-31B19F4BB459}" dt="2023-03-28T14:27:40.513" v="44" actId="33524"/>
        <pc:sldMkLst>
          <pc:docMk/>
          <pc:sldMk cId="0" sldId="259"/>
        </pc:sldMkLst>
      </pc:sldChg>
      <pc:sldChg chg="modSp mod modNotesTx">
        <pc:chgData name="marco campo" userId="7426173584472bc5" providerId="LiveId" clId="{22D40D36-501A-4247-BB5C-31B19F4BB459}" dt="2023-03-28T14:27:48.249" v="45" actId="33524"/>
        <pc:sldMkLst>
          <pc:docMk/>
          <pc:sldMk cId="0" sldId="261"/>
        </pc:sldMkLst>
        <pc:spChg chg="mod">
          <ac:chgData name="marco campo" userId="7426173584472bc5" providerId="LiveId" clId="{22D40D36-501A-4247-BB5C-31B19F4BB459}" dt="2023-03-28T14:20:12.789" v="0" actId="2711"/>
          <ac:spMkLst>
            <pc:docMk/>
            <pc:sldMk cId="0" sldId="261"/>
            <ac:spMk id="142" creationId="{00000000-0000-0000-0000-000000000000}"/>
          </ac:spMkLst>
        </pc:spChg>
        <pc:spChg chg="mod">
          <ac:chgData name="marco campo" userId="7426173584472bc5" providerId="LiveId" clId="{22D40D36-501A-4247-BB5C-31B19F4BB459}" dt="2023-03-28T14:20:25.416" v="1" actId="2711"/>
          <ac:spMkLst>
            <pc:docMk/>
            <pc:sldMk cId="0" sldId="261"/>
            <ac:spMk id="143" creationId="{00000000-0000-0000-0000-000000000000}"/>
          </ac:spMkLst>
        </pc:spChg>
      </pc:sldChg>
      <pc:sldChg chg="modNotesTx">
        <pc:chgData name="marco campo" userId="7426173584472bc5" providerId="LiveId" clId="{22D40D36-501A-4247-BB5C-31B19F4BB459}" dt="2023-03-28T14:27:53.772" v="46" actId="33524"/>
        <pc:sldMkLst>
          <pc:docMk/>
          <pc:sldMk cId="0" sldId="262"/>
        </pc:sldMkLst>
      </pc:sldChg>
      <pc:sldChg chg="modNotesTx">
        <pc:chgData name="marco campo" userId="7426173584472bc5" providerId="LiveId" clId="{22D40D36-501A-4247-BB5C-31B19F4BB459}" dt="2023-03-28T14:28:20.877" v="50" actId="20577"/>
        <pc:sldMkLst>
          <pc:docMk/>
          <pc:sldMk cId="0" sldId="263"/>
        </pc:sldMkLst>
      </pc:sldChg>
      <pc:sldChg chg="modSp mod modNotesTx">
        <pc:chgData name="marco campo" userId="7426173584472bc5" providerId="LiveId" clId="{22D40D36-501A-4247-BB5C-31B19F4BB459}" dt="2023-03-28T14:28:34.224" v="51" actId="33524"/>
        <pc:sldMkLst>
          <pc:docMk/>
          <pc:sldMk cId="0" sldId="264"/>
        </pc:sldMkLst>
        <pc:spChg chg="mod">
          <ac:chgData name="marco campo" userId="7426173584472bc5" providerId="LiveId" clId="{22D40D36-501A-4247-BB5C-31B19F4BB459}" dt="2023-03-28T14:21:37.031" v="25" actId="1076"/>
          <ac:spMkLst>
            <pc:docMk/>
            <pc:sldMk cId="0" sldId="264"/>
            <ac:spMk id="177" creationId="{00000000-0000-0000-0000-000000000000}"/>
          </ac:spMkLst>
        </pc:spChg>
      </pc:sldChg>
      <pc:sldChg chg="modNotesTx">
        <pc:chgData name="marco campo" userId="7426173584472bc5" providerId="LiveId" clId="{22D40D36-501A-4247-BB5C-31B19F4BB459}" dt="2023-03-28T14:26:12.050" v="35" actId="20577"/>
        <pc:sldMkLst>
          <pc:docMk/>
          <pc:sldMk cId="0" sldId="270"/>
        </pc:sldMkLst>
      </pc:sldChg>
      <pc:sldChg chg="modNotesTx">
        <pc:chgData name="marco campo" userId="7426173584472bc5" providerId="LiveId" clId="{22D40D36-501A-4247-BB5C-31B19F4BB459}" dt="2023-03-28T14:26:22.333" v="36" actId="33524"/>
        <pc:sldMkLst>
          <pc:docMk/>
          <pc:sldMk cId="0" sldId="272"/>
        </pc:sldMkLst>
      </pc:sldChg>
      <pc:sldChg chg="modNotesTx">
        <pc:chgData name="marco campo" userId="7426173584472bc5" providerId="LiveId" clId="{22D40D36-501A-4247-BB5C-31B19F4BB459}" dt="2023-03-28T14:26:33.851" v="38" actId="20577"/>
        <pc:sldMkLst>
          <pc:docMk/>
          <pc:sldMk cId="0" sldId="273"/>
        </pc:sldMkLst>
      </pc:sldChg>
      <pc:sldChg chg="modNotesTx">
        <pc:chgData name="marco campo" userId="7426173584472bc5" providerId="LiveId" clId="{22D40D36-501A-4247-BB5C-31B19F4BB459}" dt="2023-03-28T14:27:06.892" v="42" actId="33524"/>
        <pc:sldMkLst>
          <pc:docMk/>
          <pc:sldMk cId="0" sldId="277"/>
        </pc:sldMkLst>
      </pc:sldChg>
      <pc:sldChg chg="modNotesTx">
        <pc:chgData name="marco campo" userId="7426173584472bc5" providerId="LiveId" clId="{22D40D36-501A-4247-BB5C-31B19F4BB459}" dt="2023-03-28T14:27:19.810" v="43" actId="33524"/>
        <pc:sldMkLst>
          <pc:docMk/>
          <pc:sldMk cId="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stakeholders involved in critical energy infrastructure are numerous and all have different interests.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End users need a reliable, efficient, and economical energy market. They range from simple end users who need energy to meet their basic needs to larger organizations that base their activities on major energy consumptions.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energy landscape is managed by Government Agencies. They are interested in providing a fair energy market to end users and ensuring the proper functioning of all activities involved.</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a:t>
            </a:r>
            <a:r>
              <a:rPr lang="en-US" sz="1200" b="1">
                <a:solidFill>
                  <a:schemeClr val="dk1"/>
                </a:solidFill>
                <a:latin typeface="Arial"/>
                <a:ea typeface="Arial"/>
                <a:cs typeface="Arial"/>
                <a:sym typeface="Arial"/>
              </a:rPr>
              <a:t>European Commission</a:t>
            </a:r>
            <a:r>
              <a:rPr lang="en-US" sz="1200">
                <a:solidFill>
                  <a:schemeClr val="dk1"/>
                </a:solidFill>
                <a:latin typeface="Arial"/>
                <a:ea typeface="Arial"/>
                <a:cs typeface="Arial"/>
                <a:sym typeface="Arial"/>
              </a:rPr>
              <a:t> is the executive arm of the EU administration, proposing legislation and frameworks, managing the EU budget, and (in relation to the energy landscape) implementing new policies or proposing the revision of older ones.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a:t>
            </a:r>
            <a:r>
              <a:rPr lang="en-US" sz="1200" b="1">
                <a:solidFill>
                  <a:schemeClr val="dk1"/>
                </a:solidFill>
                <a:latin typeface="Arial"/>
                <a:ea typeface="Arial"/>
                <a:cs typeface="Arial"/>
                <a:sym typeface="Arial"/>
              </a:rPr>
              <a:t>Council of the European Union </a:t>
            </a:r>
            <a:r>
              <a:rPr lang="en-US" sz="1200">
                <a:solidFill>
                  <a:schemeClr val="dk1"/>
                </a:solidFill>
                <a:latin typeface="Arial"/>
                <a:ea typeface="Arial"/>
                <a:cs typeface="Arial"/>
                <a:sym typeface="Arial"/>
              </a:rPr>
              <a:t>represents the member states and is responsible for the coordination of EU policies and the adoption of EU laws.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a:t>
            </a:r>
            <a:r>
              <a:rPr lang="en-US" sz="1200" b="1">
                <a:solidFill>
                  <a:schemeClr val="dk1"/>
                </a:solidFill>
                <a:latin typeface="Arial"/>
                <a:ea typeface="Arial"/>
                <a:cs typeface="Arial"/>
                <a:sym typeface="Arial"/>
              </a:rPr>
              <a:t>European Parliament</a:t>
            </a:r>
            <a:r>
              <a:rPr lang="en-US" sz="1200">
                <a:solidFill>
                  <a:schemeClr val="dk1"/>
                </a:solidFill>
                <a:latin typeface="Arial"/>
                <a:ea typeface="Arial"/>
                <a:cs typeface="Arial"/>
                <a:sym typeface="Arial"/>
              </a:rPr>
              <a:t> has three main functions: legislative, supervisory and budgetary. As a co-legislator, the Parliament shares responsibility with the Council of the European Union for passing EU laws. As a supervisory body, it scrutinizes the work of the European Commission.</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The </a:t>
            </a:r>
            <a:r>
              <a:rPr lang="en-US" sz="1200" b="1">
                <a:solidFill>
                  <a:schemeClr val="dk1"/>
                </a:solidFill>
                <a:latin typeface="Arial"/>
                <a:ea typeface="Arial"/>
                <a:cs typeface="Arial"/>
                <a:sym typeface="Arial"/>
              </a:rPr>
              <a:t>European Stakeholder Committees (ESCs) </a:t>
            </a:r>
            <a:r>
              <a:rPr lang="en-US" sz="1200">
                <a:solidFill>
                  <a:schemeClr val="dk1"/>
                </a:solidFill>
                <a:latin typeface="Arial"/>
                <a:ea typeface="Arial"/>
                <a:cs typeface="Arial"/>
                <a:sym typeface="Arial"/>
              </a:rPr>
              <a:t>serves as a prime example of Interaction between stakeholders (consumers) and regulator entities. It serves as a platform to share general views on the NetworkCode implementation, and a more informed decision-making process to be developed for the implementation of the NCs.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Arial"/>
                <a:ea typeface="Arial"/>
                <a:cs typeface="Arial"/>
                <a:sym typeface="Arial"/>
              </a:rPr>
              <a:t>Energy Stakeholders dialogues </a:t>
            </a:r>
            <a:r>
              <a:rPr lang="en-US" sz="1200">
                <a:solidFill>
                  <a:schemeClr val="dk1"/>
                </a:solidFill>
                <a:latin typeface="Arial"/>
                <a:ea typeface="Arial"/>
                <a:cs typeface="Arial"/>
                <a:sym typeface="Arial"/>
              </a:rPr>
              <a:t>are held periodically and very frequently, they are made for national stakeholders to interact with EU regulators and policy makers to discuss the key energy-related matters. A meeting with Italian stakeholders was held on the 22nd of March 2023.</a:t>
            </a:r>
            <a:endParaRPr sz="120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Arial"/>
                <a:ea typeface="Arial"/>
                <a:cs typeface="Arial"/>
                <a:sym typeface="Arial"/>
              </a:rPr>
              <a:t>CER Directive</a:t>
            </a:r>
            <a:r>
              <a:rPr lang="en-US" sz="1200">
                <a:solidFill>
                  <a:schemeClr val="dk1"/>
                </a:solidFill>
                <a:latin typeface="Arial"/>
                <a:ea typeface="Arial"/>
                <a:cs typeface="Arial"/>
                <a:sym typeface="Arial"/>
              </a:rPr>
              <a:t>: Proposed the 16th of December 2020, approved the 22nd of November 2022, it started being enforced the 16th of January 2023.</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Aims to reduce the vulnerabilities and strengthen the physical resilience of critical entities. They need to be able to prepare for, cope with, protect against, respond to and recover from natural disasters, terrorist threats, health emergencies or hybrid attacks.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As well as new bullet points to focus on:</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Regular Risk Assessments and reports</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Rely on EU promoted Directives to provide advice</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Char char="●"/>
            </a:pPr>
            <a:r>
              <a:rPr lang="en-US" sz="1200">
                <a:solidFill>
                  <a:schemeClr val="dk1"/>
                </a:solidFill>
                <a:latin typeface="Arial"/>
                <a:ea typeface="Arial"/>
                <a:cs typeface="Arial"/>
                <a:sym typeface="Arial"/>
              </a:rPr>
              <a:t>Allow EU Entities to perform periodic tests and checks on the CI</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a:solidFill>
                  <a:schemeClr val="dk1"/>
                </a:solidFill>
                <a:latin typeface="Arial"/>
                <a:ea typeface="Arial"/>
                <a:cs typeface="Arial"/>
                <a:sym typeface="Arial"/>
              </a:rPr>
              <a:t>The documentation available covers in various articles all that is needed in order to increase the resilience of CIs. It gives precise guidelines to follow in order to:</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assess the risks</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Identify critical entities</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understand disruptive effects</a:t>
            </a:r>
            <a:endParaRPr sz="120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description of competent authorities and single point of contact</a:t>
            </a:r>
            <a:endParaRPr sz="1200">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Arial"/>
                <a:ea typeface="Arial"/>
                <a:cs typeface="Arial"/>
                <a:sym typeface="Arial"/>
              </a:rPr>
              <a:t>NIS2 Directive</a:t>
            </a:r>
            <a:r>
              <a:rPr lang="en-US" sz="1200">
                <a:solidFill>
                  <a:schemeClr val="dk1"/>
                </a:solidFill>
                <a:latin typeface="Arial"/>
                <a:ea typeface="Arial"/>
                <a:cs typeface="Arial"/>
                <a:sym typeface="Arial"/>
              </a:rPr>
              <a:t>: Proposed the 16th of December 2020, it was officially adopted November the 28th 2022; repealing the NIS Directive.</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Arial"/>
                <a:ea typeface="Arial"/>
                <a:cs typeface="Arial"/>
                <a:sym typeface="Arial"/>
              </a:rPr>
              <a:t>Features a set of deadlines regarding cybersecurity preparedness to be respected by EU members: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i="1">
                <a:solidFill>
                  <a:schemeClr val="dk1"/>
                </a:solidFill>
                <a:latin typeface="Arial"/>
                <a:ea typeface="Arial"/>
                <a:cs typeface="Arial"/>
                <a:sym typeface="Arial"/>
              </a:rPr>
              <a:t>Built on the NIS Directive</a:t>
            </a:r>
            <a:r>
              <a:rPr lang="en-US" sz="1200">
                <a:solidFill>
                  <a:schemeClr val="dk1"/>
                </a:solidFill>
                <a:latin typeface="Arial"/>
                <a:ea typeface="Arial"/>
                <a:cs typeface="Arial"/>
                <a:sym typeface="Arial"/>
              </a:rPr>
              <a:t>: member states were responsible for determining which entities would meet the criteria to qualify as CI; NIS2 introduces a</a:t>
            </a:r>
            <a:r>
              <a:rPr lang="en-US" sz="1200" i="1">
                <a:solidFill>
                  <a:schemeClr val="dk1"/>
                </a:solidFill>
                <a:latin typeface="Arial"/>
                <a:ea typeface="Arial"/>
                <a:cs typeface="Arial"/>
                <a:sym typeface="Arial"/>
              </a:rPr>
              <a:t> size-cap rule</a:t>
            </a:r>
            <a:r>
              <a:rPr lang="en-US" sz="1200">
                <a:solidFill>
                  <a:schemeClr val="dk1"/>
                </a:solidFill>
                <a:latin typeface="Arial"/>
                <a:ea typeface="Arial"/>
                <a:cs typeface="Arial"/>
                <a:sym typeface="Arial"/>
              </a:rPr>
              <a:t>. This means that all medium-sized and large entities operating within the sectors or providing services covered by the directive will fall within its scope. More CIs will be included under the directive.</a:t>
            </a:r>
            <a:endParaRPr sz="1200">
              <a:solidFill>
                <a:schemeClr val="dk1"/>
              </a:solidFill>
              <a:latin typeface="Arial"/>
              <a:ea typeface="Arial"/>
              <a:cs typeface="Arial"/>
              <a:sym typeface="Arial"/>
            </a:endParaRPr>
          </a:p>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latin typeface="Arial"/>
                <a:ea typeface="Arial"/>
                <a:cs typeface="Arial"/>
                <a:sym typeface="Arial"/>
              </a:rPr>
              <a:t>ENISA</a:t>
            </a:r>
            <a:r>
              <a:rPr lang="en-US" sz="1200">
                <a:solidFill>
                  <a:schemeClr val="dk1"/>
                </a:solidFill>
                <a:latin typeface="Arial"/>
                <a:ea typeface="Arial"/>
                <a:cs typeface="Arial"/>
                <a:sym typeface="Arial"/>
              </a:rPr>
              <a:t>: Founded by the European Parliament and of the Council of 10 March 2004. </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a:solidFill>
                  <a:schemeClr val="dk1"/>
                </a:solidFill>
                <a:latin typeface="Arial"/>
                <a:ea typeface="Arial"/>
                <a:cs typeface="Arial"/>
                <a:sym typeface="Arial"/>
              </a:rPr>
              <a:t>Dedicated to achieving a high common level of cybersecurity across Europe, it</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provides a range of services to support its mission, including risk management and incident response guidance, training and awareness-raising programs, and the development of technical standards and best practices.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b="1">
                <a:solidFill>
                  <a:schemeClr val="dk1"/>
                </a:solidFill>
                <a:latin typeface="Arial"/>
                <a:ea typeface="Arial"/>
                <a:cs typeface="Arial"/>
                <a:sym typeface="Arial"/>
              </a:rPr>
              <a:t>TEN-E</a:t>
            </a:r>
            <a:r>
              <a:rPr lang="en-US" sz="1200">
                <a:solidFill>
                  <a:schemeClr val="dk1"/>
                </a:solidFill>
                <a:latin typeface="Arial"/>
                <a:ea typeface="Arial"/>
                <a:cs typeface="Arial"/>
                <a:sym typeface="Arial"/>
              </a:rPr>
              <a:t>: adopted in 2013, lays down rules for the linkage of Energy Infrastructures in the EU as well as renewable energy sources.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a:solidFill>
                  <a:schemeClr val="dk1"/>
                </a:solidFill>
                <a:latin typeface="Arial"/>
                <a:ea typeface="Arial"/>
                <a:cs typeface="Arial"/>
                <a:sym typeface="Arial"/>
              </a:rPr>
              <a:t>Aims at ensuring the functioning of the internal energy market and security of energy supplies, ending Member States' isolation by improving market integration.</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a:solidFill>
                  <a:schemeClr val="dk1"/>
                </a:solidFill>
                <a:latin typeface="Arial"/>
                <a:ea typeface="Arial"/>
                <a:cs typeface="Arial"/>
                <a:sym typeface="Arial"/>
              </a:rPr>
              <a:t>Revised the 15th of December 2020, aims to promote the integration of renewables energy technologies: electricity grids, offshore energy, renewable gasses, hydrogen to facilitate the energy transition and ensure alignment with the EU's climate goals.</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b="1">
                <a:solidFill>
                  <a:schemeClr val="dk1"/>
                </a:solidFill>
                <a:latin typeface="Arial"/>
                <a:ea typeface="Arial"/>
                <a:cs typeface="Arial"/>
                <a:sym typeface="Arial"/>
              </a:rPr>
              <a:t>REPowerEU</a:t>
            </a:r>
            <a:r>
              <a:rPr lang="en-US" sz="1200">
                <a:solidFill>
                  <a:schemeClr val="dk1"/>
                </a:solidFill>
                <a:latin typeface="Arial"/>
                <a:ea typeface="Arial"/>
                <a:cs typeface="Arial"/>
                <a:sym typeface="Arial"/>
              </a:rPr>
              <a:t>: The EU wants to reduce its dependence on Russian gas by diversifying its supply and accelerating the production of green energy. The focus is primarily on gas, but the aim is to phase out dependence on Russian oil and coal as well. This will reduce emissions and protect against price hikes, which hit vulnerable households and businesses particularly hard. The EU needs to take decisive action to provide affordable, secure, and clean energy, starting with price mitigation and storing gas for next winter.</a:t>
            </a: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200">
              <a:solidFill>
                <a:srgbClr val="1155CC"/>
              </a:solidFill>
              <a:latin typeface="Arial"/>
              <a:ea typeface="Arial"/>
              <a:cs typeface="Arial"/>
              <a:sym typeface="Arial"/>
            </a:endParaRPr>
          </a:p>
          <a:p>
            <a:pPr marL="0" lvl="0" indent="0" algn="l" rtl="0">
              <a:spcBef>
                <a:spcPts val="0"/>
              </a:spcBef>
              <a:spcAft>
                <a:spcPts val="0"/>
              </a:spcAft>
              <a:buNone/>
            </a:pPr>
            <a:endParaRPr/>
          </a:p>
        </p:txBody>
      </p:sp>
      <p:sp>
        <p:nvSpPr>
          <p:cNvPr id="239" name="Google Shape;23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200" dirty="0">
                <a:solidFill>
                  <a:schemeClr val="dk1"/>
                </a:solidFill>
                <a:latin typeface="Arial"/>
                <a:ea typeface="Arial"/>
                <a:cs typeface="Arial"/>
                <a:sym typeface="Arial"/>
              </a:rPr>
              <a:t>The </a:t>
            </a:r>
            <a:r>
              <a:rPr lang="en-US" sz="1200" b="1" dirty="0">
                <a:solidFill>
                  <a:schemeClr val="dk1"/>
                </a:solidFill>
                <a:latin typeface="Arial"/>
                <a:ea typeface="Arial"/>
                <a:cs typeface="Arial"/>
                <a:sym typeface="Arial"/>
              </a:rPr>
              <a:t>CER Directive, </a:t>
            </a:r>
            <a:r>
              <a:rPr lang="en-US" sz="1200" dirty="0">
                <a:solidFill>
                  <a:schemeClr val="dk1"/>
                </a:solidFill>
                <a:latin typeface="Arial"/>
                <a:ea typeface="Arial"/>
                <a:cs typeface="Arial"/>
                <a:sym typeface="Arial"/>
              </a:rPr>
              <a:t>as stated before, is the most recent and updated framework for Resilience of CI.</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dirty="0">
                <a:solidFill>
                  <a:schemeClr val="dk1"/>
                </a:solidFill>
                <a:latin typeface="Arial"/>
                <a:ea typeface="Arial"/>
                <a:cs typeface="Arial"/>
                <a:sym typeface="Arial"/>
              </a:rPr>
              <a:t>It handles many aspects about these entities, in this slide we focused on how the directive manages risk assessment.</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dirty="0">
                <a:solidFill>
                  <a:schemeClr val="dk1"/>
                </a:solidFill>
                <a:latin typeface="Arial"/>
                <a:ea typeface="Arial"/>
                <a:cs typeface="Arial"/>
                <a:sym typeface="Arial"/>
              </a:rPr>
              <a:t>In </a:t>
            </a:r>
            <a:r>
              <a:rPr lang="en-US" sz="1200" i="1" dirty="0">
                <a:solidFill>
                  <a:schemeClr val="dk1"/>
                </a:solidFill>
                <a:latin typeface="Arial"/>
                <a:ea typeface="Arial"/>
                <a:cs typeface="Arial"/>
                <a:sym typeface="Arial"/>
              </a:rPr>
              <a:t>Article 5, </a:t>
            </a:r>
            <a:r>
              <a:rPr lang="en-US" sz="1200" dirty="0">
                <a:solidFill>
                  <a:schemeClr val="dk1"/>
                </a:solidFill>
                <a:latin typeface="Arial"/>
                <a:ea typeface="Arial"/>
                <a:cs typeface="Arial"/>
                <a:sym typeface="Arial"/>
              </a:rPr>
              <a:t>the topic is Risk Assessment by EU Member states. It provides guidelines on:</a:t>
            </a:r>
            <a:endParaRPr sz="1200" dirty="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how to evaluate risks (considering internal and external factors)</a:t>
            </a:r>
            <a:endParaRPr sz="1200" dirty="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report and share the results with critical entities</a:t>
            </a:r>
            <a:endParaRPr sz="1200" dirty="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share the results of assessment with the EU Commission within three months</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dirty="0">
                <a:solidFill>
                  <a:schemeClr val="dk1"/>
                </a:solidFill>
                <a:latin typeface="Arial"/>
                <a:ea typeface="Arial"/>
                <a:cs typeface="Arial"/>
                <a:sym typeface="Arial"/>
              </a:rPr>
              <a:t>In </a:t>
            </a:r>
            <a:r>
              <a:rPr lang="en-US" sz="1200" i="1" dirty="0">
                <a:solidFill>
                  <a:schemeClr val="dk1"/>
                </a:solidFill>
                <a:latin typeface="Arial"/>
                <a:ea typeface="Arial"/>
                <a:cs typeface="Arial"/>
                <a:sym typeface="Arial"/>
              </a:rPr>
              <a:t>Article 12, </a:t>
            </a:r>
            <a:r>
              <a:rPr lang="en-US" sz="1200" dirty="0">
                <a:solidFill>
                  <a:schemeClr val="dk1"/>
                </a:solidFill>
                <a:latin typeface="Arial"/>
                <a:ea typeface="Arial"/>
                <a:cs typeface="Arial"/>
                <a:sym typeface="Arial"/>
              </a:rPr>
              <a:t>the topic is Risk Assessment by Critical Entities. It provides guidelines on:</a:t>
            </a:r>
            <a:endParaRPr sz="1200" dirty="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how to time Risk Assessments → within nine months after the notification from the EU Member, at least one every four years</a:t>
            </a:r>
            <a:endParaRPr sz="1200" dirty="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how to conduct a Risk Assessment → natural and man-made risks, cross-sectoral or cross-border risks, dependency on other entities</a:t>
            </a:r>
            <a:endParaRPr sz="1200" dirty="0">
              <a:solidFill>
                <a:schemeClr val="dk1"/>
              </a:solidFill>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the possible reuse of third-party Risk Assessment reports if needed</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dirty="0">
                <a:solidFill>
                  <a:schemeClr val="dk1"/>
                </a:solidFill>
                <a:latin typeface="Arial"/>
                <a:ea typeface="Arial"/>
                <a:cs typeface="Arial"/>
                <a:sym typeface="Arial"/>
              </a:rPr>
              <a:t>The </a:t>
            </a:r>
            <a:r>
              <a:rPr lang="en-US" sz="1200" b="1" dirty="0">
                <a:solidFill>
                  <a:schemeClr val="dk1"/>
                </a:solidFill>
                <a:latin typeface="Arial"/>
                <a:ea typeface="Arial"/>
                <a:cs typeface="Arial"/>
                <a:sym typeface="Arial"/>
              </a:rPr>
              <a:t>ENISA RM/RA </a:t>
            </a:r>
            <a:r>
              <a:rPr lang="en-US" sz="1200" dirty="0">
                <a:solidFill>
                  <a:schemeClr val="dk1"/>
                </a:solidFill>
                <a:latin typeface="Arial"/>
                <a:ea typeface="Arial"/>
                <a:cs typeface="Arial"/>
                <a:sym typeface="Arial"/>
              </a:rPr>
              <a:t>provides an overview of relevant content found in the relevant literature on Risk Management and Risk Assessment. It consists of several sub-processes, including scope and framework definition, risk assessment, risk treatment, risk acceptance, monitoring and review, and risk communication. The processes can be performed individually or as a cycle. ENISA has also identified data elements to describe the information exchange between the different risk management processes.</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latin typeface="Arial"/>
                <a:ea typeface="Arial"/>
                <a:cs typeface="Arial"/>
                <a:sym typeface="Arial"/>
              </a:rPr>
              <a:t>It consists of 17 methods for RA /RM and is continually updated as new literature becomes available.</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dirty="0">
                <a:solidFill>
                  <a:schemeClr val="dk1"/>
                </a:solidFill>
                <a:latin typeface="Arial"/>
                <a:ea typeface="Arial"/>
                <a:cs typeface="Arial"/>
                <a:sym typeface="Arial"/>
              </a:rPr>
              <a:t>Additional methods will be included in the future through a process for submission of additional methods by standards bodies/vendors, etc., as well as a process for updating existing inventory entries.</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b="1" dirty="0">
                <a:solidFill>
                  <a:schemeClr val="dk1"/>
                </a:solidFill>
                <a:latin typeface="Arial"/>
                <a:ea typeface="Arial"/>
                <a:cs typeface="Arial"/>
                <a:sym typeface="Arial"/>
              </a:rPr>
              <a:t>ISO 14001:2015: </a:t>
            </a:r>
            <a:r>
              <a:rPr lang="en-US" sz="1200" dirty="0">
                <a:solidFill>
                  <a:schemeClr val="dk1"/>
                </a:solidFill>
                <a:latin typeface="Arial"/>
                <a:ea typeface="Arial"/>
                <a:cs typeface="Arial"/>
                <a:sym typeface="Arial"/>
              </a:rPr>
              <a:t>helps organizations identify and control their environmental impacts, set environmental objectives and targets, implement operational controls, and monitor and review their performance.</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b="1" dirty="0">
                <a:solidFill>
                  <a:schemeClr val="dk1"/>
                </a:solidFill>
                <a:latin typeface="Arial"/>
                <a:ea typeface="Arial"/>
                <a:cs typeface="Arial"/>
                <a:sym typeface="Arial"/>
              </a:rPr>
              <a:t>ISO 50001: </a:t>
            </a:r>
            <a:r>
              <a:rPr lang="en-US" sz="1200" dirty="0">
                <a:solidFill>
                  <a:schemeClr val="dk1"/>
                </a:solidFill>
                <a:latin typeface="Arial"/>
                <a:ea typeface="Arial"/>
                <a:cs typeface="Arial"/>
                <a:sym typeface="Arial"/>
              </a:rPr>
              <a:t>helps organizations improve their energy performance. Requires organizations to develop an energy policy, establish an energy baseline, identify and prioritize opportunities for energy conservation, implement energy management measures, and monitor and evaluate energy performance.</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US" sz="1200" b="1" dirty="0">
                <a:solidFill>
                  <a:schemeClr val="dk1"/>
                </a:solidFill>
                <a:latin typeface="Arial"/>
                <a:ea typeface="Arial"/>
                <a:cs typeface="Arial"/>
                <a:sym typeface="Arial"/>
              </a:rPr>
              <a:t>ISO 55001: </a:t>
            </a:r>
            <a:r>
              <a:rPr lang="en-US" sz="1200" dirty="0">
                <a:solidFill>
                  <a:schemeClr val="dk1"/>
                </a:solidFill>
                <a:latin typeface="Arial"/>
                <a:ea typeface="Arial"/>
                <a:cs typeface="Arial"/>
                <a:sym typeface="Arial"/>
              </a:rPr>
              <a:t>requires organizations to develop a systematic approach to asset management, including developing an asset management policy, identifying and assessing asset risks, establishing asset management objectives, and implementing an asset management plan</a:t>
            </a: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1200" dirty="0">
              <a:solidFill>
                <a:schemeClr val="dk1"/>
              </a:solidFill>
              <a:latin typeface="Arial"/>
              <a:ea typeface="Arial"/>
              <a:cs typeface="Arial"/>
              <a:sym typeface="Arial"/>
            </a:endParaRPr>
          </a:p>
        </p:txBody>
      </p:sp>
      <p:sp>
        <p:nvSpPr>
          <p:cNvPr id="253" name="Google Shape;2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Due to the inherent vastness and heterogeneity of the energy sector there are a wide variety of assets depending on the specific sector and region. The main physical assets can be grouped into four categories: </a:t>
            </a:r>
            <a:endParaRPr sz="1100" dirty="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      1. Energy production (where the energy is produced)</a:t>
            </a:r>
            <a:endParaRPr sz="1100" dirty="0">
              <a:solidFill>
                <a:schemeClr val="dk1"/>
              </a:solidFill>
              <a:latin typeface="Montserrat"/>
              <a:ea typeface="Montserrat"/>
              <a:cs typeface="Montserrat"/>
              <a:sym typeface="Montserrat"/>
            </a:endParaRPr>
          </a:p>
          <a:p>
            <a:pPr marL="1371600" lvl="0" indent="-298450" algn="l" rtl="0">
              <a:lnSpc>
                <a:spcPct val="115000"/>
              </a:lnSpc>
              <a:spcBef>
                <a:spcPts val="0"/>
              </a:spcBef>
              <a:spcAft>
                <a:spcPts val="0"/>
              </a:spcAft>
              <a:buClr>
                <a:schemeClr val="dk1"/>
              </a:buClr>
              <a:buSzPts val="1100"/>
              <a:buFont typeface="Montserrat"/>
              <a:buAutoNum type="alphaLcPeriod"/>
            </a:pPr>
            <a:r>
              <a:rPr lang="en-US" sz="1100" dirty="0">
                <a:solidFill>
                  <a:schemeClr val="dk1"/>
                </a:solidFill>
                <a:latin typeface="Montserrat"/>
                <a:ea typeface="Montserrat"/>
                <a:cs typeface="Montserrat"/>
                <a:sym typeface="Montserrat"/>
              </a:rPr>
              <a:t>power plants: fossil fuel power plants, nuclear power plants, wind farms, solar power plants </a:t>
            </a:r>
            <a:endParaRPr sz="1100"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                  2. Energy distribution and transportation (where energy is, first, transported from production sites to urban areas and then distributed to end users like offices and homes)</a:t>
            </a:r>
            <a:endParaRPr sz="1100" dirty="0">
              <a:solidFill>
                <a:schemeClr val="dk1"/>
              </a:solidFill>
              <a:latin typeface="Montserrat"/>
              <a:ea typeface="Montserrat"/>
              <a:cs typeface="Montserrat"/>
              <a:sym typeface="Montserrat"/>
            </a:endParaRPr>
          </a:p>
          <a:p>
            <a:pPr marL="1371600" lvl="0" indent="-298450" algn="l" rtl="0">
              <a:lnSpc>
                <a:spcPct val="115000"/>
              </a:lnSpc>
              <a:spcBef>
                <a:spcPts val="0"/>
              </a:spcBef>
              <a:spcAft>
                <a:spcPts val="0"/>
              </a:spcAft>
              <a:buClr>
                <a:schemeClr val="dk1"/>
              </a:buClr>
              <a:buSzPts val="1100"/>
              <a:buFont typeface="Montserrat"/>
              <a:buAutoNum type="alphaLcPeriod"/>
            </a:pPr>
            <a:r>
              <a:rPr lang="en-US" sz="1100" dirty="0">
                <a:solidFill>
                  <a:schemeClr val="dk1"/>
                </a:solidFill>
                <a:latin typeface="Montserrat"/>
                <a:ea typeface="Montserrat"/>
                <a:cs typeface="Montserrat"/>
                <a:sym typeface="Montserrat"/>
              </a:rPr>
              <a:t>Transmission and distribution networks: High voltage transmission lines, transformers and substation (distribute energy) </a:t>
            </a:r>
            <a:endParaRPr sz="1100" dirty="0">
              <a:solidFill>
                <a:schemeClr val="dk1"/>
              </a:solidFill>
              <a:latin typeface="Montserrat"/>
              <a:ea typeface="Montserrat"/>
              <a:cs typeface="Montserrat"/>
              <a:sym typeface="Montserrat"/>
            </a:endParaRPr>
          </a:p>
          <a:p>
            <a:pPr marL="1371600" lvl="0" indent="-298450" algn="l" rtl="0">
              <a:lnSpc>
                <a:spcPct val="115000"/>
              </a:lnSpc>
              <a:spcBef>
                <a:spcPts val="0"/>
              </a:spcBef>
              <a:spcAft>
                <a:spcPts val="0"/>
              </a:spcAft>
              <a:buClr>
                <a:schemeClr val="dk1"/>
              </a:buClr>
              <a:buSzPts val="1100"/>
              <a:buFont typeface="Montserrat"/>
              <a:buAutoNum type="alphaLcPeriod"/>
            </a:pPr>
            <a:r>
              <a:rPr lang="en-US" sz="1100" dirty="0">
                <a:solidFill>
                  <a:schemeClr val="dk1"/>
                </a:solidFill>
                <a:latin typeface="Montserrat"/>
                <a:ea typeface="Montserrat"/>
                <a:cs typeface="Montserrat"/>
                <a:sym typeface="Montserrat"/>
              </a:rPr>
              <a:t>Oil and gas pipelines: transport from production to refineries and end users(transport energy)</a:t>
            </a:r>
            <a:endParaRPr sz="1100"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                   3. Energy storing(where energy is stored)</a:t>
            </a:r>
            <a:endParaRPr sz="1100" dirty="0">
              <a:solidFill>
                <a:schemeClr val="dk1"/>
              </a:solidFill>
              <a:latin typeface="Montserrat"/>
              <a:ea typeface="Montserrat"/>
              <a:cs typeface="Montserrat"/>
              <a:sym typeface="Montserrat"/>
            </a:endParaRPr>
          </a:p>
          <a:p>
            <a:pPr marL="1371600" lvl="0" indent="-298450" algn="l" rtl="0">
              <a:lnSpc>
                <a:spcPct val="115000"/>
              </a:lnSpc>
              <a:spcBef>
                <a:spcPts val="0"/>
              </a:spcBef>
              <a:spcAft>
                <a:spcPts val="0"/>
              </a:spcAft>
              <a:buClr>
                <a:schemeClr val="dk1"/>
              </a:buClr>
              <a:buSzPts val="1100"/>
              <a:buFont typeface="Montserrat"/>
              <a:buAutoNum type="alphaLcPeriod"/>
            </a:pPr>
            <a:r>
              <a:rPr lang="en-US" sz="1100" dirty="0">
                <a:solidFill>
                  <a:schemeClr val="dk1"/>
                </a:solidFill>
                <a:latin typeface="Montserrat"/>
                <a:ea typeface="Montserrat"/>
                <a:cs typeface="Montserrat"/>
                <a:sym typeface="Montserrat"/>
              </a:rPr>
              <a:t>Fuel storage facilities: storage tanks for oil and gas (storing energy)</a:t>
            </a:r>
            <a:endParaRPr sz="1100" dirty="0">
              <a:solidFill>
                <a:schemeClr val="dk1"/>
              </a:solidFill>
              <a:latin typeface="Montserrat"/>
              <a:ea typeface="Montserrat"/>
              <a:cs typeface="Montserrat"/>
              <a:sym typeface="Montserrat"/>
            </a:endParaRPr>
          </a:p>
          <a:p>
            <a:pPr marL="1371600" lvl="0" indent="-298450" algn="l" rtl="0">
              <a:lnSpc>
                <a:spcPct val="115000"/>
              </a:lnSpc>
              <a:spcBef>
                <a:spcPts val="0"/>
              </a:spcBef>
              <a:spcAft>
                <a:spcPts val="0"/>
              </a:spcAft>
              <a:buClr>
                <a:schemeClr val="dk1"/>
              </a:buClr>
              <a:buSzPts val="1100"/>
              <a:buFont typeface="Montserrat"/>
              <a:buAutoNum type="alphaLcPeriod"/>
            </a:pPr>
            <a:r>
              <a:rPr lang="en-US" sz="1100" dirty="0">
                <a:solidFill>
                  <a:schemeClr val="dk1"/>
                </a:solidFill>
                <a:latin typeface="Montserrat"/>
                <a:ea typeface="Montserrat"/>
                <a:cs typeface="Montserrat"/>
                <a:sym typeface="Montserrat"/>
              </a:rPr>
              <a:t>Energy storage facilities: batteries, pumped hydroelectric storage (renewable storage)</a:t>
            </a:r>
            <a:endParaRPr sz="1100" dirty="0">
              <a:solidFill>
                <a:schemeClr val="dk1"/>
              </a:solidFill>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                   4. Energy control systems(hardware and software necessary to make the infrastructure work)</a:t>
            </a:r>
            <a:endParaRPr sz="1100" dirty="0">
              <a:solidFill>
                <a:schemeClr val="dk1"/>
              </a:solidFill>
              <a:latin typeface="Montserrat"/>
              <a:ea typeface="Montserrat"/>
              <a:cs typeface="Montserrat"/>
              <a:sym typeface="Montserrat"/>
            </a:endParaRPr>
          </a:p>
          <a:p>
            <a:pPr marL="1371600" lvl="0" indent="-298450" algn="l" rtl="0">
              <a:lnSpc>
                <a:spcPct val="115000"/>
              </a:lnSpc>
              <a:spcBef>
                <a:spcPts val="0"/>
              </a:spcBef>
              <a:spcAft>
                <a:spcPts val="0"/>
              </a:spcAft>
              <a:buClr>
                <a:schemeClr val="dk1"/>
              </a:buClr>
              <a:buSzPts val="1100"/>
              <a:buFont typeface="Montserrat"/>
              <a:buAutoNum type="alphaLcPeriod"/>
            </a:pPr>
            <a:r>
              <a:rPr lang="en-US" sz="1100" dirty="0">
                <a:solidFill>
                  <a:schemeClr val="dk1"/>
                </a:solidFill>
                <a:latin typeface="Montserrat"/>
                <a:ea typeface="Montserrat"/>
                <a:cs typeface="Montserrat"/>
                <a:sym typeface="Montserrat"/>
              </a:rPr>
              <a:t>Energy control systems: this include the computer systems and software used to manage energy production and distribution</a:t>
            </a:r>
            <a:endParaRPr sz="1100" dirty="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There are also nonphysical assets like patents, brand value, human capital but we decided to focus on the physical ones.</a:t>
            </a:r>
            <a:endParaRPr sz="1100" dirty="0">
              <a:solidFill>
                <a:schemeClr val="dk1"/>
              </a:solidFill>
              <a:latin typeface="Montserrat"/>
              <a:ea typeface="Montserrat"/>
              <a:cs typeface="Montserrat"/>
              <a:sym typeface="Montserrat"/>
            </a:endParaRPr>
          </a:p>
        </p:txBody>
      </p:sp>
      <p:sp>
        <p:nvSpPr>
          <p:cNvPr id="275" name="Google Shape;2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Montserrat"/>
                <a:ea typeface="Montserrat"/>
                <a:cs typeface="Montserrat"/>
                <a:sym typeface="Montserrat"/>
              </a:rPr>
              <a:t>The vulnerabilities of the energy sector are of particular concern to national security due to its enabling function across all critical infrastructure systems. With electricity and fuels used to power transportation, water facilities, hospitals and communications. A successful attack on the nation’s energy sector could snowball to affect many of these other systems.</a:t>
            </a:r>
            <a:endParaRPr sz="1100" dirty="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Clr>
                <a:schemeClr val="dk1"/>
              </a:buClr>
              <a:buSzPts val="1100"/>
              <a:buFont typeface="Arial"/>
              <a:buNone/>
            </a:pPr>
            <a:r>
              <a:rPr lang="en-US" sz="1100" b="1" dirty="0">
                <a:solidFill>
                  <a:schemeClr val="dk1"/>
                </a:solidFill>
                <a:latin typeface="Montserrat"/>
                <a:ea typeface="Montserrat"/>
                <a:cs typeface="Montserrat"/>
                <a:sym typeface="Montserrat"/>
              </a:rPr>
              <a:t>Aging Infrastructure</a:t>
            </a:r>
            <a:r>
              <a:rPr lang="en-US" sz="1100" dirty="0">
                <a:solidFill>
                  <a:schemeClr val="dk1"/>
                </a:solidFill>
                <a:latin typeface="Montserrat"/>
                <a:ea typeface="Montserrat"/>
                <a:cs typeface="Montserrat"/>
                <a:sym typeface="Montserrat"/>
              </a:rPr>
              <a:t>: Many of Europe's power plants, pipelines, and transmission networks were built decades ago and need upgrades or replacement</a:t>
            </a:r>
            <a:r>
              <a:rPr lang="en-US" sz="1100" dirty="0">
                <a:solidFill>
                  <a:srgbClr val="D1D5DB"/>
                </a:solidFill>
                <a:latin typeface="Montserrat"/>
                <a:ea typeface="Montserrat"/>
                <a:cs typeface="Montserrat"/>
                <a:sym typeface="Montserrat"/>
              </a:rPr>
              <a:t>.</a:t>
            </a:r>
            <a:endParaRPr sz="1100" dirty="0">
              <a:solidFill>
                <a:srgbClr val="D1D5DB"/>
              </a:solidFill>
              <a:latin typeface="Montserrat"/>
              <a:ea typeface="Montserrat"/>
              <a:cs typeface="Montserrat"/>
              <a:sym typeface="Montserrat"/>
            </a:endParaRPr>
          </a:p>
          <a:p>
            <a:pPr marL="457200" lvl="0" indent="0" algn="l" rtl="0">
              <a:lnSpc>
                <a:spcPct val="115000"/>
              </a:lnSpc>
              <a:spcBef>
                <a:spcPts val="0"/>
              </a:spcBef>
              <a:spcAft>
                <a:spcPts val="0"/>
              </a:spcAft>
              <a:buClr>
                <a:schemeClr val="dk1"/>
              </a:buClr>
              <a:buSzPts val="1100"/>
              <a:buFont typeface="Arial"/>
              <a:buNone/>
            </a:pPr>
            <a:r>
              <a:rPr lang="en-US" sz="1100" b="1" dirty="0">
                <a:solidFill>
                  <a:schemeClr val="dk1"/>
                </a:solidFill>
                <a:latin typeface="Montserrat"/>
                <a:ea typeface="Montserrat"/>
                <a:cs typeface="Montserrat"/>
                <a:sym typeface="Montserrat"/>
              </a:rPr>
              <a:t>Aging Workforce</a:t>
            </a:r>
            <a:r>
              <a:rPr lang="en-US" sz="1100" dirty="0">
                <a:solidFill>
                  <a:schemeClr val="dk1"/>
                </a:solidFill>
                <a:latin typeface="Montserrat"/>
                <a:ea typeface="Montserrat"/>
                <a:cs typeface="Montserrat"/>
                <a:sym typeface="Montserrat"/>
              </a:rPr>
              <a:t>: Human Factor is always a vulnerability. However, the growing potential gap in available skilled personnel to replace the retiring workforce has been a real concern in the Energy Sector for some time. Retiring people take years of experience with them and it is crucial to train new generation of skill workers. </a:t>
            </a:r>
            <a:endParaRPr sz="1100" dirty="0">
              <a:solidFill>
                <a:schemeClr val="dk1"/>
              </a:solidFill>
              <a:latin typeface="Montserrat"/>
              <a:ea typeface="Montserrat"/>
              <a:cs typeface="Montserrat"/>
              <a:sym typeface="Montserrat"/>
            </a:endParaRPr>
          </a:p>
          <a:p>
            <a:pPr marL="457200" lvl="0" indent="0" algn="l" rtl="0">
              <a:lnSpc>
                <a:spcPct val="115000"/>
              </a:lnSpc>
              <a:spcBef>
                <a:spcPts val="0"/>
              </a:spcBef>
              <a:spcAft>
                <a:spcPts val="0"/>
              </a:spcAft>
              <a:buClr>
                <a:schemeClr val="dk1"/>
              </a:buClr>
              <a:buSzPts val="1100"/>
              <a:buFont typeface="Arial"/>
              <a:buNone/>
            </a:pPr>
            <a:r>
              <a:rPr lang="en-US" sz="1100" b="1" dirty="0">
                <a:solidFill>
                  <a:schemeClr val="dk1"/>
                </a:solidFill>
                <a:latin typeface="Montserrat"/>
                <a:ea typeface="Montserrat"/>
                <a:cs typeface="Montserrat"/>
                <a:sym typeface="Montserrat"/>
              </a:rPr>
              <a:t>Dependance on limited resources</a:t>
            </a:r>
            <a:r>
              <a:rPr lang="en-US" sz="1100" dirty="0">
                <a:solidFill>
                  <a:schemeClr val="dk1"/>
                </a:solidFill>
                <a:latin typeface="Montserrat"/>
                <a:ea typeface="Montserrat"/>
                <a:cs typeface="Montserrat"/>
                <a:sym typeface="Montserrat"/>
              </a:rPr>
              <a:t>: 60% of energy needs, in Europe, are met through imports. In 2021 Europe imported almost 40% of natural gas and almost 25% of oil from Russia. This turned out to be a big vulnerability since a change in the political landscape turned into a threat to the energy sector.</a:t>
            </a:r>
            <a:endParaRPr sz="1100" dirty="0">
              <a:solidFill>
                <a:schemeClr val="dk1"/>
              </a:solidFill>
              <a:latin typeface="Montserrat"/>
              <a:ea typeface="Montserrat"/>
              <a:cs typeface="Montserrat"/>
              <a:sym typeface="Montserrat"/>
            </a:endParaRPr>
          </a:p>
        </p:txBody>
      </p:sp>
      <p:sp>
        <p:nvSpPr>
          <p:cNvPr id="289" name="Google Shape;2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0" algn="l" rtl="0">
              <a:lnSpc>
                <a:spcPct val="115000"/>
              </a:lnSpc>
              <a:spcBef>
                <a:spcPts val="0"/>
              </a:spcBef>
              <a:spcAft>
                <a:spcPts val="0"/>
              </a:spcAft>
              <a:buClr>
                <a:schemeClr val="dk1"/>
              </a:buClr>
              <a:buSzPts val="1100"/>
              <a:buFont typeface="Arial"/>
              <a:buNone/>
            </a:pPr>
            <a:r>
              <a:rPr lang="en-US" sz="1100">
                <a:solidFill>
                  <a:schemeClr val="dk1"/>
                </a:solidFill>
                <a:latin typeface="Montserrat"/>
                <a:ea typeface="Montserrat"/>
                <a:cs typeface="Montserrat"/>
                <a:sym typeface="Montserrat"/>
              </a:rPr>
              <a:t>As for the threats we have multiple types spreading over multiple surfaces:</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latin typeface="Montserrat"/>
                <a:ea typeface="Montserrat"/>
                <a:cs typeface="Montserrat"/>
                <a:sym typeface="Montserrat"/>
              </a:rPr>
              <a:t>Cyberattacks</a:t>
            </a:r>
            <a:r>
              <a:rPr lang="en-US" sz="1100">
                <a:solidFill>
                  <a:schemeClr val="dk1"/>
                </a:solidFill>
                <a:latin typeface="Montserrat"/>
                <a:ea typeface="Montserrat"/>
                <a:cs typeface="Montserrat"/>
                <a:sym typeface="Montserrat"/>
              </a:rPr>
              <a:t>: As the energy sector relies heavily on technology and the internet, it is vulnerable to cyberattacks. Hackers may target critical infrastructure, such as power grids and pipelines, to disrupt services or cause physical damage.</a:t>
            </a:r>
            <a:r>
              <a:rPr lang="en-US" sz="1100">
                <a:solidFill>
                  <a:srgbClr val="FF0000"/>
                </a:solidFill>
                <a:latin typeface="Montserrat"/>
                <a:ea typeface="Montserrat"/>
                <a:cs typeface="Montserrat"/>
                <a:sym typeface="Montserrat"/>
              </a:rPr>
              <a:t> </a:t>
            </a:r>
            <a:r>
              <a:rPr lang="en-US" sz="1100">
                <a:solidFill>
                  <a:schemeClr val="dk1"/>
                </a:solidFill>
                <a:latin typeface="Montserrat"/>
                <a:ea typeface="Montserrat"/>
                <a:cs typeface="Montserrat"/>
                <a:sym typeface="Montserrat"/>
              </a:rPr>
              <a:t>(Ex. stuxnet, Ransomware Attack on US Colonial Pipeline, Enel group attack)</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latin typeface="Montserrat"/>
                <a:ea typeface="Montserrat"/>
                <a:cs typeface="Montserrat"/>
                <a:sym typeface="Montserrat"/>
              </a:rPr>
              <a:t>Physical attacks</a:t>
            </a:r>
            <a:r>
              <a:rPr lang="en-US" sz="1100">
                <a:solidFill>
                  <a:schemeClr val="dk1"/>
                </a:solidFill>
                <a:latin typeface="Montserrat"/>
                <a:ea typeface="Montserrat"/>
                <a:cs typeface="Montserrat"/>
                <a:sym typeface="Montserrat"/>
              </a:rPr>
              <a:t>: The energy sector's physical infrastructure, such as power plants and pipelines, is also vulnerable to physical attacks, including sabotage and terrorist attacks.(Ex. Nord Stream pipeline sabotage)</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latin typeface="Montserrat"/>
                <a:ea typeface="Montserrat"/>
                <a:cs typeface="Montserrat"/>
                <a:sym typeface="Montserrat"/>
              </a:rPr>
              <a:t>Natural disasters</a:t>
            </a:r>
            <a:r>
              <a:rPr lang="en-US" sz="1100">
                <a:solidFill>
                  <a:schemeClr val="dk1"/>
                </a:solidFill>
                <a:latin typeface="Montserrat"/>
                <a:ea typeface="Montserrat"/>
                <a:cs typeface="Montserrat"/>
                <a:sym typeface="Montserrat"/>
              </a:rPr>
              <a:t>: The energy sector is also vulnerable to natural disasters, such as hurricanes, earthquakes, and wildfires, which can damage infrastructure and disrupt energy supplies. (Ex. Fukushima earthquake, Hurricane Sandy (2012, referred to as Sandy) was among the most devastating storms to impact Connecticut’s overhead electric distribution network, resulting in over 15,000 outage locations that affected more than 500,000 customers, Amatrice earthquake)</a:t>
            </a:r>
            <a:endParaRPr sz="1100">
              <a:solidFill>
                <a:schemeClr val="dk1"/>
              </a:solidFill>
              <a:latin typeface="Montserrat"/>
              <a:ea typeface="Montserrat"/>
              <a:cs typeface="Montserrat"/>
              <a:sym typeface="Montserrat"/>
            </a:endParaRPr>
          </a:p>
          <a:p>
            <a:pPr marL="457200" lvl="0" indent="-298450" algn="l" rtl="0">
              <a:lnSpc>
                <a:spcPct val="115000"/>
              </a:lnSpc>
              <a:spcBef>
                <a:spcPts val="0"/>
              </a:spcBef>
              <a:spcAft>
                <a:spcPts val="0"/>
              </a:spcAft>
              <a:buClr>
                <a:schemeClr val="dk1"/>
              </a:buClr>
              <a:buSzPts val="1100"/>
              <a:buChar char="●"/>
            </a:pPr>
            <a:r>
              <a:rPr lang="en-US" sz="1100" b="1">
                <a:solidFill>
                  <a:schemeClr val="dk1"/>
                </a:solidFill>
                <a:latin typeface="Montserrat"/>
                <a:ea typeface="Montserrat"/>
                <a:cs typeface="Montserrat"/>
                <a:sym typeface="Montserrat"/>
              </a:rPr>
              <a:t>Geopolitical risks</a:t>
            </a:r>
            <a:r>
              <a:rPr lang="en-US" sz="1100">
                <a:solidFill>
                  <a:schemeClr val="dk1"/>
                </a:solidFill>
                <a:latin typeface="Montserrat"/>
                <a:ea typeface="Montserrat"/>
                <a:cs typeface="Montserrat"/>
                <a:sym typeface="Montserrat"/>
              </a:rPr>
              <a:t>: The energy sector is often affected by geopolitical risks, including political instability, war, and sanctions, which can disrupt energy supplies and increase prices.</a:t>
            </a:r>
            <a:r>
              <a:rPr lang="en-US" sz="1100">
                <a:solidFill>
                  <a:srgbClr val="FF0000"/>
                </a:solidFill>
                <a:latin typeface="Montserrat"/>
                <a:ea typeface="Montserrat"/>
                <a:cs typeface="Montserrat"/>
                <a:sym typeface="Montserrat"/>
              </a:rPr>
              <a:t> </a:t>
            </a:r>
            <a:r>
              <a:rPr lang="en-US" sz="1100">
                <a:solidFill>
                  <a:schemeClr val="dk1"/>
                </a:solidFill>
                <a:latin typeface="Montserrat"/>
                <a:ea typeface="Montserrat"/>
                <a:cs typeface="Montserrat"/>
                <a:sym typeface="Montserrat"/>
              </a:rPr>
              <a:t>(Ex.Ukraine war)</a:t>
            </a:r>
            <a:endParaRPr sz="1100">
              <a:solidFill>
                <a:schemeClr val="dk1"/>
              </a:solidFill>
              <a:latin typeface="Montserrat"/>
              <a:ea typeface="Montserrat"/>
              <a:cs typeface="Montserrat"/>
              <a:sym typeface="Montserrat"/>
            </a:endParaRPr>
          </a:p>
          <a:p>
            <a:pPr marL="0" lvl="0" indent="0" algn="l" rtl="0">
              <a:spcBef>
                <a:spcPts val="0"/>
              </a:spcBef>
              <a:spcAft>
                <a:spcPts val="0"/>
              </a:spcAft>
              <a:buNone/>
            </a:pPr>
            <a:endParaRPr/>
          </a:p>
        </p:txBody>
      </p:sp>
      <p:sp>
        <p:nvSpPr>
          <p:cNvPr id="302" name="Google Shape;3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7ce2bbf77_3_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100"/>
          </a:p>
        </p:txBody>
      </p:sp>
      <p:sp>
        <p:nvSpPr>
          <p:cNvPr id="84" name="Google Shape;84;g227ce2bbf77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latin typeface="Montserrat"/>
                <a:ea typeface="Montserrat"/>
                <a:cs typeface="Montserrat"/>
                <a:sym typeface="Montserrat"/>
              </a:rPr>
              <a:t>Some of the best places we found to look for data on the energy sector are:</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US" sz="1100" b="1">
                <a:latin typeface="Montserrat"/>
                <a:ea typeface="Montserrat"/>
                <a:cs typeface="Montserrat"/>
                <a:sym typeface="Montserrat"/>
              </a:rPr>
              <a:t>IEA(International energy agency)</a:t>
            </a:r>
            <a:r>
              <a:rPr lang="en-US" sz="1100">
                <a:latin typeface="Montserrat"/>
                <a:ea typeface="Montserrat"/>
                <a:cs typeface="Montserrat"/>
                <a:sym typeface="Montserrat"/>
              </a:rPr>
              <a:t>:The IEA is at the heart of global dialogue on energy, providing authoritative analysis, data, policy recommendations, and real-world solutions to help countries provide secure and sustainable energy for all.</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US" sz="1100" b="1">
                <a:latin typeface="Montserrat"/>
                <a:ea typeface="Montserrat"/>
                <a:cs typeface="Montserrat"/>
                <a:sym typeface="Montserrat"/>
              </a:rPr>
              <a:t>ENISA</a:t>
            </a:r>
            <a:r>
              <a:rPr lang="en-US" sz="1100">
                <a:latin typeface="Montserrat"/>
                <a:ea typeface="Montserrat"/>
                <a:cs typeface="Montserrat"/>
                <a:sym typeface="Montserrat"/>
              </a:rPr>
              <a:t>: focuses on improving cybersecurity across all sectors in the EU and produces reports and provides guidance on best practices for securing energy infrastructure.</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US" sz="1100" b="1">
                <a:latin typeface="Montserrat"/>
                <a:ea typeface="Montserrat"/>
                <a:cs typeface="Montserrat"/>
                <a:sym typeface="Montserrat"/>
              </a:rPr>
              <a:t>IRENA(International renewable energy agency)</a:t>
            </a:r>
            <a:r>
              <a:rPr lang="en-US" sz="1100">
                <a:latin typeface="Montserrat"/>
                <a:ea typeface="Montserrat"/>
                <a:cs typeface="Montserrat"/>
                <a:sym typeface="Montserrat"/>
              </a:rPr>
              <a:t>: The International Renewable Energy Agency (IRENA) is a lead global intergovernmental agency for energy transformation that serves as the principal platform for international cooperation, supports countries in their energy transitions, and provides state of the art data and analyses on technology, innovation, policy, finance and investment.</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US" sz="1100" b="1">
                <a:latin typeface="Montserrat"/>
                <a:ea typeface="Montserrat"/>
                <a:cs typeface="Montserrat"/>
                <a:sym typeface="Montserrat"/>
              </a:rPr>
              <a:t>Eurostat</a:t>
            </a:r>
            <a:r>
              <a:rPr lang="en-US" sz="1100">
                <a:latin typeface="Montserrat"/>
                <a:ea typeface="Montserrat"/>
                <a:cs typeface="Montserrat"/>
                <a:sym typeface="Montserrat"/>
              </a:rPr>
              <a:t>: Eurostat is the statistical office of the European Union and provides a wide range of statistics on energy, including production, consumption, and renewable energy sources.</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r>
              <a:rPr lang="en-US" sz="1100" b="1">
                <a:latin typeface="Montserrat"/>
                <a:ea typeface="Montserrat"/>
                <a:cs typeface="Montserrat"/>
                <a:sym typeface="Montserrat"/>
              </a:rPr>
              <a:t>ENTSO-E</a:t>
            </a:r>
            <a:r>
              <a:rPr lang="en-US" sz="1100">
                <a:latin typeface="Montserrat"/>
                <a:ea typeface="Montserrat"/>
                <a:cs typeface="Montserrat"/>
                <a:sym typeface="Montserrat"/>
              </a:rPr>
              <a:t>:the European Network of Transmission System Operators for Electricity, is the association for the cooperation of the European transmission system operators (TSOs). The 39 member TSOs representing 35 countries are responsible for the secure and coordinated operation of Europe’s electricity system, the largest interconnected electrical grid in the world. In addition to its core, historical role in technical cooperation, ENTSO-E is also the common voice of TSOs.</a:t>
            </a:r>
            <a:endParaRPr sz="1100">
              <a:latin typeface="Montserrat"/>
              <a:ea typeface="Montserrat"/>
              <a:cs typeface="Montserrat"/>
              <a:sym typeface="Montserrat"/>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16" name="Google Shape;3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Europe has a limited amount of energy resources inside domestic borders and thus it heavily relies on imports. Recent events have clearly highlighted that several EU countries have concentrated their energy suppliers too much, resulting in single governments prioritizing their own interests during times of crisis, jeopardizing the entire infrastructure. Therefore, we suggest working on creating a more diversified pool of suppliers and developing a strategic plan to improve collaboration between EU countries.</a:t>
            </a: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This collaboration should focus not only on diversification but on all aspects of the energy infrastructure which is inherently distributed over all EU territory in order to create a long-term vision. (e.g. improve Ten-e even more)</a:t>
            </a: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At the same time, it is crucial to improve our energy storage capabilities in order to ensure Business Continuity in case of a temporary interruption of the supply. Currently, most of the energy storage capabilities consist of gas pits and hydroelectric dams. We believe that the EU should invest in developing cost-effective energy storage technologies such as new batteries and/or hydrogen fuel cells, that can efficiently store excess energy generated, complementing existing solutions.</a:t>
            </a: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Digitalization and the introduction of the Internet of Things have brought significant benefits to the energy sector, but they have also increased cybersecurity risks by expanding the attack surface. Therefore, at first it is necessary to address the issue of legacy systems which were not designed with cyber attacks in mind and hence are harder to properly secure. Moreover, cyber attacks are cheaper, easier to organize and evolve faster than physical attacks. Therefore, policymakers must frequently update their assessment models and data collection techniques to keep pace with emerging threats. Current models used to evaluate the cybersecurity level of energy critical infrastructure are far from being perfect and there is space for improvements. This may require investing in advanced data analytics and machine learning tools to enable early or even real-time detection of threats. Effective detection is the initial step towards enhancing prevention strategies.</a:t>
            </a:r>
            <a:endParaRPr dirty="0"/>
          </a:p>
        </p:txBody>
      </p:sp>
      <p:sp>
        <p:nvSpPr>
          <p:cNvPr id="339" name="Google Shape;33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As previously mentioned, Europe is not self-sufficient in terms of energy resources. Therefore, it is of fundamental importance to optimize usage and minimize waste of energy by increasing efficiency. On the other hand, the EU can also increase its energy production by adopting renewable energy sources. These two points not only increase environmental sustainability but also help in multiple ways such as reducing costs, reducing dependence from exporting countries (and hence improving security) and pushing forward innovation. Actually, the EU is already working on these aspects (e.g. energetic class of buildings and ban on polluting fuel cars) but we believe that many more steps towards this direction are possible. </a:t>
            </a: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Since current technologies are far away from making the EU completely independent from foreign countries, it is essential to invest in research to enhance existing technologies while also developing new ones. Again, a long-term vision is required.</a:t>
            </a: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dirty="0">
                <a:solidFill>
                  <a:schemeClr val="dk1"/>
                </a:solidFill>
                <a:latin typeface="Arial"/>
                <a:ea typeface="Arial"/>
                <a:cs typeface="Arial"/>
                <a:sym typeface="Arial"/>
              </a:rPr>
              <a:t>Examples: Nuclear energy, Solar Energy, Batteries, Industry processes.</a:t>
            </a:r>
            <a:endParaRPr dirty="0"/>
          </a:p>
        </p:txBody>
      </p:sp>
      <p:sp>
        <p:nvSpPr>
          <p:cNvPr id="350" name="Google Shape;35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Improving the security and resilience of critical energy infrastructure requires a coordinated and collaborative approach that involves both regulators, governments, companies in the sector and other stakeholders. This concept is particularly important in the European Union (EU) given that it is composed of multiple countries each with their unique characteristics. Hence, new policies should be developed in close contact with all relevant entities to ensure the feasibility and applicability of the entire strategy.</a:t>
            </a: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chemeClr val="dk1"/>
                </a:solidFill>
                <a:latin typeface="Arial"/>
                <a:ea typeface="Arial"/>
                <a:cs typeface="Arial"/>
                <a:sym typeface="Arial"/>
              </a:rPr>
              <a:t>Examples: Companies focus on earning money while regulators focus on stability, integrity of the industry, consumer protection and ensuring fair competition.</a:t>
            </a:r>
            <a:endParaRPr/>
          </a:p>
        </p:txBody>
      </p:sp>
      <p:sp>
        <p:nvSpPr>
          <p:cNvPr id="364" name="Google Shape;3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27ccf3077e_0_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227ccf3077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solidFill>
                  <a:srgbClr val="202124"/>
                </a:solidFill>
                <a:latin typeface="Arial"/>
                <a:ea typeface="Arial"/>
                <a:cs typeface="Arial"/>
                <a:sym typeface="Arial"/>
              </a:rPr>
              <a:t>The Energy infrastructure is composed by three main structures: power station, transmission lines and control centers. Power stations transform the primary energy (including </a:t>
            </a:r>
            <a:r>
              <a:rPr lang="en-US" sz="1100" dirty="0">
                <a:solidFill>
                  <a:srgbClr val="040C28"/>
                </a:solidFill>
                <a:latin typeface="Arial"/>
                <a:ea typeface="Arial"/>
                <a:cs typeface="Arial"/>
                <a:sym typeface="Arial"/>
              </a:rPr>
              <a:t>nuclear energy, fossil energy -- like oil, coal and natural gas -- and renewable sources like wind, solar, geothermal and hydropower</a:t>
            </a:r>
            <a:r>
              <a:rPr lang="en-US" sz="1100" dirty="0">
                <a:solidFill>
                  <a:srgbClr val="202124"/>
                </a:solidFill>
                <a:latin typeface="Arial"/>
                <a:ea typeface="Arial"/>
                <a:cs typeface="Arial"/>
                <a:sym typeface="Arial"/>
              </a:rPr>
              <a:t>) into electricity. </a:t>
            </a:r>
            <a:r>
              <a:rPr lang="en-US" sz="1100" dirty="0">
                <a:solidFill>
                  <a:schemeClr val="dk1"/>
                </a:solidFill>
                <a:latin typeface="Arial"/>
                <a:ea typeface="Arial"/>
                <a:cs typeface="Arial"/>
                <a:sym typeface="Arial"/>
              </a:rPr>
              <a:t>Transmission lines serve two primary purposes: They move electricity from generation sites to customers and they interconnect systems. A transmission substation located near a power plant uses large transformers to increase the voltage to higher levels. At the other end of the transmission line, a substation uses transformers to step transmission voltages back down to distribution voltages so the electricity can be distributed to customers. Control centers have sophisticated monitoring and control systems and are staffed by operators 24 hours per day, 365 days per year. These operators are responsible for several key functions, including balancing power generation and demand, monitoring flows over transmission lines, planning and configuring the system to operate reliably, maintaining system stability and preparing for emergencies. Operators are helped by Supervisory Control and Data Acquisition Systems (SCADA) and other control systems that monitor the system itself. These electronic systems enable efficient operation and management of electric systems using automated data collection and equipment control. In the EU fossil fuels are the most used primary source.</a:t>
            </a:r>
            <a:endParaRPr sz="1100" dirty="0">
              <a:solidFill>
                <a:schemeClr val="dk1"/>
              </a:solidFill>
              <a:latin typeface="Arial"/>
              <a:ea typeface="Arial"/>
              <a:cs typeface="Arial"/>
              <a:sym typeface="Arial"/>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681aa84e6_0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t>The graph, taken from the IEA website, shows the percentage of the population in time with access to electricity. A look at the data clearly shows how important this sector is. In Europe, North America and North Africa, almost all citizens have access to electricity. In Asia-Pacific and Central America, it is about 96% of the population. In last place is sub-Saharian Africa, where 48,5% of the population has access to infrastructure. The global percentage is 89.8%. </a:t>
            </a:r>
            <a:endParaRPr sz="1100"/>
          </a:p>
        </p:txBody>
      </p:sp>
      <p:sp>
        <p:nvSpPr>
          <p:cNvPr id="116" name="Google Shape;116;g22681aa84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7ce2bbf77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solidFill>
                  <a:schemeClr val="dk1"/>
                </a:solidFill>
              </a:rPr>
              <a:t>Key trends show that global energy consumption has steadily increased from 2000 to the present, and studies indicate that this increase will continue in the future. This consistently positive trend underscores the importance of the energy sector. Another important trend is evident in global investment in the energy market graph. Clean energy investment is beginning to pick up and is expected to exceed USD 1.4 trillion in 2022, accounting for nearly three-quarters of the growth in total energy investment. Energy production and use account for more than 75% of greenhouse gas emissions in the EU. Decarbonization and efficiency of the EU energy system is therefore key to achieving the EU's 2030 climate targets and implementing the long-term strategy aiming at carbon neutrality by 2050. For this reason, money has been poured into research to increase the efficiency of energy storage and transport, and there are increasing investments in carbon-free energy sources.</a:t>
            </a:r>
            <a:endParaRPr sz="1100" dirty="0">
              <a:solidFill>
                <a:schemeClr val="dk1"/>
              </a:solidFill>
            </a:endParaRPr>
          </a:p>
          <a:p>
            <a:pPr marL="0" lvl="0" indent="0" algn="l" rtl="0">
              <a:spcBef>
                <a:spcPts val="0"/>
              </a:spcBef>
              <a:spcAft>
                <a:spcPts val="0"/>
              </a:spcAft>
              <a:buNone/>
            </a:pPr>
            <a:endParaRPr sz="1100" dirty="0">
              <a:solidFill>
                <a:schemeClr val="dk1"/>
              </a:solidFill>
            </a:endParaRPr>
          </a:p>
        </p:txBody>
      </p:sp>
      <p:sp>
        <p:nvSpPr>
          <p:cNvPr id="129" name="Google Shape;129;g227ce2bbf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100" dirty="0">
                <a:solidFill>
                  <a:schemeClr val="dk1"/>
                </a:solidFill>
                <a:latin typeface="Arial"/>
                <a:ea typeface="Arial"/>
                <a:cs typeface="Arial"/>
                <a:sym typeface="Arial"/>
              </a:rPr>
              <a:t>Due to the central role of the energy sector, it becomes crucial to keep the infrastructure continuously working. During the last half of the 20th century, technical innovations and developments in digital information and telecommunications dramatically increased interdependencies among the Nation’s critical infrastructures. Each infrastructure depends on other infrastructures to function successfully. Disruptions in a single infrastructure can generate disturbances within other infrastructures and over long distances, and the pattern of interconnections can extend or amplify the effects of a disruption. There are also interdependencies within the energy infrastructure itself, particularly the dependence of petroleum refineries and pipeline pumping stations on a reliable electricity supply and backup generators and utility maintenance vehicles to be supplied with diesel and gasoline fuel. The interconnectedness of energy infrastructures also cross international borders. Oil and natural gas pipelines and electric transmission lines have helped integrate the energy systems of different nations, as in Europe, which was 45% dependent on Russian natural gas by the early 2020s.</a:t>
            </a:r>
            <a:endParaRPr sz="1100" dirty="0"/>
          </a:p>
        </p:txBody>
      </p:sp>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dirty="0">
                <a:solidFill>
                  <a:schemeClr val="dk1"/>
                </a:solidFill>
                <a:latin typeface="Arial"/>
                <a:ea typeface="Arial"/>
                <a:cs typeface="Arial"/>
                <a:sym typeface="Arial"/>
              </a:rPr>
              <a:t>Considering the importance of energy in our life and its influence on other critical infrastructures, CEI requests significant attention. As reported by the US Department for Homeland Security, during 2015, the Industrial Control Systems Cyber Emergency Response Team responded to 245 incidents; the Energy sector tops the list with 79% incidents. The trend shown in the graph can be assumed the same also for the EU where the energy infrastructure resulted one of the more targeted among critical ones. All modern critical infrastructures are increasingly evolving into distributed, complex cyber-physical systems that must be proactively protected and rapidly recovered to mitigate physical or cyber incidents or attacks. One of the most high-profile cyber attack is the 2015 attack on Ukraine's distribution system during the Russo-Ukrainian war. The attack led to a disruption of supply and a power outage that affected 27 substations and about 225,000 end users. The attackers used targeted emails carrying Microsoft Word and Excel attachments. Opening the files by employees installed a specific Remote Access Tool (a type of malware) on the workstations. From there, the attackers gained access privileges until they fully installed the specially designed malware on the SCADA systems. This allowed them to attack multiple substations. Eventually, they were able to trigger the power outage. Seven 110 kV and twenty-three 35 kV substations were shut down. This incident attracted worldwide attention and helped raise public awareness of the vulnerabilities of electric power systems. But it's not just about cyber threats; physical damage to infrastructure is also programmed to cause disruption. The last major physical attack was on the NordStream2 pipeline for transporting gas to Europe. In 2021, Russia supplied about 45% of the natural gas imported by the countries of the European Union. This meant a huge economic loss for the Russian country and a challenge for some European countries dependent on Russian gas.</a:t>
            </a:r>
            <a:endParaRPr sz="1100" dirty="0">
              <a:solidFill>
                <a:schemeClr val="dk1"/>
              </a:solidFill>
            </a:endParaRPr>
          </a:p>
        </p:txBody>
      </p:sp>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US" sz="1100" dirty="0">
                <a:solidFill>
                  <a:schemeClr val="dk1"/>
                </a:solidFill>
                <a:latin typeface="Arial"/>
                <a:ea typeface="Arial"/>
                <a:cs typeface="Arial"/>
                <a:sym typeface="Arial"/>
              </a:rPr>
              <a:t>As we said, the energy infrastructure provides essential fuel to all of the other critical infrastructures, and in turn depends on the Nation’s transportation, communications, finance, and government infrastructures. Power outages have the potential to disrupt communications, water, and transportation systems; impact businesses by reducing productivity or closing the facility; cause food spoilage and water contamination and prevent the use of medical devices. Populations that are dependent upon access to electricity can also be impacted, including people with health problems that depend on caretakers, electric medical devices, and have limited mobility. When a breach occurs, data is always at risk. A disclosure can mine our privacy or an agency's strategic data and can cause problems in managing records and properly managing the infrastructure. In the end, we must always consider the reputation that the agency managing the energy infrastructure, or worse, the state, may lose. Whenever the lives of many people are affected by a lack of service that can results even in loss of life, managers can be held responsible for what happens, and a bad reputation can never be recovered from.</a:t>
            </a:r>
            <a:endParaRPr sz="1100" dirty="0"/>
          </a:p>
        </p:txBody>
      </p:sp>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olo" type="title">
  <p:cSld name="TITLE">
    <p:spTree>
      <p:nvGrpSpPr>
        <p:cNvPr id="1" name="Shape 9"/>
        <p:cNvGrpSpPr/>
        <p:nvPr/>
      </p:nvGrpSpPr>
      <p:grpSpPr>
        <a:xfrm>
          <a:off x="0" y="0"/>
          <a:ext cx="0" cy="0"/>
          <a:chOff x="0" y="0"/>
          <a:chExt cx="0" cy="0"/>
        </a:xfrm>
      </p:grpSpPr>
      <p:sp>
        <p:nvSpPr>
          <p:cNvPr id="10" name="Google Shape;10;p26"/>
          <p:cNvSpPr txBox="1">
            <a:spLocks noGrp="1"/>
          </p:cNvSpPr>
          <p:nvPr>
            <p:ph type="body" idx="1"/>
          </p:nvPr>
        </p:nvSpPr>
        <p:spPr>
          <a:xfrm>
            <a:off x="1219200" y="11986162"/>
            <a:ext cx="21945599" cy="605791"/>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3000"/>
              <a:buFont typeface="Arial"/>
              <a:buNone/>
              <a:defRPr sz="3000">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1" name="Google Shape;11;p26"/>
          <p:cNvSpPr txBox="1">
            <a:spLocks noGrp="1"/>
          </p:cNvSpPr>
          <p:nvPr>
            <p:ph type="title"/>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000000"/>
              </a:buClr>
              <a:buSzPts val="12800"/>
              <a:buFont typeface="Arial"/>
              <a:buNone/>
              <a:defRPr sz="12800"/>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12" name="Google Shape;12;p26"/>
          <p:cNvSpPr txBox="1">
            <a:spLocks noGrp="1"/>
          </p:cNvSpPr>
          <p:nvPr>
            <p:ph type="body" idx="2"/>
          </p:nvPr>
        </p:nvSpPr>
        <p:spPr>
          <a:xfrm>
            <a:off x="1219200" y="7567579"/>
            <a:ext cx="21945600" cy="225059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1pPr>
            <a:lvl2pPr marL="914400" lvl="1"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2pPr>
            <a:lvl3pPr marL="1371600" lvl="2"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3pPr>
            <a:lvl4pPr marL="1828800" lvl="3"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4pPr>
            <a:lvl5pPr marL="2286000" lvl="4" indent="-228600" algn="ctr">
              <a:lnSpc>
                <a:spcPct val="100000"/>
              </a:lnSpc>
              <a:spcBef>
                <a:spcPts val="0"/>
              </a:spcBef>
              <a:spcAft>
                <a:spcPts val="0"/>
              </a:spcAft>
              <a:buClr>
                <a:srgbClr val="000000"/>
              </a:buClr>
              <a:buSzPts val="6000"/>
              <a:buFont typeface="Arial"/>
              <a:buNone/>
              <a:defRPr sz="60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3" name="Google Shape;13;p26"/>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chiarazione">
  <p:cSld name="Dichiarazione">
    <p:spTree>
      <p:nvGrpSpPr>
        <p:cNvPr id="1" name="Shape 51"/>
        <p:cNvGrpSpPr/>
        <p:nvPr/>
      </p:nvGrpSpPr>
      <p:grpSpPr>
        <a:xfrm>
          <a:off x="0" y="0"/>
          <a:ext cx="0" cy="0"/>
          <a:chOff x="0" y="0"/>
          <a:chExt cx="0" cy="0"/>
        </a:xfrm>
      </p:grpSpPr>
      <p:sp>
        <p:nvSpPr>
          <p:cNvPr id="52" name="Google Shape;52;p35"/>
          <p:cNvSpPr txBox="1">
            <a:spLocks noGrp="1"/>
          </p:cNvSpPr>
          <p:nvPr>
            <p:ph type="body" idx="1"/>
          </p:nvPr>
        </p:nvSpPr>
        <p:spPr>
          <a:xfrm>
            <a:off x="1219200" y="3251200"/>
            <a:ext cx="21945600" cy="6604000"/>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1pPr>
            <a:lvl2pPr marL="914400" lvl="1"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2pPr>
            <a:lvl3pPr marL="1371600" lvl="2"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3pPr>
            <a:lvl4pPr marL="1828800" lvl="3"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4pPr>
            <a:lvl5pPr marL="2286000" lvl="4" indent="-228600" algn="ctr">
              <a:lnSpc>
                <a:spcPct val="80000"/>
              </a:lnSpc>
              <a:spcBef>
                <a:spcPts val="0"/>
              </a:spcBef>
              <a:spcAft>
                <a:spcPts val="0"/>
              </a:spcAft>
              <a:buClr>
                <a:srgbClr val="000000"/>
              </a:buClr>
              <a:buSzPts val="12800"/>
              <a:buFont typeface="Arial"/>
              <a:buNone/>
              <a:defRPr sz="128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3" name="Google Shape;53;p35"/>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ormazione importante">
  <p:cSld name="Informazione importante">
    <p:spTree>
      <p:nvGrpSpPr>
        <p:cNvPr id="1" name="Shape 54"/>
        <p:cNvGrpSpPr/>
        <p:nvPr/>
      </p:nvGrpSpPr>
      <p:grpSpPr>
        <a:xfrm>
          <a:off x="0" y="0"/>
          <a:ext cx="0" cy="0"/>
          <a:chOff x="0" y="0"/>
          <a:chExt cx="0" cy="0"/>
        </a:xfrm>
      </p:grpSpPr>
      <p:sp>
        <p:nvSpPr>
          <p:cNvPr id="55" name="Google Shape;55;p36"/>
          <p:cNvSpPr txBox="1">
            <a:spLocks noGrp="1"/>
          </p:cNvSpPr>
          <p:nvPr>
            <p:ph type="body" idx="1"/>
          </p:nvPr>
        </p:nvSpPr>
        <p:spPr>
          <a:xfrm>
            <a:off x="1219200" y="8462239"/>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6" name="Google Shape;56;p36"/>
          <p:cNvSpPr txBox="1">
            <a:spLocks noGrp="1"/>
          </p:cNvSpPr>
          <p:nvPr>
            <p:ph type="body" idx="2"/>
          </p:nvPr>
        </p:nvSpPr>
        <p:spPr>
          <a:xfrm>
            <a:off x="1219200" y="4214484"/>
            <a:ext cx="21945600" cy="4269708"/>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1pPr>
            <a:lvl2pPr marL="914400" lvl="1"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2pPr>
            <a:lvl3pPr marL="1371600" lvl="2"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3pPr>
            <a:lvl4pPr marL="1828800" lvl="3"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4pPr>
            <a:lvl5pPr marL="2286000" lvl="4" indent="-228600" algn="ctr">
              <a:lnSpc>
                <a:spcPct val="80000"/>
              </a:lnSpc>
              <a:spcBef>
                <a:spcPts val="0"/>
              </a:spcBef>
              <a:spcAft>
                <a:spcPts val="0"/>
              </a:spcAft>
              <a:buClr>
                <a:srgbClr val="000000"/>
              </a:buClr>
              <a:buSzPts val="22400"/>
              <a:buFont typeface="Arial"/>
              <a:buNone/>
              <a:defRPr sz="224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7" name="Google Shape;57;p36"/>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zione">
  <p:cSld name="Citazione">
    <p:spTree>
      <p:nvGrpSpPr>
        <p:cNvPr id="1" name="Shape 58"/>
        <p:cNvGrpSpPr/>
        <p:nvPr/>
      </p:nvGrpSpPr>
      <p:grpSpPr>
        <a:xfrm>
          <a:off x="0" y="0"/>
          <a:ext cx="0" cy="0"/>
          <a:chOff x="0" y="0"/>
          <a:chExt cx="0" cy="0"/>
        </a:xfrm>
      </p:grpSpPr>
      <p:sp>
        <p:nvSpPr>
          <p:cNvPr id="59" name="Google Shape;59;p37"/>
          <p:cNvSpPr txBox="1">
            <a:spLocks noGrp="1"/>
          </p:cNvSpPr>
          <p:nvPr>
            <p:ph type="body" idx="1"/>
          </p:nvPr>
        </p:nvSpPr>
        <p:spPr>
          <a:xfrm>
            <a:off x="1219200" y="11100053"/>
            <a:ext cx="21945602" cy="832613"/>
          </a:xfrm>
          <a:prstGeom prst="rect">
            <a:avLst/>
          </a:prstGeom>
          <a:noFill/>
          <a:ln>
            <a:noFill/>
          </a:ln>
        </p:spPr>
        <p:txBody>
          <a:bodyPr spcFirstLastPara="1" wrap="square" lIns="50800" tIns="50800" rIns="50800" bIns="50800" anchor="ctr"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60" name="Google Shape;60;p37"/>
          <p:cNvSpPr txBox="1">
            <a:spLocks noGrp="1"/>
          </p:cNvSpPr>
          <p:nvPr>
            <p:ph type="body" idx="2"/>
          </p:nvPr>
        </p:nvSpPr>
        <p:spPr>
          <a:xfrm>
            <a:off x="1219200" y="4178300"/>
            <a:ext cx="21945600" cy="4416425"/>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1pPr>
            <a:lvl2pPr marL="914400" lvl="1"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2pPr>
            <a:lvl3pPr marL="1371600" lvl="2"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3pPr>
            <a:lvl4pPr marL="1828800" lvl="3"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4pPr>
            <a:lvl5pPr marL="2286000" lvl="4" indent="-228600" algn="ctr">
              <a:lnSpc>
                <a:spcPct val="80000"/>
              </a:lnSpc>
              <a:spcBef>
                <a:spcPts val="0"/>
              </a:spcBef>
              <a:spcAft>
                <a:spcPts val="0"/>
              </a:spcAft>
              <a:buClr>
                <a:srgbClr val="000000"/>
              </a:buClr>
              <a:buSzPts val="8400"/>
              <a:buFont typeface="Arial"/>
              <a:buNone/>
              <a:defRPr sz="84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61" name="Google Shape;61;p37"/>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to - 3 per pagina">
  <p:cSld name="Foto - 3 per pagina">
    <p:spTree>
      <p:nvGrpSpPr>
        <p:cNvPr id="1" name="Shape 62"/>
        <p:cNvGrpSpPr/>
        <p:nvPr/>
      </p:nvGrpSpPr>
      <p:grpSpPr>
        <a:xfrm>
          <a:off x="0" y="0"/>
          <a:ext cx="0" cy="0"/>
          <a:chOff x="0" y="0"/>
          <a:chExt cx="0" cy="0"/>
        </a:xfrm>
      </p:grpSpPr>
      <p:sp>
        <p:nvSpPr>
          <p:cNvPr id="63" name="Google Shape;63;p38"/>
          <p:cNvSpPr>
            <a:spLocks noGrp="1"/>
          </p:cNvSpPr>
          <p:nvPr>
            <p:ph type="pic" idx="2"/>
          </p:nvPr>
        </p:nvSpPr>
        <p:spPr>
          <a:xfrm>
            <a:off x="15744825" y="5581752"/>
            <a:ext cx="7365408" cy="8280401"/>
          </a:xfrm>
          <a:prstGeom prst="rect">
            <a:avLst/>
          </a:prstGeom>
          <a:noFill/>
          <a:ln>
            <a:noFill/>
          </a:ln>
        </p:spPr>
      </p:sp>
      <p:sp>
        <p:nvSpPr>
          <p:cNvPr id="64" name="Google Shape;64;p38"/>
          <p:cNvSpPr>
            <a:spLocks noGrp="1"/>
          </p:cNvSpPr>
          <p:nvPr>
            <p:ph type="pic" idx="3"/>
          </p:nvPr>
        </p:nvSpPr>
        <p:spPr>
          <a:xfrm>
            <a:off x="15363825" y="1270000"/>
            <a:ext cx="8115300" cy="5409006"/>
          </a:xfrm>
          <a:prstGeom prst="rect">
            <a:avLst/>
          </a:prstGeom>
          <a:noFill/>
          <a:ln>
            <a:noFill/>
          </a:ln>
        </p:spPr>
      </p:sp>
      <p:sp>
        <p:nvSpPr>
          <p:cNvPr id="65" name="Google Shape;65;p38"/>
          <p:cNvSpPr>
            <a:spLocks noGrp="1"/>
          </p:cNvSpPr>
          <p:nvPr>
            <p:ph type="pic" idx="4"/>
          </p:nvPr>
        </p:nvSpPr>
        <p:spPr>
          <a:xfrm>
            <a:off x="-63500" y="1270000"/>
            <a:ext cx="16764000" cy="11176000"/>
          </a:xfrm>
          <a:prstGeom prst="rect">
            <a:avLst/>
          </a:prstGeom>
          <a:noFill/>
          <a:ln>
            <a:noFill/>
          </a:ln>
        </p:spPr>
      </p:sp>
      <p:sp>
        <p:nvSpPr>
          <p:cNvPr id="66" name="Google Shape;66;p38"/>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to">
  <p:cSld name="Foto">
    <p:spTree>
      <p:nvGrpSpPr>
        <p:cNvPr id="1" name="Shape 67"/>
        <p:cNvGrpSpPr/>
        <p:nvPr/>
      </p:nvGrpSpPr>
      <p:grpSpPr>
        <a:xfrm>
          <a:off x="0" y="0"/>
          <a:ext cx="0" cy="0"/>
          <a:chOff x="0" y="0"/>
          <a:chExt cx="0" cy="0"/>
        </a:xfrm>
      </p:grpSpPr>
      <p:sp>
        <p:nvSpPr>
          <p:cNvPr id="68" name="Google Shape;68;p39"/>
          <p:cNvSpPr>
            <a:spLocks noGrp="1"/>
          </p:cNvSpPr>
          <p:nvPr>
            <p:ph type="pic" idx="2"/>
          </p:nvPr>
        </p:nvSpPr>
        <p:spPr>
          <a:xfrm>
            <a:off x="1270000" y="-423334"/>
            <a:ext cx="21844000" cy="14562668"/>
          </a:xfrm>
          <a:prstGeom prst="rect">
            <a:avLst/>
          </a:prstGeom>
          <a:noFill/>
          <a:ln>
            <a:noFill/>
          </a:ln>
        </p:spPr>
      </p:sp>
      <p:sp>
        <p:nvSpPr>
          <p:cNvPr id="69" name="Google Shape;69;p39"/>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uota">
  <p:cSld name="Vuota">
    <p:spTree>
      <p:nvGrpSpPr>
        <p:cNvPr id="1" name="Shape 70"/>
        <p:cNvGrpSpPr/>
        <p:nvPr/>
      </p:nvGrpSpPr>
      <p:grpSpPr>
        <a:xfrm>
          <a:off x="0" y="0"/>
          <a:ext cx="0" cy="0"/>
          <a:chOff x="0" y="0"/>
          <a:chExt cx="0" cy="0"/>
        </a:xfrm>
      </p:grpSpPr>
      <p:sp>
        <p:nvSpPr>
          <p:cNvPr id="71" name="Google Shape;71;p40"/>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olo e foto" type="tx">
  <p:cSld name="TITLE_AND_BODY">
    <p:spTree>
      <p:nvGrpSpPr>
        <p:cNvPr id="1" name="Shape 14"/>
        <p:cNvGrpSpPr/>
        <p:nvPr/>
      </p:nvGrpSpPr>
      <p:grpSpPr>
        <a:xfrm>
          <a:off x="0" y="0"/>
          <a:ext cx="0" cy="0"/>
          <a:chOff x="0" y="0"/>
          <a:chExt cx="0" cy="0"/>
        </a:xfrm>
      </p:grpSpPr>
      <p:sp>
        <p:nvSpPr>
          <p:cNvPr id="15" name="Google Shape;15;p27"/>
          <p:cNvSpPr>
            <a:spLocks noGrp="1"/>
          </p:cNvSpPr>
          <p:nvPr>
            <p:ph type="pic" idx="2"/>
          </p:nvPr>
        </p:nvSpPr>
        <p:spPr>
          <a:xfrm>
            <a:off x="0" y="-1270000"/>
            <a:ext cx="24384000" cy="16256000"/>
          </a:xfrm>
          <a:prstGeom prst="rect">
            <a:avLst/>
          </a:prstGeom>
          <a:noFill/>
          <a:ln>
            <a:noFill/>
          </a:ln>
        </p:spPr>
      </p:sp>
      <p:sp>
        <p:nvSpPr>
          <p:cNvPr id="16" name="Google Shape;16;p27"/>
          <p:cNvSpPr txBox="1">
            <a:spLocks noGrp="1"/>
          </p:cNvSpPr>
          <p:nvPr>
            <p:ph type="title"/>
          </p:nvPr>
        </p:nvSpPr>
        <p:spPr>
          <a:xfrm>
            <a:off x="1219200" y="3543300"/>
            <a:ext cx="21945600" cy="4267200"/>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FFFFFF"/>
              </a:buClr>
              <a:buSzPts val="12800"/>
              <a:buFont typeface="Arial"/>
              <a:buNone/>
              <a:defRPr sz="12800">
                <a:solidFill>
                  <a:srgbClr val="FFFFFF"/>
                </a:solidFill>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17" name="Google Shape;17;p27"/>
          <p:cNvSpPr txBox="1">
            <a:spLocks noGrp="1"/>
          </p:cNvSpPr>
          <p:nvPr>
            <p:ph type="body" idx="1"/>
          </p:nvPr>
        </p:nvSpPr>
        <p:spPr>
          <a:xfrm>
            <a:off x="1219200" y="7569200"/>
            <a:ext cx="21945600" cy="2252112"/>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1pPr>
            <a:lvl2pPr marL="914400" lvl="1"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2pPr>
            <a:lvl3pPr marL="1371600" lvl="2"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3pPr>
            <a:lvl4pPr marL="1828800" lvl="3"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4pPr>
            <a:lvl5pPr marL="2286000" lvl="4" indent="-228600" algn="ctr">
              <a:lnSpc>
                <a:spcPct val="100000"/>
              </a:lnSpc>
              <a:spcBef>
                <a:spcPts val="0"/>
              </a:spcBef>
              <a:spcAft>
                <a:spcPts val="0"/>
              </a:spcAft>
              <a:buClr>
                <a:srgbClr val="FFFFFF"/>
              </a:buClr>
              <a:buSzPts val="6000"/>
              <a:buFont typeface="Arial"/>
              <a:buNone/>
              <a:defRPr sz="6000">
                <a:solidFill>
                  <a:srgbClr val="FFFFFF"/>
                </a:solidFill>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8" name="Google Shape;18;p27"/>
          <p:cNvSpPr txBox="1">
            <a:spLocks noGrp="1"/>
          </p:cNvSpPr>
          <p:nvPr>
            <p:ph type="body" idx="3"/>
          </p:nvPr>
        </p:nvSpPr>
        <p:spPr>
          <a:xfrm>
            <a:off x="1219200" y="11988800"/>
            <a:ext cx="21945602" cy="605791"/>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3000"/>
              <a:buFont typeface="Arial"/>
              <a:buNone/>
              <a:defRPr sz="3000">
                <a:solidFill>
                  <a:srgbClr val="FFFFFF"/>
                </a:solidFill>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19" name="Google Shape;19;p27"/>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2000"/>
              <a:buFont typeface="Arial"/>
              <a:buNone/>
              <a:defRPr>
                <a:solidFill>
                  <a:srgbClr val="FFFFFF"/>
                </a:solidFill>
              </a:defRPr>
            </a:lvl1pPr>
            <a:lvl2pPr marL="0" lvl="1" indent="0" algn="ctr">
              <a:lnSpc>
                <a:spcPct val="100000"/>
              </a:lnSpc>
              <a:spcBef>
                <a:spcPts val="0"/>
              </a:spcBef>
              <a:spcAft>
                <a:spcPts val="0"/>
              </a:spcAft>
              <a:buClr>
                <a:srgbClr val="FFFFFF"/>
              </a:buClr>
              <a:buSzPts val="2000"/>
              <a:buFont typeface="Arial"/>
              <a:buNone/>
              <a:defRPr>
                <a:solidFill>
                  <a:srgbClr val="FFFFFF"/>
                </a:solidFill>
              </a:defRPr>
            </a:lvl2pPr>
            <a:lvl3pPr marL="0" lvl="2" indent="0" algn="ctr">
              <a:lnSpc>
                <a:spcPct val="100000"/>
              </a:lnSpc>
              <a:spcBef>
                <a:spcPts val="0"/>
              </a:spcBef>
              <a:spcAft>
                <a:spcPts val="0"/>
              </a:spcAft>
              <a:buClr>
                <a:srgbClr val="FFFFFF"/>
              </a:buClr>
              <a:buSzPts val="2000"/>
              <a:buFont typeface="Arial"/>
              <a:buNone/>
              <a:defRPr>
                <a:solidFill>
                  <a:srgbClr val="FFFFFF"/>
                </a:solidFill>
              </a:defRPr>
            </a:lvl3pPr>
            <a:lvl4pPr marL="0" lvl="3" indent="0" algn="ctr">
              <a:lnSpc>
                <a:spcPct val="100000"/>
              </a:lnSpc>
              <a:spcBef>
                <a:spcPts val="0"/>
              </a:spcBef>
              <a:spcAft>
                <a:spcPts val="0"/>
              </a:spcAft>
              <a:buClr>
                <a:srgbClr val="FFFFFF"/>
              </a:buClr>
              <a:buSzPts val="2000"/>
              <a:buFont typeface="Arial"/>
              <a:buNone/>
              <a:defRPr>
                <a:solidFill>
                  <a:srgbClr val="FFFFFF"/>
                </a:solidFill>
              </a:defRPr>
            </a:lvl4pPr>
            <a:lvl5pPr marL="0" lvl="4" indent="0" algn="ctr">
              <a:lnSpc>
                <a:spcPct val="100000"/>
              </a:lnSpc>
              <a:spcBef>
                <a:spcPts val="0"/>
              </a:spcBef>
              <a:spcAft>
                <a:spcPts val="0"/>
              </a:spcAft>
              <a:buClr>
                <a:srgbClr val="FFFFFF"/>
              </a:buClr>
              <a:buSzPts val="2000"/>
              <a:buFont typeface="Arial"/>
              <a:buNone/>
              <a:defRPr>
                <a:solidFill>
                  <a:srgbClr val="FFFFFF"/>
                </a:solidFill>
              </a:defRPr>
            </a:lvl5pPr>
            <a:lvl6pPr marL="0" lvl="5" indent="0" algn="ctr">
              <a:lnSpc>
                <a:spcPct val="100000"/>
              </a:lnSpc>
              <a:spcBef>
                <a:spcPts val="0"/>
              </a:spcBef>
              <a:spcAft>
                <a:spcPts val="0"/>
              </a:spcAft>
              <a:buClr>
                <a:srgbClr val="FFFFFF"/>
              </a:buClr>
              <a:buSzPts val="2000"/>
              <a:buFont typeface="Arial"/>
              <a:buNone/>
              <a:defRPr>
                <a:solidFill>
                  <a:srgbClr val="FFFFFF"/>
                </a:solidFill>
              </a:defRPr>
            </a:lvl6pPr>
            <a:lvl7pPr marL="0" lvl="6" indent="0" algn="ctr">
              <a:lnSpc>
                <a:spcPct val="100000"/>
              </a:lnSpc>
              <a:spcBef>
                <a:spcPts val="0"/>
              </a:spcBef>
              <a:spcAft>
                <a:spcPts val="0"/>
              </a:spcAft>
              <a:buClr>
                <a:srgbClr val="FFFFFF"/>
              </a:buClr>
              <a:buSzPts val="2000"/>
              <a:buFont typeface="Arial"/>
              <a:buNone/>
              <a:defRPr>
                <a:solidFill>
                  <a:srgbClr val="FFFFFF"/>
                </a:solidFill>
              </a:defRPr>
            </a:lvl7pPr>
            <a:lvl8pPr marL="0" lvl="7" indent="0" algn="ctr">
              <a:lnSpc>
                <a:spcPct val="100000"/>
              </a:lnSpc>
              <a:spcBef>
                <a:spcPts val="0"/>
              </a:spcBef>
              <a:spcAft>
                <a:spcPts val="0"/>
              </a:spcAft>
              <a:buClr>
                <a:srgbClr val="FFFFFF"/>
              </a:buClr>
              <a:buSzPts val="2000"/>
              <a:buFont typeface="Arial"/>
              <a:buNone/>
              <a:defRPr>
                <a:solidFill>
                  <a:srgbClr val="FFFFFF"/>
                </a:solidFill>
              </a:defRPr>
            </a:lvl8pPr>
            <a:lvl9pPr marL="0" lvl="8" indent="0" algn="ctr">
              <a:lnSpc>
                <a:spcPct val="100000"/>
              </a:lnSpc>
              <a:spcBef>
                <a:spcPts val="0"/>
              </a:spcBef>
              <a:spcAft>
                <a:spcPts val="0"/>
              </a:spcAft>
              <a:buClr>
                <a:srgbClr val="FFFFFF"/>
              </a:buClr>
              <a:buSzPts val="2000"/>
              <a:buFont typeface="Arial"/>
              <a:buNone/>
              <a:defRPr>
                <a:solidFill>
                  <a:srgbClr val="FFFFFF"/>
                </a:solidFill>
              </a:defRPr>
            </a:lvl9pPr>
          </a:lstStyle>
          <a:p>
            <a:pPr marL="0" lvl="0" indent="0" algn="ctr" rtl="0">
              <a:spcBef>
                <a:spcPts val="0"/>
              </a:spcBef>
              <a:spcAft>
                <a:spcPts val="0"/>
              </a:spcAft>
              <a:buNone/>
            </a:pPr>
            <a:fld id="{00000000-1234-1234-1234-123412341234}" type="slidenum">
              <a:rPr lang="en-US"/>
              <a:t>‹N›</a:t>
            </a:fld>
            <a:endParaRPr sz="2000" b="0" i="0" u="none" strike="noStrike" cap="none">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foto 2">
  <p:cSld name="Titolo e foto 2">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1215495" y="4585102"/>
            <a:ext cx="9757338" cy="2540001"/>
          </a:xfrm>
          <a:prstGeom prst="rect">
            <a:avLst/>
          </a:prstGeom>
          <a:noFill/>
          <a:ln>
            <a:noFill/>
          </a:ln>
        </p:spPr>
        <p:txBody>
          <a:bodyPr spcFirstLastPara="1" wrap="square" lIns="50800" tIns="50800" rIns="50800" bIns="50800" anchor="b"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22" name="Google Shape;22;p28"/>
          <p:cNvSpPr>
            <a:spLocks noGrp="1"/>
          </p:cNvSpPr>
          <p:nvPr>
            <p:ph type="pic" idx="2"/>
          </p:nvPr>
        </p:nvSpPr>
        <p:spPr>
          <a:xfrm>
            <a:off x="9283700" y="1270000"/>
            <a:ext cx="16751300" cy="11176000"/>
          </a:xfrm>
          <a:prstGeom prst="rect">
            <a:avLst/>
          </a:prstGeom>
          <a:noFill/>
          <a:ln>
            <a:noFill/>
          </a:ln>
        </p:spPr>
      </p:sp>
      <p:sp>
        <p:nvSpPr>
          <p:cNvPr id="23" name="Google Shape;23;p28"/>
          <p:cNvSpPr txBox="1">
            <a:spLocks noGrp="1"/>
          </p:cNvSpPr>
          <p:nvPr>
            <p:ph type="body" idx="1"/>
          </p:nvPr>
        </p:nvSpPr>
        <p:spPr>
          <a:xfrm>
            <a:off x="1219200" y="7016750"/>
            <a:ext cx="9753600" cy="541655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2pPr>
            <a:lvl3pPr marL="1371600" lvl="2"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3pPr>
            <a:lvl4pPr marL="1828800" lvl="3"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4pPr>
            <a:lvl5pPr marL="2286000" lvl="4"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24" name="Google Shape;24;p28"/>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olo e punti elenco">
  <p:cSld name="Titolo e punti elenco">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27" name="Google Shape;27;p29"/>
          <p:cNvSpPr txBox="1">
            <a:spLocks noGrp="1"/>
          </p:cNvSpPr>
          <p:nvPr>
            <p:ph type="body" idx="1"/>
          </p:nvPr>
        </p:nvSpPr>
        <p:spPr>
          <a:xfrm>
            <a:off x="1219200" y="4013200"/>
            <a:ext cx="21948577" cy="8483600"/>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28" name="Google Shape;28;p29"/>
          <p:cNvSpPr txBox="1">
            <a:spLocks noGrp="1"/>
          </p:cNvSpPr>
          <p:nvPr>
            <p:ph type="body" idx="2"/>
          </p:nvPr>
        </p:nvSpPr>
        <p:spPr>
          <a:xfrm>
            <a:off x="1219200" y="2384648"/>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29" name="Google Shape;29;p29"/>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unti elenco">
  <p:cSld name="Punti elenco">
    <p:spTree>
      <p:nvGrpSpPr>
        <p:cNvPr id="1" name="Shape 30"/>
        <p:cNvGrpSpPr/>
        <p:nvPr/>
      </p:nvGrpSpPr>
      <p:grpSpPr>
        <a:xfrm>
          <a:off x="0" y="0"/>
          <a:ext cx="0" cy="0"/>
          <a:chOff x="0" y="0"/>
          <a:chExt cx="0" cy="0"/>
        </a:xfrm>
      </p:grpSpPr>
      <p:sp>
        <p:nvSpPr>
          <p:cNvPr id="31" name="Google Shape;31;p30"/>
          <p:cNvSpPr txBox="1">
            <a:spLocks noGrp="1"/>
          </p:cNvSpPr>
          <p:nvPr>
            <p:ph type="body" idx="1"/>
          </p:nvPr>
        </p:nvSpPr>
        <p:spPr>
          <a:xfrm>
            <a:off x="1219200" y="4013200"/>
            <a:ext cx="21945600" cy="8487148"/>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32" name="Google Shape;32;p30"/>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olo, punti elenco e foto">
  <p:cSld name="Titolo, punti elenco e foto">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1219200" y="774700"/>
            <a:ext cx="9753600" cy="1600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35" name="Google Shape;35;p31"/>
          <p:cNvSpPr>
            <a:spLocks noGrp="1"/>
          </p:cNvSpPr>
          <p:nvPr>
            <p:ph type="pic" idx="2"/>
          </p:nvPr>
        </p:nvSpPr>
        <p:spPr>
          <a:xfrm>
            <a:off x="12192644" y="718588"/>
            <a:ext cx="10972801" cy="12329624"/>
          </a:xfrm>
          <a:prstGeom prst="rect">
            <a:avLst/>
          </a:prstGeom>
          <a:noFill/>
          <a:ln>
            <a:noFill/>
          </a:ln>
        </p:spPr>
      </p:sp>
      <p:sp>
        <p:nvSpPr>
          <p:cNvPr id="36" name="Google Shape;36;p31"/>
          <p:cNvSpPr txBox="1">
            <a:spLocks noGrp="1"/>
          </p:cNvSpPr>
          <p:nvPr>
            <p:ph type="body" idx="1"/>
          </p:nvPr>
        </p:nvSpPr>
        <p:spPr>
          <a:xfrm>
            <a:off x="1219200" y="2387600"/>
            <a:ext cx="9757569" cy="832612"/>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37" name="Google Shape;37;p31"/>
          <p:cNvSpPr txBox="1">
            <a:spLocks noGrp="1"/>
          </p:cNvSpPr>
          <p:nvPr>
            <p:ph type="body" idx="3"/>
          </p:nvPr>
        </p:nvSpPr>
        <p:spPr>
          <a:xfrm>
            <a:off x="1219200" y="4023221"/>
            <a:ext cx="9757569" cy="8384679"/>
          </a:xfrm>
          <a:prstGeom prst="rect">
            <a:avLst/>
          </a:prstGeom>
          <a:noFill/>
          <a:ln>
            <a:noFill/>
          </a:ln>
        </p:spPr>
        <p:txBody>
          <a:bodyPr spcFirstLastPara="1" wrap="square" lIns="50800" tIns="50800" rIns="50800" bIns="50800" anchor="t" anchorCtr="0">
            <a:normAutofit/>
          </a:bodyPr>
          <a:lstStyle>
            <a:lvl1pPr marL="457200" lvl="0" indent="-400050" algn="l">
              <a:lnSpc>
                <a:spcPct val="90000"/>
              </a:lnSpc>
              <a:spcBef>
                <a:spcPts val="2400"/>
              </a:spcBef>
              <a:spcAft>
                <a:spcPts val="0"/>
              </a:spcAft>
              <a:buClr>
                <a:srgbClr val="000000"/>
              </a:buClr>
              <a:buSzPts val="2700"/>
              <a:buChar char="•"/>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38" name="Google Shape;38;p31"/>
          <p:cNvSpPr txBox="1">
            <a:spLocks noGrp="1"/>
          </p:cNvSpPr>
          <p:nvPr>
            <p:ph type="sldNum" idx="12"/>
          </p:nvPr>
        </p:nvSpPr>
        <p:spPr>
          <a:xfrm>
            <a:off x="1200403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zione">
  <p:cSld name="Sezione">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1219200" y="3242270"/>
            <a:ext cx="21945600" cy="6604001"/>
          </a:xfrm>
          <a:prstGeom prst="rect">
            <a:avLst/>
          </a:prstGeom>
          <a:noFill/>
          <a:ln>
            <a:noFill/>
          </a:ln>
        </p:spPr>
        <p:txBody>
          <a:bodyPr spcFirstLastPara="1" wrap="square" lIns="50800" tIns="50800" rIns="50800" bIns="50800" anchor="ctr" anchorCtr="0">
            <a:normAutofit/>
          </a:bodyPr>
          <a:lstStyle>
            <a:lvl1pPr lvl="0" algn="ctr">
              <a:lnSpc>
                <a:spcPct val="80000"/>
              </a:lnSpc>
              <a:spcBef>
                <a:spcPts val="0"/>
              </a:spcBef>
              <a:spcAft>
                <a:spcPts val="0"/>
              </a:spcAft>
              <a:buClr>
                <a:srgbClr val="000000"/>
              </a:buClr>
              <a:buSzPts val="12800"/>
              <a:buFont typeface="Arial"/>
              <a:buNone/>
              <a:defRPr sz="12800"/>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41" name="Google Shape;41;p32"/>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titolo">
  <p:cSld name="Solo titolo">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44" name="Google Shape;44;p33"/>
          <p:cNvSpPr txBox="1">
            <a:spLocks noGrp="1"/>
          </p:cNvSpPr>
          <p:nvPr>
            <p:ph type="body" idx="1"/>
          </p:nvPr>
        </p:nvSpPr>
        <p:spPr>
          <a:xfrm>
            <a:off x="1219200" y="2384648"/>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45" name="Google Shape;45;p33"/>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rogramma">
  <p:cSld name="Programma">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lvl="0" algn="ctr">
              <a:lnSpc>
                <a:spcPct val="80000"/>
              </a:lnSpc>
              <a:spcBef>
                <a:spcPts val="0"/>
              </a:spcBef>
              <a:spcAft>
                <a:spcPts val="0"/>
              </a:spcAft>
              <a:buClr>
                <a:srgbClr val="000000"/>
              </a:buClr>
              <a:buSzPts val="1800"/>
              <a:buNone/>
              <a:defRPr/>
            </a:lvl1pPr>
            <a:lvl2pPr lvl="1" algn="ctr">
              <a:lnSpc>
                <a:spcPct val="80000"/>
              </a:lnSpc>
              <a:spcBef>
                <a:spcPts val="0"/>
              </a:spcBef>
              <a:spcAft>
                <a:spcPts val="0"/>
              </a:spcAft>
              <a:buClr>
                <a:srgbClr val="000000"/>
              </a:buClr>
              <a:buSzPts val="1800"/>
              <a:buNone/>
              <a:defRPr/>
            </a:lvl2pPr>
            <a:lvl3pPr lvl="2" algn="ctr">
              <a:lnSpc>
                <a:spcPct val="80000"/>
              </a:lnSpc>
              <a:spcBef>
                <a:spcPts val="0"/>
              </a:spcBef>
              <a:spcAft>
                <a:spcPts val="0"/>
              </a:spcAft>
              <a:buClr>
                <a:srgbClr val="000000"/>
              </a:buClr>
              <a:buSzPts val="1800"/>
              <a:buNone/>
              <a:defRPr/>
            </a:lvl3pPr>
            <a:lvl4pPr lvl="3" algn="ctr">
              <a:lnSpc>
                <a:spcPct val="80000"/>
              </a:lnSpc>
              <a:spcBef>
                <a:spcPts val="0"/>
              </a:spcBef>
              <a:spcAft>
                <a:spcPts val="0"/>
              </a:spcAft>
              <a:buClr>
                <a:srgbClr val="000000"/>
              </a:buClr>
              <a:buSzPts val="1800"/>
              <a:buNone/>
              <a:defRPr/>
            </a:lvl4pPr>
            <a:lvl5pPr lvl="4" algn="ctr">
              <a:lnSpc>
                <a:spcPct val="80000"/>
              </a:lnSpc>
              <a:spcBef>
                <a:spcPts val="0"/>
              </a:spcBef>
              <a:spcAft>
                <a:spcPts val="0"/>
              </a:spcAft>
              <a:buClr>
                <a:srgbClr val="000000"/>
              </a:buClr>
              <a:buSzPts val="1800"/>
              <a:buNone/>
              <a:defRPr/>
            </a:lvl5pPr>
            <a:lvl6pPr lvl="5" algn="ctr">
              <a:lnSpc>
                <a:spcPct val="80000"/>
              </a:lnSpc>
              <a:spcBef>
                <a:spcPts val="0"/>
              </a:spcBef>
              <a:spcAft>
                <a:spcPts val="0"/>
              </a:spcAft>
              <a:buClr>
                <a:srgbClr val="000000"/>
              </a:buClr>
              <a:buSzPts val="1800"/>
              <a:buNone/>
              <a:defRPr/>
            </a:lvl6pPr>
            <a:lvl7pPr lvl="6" algn="ctr">
              <a:lnSpc>
                <a:spcPct val="80000"/>
              </a:lnSpc>
              <a:spcBef>
                <a:spcPts val="0"/>
              </a:spcBef>
              <a:spcAft>
                <a:spcPts val="0"/>
              </a:spcAft>
              <a:buClr>
                <a:srgbClr val="000000"/>
              </a:buClr>
              <a:buSzPts val="1800"/>
              <a:buNone/>
              <a:defRPr/>
            </a:lvl7pPr>
            <a:lvl8pPr lvl="7" algn="ctr">
              <a:lnSpc>
                <a:spcPct val="80000"/>
              </a:lnSpc>
              <a:spcBef>
                <a:spcPts val="0"/>
              </a:spcBef>
              <a:spcAft>
                <a:spcPts val="0"/>
              </a:spcAft>
              <a:buClr>
                <a:srgbClr val="000000"/>
              </a:buClr>
              <a:buSzPts val="1800"/>
              <a:buNone/>
              <a:defRPr/>
            </a:lvl8pPr>
            <a:lvl9pPr lvl="8" algn="ctr">
              <a:lnSpc>
                <a:spcPct val="80000"/>
              </a:lnSpc>
              <a:spcBef>
                <a:spcPts val="0"/>
              </a:spcBef>
              <a:spcAft>
                <a:spcPts val="0"/>
              </a:spcAft>
              <a:buClr>
                <a:srgbClr val="000000"/>
              </a:buClr>
              <a:buSzPts val="1800"/>
              <a:buNone/>
              <a:defRPr/>
            </a:lvl9pPr>
          </a:lstStyle>
          <a:p>
            <a:endParaRPr/>
          </a:p>
        </p:txBody>
      </p:sp>
      <p:sp>
        <p:nvSpPr>
          <p:cNvPr id="48" name="Google Shape;48;p34"/>
          <p:cNvSpPr txBox="1">
            <a:spLocks noGrp="1"/>
          </p:cNvSpPr>
          <p:nvPr>
            <p:ph type="body" idx="1"/>
          </p:nvPr>
        </p:nvSpPr>
        <p:spPr>
          <a:xfrm>
            <a:off x="1219200" y="4013200"/>
            <a:ext cx="21945600" cy="8385548"/>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1pPr>
            <a:lvl2pPr marL="914400" lvl="1"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2pPr>
            <a:lvl3pPr marL="1371600" lvl="2"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3pPr>
            <a:lvl4pPr marL="1828800" lvl="3"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4pPr>
            <a:lvl5pPr marL="2286000" lvl="4" indent="-228600" algn="l">
              <a:lnSpc>
                <a:spcPct val="100000"/>
              </a:lnSpc>
              <a:spcBef>
                <a:spcPts val="2400"/>
              </a:spcBef>
              <a:spcAft>
                <a:spcPts val="0"/>
              </a:spcAft>
              <a:buClr>
                <a:srgbClr val="000000"/>
              </a:buClr>
              <a:buSzPts val="6800"/>
              <a:buFont typeface="Arial"/>
              <a:buNone/>
              <a:defRPr sz="6800">
                <a:latin typeface="Arial"/>
                <a:ea typeface="Arial"/>
                <a:cs typeface="Arial"/>
                <a:sym typeface="Arial"/>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49" name="Google Shape;49;p34"/>
          <p:cNvSpPr txBox="1">
            <a:spLocks noGrp="1"/>
          </p:cNvSpPr>
          <p:nvPr>
            <p:ph type="body" idx="2"/>
          </p:nvPr>
        </p:nvSpPr>
        <p:spPr>
          <a:xfrm>
            <a:off x="1219200" y="2387115"/>
            <a:ext cx="21945602" cy="832613"/>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000000"/>
              </a:buClr>
              <a:buSzPts val="4400"/>
              <a:buFont typeface="Arial"/>
              <a:buNone/>
              <a:defRPr>
                <a:latin typeface="Arial"/>
                <a:ea typeface="Arial"/>
                <a:cs typeface="Arial"/>
                <a:sym typeface="Arial"/>
              </a:defRPr>
            </a:lvl1pPr>
            <a:lvl2pPr marL="914400" lvl="1" indent="-400050" algn="l">
              <a:lnSpc>
                <a:spcPct val="90000"/>
              </a:lnSpc>
              <a:spcBef>
                <a:spcPts val="2400"/>
              </a:spcBef>
              <a:spcAft>
                <a:spcPts val="0"/>
              </a:spcAft>
              <a:buClr>
                <a:srgbClr val="000000"/>
              </a:buClr>
              <a:buSzPts val="2700"/>
              <a:buChar char="•"/>
              <a:defRPr/>
            </a:lvl2pPr>
            <a:lvl3pPr marL="1371600" lvl="2" indent="-400050" algn="l">
              <a:lnSpc>
                <a:spcPct val="90000"/>
              </a:lnSpc>
              <a:spcBef>
                <a:spcPts val="2400"/>
              </a:spcBef>
              <a:spcAft>
                <a:spcPts val="0"/>
              </a:spcAft>
              <a:buClr>
                <a:srgbClr val="000000"/>
              </a:buClr>
              <a:buSzPts val="2700"/>
              <a:buChar char="•"/>
              <a:defRPr/>
            </a:lvl3pPr>
            <a:lvl4pPr marL="1828800" lvl="3" indent="-400050" algn="l">
              <a:lnSpc>
                <a:spcPct val="90000"/>
              </a:lnSpc>
              <a:spcBef>
                <a:spcPts val="2400"/>
              </a:spcBef>
              <a:spcAft>
                <a:spcPts val="0"/>
              </a:spcAft>
              <a:buClr>
                <a:srgbClr val="000000"/>
              </a:buClr>
              <a:buSzPts val="2700"/>
              <a:buChar char="•"/>
              <a:defRPr/>
            </a:lvl4pPr>
            <a:lvl5pPr marL="2286000" lvl="4" indent="-400050" algn="l">
              <a:lnSpc>
                <a:spcPct val="90000"/>
              </a:lnSpc>
              <a:spcBef>
                <a:spcPts val="2400"/>
              </a:spcBef>
              <a:spcAft>
                <a:spcPts val="0"/>
              </a:spcAft>
              <a:buClr>
                <a:srgbClr val="000000"/>
              </a:buClr>
              <a:buSzPts val="2700"/>
              <a:buChar char="•"/>
              <a:defRPr/>
            </a:lvl5pPr>
            <a:lvl6pPr marL="2743200" lvl="5" indent="-400050" algn="l">
              <a:lnSpc>
                <a:spcPct val="90000"/>
              </a:lnSpc>
              <a:spcBef>
                <a:spcPts val="2400"/>
              </a:spcBef>
              <a:spcAft>
                <a:spcPts val="0"/>
              </a:spcAft>
              <a:buClr>
                <a:srgbClr val="000000"/>
              </a:buClr>
              <a:buSzPts val="2700"/>
              <a:buChar char="•"/>
              <a:defRPr/>
            </a:lvl6pPr>
            <a:lvl7pPr marL="3200400" lvl="6" indent="-400050" algn="l">
              <a:lnSpc>
                <a:spcPct val="90000"/>
              </a:lnSpc>
              <a:spcBef>
                <a:spcPts val="2400"/>
              </a:spcBef>
              <a:spcAft>
                <a:spcPts val="0"/>
              </a:spcAft>
              <a:buClr>
                <a:srgbClr val="000000"/>
              </a:buClr>
              <a:buSzPts val="2700"/>
              <a:buChar char="•"/>
              <a:defRPr/>
            </a:lvl7pPr>
            <a:lvl8pPr marL="3657600" lvl="7" indent="-400050" algn="l">
              <a:lnSpc>
                <a:spcPct val="90000"/>
              </a:lnSpc>
              <a:spcBef>
                <a:spcPts val="2400"/>
              </a:spcBef>
              <a:spcAft>
                <a:spcPts val="0"/>
              </a:spcAft>
              <a:buClr>
                <a:srgbClr val="000000"/>
              </a:buClr>
              <a:buSzPts val="2700"/>
              <a:buChar char="•"/>
              <a:defRPr/>
            </a:lvl8pPr>
            <a:lvl9pPr marL="4114800" lvl="8" indent="-400050" algn="l">
              <a:lnSpc>
                <a:spcPct val="90000"/>
              </a:lnSpc>
              <a:spcBef>
                <a:spcPts val="2400"/>
              </a:spcBef>
              <a:spcAft>
                <a:spcPts val="0"/>
              </a:spcAft>
              <a:buClr>
                <a:srgbClr val="000000"/>
              </a:buClr>
              <a:buSzPts val="2700"/>
              <a:buChar char="•"/>
              <a:defRPr/>
            </a:lvl9pPr>
          </a:lstStyle>
          <a:p>
            <a:endParaRPr/>
          </a:p>
        </p:txBody>
      </p:sp>
      <p:sp>
        <p:nvSpPr>
          <p:cNvPr id="50" name="Google Shape;50;p34"/>
          <p:cNvSpPr txBox="1">
            <a:spLocks noGrp="1"/>
          </p:cNvSpPr>
          <p:nvPr>
            <p:ph type="sldNum" idx="12"/>
          </p:nvPr>
        </p:nvSpPr>
        <p:spPr>
          <a:xfrm>
            <a:off x="12001499" y="12700000"/>
            <a:ext cx="388621" cy="429261"/>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1pPr>
            <a:lvl2pPr marL="0" lvl="1"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2pPr>
            <a:lvl3pPr marL="0" lvl="2"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3pPr>
            <a:lvl4pPr marL="0" lvl="3"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4pPr>
            <a:lvl5pPr marL="0" lvl="4"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5pPr>
            <a:lvl6pPr marL="0" lvl="5"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6pPr>
            <a:lvl7pPr marL="0" lvl="6"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7pPr>
            <a:lvl8pPr marL="0" lvl="7"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8pPr>
            <a:lvl9pPr marL="0" lvl="8" indent="0" algn="ctr">
              <a:lnSpc>
                <a:spcPct val="100000"/>
              </a:lnSpc>
              <a:spcBef>
                <a:spcPts val="0"/>
              </a:spcBef>
              <a:spcAft>
                <a:spcPts val="0"/>
              </a:spcAft>
              <a:buClr>
                <a:srgbClr val="5E5E5E"/>
              </a:buClr>
              <a:buSzPts val="2000"/>
              <a:buFont typeface="Arial"/>
              <a:buNone/>
              <a:defRPr sz="2000">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1219200" y="774700"/>
            <a:ext cx="21945600" cy="1727200"/>
          </a:xfrm>
          <a:prstGeom prst="rect">
            <a:avLst/>
          </a:prstGeom>
          <a:noFill/>
          <a:ln>
            <a:noFill/>
          </a:ln>
        </p:spPr>
        <p:txBody>
          <a:bodyPr spcFirstLastPara="1" wrap="square" lIns="50800" tIns="50800" rIns="50800" bIns="50800" anchor="t" anchorCtr="0">
            <a:normAutofit/>
          </a:bodyPr>
          <a:lstStyle>
            <a:lvl1pPr marR="0" lvl="0"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1pPr>
            <a:lvl2pPr marR="0" lvl="1"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2pPr>
            <a:lvl3pPr marR="0" lvl="2"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3pPr>
            <a:lvl4pPr marR="0" lvl="3"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4pPr>
            <a:lvl5pPr marR="0" lvl="4"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5pPr>
            <a:lvl6pPr marR="0" lvl="5"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6pPr>
            <a:lvl7pPr marR="0" lvl="6"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7pPr>
            <a:lvl8pPr marR="0" lvl="7"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8pPr>
            <a:lvl9pPr marR="0" lvl="8" algn="ctr" rtl="0">
              <a:lnSpc>
                <a:spcPct val="80000"/>
              </a:lnSpc>
              <a:spcBef>
                <a:spcPts val="0"/>
              </a:spcBef>
              <a:spcAft>
                <a:spcPts val="0"/>
              </a:spcAft>
              <a:buClr>
                <a:srgbClr val="000000"/>
              </a:buClr>
              <a:buSzPts val="8400"/>
              <a:buFont typeface="Arial"/>
              <a:buNone/>
              <a:defRPr sz="8400" b="0" i="0" u="none" strike="noStrike" cap="none">
                <a:solidFill>
                  <a:srgbClr val="000000"/>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1219200" y="4013200"/>
            <a:ext cx="21948577" cy="8483600"/>
          </a:xfrm>
          <a:prstGeom prst="rect">
            <a:avLst/>
          </a:prstGeom>
          <a:noFill/>
          <a:ln>
            <a:noFill/>
          </a:ln>
        </p:spPr>
        <p:txBody>
          <a:bodyPr spcFirstLastPara="1" wrap="square" lIns="50800" tIns="50800" rIns="50800" bIns="50800" anchor="t" anchorCtr="0">
            <a:normAutofit/>
          </a:bodyPr>
          <a:lstStyle>
            <a:lvl1pPr marL="457200" marR="0" lvl="0"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1pPr>
            <a:lvl2pPr marL="914400" marR="0" lvl="1"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2pPr>
            <a:lvl3pPr marL="1371600" marR="0" lvl="2"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3pPr>
            <a:lvl4pPr marL="1828800" marR="0" lvl="3"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4pPr>
            <a:lvl5pPr marL="2286000" marR="0" lvl="4"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5pPr>
            <a:lvl6pPr marL="2743200" marR="0" lvl="5"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6pPr>
            <a:lvl7pPr marL="3200400" marR="0" lvl="6"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7pPr>
            <a:lvl8pPr marL="3657600" marR="0" lvl="7"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8pPr>
            <a:lvl9pPr marL="4114800" marR="0" lvl="8" indent="-647700" algn="l" rtl="0">
              <a:lnSpc>
                <a:spcPct val="90000"/>
              </a:lnSpc>
              <a:spcBef>
                <a:spcPts val="2400"/>
              </a:spcBef>
              <a:spcAft>
                <a:spcPts val="0"/>
              </a:spcAft>
              <a:buClr>
                <a:srgbClr val="000000"/>
              </a:buClr>
              <a:buSzPts val="6600"/>
              <a:buFont typeface="Arial"/>
              <a:buChar char="•"/>
              <a:defRPr sz="4400" b="0" i="0" u="none" strike="noStrike" cap="none">
                <a:solidFill>
                  <a:srgbClr val="000000"/>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11997689" y="12700000"/>
            <a:ext cx="388621" cy="429261"/>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1pPr>
            <a:lvl2pPr marL="0" marR="0" lvl="1"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2pPr>
            <a:lvl3pPr marL="0" marR="0" lvl="2"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3pPr>
            <a:lvl4pPr marL="0" marR="0" lvl="3"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4pPr>
            <a:lvl5pPr marL="0" marR="0" lvl="4"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5pPr>
            <a:lvl6pPr marL="0" marR="0" lvl="5"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6pPr>
            <a:lvl7pPr marL="0" marR="0" lvl="6"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7pPr>
            <a:lvl8pPr marL="0" marR="0" lvl="7"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8pPr>
            <a:lvl9pPr marL="0" marR="0" lvl="8" indent="0" algn="ctr" rtl="0">
              <a:lnSpc>
                <a:spcPct val="100000"/>
              </a:lnSpc>
              <a:spcBef>
                <a:spcPts val="0"/>
              </a:spcBef>
              <a:spcAft>
                <a:spcPts val="0"/>
              </a:spcAft>
              <a:buClr>
                <a:srgbClr val="5E5E5E"/>
              </a:buClr>
              <a:buSzPts val="2000"/>
              <a:buFont typeface="Arial"/>
              <a:buNone/>
              <a:defRPr sz="2000" b="0" i="0" u="none" strike="noStrike" cap="none">
                <a:solidFill>
                  <a:srgbClr val="5E5E5E"/>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iea.blob.core.windows.net/assets/b0beda65-8a1d-46ae-87a2-f95947ec2714/WorldEnergyInvestment2022.pdf" TargetMode="External"/><Relationship Id="rId13" Type="http://schemas.openxmlformats.org/officeDocument/2006/relationships/hyperlink" Target="https://www.statista.com/statistics/737504/us-fed-gov-it-cyber-security-fy-budget/" TargetMode="External"/><Relationship Id="rId18" Type="http://schemas.openxmlformats.org/officeDocument/2006/relationships/hyperlink" Target="https://energy.ec.europa.eu/topics/research-and-technology/energy-storage_en" TargetMode="External"/><Relationship Id="rId26" Type="http://schemas.openxmlformats.org/officeDocument/2006/relationships/hyperlink" Target="https://www.irena.org/about" TargetMode="External"/><Relationship Id="rId3" Type="http://schemas.openxmlformats.org/officeDocument/2006/relationships/hyperlink" Target="https://energy.ec.europa.eu/topics/energy-security/critical-infrastructure-and-cybersecurity_en" TargetMode="External"/><Relationship Id="rId21" Type="http://schemas.openxmlformats.org/officeDocument/2006/relationships/hyperlink" Target="https://www.iea.org/commentaries/accelerating-energy-efficiency-what-governments-can-do-now-to-deliver-energy-savings" TargetMode="External"/><Relationship Id="rId7" Type="http://schemas.openxmlformats.org/officeDocument/2006/relationships/hyperlink" Target="https://ec.europa.eu/eurostat/cache/infographs/energy/bloc-2a.html" TargetMode="External"/><Relationship Id="rId12" Type="http://schemas.openxmlformats.org/officeDocument/2006/relationships/hyperlink" Target="https://www.hornetsecurity.com/en/energy-industry-cyberattack-target-number-one/?_adin=02021864894" TargetMode="External"/><Relationship Id="rId17" Type="http://schemas.openxmlformats.org/officeDocument/2006/relationships/hyperlink" Target="https://www.enisa.europa.eu/publications/methodology-for-a-sectoral-cybersecurity-assessment/@@download/fullReport" TargetMode="External"/><Relationship Id="rId25" Type="http://schemas.openxmlformats.org/officeDocument/2006/relationships/hyperlink" Target="https://www.iea.org/about/mission" TargetMode="External"/><Relationship Id="rId2" Type="http://schemas.openxmlformats.org/officeDocument/2006/relationships/notesSlide" Target="../notesSlides/notesSlide26.xml"/><Relationship Id="rId16" Type="http://schemas.openxmlformats.org/officeDocument/2006/relationships/hyperlink" Target="https://energy.ec.europa.eu/topics/energy-security_en" TargetMode="External"/><Relationship Id="rId20" Type="http://schemas.openxmlformats.org/officeDocument/2006/relationships/hyperlink" Target="https://kpmg.com/ua/en/home/media/press-releases/2022/11/key-lessons-from-ukraines-eight-year-struggle-against-russian-cyber-warfare.html" TargetMode="External"/><Relationship Id="rId1" Type="http://schemas.openxmlformats.org/officeDocument/2006/relationships/slideLayout" Target="../slideLayouts/slideLayout1.xml"/><Relationship Id="rId6" Type="http://schemas.openxmlformats.org/officeDocument/2006/relationships/hyperlink" Target="https://www.energy.gov/sites/prod/files/oeprod/DocumentsandMedia/Energy_SSP_Public.pdf" TargetMode="External"/><Relationship Id="rId11" Type="http://schemas.openxmlformats.org/officeDocument/2006/relationships/hyperlink" Target="https://www.iot-now.com/2015/03/12/30962-energy-sector-stays-top-of-the-list-of-us-industries-under-cyber-attack-says-homeland-security-report/" TargetMode="External"/><Relationship Id="rId24" Type="http://schemas.openxmlformats.org/officeDocument/2006/relationships/hyperlink" Target="https://www.uscybersecurity.net/csmag/accelerating-critical-infrastructure-security-in-the-energy-sector/" TargetMode="External"/><Relationship Id="rId5" Type="http://schemas.openxmlformats.org/officeDocument/2006/relationships/hyperlink" Target="https://ec.europa.eu/research/participants/documents/downloadPublic?documentIds=080166e5b7096f83&amp;appId=PPGMS" TargetMode="External"/><Relationship Id="rId15" Type="http://schemas.openxmlformats.org/officeDocument/2006/relationships/hyperlink" Target="https://ec.europa.eu/commission/presscorner/detail/en/ip_22_6238" TargetMode="External"/><Relationship Id="rId23" Type="http://schemas.openxmlformats.org/officeDocument/2006/relationships/hyperlink" Target="https://repository.mruni.eu/bitstream/handle/007/17156/81174230.pdf?sequence=1&amp;isAllowed=y" TargetMode="External"/><Relationship Id="rId28" Type="http://schemas.openxmlformats.org/officeDocument/2006/relationships/hyperlink" Target="https://www.cleanenergywire.org/factsheets/germanys-dependence-imported-fossil-fuels#:~:text=The%20EU%20produces%20large%20parts,natural%20gas%20and%20crude%20oil." TargetMode="External"/><Relationship Id="rId10" Type="http://schemas.openxmlformats.org/officeDocument/2006/relationships/hyperlink" Target="https://www.statista.com/statistics/222066/projected-global-energy-consumption-by-source/" TargetMode="External"/><Relationship Id="rId19" Type="http://schemas.openxmlformats.org/officeDocument/2006/relationships/hyperlink" Target="https://www.iea.org/news/digitalization-set-to-transform-global-energy-system-with-profound-implications-for-all-energy-actors" TargetMode="External"/><Relationship Id="rId4" Type="http://schemas.openxmlformats.org/officeDocument/2006/relationships/hyperlink" Target="https://energy.ec.europa.eu/system/files/2019-03/evaluation_of_risks_of_cyber-incidents_and_on_costs_of_preventing_cyber-incidents_in_the_energy_sector_0.pdf" TargetMode="External"/><Relationship Id="rId9" Type="http://schemas.openxmlformats.org/officeDocument/2006/relationships/hyperlink" Target="https://www.iea.org/reports/sdg7-data-and-projections/access-to-electricity" TargetMode="External"/><Relationship Id="rId14" Type="http://schemas.openxmlformats.org/officeDocument/2006/relationships/hyperlink" Target="https://www.critical-entities-resilience-directive.com/" TargetMode="External"/><Relationship Id="rId22" Type="http://schemas.openxmlformats.org/officeDocument/2006/relationships/hyperlink" Target="https://cerre.eu/wp-content/uploads/2023/02/CERRE_Resilience-in-Energy.pdf" TargetMode="External"/><Relationship Id="rId27" Type="http://schemas.openxmlformats.org/officeDocument/2006/relationships/hyperlink" Target="https://ec.europa.eu/eurosta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75"/>
        <p:cNvGrpSpPr/>
        <p:nvPr/>
      </p:nvGrpSpPr>
      <p:grpSpPr>
        <a:xfrm>
          <a:off x="0" y="0"/>
          <a:ext cx="0" cy="0"/>
          <a:chOff x="0" y="0"/>
          <a:chExt cx="0" cy="0"/>
        </a:xfrm>
      </p:grpSpPr>
      <p:sp>
        <p:nvSpPr>
          <p:cNvPr id="76" name="Google Shape;76;p1"/>
          <p:cNvSpPr txBox="1">
            <a:spLocks noGrp="1"/>
          </p:cNvSpPr>
          <p:nvPr>
            <p:ph type="ctrTitle" idx="4294967295"/>
          </p:nvPr>
        </p:nvSpPr>
        <p:spPr>
          <a:xfrm>
            <a:off x="1457715" y="1126044"/>
            <a:ext cx="21945601" cy="1590745"/>
          </a:xfrm>
          <a:prstGeom prst="rect">
            <a:avLst/>
          </a:prstGeom>
          <a:noFill/>
          <a:ln>
            <a:noFill/>
          </a:ln>
        </p:spPr>
        <p:txBody>
          <a:bodyPr spcFirstLastPara="1" wrap="square" lIns="50800" tIns="50800" rIns="50800" bIns="50800" anchor="b" anchorCtr="0">
            <a:normAutofit/>
          </a:bodyPr>
          <a:lstStyle/>
          <a:p>
            <a:pPr marL="0" marR="0" lvl="0" indent="0" algn="l" rtl="0">
              <a:lnSpc>
                <a:spcPct val="80000"/>
              </a:lnSpc>
              <a:spcBef>
                <a:spcPts val="0"/>
              </a:spcBef>
              <a:spcAft>
                <a:spcPts val="0"/>
              </a:spcAft>
              <a:buClr>
                <a:srgbClr val="FFFFFF"/>
              </a:buClr>
              <a:buSzPts val="10800"/>
              <a:buFont typeface="Montserrat"/>
              <a:buNone/>
            </a:pPr>
            <a:r>
              <a:rPr lang="en-US" sz="10800" b="1" i="0" u="none" strike="noStrike" cap="none">
                <a:solidFill>
                  <a:srgbClr val="FFFFFF"/>
                </a:solidFill>
                <a:latin typeface="Montserrat"/>
                <a:ea typeface="Montserrat"/>
                <a:cs typeface="Montserrat"/>
                <a:sym typeface="Montserrat"/>
              </a:rPr>
              <a:t>Critical Energy Infrastructure</a:t>
            </a:r>
            <a:endParaRPr/>
          </a:p>
        </p:txBody>
      </p:sp>
      <p:sp>
        <p:nvSpPr>
          <p:cNvPr id="77" name="Google Shape;77;p1"/>
          <p:cNvSpPr txBox="1"/>
          <p:nvPr/>
        </p:nvSpPr>
        <p:spPr>
          <a:xfrm>
            <a:off x="17506950" y="10165889"/>
            <a:ext cx="5707200" cy="2134500"/>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Campo Marco Lorenzo</a:t>
            </a:r>
            <a:r>
              <a:rPr lang="en-US" sz="2400" b="0" i="0" u="none" strike="noStrike" cap="none">
                <a:solidFill>
                  <a:srgbClr val="FFFFFF"/>
                </a:solidFill>
                <a:latin typeface="Montserrat"/>
                <a:ea typeface="Montserrat"/>
                <a:cs typeface="Montserrat"/>
                <a:sym typeface="Montserrat"/>
              </a:rPr>
              <a:t> - 103213</a:t>
            </a:r>
            <a:endParaRPr sz="2400" b="0" i="0" u="none" strike="noStrike" cap="none">
              <a:solidFill>
                <a:srgbClr val="000000"/>
              </a:solidFill>
              <a:latin typeface="Montserrat"/>
              <a:ea typeface="Montserrat"/>
              <a:cs typeface="Montserrat"/>
              <a:sym typeface="Montserrat"/>
            </a:endParaRPr>
          </a:p>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Grazioli Davide</a:t>
            </a:r>
            <a:r>
              <a:rPr lang="en-US" sz="2400" b="0" i="0" u="none" strike="noStrike" cap="none">
                <a:solidFill>
                  <a:srgbClr val="FFFFFF"/>
                </a:solidFill>
                <a:latin typeface="Montserrat"/>
                <a:ea typeface="Montserrat"/>
                <a:cs typeface="Montserrat"/>
                <a:sym typeface="Montserrat"/>
              </a:rPr>
              <a:t> – 992467</a:t>
            </a:r>
            <a:endParaRPr/>
          </a:p>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Santomauro Carmine</a:t>
            </a:r>
            <a:r>
              <a:rPr lang="en-US" sz="2400" b="0" i="0" u="none" strike="noStrike" cap="none">
                <a:solidFill>
                  <a:srgbClr val="FFFFFF"/>
                </a:solidFill>
                <a:latin typeface="Montserrat"/>
                <a:ea typeface="Montserrat"/>
                <a:cs typeface="Montserrat"/>
                <a:sym typeface="Montserrat"/>
              </a:rPr>
              <a:t> - 995752 </a:t>
            </a:r>
            <a:endParaRPr/>
          </a:p>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Savino Matteo </a:t>
            </a:r>
            <a:r>
              <a:rPr lang="en-US" sz="2400" b="0" i="0" u="none" strike="noStrike" cap="none">
                <a:solidFill>
                  <a:srgbClr val="FFFFFF"/>
                </a:solidFill>
                <a:latin typeface="Montserrat"/>
                <a:ea typeface="Montserrat"/>
                <a:cs typeface="Montserrat"/>
                <a:sym typeface="Montserrat"/>
              </a:rPr>
              <a:t>- 994779</a:t>
            </a:r>
            <a:endParaRPr/>
          </a:p>
        </p:txBody>
      </p:sp>
      <p:sp>
        <p:nvSpPr>
          <p:cNvPr id="78" name="Google Shape;78;p1"/>
          <p:cNvSpPr txBox="1"/>
          <p:nvPr/>
        </p:nvSpPr>
        <p:spPr>
          <a:xfrm>
            <a:off x="1457715" y="3417488"/>
            <a:ext cx="19419133" cy="1191261"/>
          </a:xfrm>
          <a:prstGeom prst="rect">
            <a:avLst/>
          </a:prstGeom>
          <a:noFill/>
          <a:ln>
            <a:noFill/>
          </a:ln>
        </p:spPr>
        <p:txBody>
          <a:bodyPr spcFirstLastPara="1" wrap="square" lIns="50800" tIns="50800" rIns="50800" bIns="50800" anchor="b" anchorCtr="0">
            <a:normAutofit/>
          </a:bodyPr>
          <a:lstStyle/>
          <a:p>
            <a:pPr marL="0" marR="0" lvl="0" indent="0" algn="l" rtl="0">
              <a:lnSpc>
                <a:spcPct val="80000"/>
              </a:lnSpc>
              <a:spcBef>
                <a:spcPts val="0"/>
              </a:spcBef>
              <a:spcAft>
                <a:spcPts val="0"/>
              </a:spcAft>
              <a:buClr>
                <a:srgbClr val="FFFFFF"/>
              </a:buClr>
              <a:buSzPts val="7200"/>
              <a:buFont typeface="Montserrat"/>
              <a:buNone/>
            </a:pPr>
            <a:r>
              <a:rPr lang="en-US" sz="7200" b="0" i="0" u="none" strike="noStrike" cap="none">
                <a:solidFill>
                  <a:srgbClr val="FFFFFF"/>
                </a:solidFill>
                <a:latin typeface="Montserrat"/>
                <a:ea typeface="Montserrat"/>
                <a:cs typeface="Montserrat"/>
                <a:sym typeface="Montserrat"/>
              </a:rPr>
              <a:t>Resilience of Critical Infrastructure</a:t>
            </a:r>
            <a:endParaRPr/>
          </a:p>
        </p:txBody>
      </p:sp>
      <p:sp>
        <p:nvSpPr>
          <p:cNvPr id="79" name="Google Shape;79;p1"/>
          <p:cNvSpPr txBox="1"/>
          <p:nvPr/>
        </p:nvSpPr>
        <p:spPr>
          <a:xfrm>
            <a:off x="1457725" y="5158800"/>
            <a:ext cx="6421800" cy="11862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1" i="0" u="none" strike="noStrike" cap="none">
                <a:solidFill>
                  <a:srgbClr val="FFFFFF"/>
                </a:solidFill>
                <a:latin typeface="Montserrat"/>
                <a:ea typeface="Montserrat"/>
                <a:cs typeface="Montserrat"/>
                <a:sym typeface="Montserrat"/>
              </a:rPr>
              <a:t>Professor</a:t>
            </a:r>
            <a:r>
              <a:rPr lang="en-US" sz="3200" b="0" i="0" u="none" strike="noStrike" cap="none">
                <a:solidFill>
                  <a:srgbClr val="FFFFFF"/>
                </a:solidFill>
                <a:latin typeface="Montserrat"/>
                <a:ea typeface="Montserrat"/>
                <a:cs typeface="Montserrat"/>
                <a:sym typeface="Montserrat"/>
              </a:rPr>
              <a:t> : </a:t>
            </a:r>
            <a:r>
              <a:rPr lang="en-US" sz="3200" b="1" i="0" u="none" strike="noStrike" cap="none">
                <a:solidFill>
                  <a:srgbClr val="FFFFFF"/>
                </a:solidFill>
                <a:latin typeface="Montserrat"/>
                <a:ea typeface="Montserrat"/>
                <a:cs typeface="Montserrat"/>
                <a:sym typeface="Montserrat"/>
              </a:rPr>
              <a:t>Nasi Greta</a:t>
            </a:r>
            <a:endParaRPr/>
          </a:p>
          <a:p>
            <a:pPr marL="0" marR="0" lvl="0" indent="0" algn="l" rtl="0">
              <a:lnSpc>
                <a:spcPct val="120000"/>
              </a:lnSpc>
              <a:spcBef>
                <a:spcPts val="0"/>
              </a:spcBef>
              <a:spcAft>
                <a:spcPts val="0"/>
              </a:spcAft>
              <a:buClr>
                <a:srgbClr val="FFFFFF"/>
              </a:buClr>
              <a:buSzPts val="3200"/>
              <a:buFont typeface="Montserrat"/>
              <a:buNone/>
            </a:pPr>
            <a:r>
              <a:rPr lang="en-US" sz="3200" b="1" i="0" u="none" strike="noStrike" cap="none">
                <a:solidFill>
                  <a:srgbClr val="FFFFFF"/>
                </a:solidFill>
                <a:latin typeface="Montserrat"/>
                <a:ea typeface="Montserrat"/>
                <a:cs typeface="Montserrat"/>
                <a:sym typeface="Montserrat"/>
              </a:rPr>
              <a:t>Academic Year </a:t>
            </a:r>
            <a:r>
              <a:rPr lang="en-US" sz="3200" b="0" i="0" u="none" strike="noStrike" cap="none">
                <a:solidFill>
                  <a:srgbClr val="FFFFFF"/>
                </a:solidFill>
                <a:latin typeface="Montserrat"/>
                <a:ea typeface="Montserrat"/>
                <a:cs typeface="Montserrat"/>
                <a:sym typeface="Montserrat"/>
              </a:rPr>
              <a:t>: </a:t>
            </a:r>
            <a:r>
              <a:rPr lang="en-US" sz="3200" b="1" i="0" u="none" strike="noStrike" cap="none">
                <a:solidFill>
                  <a:srgbClr val="FFFFFF"/>
                </a:solidFill>
                <a:latin typeface="Montserrat"/>
                <a:ea typeface="Montserrat"/>
                <a:cs typeface="Montserrat"/>
                <a:sym typeface="Montserrat"/>
              </a:rPr>
              <a:t>2022 / 2023</a:t>
            </a:r>
            <a:endParaRPr/>
          </a:p>
        </p:txBody>
      </p:sp>
      <p:pic>
        <p:nvPicPr>
          <p:cNvPr id="80" name="Google Shape;80;p1" descr="02_Polimi_bandiera_BN_negativo_outline.png"/>
          <p:cNvPicPr preferRelativeResize="0"/>
          <p:nvPr/>
        </p:nvPicPr>
        <p:blipFill rotWithShape="1">
          <a:blip r:embed="rId3">
            <a:alphaModFix/>
          </a:blip>
          <a:srcRect/>
          <a:stretch/>
        </p:blipFill>
        <p:spPr>
          <a:xfrm>
            <a:off x="1220878" y="9423131"/>
            <a:ext cx="8867786" cy="3741645"/>
          </a:xfrm>
          <a:prstGeom prst="rect">
            <a:avLst/>
          </a:prstGeom>
          <a:noFill/>
          <a:ln>
            <a:noFill/>
          </a:ln>
        </p:spPr>
      </p:pic>
      <p:cxnSp>
        <p:nvCxnSpPr>
          <p:cNvPr id="81" name="Google Shape;81;p1"/>
          <p:cNvCxnSpPr/>
          <p:nvPr/>
        </p:nvCxnSpPr>
        <p:spPr>
          <a:xfrm rot="10800000" flipH="1">
            <a:off x="1161157" y="970148"/>
            <a:ext cx="1" cy="11775704"/>
          </a:xfrm>
          <a:prstGeom prst="straightConnector1">
            <a:avLst/>
          </a:prstGeom>
          <a:noFill/>
          <a:ln w="38100" cap="flat" cmpd="sng">
            <a:solidFill>
              <a:srgbClr val="FFFFFF"/>
            </a:solidFill>
            <a:prstDash val="solid"/>
            <a:miter lim="4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182"/>
        <p:cNvGrpSpPr/>
        <p:nvPr/>
      </p:nvGrpSpPr>
      <p:grpSpPr>
        <a:xfrm>
          <a:off x="0" y="0"/>
          <a:ext cx="0" cy="0"/>
          <a:chOff x="0" y="0"/>
          <a:chExt cx="0" cy="0"/>
        </a:xfrm>
      </p:grpSpPr>
      <p:sp>
        <p:nvSpPr>
          <p:cNvPr id="183" name="Google Shape;183;p9"/>
          <p:cNvSpPr/>
          <p:nvPr/>
        </p:nvSpPr>
        <p:spPr>
          <a:xfrm>
            <a:off x="4505643" y="6730"/>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4" name="Google Shape;184;p9"/>
          <p:cNvSpPr txBox="1"/>
          <p:nvPr/>
        </p:nvSpPr>
        <p:spPr>
          <a:xfrm>
            <a:off x="5088963" y="515229"/>
            <a:ext cx="18842454" cy="2213613"/>
          </a:xfrm>
          <a:prstGeom prst="rect">
            <a:avLst/>
          </a:prstGeom>
          <a:noFill/>
          <a:ln>
            <a:noFill/>
          </a:ln>
        </p:spPr>
        <p:txBody>
          <a:bodyPr spcFirstLastPara="1" wrap="square" lIns="50800" tIns="50800" rIns="50800" bIns="50800" anchor="b" anchorCtr="0">
            <a:normAutofit lnSpcReduction="10000"/>
          </a:bodyPr>
          <a:lstStyle/>
          <a:p>
            <a:pPr marL="0" marR="0" lvl="0" indent="0" algn="l" rtl="0">
              <a:lnSpc>
                <a:spcPct val="130000"/>
              </a:lnSpc>
              <a:spcBef>
                <a:spcPts val="0"/>
              </a:spcBef>
              <a:spcAft>
                <a:spcPts val="0"/>
              </a:spcAft>
              <a:buClr>
                <a:srgbClr val="7BACEB"/>
              </a:buClr>
              <a:buSzPts val="7200"/>
              <a:buFont typeface="Montserrat"/>
              <a:buNone/>
            </a:pPr>
            <a:r>
              <a:rPr lang="en-US" sz="7200" b="1" i="0" u="none" strike="noStrike" cap="none">
                <a:solidFill>
                  <a:srgbClr val="7BACEB"/>
                </a:solidFill>
                <a:latin typeface="Montserrat"/>
                <a:ea typeface="Montserrat"/>
                <a:cs typeface="Montserrat"/>
                <a:sym typeface="Montserrat"/>
              </a:rPr>
              <a:t>2. Regulative Frameworks</a:t>
            </a:r>
            <a:endParaRPr/>
          </a:p>
          <a:p>
            <a:pPr marL="0" marR="0" lvl="0" indent="0" algn="l" rtl="0">
              <a:lnSpc>
                <a:spcPct val="110000"/>
              </a:lnSpc>
              <a:spcBef>
                <a:spcPts val="0"/>
              </a:spcBef>
              <a:spcAft>
                <a:spcPts val="0"/>
              </a:spcAft>
              <a:buClr>
                <a:srgbClr val="7BACEB"/>
              </a:buClr>
              <a:buSzPts val="4900"/>
              <a:buFont typeface="Montserrat"/>
              <a:buNone/>
            </a:pPr>
            <a:r>
              <a:rPr lang="en-US" sz="4900" b="0" i="0" u="none" strike="noStrike" cap="none">
                <a:solidFill>
                  <a:srgbClr val="7BACEB"/>
                </a:solidFill>
                <a:latin typeface="Montserrat"/>
                <a:ea typeface="Montserrat"/>
                <a:cs typeface="Montserrat"/>
                <a:sym typeface="Montserrat"/>
              </a:rPr>
              <a:t>Stakeholders, Objectives, Risk Assessments, ISO Standards</a:t>
            </a:r>
            <a:endParaRPr/>
          </a:p>
        </p:txBody>
      </p:sp>
      <p:sp>
        <p:nvSpPr>
          <p:cNvPr id="185" name="Google Shape;185;p9"/>
          <p:cNvSpPr txBox="1"/>
          <p:nvPr/>
        </p:nvSpPr>
        <p:spPr>
          <a:xfrm>
            <a:off x="242026" y="12818225"/>
            <a:ext cx="6354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9</a:t>
            </a:r>
            <a:endParaRPr/>
          </a:p>
        </p:txBody>
      </p:sp>
      <p:sp>
        <p:nvSpPr>
          <p:cNvPr id="186" name="Google Shape;186;p9"/>
          <p:cNvSpPr txBox="1"/>
          <p:nvPr/>
        </p:nvSpPr>
        <p:spPr>
          <a:xfrm>
            <a:off x="452584" y="468633"/>
            <a:ext cx="3563844"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pic>
        <p:nvPicPr>
          <p:cNvPr id="187" name="Google Shape;187;p9"/>
          <p:cNvPicPr preferRelativeResize="0"/>
          <p:nvPr/>
        </p:nvPicPr>
        <p:blipFill>
          <a:blip r:embed="rId3">
            <a:alphaModFix amt="79000"/>
          </a:blip>
          <a:stretch>
            <a:fillRect/>
          </a:stretch>
        </p:blipFill>
        <p:spPr>
          <a:xfrm>
            <a:off x="4505649" y="3776875"/>
            <a:ext cx="19878351" cy="993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191"/>
        <p:cNvGrpSpPr/>
        <p:nvPr/>
      </p:nvGrpSpPr>
      <p:grpSpPr>
        <a:xfrm>
          <a:off x="0" y="0"/>
          <a:ext cx="0" cy="0"/>
          <a:chOff x="0" y="0"/>
          <a:chExt cx="0" cy="0"/>
        </a:xfrm>
      </p:grpSpPr>
      <p:sp>
        <p:nvSpPr>
          <p:cNvPr id="192" name="Google Shape;192;p10"/>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É</a:t>
            </a:r>
            <a:endParaRPr/>
          </a:p>
        </p:txBody>
      </p:sp>
      <p:sp>
        <p:nvSpPr>
          <p:cNvPr id="193" name="Google Shape;193;p10"/>
          <p:cNvSpPr txBox="1"/>
          <p:nvPr/>
        </p:nvSpPr>
        <p:spPr>
          <a:xfrm>
            <a:off x="230977" y="12818236"/>
            <a:ext cx="590400" cy="58740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10</a:t>
            </a:r>
            <a:endParaRPr/>
          </a:p>
        </p:txBody>
      </p:sp>
      <p:sp>
        <p:nvSpPr>
          <p:cNvPr id="194" name="Google Shape;194;p10"/>
          <p:cNvSpPr txBox="1"/>
          <p:nvPr/>
        </p:nvSpPr>
        <p:spPr>
          <a:xfrm>
            <a:off x="452584" y="468633"/>
            <a:ext cx="3662216"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195" name="Google Shape;195;p10"/>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196" name="Google Shape;196;p10"/>
          <p:cNvSpPr txBox="1"/>
          <p:nvPr/>
        </p:nvSpPr>
        <p:spPr>
          <a:xfrm>
            <a:off x="5217867" y="1104900"/>
            <a:ext cx="16632483" cy="1237229"/>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EU STRATEGY FOR RESILIENCE</a:t>
            </a:r>
            <a:endParaRPr sz="5700" b="1" i="0" u="none" strike="noStrike" cap="none">
              <a:solidFill>
                <a:srgbClr val="5E5E5E"/>
              </a:solidFill>
              <a:latin typeface="Montserrat"/>
              <a:ea typeface="Montserrat"/>
              <a:cs typeface="Montserrat"/>
              <a:sym typeface="Montserrat"/>
            </a:endParaRPr>
          </a:p>
        </p:txBody>
      </p:sp>
      <p:sp>
        <p:nvSpPr>
          <p:cNvPr id="197" name="Google Shape;197;p10"/>
          <p:cNvSpPr txBox="1"/>
          <p:nvPr/>
        </p:nvSpPr>
        <p:spPr>
          <a:xfrm>
            <a:off x="5241942" y="3443664"/>
            <a:ext cx="18339600" cy="5890200"/>
          </a:xfrm>
          <a:prstGeom prst="rect">
            <a:avLst/>
          </a:prstGeom>
          <a:noFill/>
          <a:ln>
            <a:noFill/>
          </a:ln>
        </p:spPr>
        <p:txBody>
          <a:bodyPr spcFirstLastPara="1" wrap="square" lIns="50800" tIns="50800" rIns="50800" bIns="50800" anchor="ctr" anchorCtr="0">
            <a:spAutoFit/>
          </a:bodyPr>
          <a:lstStyle/>
          <a:p>
            <a:pPr marL="0" marR="0" lvl="0" indent="0" algn="just" rtl="0">
              <a:lnSpc>
                <a:spcPct val="120000"/>
              </a:lnSpc>
              <a:spcBef>
                <a:spcPts val="0"/>
              </a:spcBef>
              <a:spcAft>
                <a:spcPts val="0"/>
              </a:spcAft>
              <a:buClr>
                <a:srgbClr val="5E5E5E"/>
              </a:buClr>
              <a:buSzPts val="1280"/>
              <a:buFont typeface="Montserrat"/>
              <a:buNone/>
            </a:pPr>
            <a:r>
              <a:rPr lang="en-US" sz="4000" b="0" i="0" u="none" strike="noStrike" cap="none">
                <a:solidFill>
                  <a:srgbClr val="5E5E5E"/>
                </a:solidFill>
                <a:latin typeface="Montserrat"/>
                <a:ea typeface="Montserrat"/>
                <a:cs typeface="Montserrat"/>
                <a:sym typeface="Montserrat"/>
              </a:rPr>
              <a:t>From the </a:t>
            </a:r>
            <a:r>
              <a:rPr lang="en-US" sz="4000" b="0" i="1" u="none" strike="noStrike" cap="none">
                <a:solidFill>
                  <a:srgbClr val="5E5E5E"/>
                </a:solidFill>
                <a:latin typeface="Montserrat"/>
                <a:ea typeface="Montserrat"/>
                <a:cs typeface="Montserrat"/>
                <a:sym typeface="Montserrat"/>
              </a:rPr>
              <a:t>European Commission Press release</a:t>
            </a:r>
            <a:r>
              <a:rPr lang="en-US" sz="4000" b="0" i="0" u="none" strike="noStrike" cap="none">
                <a:solidFill>
                  <a:srgbClr val="5E5E5E"/>
                </a:solidFill>
                <a:latin typeface="Montserrat"/>
                <a:ea typeface="Montserrat"/>
                <a:cs typeface="Montserrat"/>
                <a:sym typeface="Montserrat"/>
              </a:rPr>
              <a:t> of 18/2/2022: </a:t>
            </a:r>
            <a:endParaRPr/>
          </a:p>
          <a:p>
            <a:pPr marL="0" marR="0" lvl="0" indent="0" algn="just" rtl="0">
              <a:lnSpc>
                <a:spcPct val="120000"/>
              </a:lnSpc>
              <a:spcBef>
                <a:spcPts val="0"/>
              </a:spcBef>
              <a:spcAft>
                <a:spcPts val="0"/>
              </a:spcAft>
              <a:buClr>
                <a:srgbClr val="5E5E5E"/>
              </a:buClr>
              <a:buSzPts val="1280"/>
              <a:buFont typeface="Montserrat"/>
              <a:buNone/>
            </a:pPr>
            <a:r>
              <a:rPr lang="en-US" sz="4000" b="0" i="0" u="none" strike="noStrike" cap="none">
                <a:solidFill>
                  <a:srgbClr val="5E5E5E"/>
                </a:solidFill>
                <a:latin typeface="Montserrat"/>
                <a:ea typeface="Montserrat"/>
                <a:cs typeface="Montserrat"/>
                <a:sym typeface="Montserrat"/>
              </a:rPr>
              <a:t>critical infrastructures need to be improved in three priority areas: </a:t>
            </a:r>
            <a:endParaRPr/>
          </a:p>
          <a:p>
            <a:pPr marL="457200" marR="0" lvl="0" indent="-482600" algn="just" rtl="0">
              <a:lnSpc>
                <a:spcPct val="120000"/>
              </a:lnSpc>
              <a:spcBef>
                <a:spcPts val="0"/>
              </a:spcBef>
              <a:spcAft>
                <a:spcPts val="0"/>
              </a:spcAft>
              <a:buClr>
                <a:srgbClr val="5E5E5E"/>
              </a:buClr>
              <a:buSzPts val="4000"/>
              <a:buFont typeface="Montserrat"/>
              <a:buChar char="●"/>
            </a:pPr>
            <a:r>
              <a:rPr lang="en-US" sz="4000" b="1" i="0" u="none" strike="noStrike" cap="none">
                <a:solidFill>
                  <a:srgbClr val="5E5E5E"/>
                </a:solidFill>
                <a:latin typeface="Montserrat"/>
                <a:ea typeface="Montserrat"/>
                <a:cs typeface="Montserrat"/>
                <a:sym typeface="Montserrat"/>
              </a:rPr>
              <a:t>Preparedness</a:t>
            </a:r>
            <a:endParaRPr/>
          </a:p>
          <a:p>
            <a:pPr marL="457200" marR="0" lvl="0" indent="-482600" algn="just" rtl="0">
              <a:lnSpc>
                <a:spcPct val="120000"/>
              </a:lnSpc>
              <a:spcBef>
                <a:spcPts val="0"/>
              </a:spcBef>
              <a:spcAft>
                <a:spcPts val="0"/>
              </a:spcAft>
              <a:buClr>
                <a:srgbClr val="5E5E5E"/>
              </a:buClr>
              <a:buSzPts val="4000"/>
              <a:buFont typeface="Montserrat"/>
              <a:buChar char="●"/>
            </a:pPr>
            <a:r>
              <a:rPr lang="en-US" sz="4000" b="1" i="0" u="none" strike="noStrike" cap="none">
                <a:solidFill>
                  <a:srgbClr val="5E5E5E"/>
                </a:solidFill>
                <a:latin typeface="Montserrat"/>
                <a:ea typeface="Montserrat"/>
                <a:cs typeface="Montserrat"/>
                <a:sym typeface="Montserrat"/>
              </a:rPr>
              <a:t>Response </a:t>
            </a:r>
            <a:endParaRPr/>
          </a:p>
          <a:p>
            <a:pPr marL="457200" marR="0" lvl="0" indent="-482600" algn="just" rtl="0">
              <a:lnSpc>
                <a:spcPct val="120000"/>
              </a:lnSpc>
              <a:spcBef>
                <a:spcPts val="0"/>
              </a:spcBef>
              <a:spcAft>
                <a:spcPts val="0"/>
              </a:spcAft>
              <a:buClr>
                <a:srgbClr val="5E5E5E"/>
              </a:buClr>
              <a:buSzPts val="4000"/>
              <a:buFont typeface="Montserrat"/>
              <a:buChar char="●"/>
            </a:pPr>
            <a:r>
              <a:rPr lang="en-US" sz="4000" b="1" i="0" u="none" strike="noStrike" cap="none">
                <a:solidFill>
                  <a:srgbClr val="5E5E5E"/>
                </a:solidFill>
                <a:latin typeface="Montserrat"/>
                <a:ea typeface="Montserrat"/>
                <a:cs typeface="Montserrat"/>
                <a:sym typeface="Montserrat"/>
              </a:rPr>
              <a:t>International cooperation.</a:t>
            </a:r>
            <a:endParaRPr/>
          </a:p>
          <a:p>
            <a:pPr marL="546100" marR="0" lvl="0" indent="-464819" algn="just" rtl="0">
              <a:lnSpc>
                <a:spcPct val="120000"/>
              </a:lnSpc>
              <a:spcBef>
                <a:spcPts val="0"/>
              </a:spcBef>
              <a:spcAft>
                <a:spcPts val="0"/>
              </a:spcAft>
              <a:buClr>
                <a:srgbClr val="5E5E5E"/>
              </a:buClr>
              <a:buSzPts val="1280"/>
              <a:buFont typeface="Montserrat"/>
              <a:buNone/>
            </a:pPr>
            <a:endParaRPr sz="40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5E5E5E"/>
              </a:buClr>
              <a:buSzPts val="1280"/>
              <a:buFont typeface="Montserrat"/>
              <a:buNone/>
            </a:pPr>
            <a:r>
              <a:rPr lang="en-US" sz="4000" b="0" i="0" u="none" strike="noStrike" cap="none">
                <a:solidFill>
                  <a:srgbClr val="5E5E5E"/>
                </a:solidFill>
                <a:latin typeface="Montserrat"/>
                <a:ea typeface="Montserrat"/>
                <a:cs typeface="Montserrat"/>
                <a:sym typeface="Montserrat"/>
              </a:rPr>
              <a:t>Envisioning increased stakeholder support and coordination.</a:t>
            </a:r>
            <a:endParaRPr/>
          </a:p>
          <a:p>
            <a:pPr marL="0" marR="0" lvl="0" indent="0" algn="just" rtl="0">
              <a:lnSpc>
                <a:spcPct val="120000"/>
              </a:lnSpc>
              <a:spcBef>
                <a:spcPts val="0"/>
              </a:spcBef>
              <a:spcAft>
                <a:spcPts val="0"/>
              </a:spcAft>
              <a:buClr>
                <a:srgbClr val="5E5E5E"/>
              </a:buClr>
              <a:buSzPts val="1280"/>
              <a:buFont typeface="Montserrat"/>
              <a:buNone/>
            </a:pPr>
            <a:r>
              <a:rPr lang="en-US" sz="4000" b="0" i="0" u="none" strike="noStrike" cap="none">
                <a:solidFill>
                  <a:srgbClr val="5E5E5E"/>
                </a:solidFill>
                <a:latin typeface="Montserrat"/>
                <a:ea typeface="Montserrat"/>
                <a:cs typeface="Montserrat"/>
                <a:sym typeface="Montserrat"/>
              </a:rPr>
              <a:t>The Critical Energy Infrastructure is perceived as a priority.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01"/>
        <p:cNvGrpSpPr/>
        <p:nvPr/>
      </p:nvGrpSpPr>
      <p:grpSpPr>
        <a:xfrm>
          <a:off x="0" y="0"/>
          <a:ext cx="0" cy="0"/>
          <a:chOff x="0" y="0"/>
          <a:chExt cx="0" cy="0"/>
        </a:xfrm>
      </p:grpSpPr>
      <p:sp>
        <p:nvSpPr>
          <p:cNvPr id="202" name="Google Shape;202;p11"/>
          <p:cNvSpPr/>
          <p:nvPr/>
        </p:nvSpPr>
        <p:spPr>
          <a:xfrm>
            <a:off x="4531562" y="3363"/>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03" name="Google Shape;203;p11"/>
          <p:cNvSpPr txBox="1"/>
          <p:nvPr/>
        </p:nvSpPr>
        <p:spPr>
          <a:xfrm>
            <a:off x="218582" y="12818225"/>
            <a:ext cx="7338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1</a:t>
            </a:r>
            <a:endParaRPr/>
          </a:p>
        </p:txBody>
      </p:sp>
      <p:sp>
        <p:nvSpPr>
          <p:cNvPr id="204" name="Google Shape;204;p11"/>
          <p:cNvSpPr txBox="1"/>
          <p:nvPr/>
        </p:nvSpPr>
        <p:spPr>
          <a:xfrm>
            <a:off x="452584" y="468633"/>
            <a:ext cx="3570776"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205" name="Google Shape;205;p11"/>
          <p:cNvCxnSpPr/>
          <p:nvPr/>
        </p:nvCxnSpPr>
        <p:spPr>
          <a:xfrm>
            <a:off x="6600539" y="3543038"/>
            <a:ext cx="15650400" cy="0"/>
          </a:xfrm>
          <a:prstGeom prst="straightConnector1">
            <a:avLst/>
          </a:prstGeom>
          <a:noFill/>
          <a:ln w="50800" cap="flat" cmpd="sng">
            <a:solidFill>
              <a:srgbClr val="7BACEB"/>
            </a:solidFill>
            <a:prstDash val="solid"/>
            <a:miter lim="400000"/>
            <a:headEnd type="none" w="sm" len="sm"/>
            <a:tailEnd type="none" w="sm" len="sm"/>
          </a:ln>
        </p:spPr>
      </p:cxnSp>
      <p:sp>
        <p:nvSpPr>
          <p:cNvPr id="206" name="Google Shape;206;p11"/>
          <p:cNvSpPr txBox="1"/>
          <p:nvPr/>
        </p:nvSpPr>
        <p:spPr>
          <a:xfrm>
            <a:off x="5217867" y="462597"/>
            <a:ext cx="15778485" cy="1879532"/>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STAKEHOLDERS </a:t>
            </a:r>
            <a:r>
              <a:rPr lang="en-US" sz="5700" b="1">
                <a:solidFill>
                  <a:srgbClr val="5E5E5E"/>
                </a:solidFill>
                <a:latin typeface="Montserrat"/>
                <a:ea typeface="Montserrat"/>
                <a:cs typeface="Montserrat"/>
                <a:sym typeface="Montserrat"/>
              </a:rPr>
              <a:t>INVOLVEMENT</a:t>
            </a:r>
            <a:endParaRPr/>
          </a:p>
        </p:txBody>
      </p:sp>
      <p:sp>
        <p:nvSpPr>
          <p:cNvPr id="207" name="Google Shape;207;p11"/>
          <p:cNvSpPr txBox="1"/>
          <p:nvPr/>
        </p:nvSpPr>
        <p:spPr>
          <a:xfrm>
            <a:off x="6600554" y="3743800"/>
            <a:ext cx="7410300" cy="54600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2755A4"/>
              </a:buClr>
              <a:buSzPts val="3200"/>
              <a:buFont typeface="Montserrat"/>
              <a:buNone/>
            </a:pPr>
            <a:r>
              <a:rPr lang="en-US" sz="3200" b="1" i="0" u="none" strike="noStrike" cap="none">
                <a:solidFill>
                  <a:srgbClr val="2755A4"/>
                </a:solidFill>
                <a:latin typeface="Montserrat"/>
                <a:ea typeface="Montserrat"/>
                <a:cs typeface="Montserrat"/>
                <a:sym typeface="Montserrat"/>
              </a:rPr>
              <a:t>GOVERNMENT AGENCIES</a:t>
            </a:r>
            <a:endParaRPr/>
          </a:p>
        </p:txBody>
      </p:sp>
      <p:pic>
        <p:nvPicPr>
          <p:cNvPr id="208" name="Google Shape;208;p11" descr="ep-logo-monolingual-verticaljpg.png"/>
          <p:cNvPicPr preferRelativeResize="0"/>
          <p:nvPr/>
        </p:nvPicPr>
        <p:blipFill rotWithShape="1">
          <a:blip r:embed="rId3">
            <a:alphaModFix/>
          </a:blip>
          <a:srcRect/>
          <a:stretch/>
        </p:blipFill>
        <p:spPr>
          <a:xfrm>
            <a:off x="6090483" y="4941482"/>
            <a:ext cx="2890284" cy="2294183"/>
          </a:xfrm>
          <a:prstGeom prst="rect">
            <a:avLst/>
          </a:prstGeom>
          <a:noFill/>
          <a:ln>
            <a:noFill/>
          </a:ln>
        </p:spPr>
      </p:pic>
      <p:pic>
        <p:nvPicPr>
          <p:cNvPr id="209" name="Google Shape;209;p11" descr="01-The-Council-of-the-European-Union.jpg"/>
          <p:cNvPicPr preferRelativeResize="0"/>
          <p:nvPr/>
        </p:nvPicPr>
        <p:blipFill rotWithShape="1">
          <a:blip r:embed="rId4">
            <a:alphaModFix/>
          </a:blip>
          <a:srcRect/>
          <a:stretch/>
        </p:blipFill>
        <p:spPr>
          <a:xfrm>
            <a:off x="8718972" y="5052341"/>
            <a:ext cx="2971266" cy="2005605"/>
          </a:xfrm>
          <a:prstGeom prst="rect">
            <a:avLst/>
          </a:prstGeom>
          <a:noFill/>
          <a:ln>
            <a:noFill/>
          </a:ln>
        </p:spPr>
      </p:pic>
      <p:sp>
        <p:nvSpPr>
          <p:cNvPr id="210" name="Google Shape;210;p11"/>
          <p:cNvSpPr txBox="1"/>
          <p:nvPr/>
        </p:nvSpPr>
        <p:spPr>
          <a:xfrm>
            <a:off x="15086272" y="3745375"/>
            <a:ext cx="3864900" cy="54600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2755A4"/>
              </a:buClr>
              <a:buSzPts val="3200"/>
              <a:buFont typeface="Montserrat"/>
              <a:buNone/>
            </a:pPr>
            <a:r>
              <a:rPr lang="en-US" sz="3200" b="1" i="0" u="none" strike="noStrike" cap="none">
                <a:solidFill>
                  <a:srgbClr val="2755A4"/>
                </a:solidFill>
                <a:latin typeface="Montserrat"/>
                <a:ea typeface="Montserrat"/>
                <a:cs typeface="Montserrat"/>
                <a:sym typeface="Montserrat"/>
              </a:rPr>
              <a:t>REGULATORS</a:t>
            </a:r>
            <a:endParaRPr sz="3200" b="1" i="0" u="none" strike="noStrike" cap="none">
              <a:solidFill>
                <a:srgbClr val="2755A4"/>
              </a:solidFill>
              <a:latin typeface="Montserrat"/>
              <a:ea typeface="Montserrat"/>
              <a:cs typeface="Montserrat"/>
              <a:sym typeface="Montserrat"/>
            </a:endParaRPr>
          </a:p>
        </p:txBody>
      </p:sp>
      <p:pic>
        <p:nvPicPr>
          <p:cNvPr id="211" name="Google Shape;211;p11" descr="Enel_logo_2016.png"/>
          <p:cNvPicPr preferRelativeResize="0"/>
          <p:nvPr/>
        </p:nvPicPr>
        <p:blipFill rotWithShape="1">
          <a:blip r:embed="rId5">
            <a:alphaModFix/>
          </a:blip>
          <a:srcRect/>
          <a:stretch/>
        </p:blipFill>
        <p:spPr>
          <a:xfrm>
            <a:off x="15525273" y="8829763"/>
            <a:ext cx="2544202" cy="928290"/>
          </a:xfrm>
          <a:prstGeom prst="rect">
            <a:avLst/>
          </a:prstGeom>
          <a:noFill/>
          <a:ln>
            <a:noFill/>
          </a:ln>
        </p:spPr>
      </p:pic>
      <p:pic>
        <p:nvPicPr>
          <p:cNvPr id="212" name="Google Shape;212;p11" descr="shell-logo-png-transparent.png"/>
          <p:cNvPicPr preferRelativeResize="0"/>
          <p:nvPr/>
        </p:nvPicPr>
        <p:blipFill rotWithShape="1">
          <a:blip r:embed="rId6">
            <a:alphaModFix/>
          </a:blip>
          <a:srcRect/>
          <a:stretch/>
        </p:blipFill>
        <p:spPr>
          <a:xfrm>
            <a:off x="19548951" y="8413308"/>
            <a:ext cx="1544346" cy="1544346"/>
          </a:xfrm>
          <a:prstGeom prst="rect">
            <a:avLst/>
          </a:prstGeom>
          <a:noFill/>
          <a:ln>
            <a:noFill/>
          </a:ln>
        </p:spPr>
      </p:pic>
      <p:sp>
        <p:nvSpPr>
          <p:cNvPr id="213" name="Google Shape;213;p11"/>
          <p:cNvSpPr txBox="1"/>
          <p:nvPr/>
        </p:nvSpPr>
        <p:spPr>
          <a:xfrm>
            <a:off x="6569750" y="7448125"/>
            <a:ext cx="4877100" cy="54600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2755A4"/>
              </a:buClr>
              <a:buSzPts val="3200"/>
              <a:buFont typeface="Montserrat"/>
              <a:buNone/>
            </a:pPr>
            <a:r>
              <a:rPr lang="en-US" sz="3200" b="1" i="0" u="none" strike="noStrike" cap="none">
                <a:solidFill>
                  <a:srgbClr val="2755A4"/>
                </a:solidFill>
                <a:latin typeface="Montserrat"/>
                <a:ea typeface="Montserrat"/>
                <a:cs typeface="Montserrat"/>
                <a:sym typeface="Montserrat"/>
              </a:rPr>
              <a:t>DISTRIBUTORS</a:t>
            </a:r>
            <a:endParaRPr sz="3200" b="1" i="0" u="none" strike="noStrike" cap="none">
              <a:solidFill>
                <a:srgbClr val="2755A4"/>
              </a:solidFill>
              <a:latin typeface="Montserrat"/>
              <a:ea typeface="Montserrat"/>
              <a:cs typeface="Montserrat"/>
              <a:sym typeface="Montserrat"/>
            </a:endParaRPr>
          </a:p>
        </p:txBody>
      </p:sp>
      <p:sp>
        <p:nvSpPr>
          <p:cNvPr id="214" name="Google Shape;214;p11"/>
          <p:cNvSpPr txBox="1"/>
          <p:nvPr/>
        </p:nvSpPr>
        <p:spPr>
          <a:xfrm>
            <a:off x="15165219" y="7448226"/>
            <a:ext cx="2823000" cy="5460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2755A4"/>
              </a:buClr>
              <a:buSzPts val="3200"/>
              <a:buFont typeface="Montserrat"/>
              <a:buNone/>
            </a:pPr>
            <a:r>
              <a:rPr lang="en-US" sz="3200" b="1" i="0" u="none" strike="noStrike" cap="none">
                <a:solidFill>
                  <a:srgbClr val="2755A4"/>
                </a:solidFill>
                <a:latin typeface="Montserrat"/>
                <a:ea typeface="Montserrat"/>
                <a:cs typeface="Montserrat"/>
                <a:sym typeface="Montserrat"/>
              </a:rPr>
              <a:t>PRODUCERS</a:t>
            </a:r>
            <a:endParaRPr sz="3200" b="1" i="0" u="none" strike="noStrike" cap="none">
              <a:solidFill>
                <a:srgbClr val="2755A4"/>
              </a:solidFill>
              <a:latin typeface="Montserrat"/>
              <a:ea typeface="Montserrat"/>
              <a:cs typeface="Montserrat"/>
              <a:sym typeface="Montserrat"/>
            </a:endParaRPr>
          </a:p>
        </p:txBody>
      </p:sp>
      <p:pic>
        <p:nvPicPr>
          <p:cNvPr id="215" name="Google Shape;215;p11" descr="Immagine che contiene logo&#10;&#10;Descrizione generata automaticamente"/>
          <p:cNvPicPr preferRelativeResize="0"/>
          <p:nvPr/>
        </p:nvPicPr>
        <p:blipFill rotWithShape="1">
          <a:blip r:embed="rId7">
            <a:alphaModFix/>
          </a:blip>
          <a:srcRect/>
          <a:stretch/>
        </p:blipFill>
        <p:spPr>
          <a:xfrm>
            <a:off x="6644274" y="8178245"/>
            <a:ext cx="2570956" cy="2570956"/>
          </a:xfrm>
          <a:prstGeom prst="rect">
            <a:avLst/>
          </a:prstGeom>
          <a:noFill/>
          <a:ln>
            <a:noFill/>
          </a:ln>
        </p:spPr>
      </p:pic>
      <p:pic>
        <p:nvPicPr>
          <p:cNvPr id="216" name="Google Shape;216;p11" descr="Immagine che contiene logo&#10;&#10;Descrizione generata automaticamente"/>
          <p:cNvPicPr preferRelativeResize="0"/>
          <p:nvPr/>
        </p:nvPicPr>
        <p:blipFill rotWithShape="1">
          <a:blip r:embed="rId8">
            <a:alphaModFix/>
          </a:blip>
          <a:srcRect/>
          <a:stretch/>
        </p:blipFill>
        <p:spPr>
          <a:xfrm>
            <a:off x="9809419" y="8482213"/>
            <a:ext cx="3450698" cy="1941017"/>
          </a:xfrm>
          <a:prstGeom prst="rect">
            <a:avLst/>
          </a:prstGeom>
          <a:noFill/>
          <a:ln>
            <a:noFill/>
          </a:ln>
        </p:spPr>
      </p:pic>
      <p:pic>
        <p:nvPicPr>
          <p:cNvPr id="217" name="Google Shape;217;p11"/>
          <p:cNvPicPr preferRelativeResize="0"/>
          <p:nvPr/>
        </p:nvPicPr>
        <p:blipFill rotWithShape="1">
          <a:blip r:embed="rId9">
            <a:alphaModFix/>
          </a:blip>
          <a:srcRect/>
          <a:stretch/>
        </p:blipFill>
        <p:spPr>
          <a:xfrm>
            <a:off x="15445777" y="4804149"/>
            <a:ext cx="5187340" cy="2543943"/>
          </a:xfrm>
          <a:prstGeom prst="rect">
            <a:avLst/>
          </a:prstGeom>
          <a:noFill/>
          <a:ln>
            <a:noFill/>
          </a:ln>
        </p:spPr>
      </p:pic>
      <p:pic>
        <p:nvPicPr>
          <p:cNvPr id="218" name="Google Shape;218;p11" descr="European_Commission-Logo.wine.png"/>
          <p:cNvPicPr preferRelativeResize="0"/>
          <p:nvPr/>
        </p:nvPicPr>
        <p:blipFill rotWithShape="1">
          <a:blip r:embed="rId10">
            <a:alphaModFix/>
          </a:blip>
          <a:srcRect/>
          <a:stretch/>
        </p:blipFill>
        <p:spPr>
          <a:xfrm>
            <a:off x="11146670" y="4692206"/>
            <a:ext cx="4018563" cy="2679042"/>
          </a:xfrm>
          <a:prstGeom prst="rect">
            <a:avLst/>
          </a:prstGeom>
          <a:noFill/>
          <a:ln>
            <a:noFill/>
          </a:ln>
        </p:spPr>
      </p:pic>
      <p:cxnSp>
        <p:nvCxnSpPr>
          <p:cNvPr id="219" name="Google Shape;219;p11"/>
          <p:cNvCxnSpPr/>
          <p:nvPr/>
        </p:nvCxnSpPr>
        <p:spPr>
          <a:xfrm>
            <a:off x="6322667" y="7231738"/>
            <a:ext cx="16012500" cy="42600"/>
          </a:xfrm>
          <a:prstGeom prst="straightConnector1">
            <a:avLst/>
          </a:prstGeom>
          <a:noFill/>
          <a:ln w="50800" cap="flat" cmpd="sng">
            <a:solidFill>
              <a:srgbClr val="7BACEB"/>
            </a:solidFill>
            <a:prstDash val="solid"/>
            <a:miter lim="400000"/>
            <a:headEnd type="none" w="sm" len="sm"/>
            <a:tailEnd type="none" w="sm" len="sm"/>
          </a:ln>
        </p:spPr>
      </p:cxnSp>
      <p:cxnSp>
        <p:nvCxnSpPr>
          <p:cNvPr id="220" name="Google Shape;220;p11"/>
          <p:cNvCxnSpPr/>
          <p:nvPr/>
        </p:nvCxnSpPr>
        <p:spPr>
          <a:xfrm flipH="1">
            <a:off x="14958697" y="3543039"/>
            <a:ext cx="12300" cy="6727800"/>
          </a:xfrm>
          <a:prstGeom prst="straightConnector1">
            <a:avLst/>
          </a:prstGeom>
          <a:noFill/>
          <a:ln w="50800" cap="flat" cmpd="sng">
            <a:solidFill>
              <a:srgbClr val="7BACEB"/>
            </a:solidFill>
            <a:prstDash val="solid"/>
            <a:miter lim="400000"/>
            <a:headEnd type="none" w="sm" len="sm"/>
            <a:tailEnd type="none" w="sm" len="sm"/>
          </a:ln>
        </p:spPr>
      </p:cxnSp>
      <p:cxnSp>
        <p:nvCxnSpPr>
          <p:cNvPr id="221" name="Google Shape;221;p11"/>
          <p:cNvCxnSpPr/>
          <p:nvPr/>
        </p:nvCxnSpPr>
        <p:spPr>
          <a:xfrm>
            <a:off x="6503191" y="10258200"/>
            <a:ext cx="15971700" cy="14100"/>
          </a:xfrm>
          <a:prstGeom prst="straightConnector1">
            <a:avLst/>
          </a:prstGeom>
          <a:noFill/>
          <a:ln w="50800" cap="flat" cmpd="sng">
            <a:solidFill>
              <a:srgbClr val="7BACEB"/>
            </a:solidFill>
            <a:prstDash val="solid"/>
            <a:miter lim="400000"/>
            <a:headEnd type="none" w="sm" len="sm"/>
            <a:tailEnd type="none" w="sm" len="sm"/>
          </a:ln>
        </p:spPr>
      </p:cxnSp>
      <p:sp>
        <p:nvSpPr>
          <p:cNvPr id="222" name="Google Shape;222;p11"/>
          <p:cNvSpPr txBox="1"/>
          <p:nvPr/>
        </p:nvSpPr>
        <p:spPr>
          <a:xfrm>
            <a:off x="6518249" y="9209650"/>
            <a:ext cx="2823000" cy="7950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2400"/>
              <a:buFont typeface="Montserrat"/>
              <a:buNone/>
            </a:pPr>
            <a:endParaRPr sz="2400" b="0" i="0" u="none" strike="noStrike" cap="none">
              <a:solidFill>
                <a:srgbClr val="000000"/>
              </a:solidFill>
              <a:latin typeface="Arial"/>
              <a:ea typeface="Arial"/>
              <a:cs typeface="Arial"/>
              <a:sym typeface="Arial"/>
            </a:endParaRPr>
          </a:p>
        </p:txBody>
      </p:sp>
      <p:sp>
        <p:nvSpPr>
          <p:cNvPr id="223" name="Google Shape;223;p11"/>
          <p:cNvSpPr txBox="1"/>
          <p:nvPr/>
        </p:nvSpPr>
        <p:spPr>
          <a:xfrm>
            <a:off x="4983850" y="10933298"/>
            <a:ext cx="15778500" cy="2294100"/>
          </a:xfrm>
          <a:prstGeom prst="rect">
            <a:avLst/>
          </a:prstGeom>
          <a:noFill/>
          <a:ln>
            <a:noFill/>
          </a:ln>
        </p:spPr>
        <p:txBody>
          <a:bodyPr spcFirstLastPara="1" wrap="square" lIns="50800" tIns="50800" rIns="50800" bIns="50800" anchor="t" anchorCtr="0">
            <a:normAutofit/>
          </a:bodyPr>
          <a:lstStyle/>
          <a:p>
            <a:pPr marL="0" marR="0" lvl="0" indent="0" algn="l" rtl="0">
              <a:lnSpc>
                <a:spcPct val="90000"/>
              </a:lnSpc>
              <a:spcBef>
                <a:spcPts val="0"/>
              </a:spcBef>
              <a:spcAft>
                <a:spcPts val="0"/>
              </a:spcAft>
              <a:buClr>
                <a:schemeClr val="dk2"/>
              </a:buClr>
              <a:buSzPts val="3200"/>
              <a:buFont typeface="Montserrat"/>
              <a:buNone/>
            </a:pPr>
            <a:r>
              <a:rPr lang="en-US" sz="3200" b="1" i="0" u="none" strike="noStrike" cap="none">
                <a:solidFill>
                  <a:schemeClr val="dk2"/>
                </a:solidFill>
                <a:latin typeface="Montserrat"/>
                <a:ea typeface="Montserrat"/>
                <a:cs typeface="Montserrat"/>
                <a:sym typeface="Montserrat"/>
              </a:rPr>
              <a:t>Involvement of the stakeholders</a:t>
            </a:r>
            <a:r>
              <a:rPr lang="en-US" sz="3200" b="0" i="0" u="none" strike="noStrike" cap="none">
                <a:solidFill>
                  <a:schemeClr val="dk2"/>
                </a:solidFill>
                <a:latin typeface="Montserrat"/>
                <a:ea typeface="Montserrat"/>
                <a:cs typeface="Montserrat"/>
                <a:sym typeface="Montserrat"/>
              </a:rPr>
              <a:t>:</a:t>
            </a:r>
            <a:endParaRPr/>
          </a:p>
          <a:p>
            <a:pPr marL="0" marR="0" lvl="0" indent="0" algn="l" rtl="0">
              <a:lnSpc>
                <a:spcPct val="90000"/>
              </a:lnSpc>
              <a:spcBef>
                <a:spcPts val="0"/>
              </a:spcBef>
              <a:spcAft>
                <a:spcPts val="0"/>
              </a:spcAft>
              <a:buClr>
                <a:srgbClr val="000000"/>
              </a:buClr>
              <a:buSzPts val="3200"/>
              <a:buFont typeface="Arial"/>
              <a:buNone/>
            </a:pPr>
            <a:endParaRPr sz="3200" b="0" i="0" u="none" strike="noStrike" cap="none">
              <a:solidFill>
                <a:schemeClr val="dk2"/>
              </a:solidFill>
              <a:latin typeface="Montserrat"/>
              <a:ea typeface="Montserrat"/>
              <a:cs typeface="Montserrat"/>
              <a:sym typeface="Montserrat"/>
            </a:endParaRPr>
          </a:p>
          <a:p>
            <a:pPr marL="457200" marR="0" lvl="0" indent="-431800" algn="l" rtl="0">
              <a:lnSpc>
                <a:spcPct val="90000"/>
              </a:lnSpc>
              <a:spcBef>
                <a:spcPts val="0"/>
              </a:spcBef>
              <a:spcAft>
                <a:spcPts val="0"/>
              </a:spcAft>
              <a:buClr>
                <a:schemeClr val="dk2"/>
              </a:buClr>
              <a:buSzPts val="3200"/>
              <a:buFont typeface="Montserrat"/>
              <a:buChar char="●"/>
            </a:pPr>
            <a:r>
              <a:rPr lang="en-US" sz="3200" b="0" i="0" u="none" strike="noStrike" cap="none">
                <a:solidFill>
                  <a:schemeClr val="dk2"/>
                </a:solidFill>
                <a:latin typeface="Montserrat"/>
                <a:ea typeface="Montserrat"/>
                <a:cs typeface="Montserrat"/>
                <a:sym typeface="Montserrat"/>
              </a:rPr>
              <a:t>European Stakeholders Committee (ESCs) </a:t>
            </a:r>
            <a:endParaRPr/>
          </a:p>
          <a:p>
            <a:pPr marL="457200" marR="0" lvl="0" indent="-431800" algn="l" rtl="0">
              <a:lnSpc>
                <a:spcPct val="90000"/>
              </a:lnSpc>
              <a:spcBef>
                <a:spcPts val="0"/>
              </a:spcBef>
              <a:spcAft>
                <a:spcPts val="0"/>
              </a:spcAft>
              <a:buClr>
                <a:schemeClr val="dk2"/>
              </a:buClr>
              <a:buSzPts val="3200"/>
              <a:buFont typeface="Montserrat"/>
              <a:buChar char="●"/>
            </a:pPr>
            <a:r>
              <a:rPr lang="en-US" sz="3200" b="0" i="0" u="none" strike="noStrike" cap="none">
                <a:solidFill>
                  <a:schemeClr val="dk2"/>
                </a:solidFill>
                <a:latin typeface="Montserrat"/>
                <a:ea typeface="Montserrat"/>
                <a:cs typeface="Montserrat"/>
                <a:sym typeface="Montserrat"/>
              </a:rPr>
              <a:t>Energy Stakeholders Dialogues</a:t>
            </a:r>
            <a:endParaRPr sz="3200" b="0" i="0" u="none" strike="noStrike" cap="none">
              <a:solidFill>
                <a:schemeClr val="dk2"/>
              </a:solidFill>
              <a:latin typeface="Montserrat"/>
              <a:ea typeface="Montserrat"/>
              <a:cs typeface="Montserrat"/>
              <a:sym typeface="Montserrat"/>
            </a:endParaRPr>
          </a:p>
        </p:txBody>
      </p:sp>
      <p:cxnSp>
        <p:nvCxnSpPr>
          <p:cNvPr id="224" name="Google Shape;224;p11"/>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28"/>
        <p:cNvGrpSpPr/>
        <p:nvPr/>
      </p:nvGrpSpPr>
      <p:grpSpPr>
        <a:xfrm>
          <a:off x="0" y="0"/>
          <a:ext cx="0" cy="0"/>
          <a:chOff x="0" y="0"/>
          <a:chExt cx="0" cy="0"/>
        </a:xfrm>
      </p:grpSpPr>
      <p:sp>
        <p:nvSpPr>
          <p:cNvPr id="229" name="Google Shape;229;p12"/>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30" name="Google Shape;230;p12"/>
          <p:cNvSpPr txBox="1"/>
          <p:nvPr/>
        </p:nvSpPr>
        <p:spPr>
          <a:xfrm>
            <a:off x="452584" y="468633"/>
            <a:ext cx="3680504"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231" name="Google Shape;231;p12"/>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232" name="Google Shape;232;p12"/>
          <p:cNvSpPr txBox="1"/>
          <p:nvPr/>
        </p:nvSpPr>
        <p:spPr>
          <a:xfrm>
            <a:off x="5217867" y="228602"/>
            <a:ext cx="17203221" cy="2113527"/>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KEY </a:t>
            </a:r>
            <a:r>
              <a:rPr lang="en-US" sz="5700" b="1">
                <a:solidFill>
                  <a:srgbClr val="5E5E5E"/>
                </a:solidFill>
                <a:latin typeface="Montserrat"/>
                <a:ea typeface="Montserrat"/>
                <a:cs typeface="Montserrat"/>
                <a:sym typeface="Montserrat"/>
              </a:rPr>
              <a:t>REGULATORY</a:t>
            </a:r>
            <a:r>
              <a:rPr lang="en-US" sz="5700" b="1" i="0" u="none" strike="noStrike" cap="none">
                <a:solidFill>
                  <a:srgbClr val="5E5E5E"/>
                </a:solidFill>
                <a:latin typeface="Montserrat"/>
                <a:ea typeface="Montserrat"/>
                <a:cs typeface="Montserrat"/>
                <a:sym typeface="Montserrat"/>
              </a:rPr>
              <a:t> FRAMEWORKS (1/2)</a:t>
            </a:r>
            <a:endParaRPr/>
          </a:p>
        </p:txBody>
      </p:sp>
      <p:sp>
        <p:nvSpPr>
          <p:cNvPr id="233" name="Google Shape;233;p12"/>
          <p:cNvSpPr txBox="1"/>
          <p:nvPr/>
        </p:nvSpPr>
        <p:spPr>
          <a:xfrm>
            <a:off x="5217867" y="3421526"/>
            <a:ext cx="14807400" cy="2602200"/>
          </a:xfrm>
          <a:prstGeom prst="rect">
            <a:avLst/>
          </a:prstGeom>
          <a:noFill/>
          <a:ln>
            <a:noFill/>
          </a:ln>
        </p:spPr>
        <p:txBody>
          <a:bodyPr spcFirstLastPara="1" wrap="square" lIns="50800" tIns="50800" rIns="50800" bIns="50800" anchor="ctr" anchorCtr="0">
            <a:spAutoFit/>
          </a:bodyPr>
          <a:lstStyle/>
          <a:p>
            <a:pPr marL="0" marR="0" lvl="0" indent="0" algn="just" rtl="0">
              <a:lnSpc>
                <a:spcPct val="120000"/>
              </a:lnSpc>
              <a:spcBef>
                <a:spcPts val="0"/>
              </a:spcBef>
              <a:spcAft>
                <a:spcPts val="0"/>
              </a:spcAft>
              <a:buClr>
                <a:srgbClr val="2755A4"/>
              </a:buClr>
              <a:buSzPts val="896"/>
              <a:buFont typeface="Montserrat"/>
              <a:buNone/>
            </a:pPr>
            <a:r>
              <a:rPr lang="en-US" sz="2800" b="1" i="0" u="none" strike="noStrike" cap="none">
                <a:solidFill>
                  <a:srgbClr val="2755A4"/>
                </a:solidFill>
                <a:latin typeface="Montserrat"/>
                <a:ea typeface="Montserrat"/>
                <a:cs typeface="Montserrat"/>
                <a:sym typeface="Montserrat"/>
              </a:rPr>
              <a:t>CER Directive </a:t>
            </a:r>
            <a:r>
              <a:rPr lang="en-US" sz="2800" b="0" i="0" u="none" strike="noStrike" cap="none">
                <a:solidFill>
                  <a:srgbClr val="5E5E5E"/>
                </a:solidFill>
                <a:latin typeface="Montserrat"/>
                <a:ea typeface="Montserrat"/>
                <a:cs typeface="Montserrat"/>
                <a:sym typeface="Montserrat"/>
              </a:rPr>
              <a:t>(Critical Entities Resilience): </a:t>
            </a:r>
            <a:endParaRPr/>
          </a:p>
          <a:p>
            <a:pPr marL="457200" marR="0" lvl="0" indent="-406400" algn="just"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Repeals the ECID (European Critical Infrastructure Directive) of 2008</a:t>
            </a:r>
            <a:endParaRPr/>
          </a:p>
          <a:p>
            <a:pPr marL="457200" marR="0" lvl="0" indent="-406400" algn="just"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Strengthens the resilience of Critical Infrastructures</a:t>
            </a:r>
            <a:endParaRPr/>
          </a:p>
          <a:p>
            <a:pPr marL="457200" marR="0" lvl="0" indent="-406400" algn="just"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Promotes national strategies for EU members</a:t>
            </a:r>
            <a:endParaRPr/>
          </a:p>
          <a:p>
            <a:pPr marL="457200" marR="0" lvl="0" indent="-406400" algn="just"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Promotes regular risk assessments and reporting</a:t>
            </a:r>
            <a:endParaRPr/>
          </a:p>
        </p:txBody>
      </p:sp>
      <p:sp>
        <p:nvSpPr>
          <p:cNvPr id="234" name="Google Shape;234;p12"/>
          <p:cNvSpPr txBox="1"/>
          <p:nvPr/>
        </p:nvSpPr>
        <p:spPr>
          <a:xfrm>
            <a:off x="5217866" y="7925406"/>
            <a:ext cx="14807400" cy="2602200"/>
          </a:xfrm>
          <a:prstGeom prst="rect">
            <a:avLst/>
          </a:prstGeom>
          <a:noFill/>
          <a:ln>
            <a:noFill/>
          </a:ln>
        </p:spPr>
        <p:txBody>
          <a:bodyPr spcFirstLastPara="1" wrap="square" lIns="50800" tIns="50800" rIns="50800" bIns="50800" anchor="ctr" anchorCtr="0">
            <a:spAutoFit/>
          </a:bodyPr>
          <a:lstStyle/>
          <a:p>
            <a:pPr marL="0" marR="0" lvl="0" indent="0" algn="just" rtl="0">
              <a:lnSpc>
                <a:spcPct val="120000"/>
              </a:lnSpc>
              <a:spcBef>
                <a:spcPts val="0"/>
              </a:spcBef>
              <a:spcAft>
                <a:spcPts val="0"/>
              </a:spcAft>
              <a:buClr>
                <a:srgbClr val="2755A4"/>
              </a:buClr>
              <a:buSzPts val="896"/>
              <a:buFont typeface="Montserrat"/>
              <a:buNone/>
            </a:pPr>
            <a:r>
              <a:rPr lang="en-US" sz="2800" b="1" i="0" u="none" strike="noStrike" cap="none">
                <a:solidFill>
                  <a:srgbClr val="2755A4"/>
                </a:solidFill>
                <a:latin typeface="Montserrat"/>
                <a:ea typeface="Montserrat"/>
                <a:cs typeface="Montserrat"/>
                <a:sym typeface="Montserrat"/>
              </a:rPr>
              <a:t>NIS2 Directive </a:t>
            </a:r>
            <a:r>
              <a:rPr lang="en-US" sz="2800" b="0" i="0" u="none" strike="noStrike" cap="none">
                <a:solidFill>
                  <a:srgbClr val="5E5E5E"/>
                </a:solidFill>
                <a:latin typeface="Montserrat"/>
                <a:ea typeface="Montserrat"/>
                <a:cs typeface="Montserrat"/>
                <a:sym typeface="Montserrat"/>
              </a:rPr>
              <a:t>(Network and Information Systems): </a:t>
            </a:r>
            <a:endParaRPr/>
          </a:p>
          <a:p>
            <a:pPr marL="457200" marR="0" lvl="0" indent="-578104" algn="just"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Establishment of a cooperation group on cybersecurity</a:t>
            </a:r>
            <a:endParaRPr/>
          </a:p>
          <a:p>
            <a:pPr marL="457200" marR="0" lvl="0" indent="-578104" algn="just"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Establishment of a cybersecurity certification framework</a:t>
            </a:r>
            <a:endParaRPr/>
          </a:p>
          <a:p>
            <a:pPr marL="457200" marR="0" lvl="0" indent="-578104" algn="just"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Expansion of the scope (</a:t>
            </a:r>
            <a:r>
              <a:rPr lang="en-US" sz="2800" b="0" i="1" u="none" strike="noStrike" cap="none">
                <a:solidFill>
                  <a:srgbClr val="5E5E5E"/>
                </a:solidFill>
                <a:latin typeface="Montserrat"/>
                <a:ea typeface="Montserrat"/>
                <a:cs typeface="Montserrat"/>
                <a:sym typeface="Montserrat"/>
              </a:rPr>
              <a:t>cap-size rule</a:t>
            </a:r>
            <a:r>
              <a:rPr lang="en-US" sz="2800" b="0" i="0" u="none" strike="noStrike" cap="none">
                <a:solidFill>
                  <a:srgbClr val="5E5E5E"/>
                </a:solidFill>
                <a:latin typeface="Montserrat"/>
                <a:ea typeface="Montserrat"/>
                <a:cs typeface="Montserrat"/>
                <a:sym typeface="Montserrat"/>
              </a:rPr>
              <a:t>)</a:t>
            </a:r>
            <a:endParaRPr/>
          </a:p>
          <a:p>
            <a:pPr marL="457200" marR="0" lvl="0" indent="-578104" algn="just"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Based on the NIS Directive</a:t>
            </a:r>
            <a:endParaRPr/>
          </a:p>
        </p:txBody>
      </p:sp>
      <p:pic>
        <p:nvPicPr>
          <p:cNvPr id="235" name="Google Shape;235;p12" descr="Immagine che contiene logo&#10;&#10;Descrizione generata automaticamente"/>
          <p:cNvPicPr preferRelativeResize="0"/>
          <p:nvPr/>
        </p:nvPicPr>
        <p:blipFill rotWithShape="1">
          <a:blip r:embed="rId3">
            <a:alphaModFix/>
          </a:blip>
          <a:srcRect/>
          <a:stretch/>
        </p:blipFill>
        <p:spPr>
          <a:xfrm>
            <a:off x="17180712" y="8098913"/>
            <a:ext cx="4947768" cy="2473884"/>
          </a:xfrm>
          <a:prstGeom prst="rect">
            <a:avLst/>
          </a:prstGeom>
          <a:noFill/>
          <a:ln>
            <a:noFill/>
          </a:ln>
        </p:spPr>
      </p:pic>
      <p:sp>
        <p:nvSpPr>
          <p:cNvPr id="236" name="Google Shape;236;p12"/>
          <p:cNvSpPr txBox="1"/>
          <p:nvPr/>
        </p:nvSpPr>
        <p:spPr>
          <a:xfrm>
            <a:off x="218582" y="12818225"/>
            <a:ext cx="7338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40"/>
        <p:cNvGrpSpPr/>
        <p:nvPr/>
      </p:nvGrpSpPr>
      <p:grpSpPr>
        <a:xfrm>
          <a:off x="0" y="0"/>
          <a:ext cx="0" cy="0"/>
          <a:chOff x="0" y="0"/>
          <a:chExt cx="0" cy="0"/>
        </a:xfrm>
      </p:grpSpPr>
      <p:sp>
        <p:nvSpPr>
          <p:cNvPr id="241" name="Google Shape;241;p13"/>
          <p:cNvSpPr/>
          <p:nvPr/>
        </p:nvSpPr>
        <p:spPr>
          <a:xfrm>
            <a:off x="4469111" y="3290"/>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42" name="Google Shape;242;p13"/>
          <p:cNvSpPr txBox="1"/>
          <p:nvPr/>
        </p:nvSpPr>
        <p:spPr>
          <a:xfrm>
            <a:off x="191076" y="12848425"/>
            <a:ext cx="7614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13</a:t>
            </a:r>
            <a:endParaRPr sz="3500" b="1" i="0" u="none" strike="noStrike" cap="none">
              <a:solidFill>
                <a:srgbClr val="FFFFFF"/>
              </a:solidFill>
              <a:latin typeface="Montserrat"/>
              <a:ea typeface="Montserrat"/>
              <a:cs typeface="Montserrat"/>
              <a:sym typeface="Montserrat"/>
            </a:endParaRPr>
          </a:p>
        </p:txBody>
      </p:sp>
      <p:sp>
        <p:nvSpPr>
          <p:cNvPr id="243" name="Google Shape;243;p13"/>
          <p:cNvSpPr txBox="1"/>
          <p:nvPr/>
        </p:nvSpPr>
        <p:spPr>
          <a:xfrm>
            <a:off x="452584" y="468633"/>
            <a:ext cx="3589064"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244" name="Google Shape;244;p13"/>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245" name="Google Shape;245;p13"/>
          <p:cNvSpPr txBox="1"/>
          <p:nvPr/>
        </p:nvSpPr>
        <p:spPr>
          <a:xfrm>
            <a:off x="5217867" y="228602"/>
            <a:ext cx="17203200" cy="21135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KEY REGULATORY FRAMEWORKS (2/2)</a:t>
            </a:r>
            <a:endParaRPr/>
          </a:p>
        </p:txBody>
      </p:sp>
      <p:sp>
        <p:nvSpPr>
          <p:cNvPr id="246" name="Google Shape;246;p13"/>
          <p:cNvSpPr txBox="1"/>
          <p:nvPr/>
        </p:nvSpPr>
        <p:spPr>
          <a:xfrm>
            <a:off x="5217866" y="3293006"/>
            <a:ext cx="13545600" cy="36366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5E5E5E"/>
              </a:buClr>
              <a:buSzPts val="896"/>
              <a:buFont typeface="Montserrat"/>
              <a:buNone/>
            </a:pPr>
            <a:endParaRPr sz="2800" b="1"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2755A4"/>
              </a:buClr>
              <a:buSzPts val="896"/>
              <a:buFont typeface="Montserrat"/>
              <a:buNone/>
            </a:pPr>
            <a:r>
              <a:rPr lang="en-US" sz="2800" b="1" i="0" u="none" strike="noStrike" cap="none">
                <a:solidFill>
                  <a:srgbClr val="2755A4"/>
                </a:solidFill>
                <a:latin typeface="Montserrat"/>
                <a:ea typeface="Montserrat"/>
                <a:cs typeface="Montserrat"/>
                <a:sym typeface="Montserrat"/>
              </a:rPr>
              <a:t>ENISA</a:t>
            </a:r>
            <a:r>
              <a:rPr lang="en-US" sz="2800" b="0" i="0" u="none" strike="noStrike" cap="none">
                <a:solidFill>
                  <a:srgbClr val="5E5E5E"/>
                </a:solidFill>
                <a:latin typeface="Montserrat"/>
                <a:ea typeface="Montserrat"/>
                <a:cs typeface="Montserrat"/>
                <a:sym typeface="Montserrat"/>
              </a:rPr>
              <a:t> (European Network and Information Security Agency): </a:t>
            </a:r>
            <a:endParaRPr/>
          </a:p>
          <a:p>
            <a:pPr marL="457200" marR="0" lvl="0" indent="-406400" algn="l"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Development policies, strategies, and frameworks</a:t>
            </a:r>
            <a:endParaRPr/>
          </a:p>
          <a:p>
            <a:pPr marL="457200" marR="0" lvl="0" indent="-406400" algn="l"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Identification and assessment of cyber risks</a:t>
            </a:r>
            <a:endParaRPr/>
          </a:p>
          <a:p>
            <a:pPr marL="457200" marR="0" lvl="0" indent="-406400" algn="l"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Promotion of cybersecurity awareness</a:t>
            </a:r>
            <a:endParaRPr/>
          </a:p>
          <a:p>
            <a:pPr marL="457200" marR="0" lvl="0" indent="-406400" algn="l"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Development of technical standards and certifications</a:t>
            </a:r>
            <a:endParaRPr/>
          </a:p>
          <a:p>
            <a:pPr marL="457200" marR="0" lvl="0" indent="-406400" algn="l" rtl="0">
              <a:lnSpc>
                <a:spcPct val="120000"/>
              </a:lnSpc>
              <a:spcBef>
                <a:spcPts val="0"/>
              </a:spcBef>
              <a:spcAft>
                <a:spcPts val="0"/>
              </a:spcAft>
              <a:buClr>
                <a:srgbClr val="5E5E5E"/>
              </a:buClr>
              <a:buSzPts val="2800"/>
              <a:buFont typeface="Montserrat"/>
              <a:buChar char="●"/>
            </a:pPr>
            <a:r>
              <a:rPr lang="en-US" sz="2800" b="0" i="0" u="none" strike="noStrike" cap="none">
                <a:solidFill>
                  <a:srgbClr val="5E5E5E"/>
                </a:solidFill>
                <a:latin typeface="Montserrat"/>
                <a:ea typeface="Montserrat"/>
                <a:cs typeface="Montserrat"/>
                <a:sym typeface="Montserrat"/>
              </a:rPr>
              <a:t>Promotion of international cooperation and collaboration</a:t>
            </a:r>
            <a:endParaRPr/>
          </a:p>
        </p:txBody>
      </p:sp>
      <p:sp>
        <p:nvSpPr>
          <p:cNvPr id="247" name="Google Shape;247;p13"/>
          <p:cNvSpPr txBox="1"/>
          <p:nvPr/>
        </p:nvSpPr>
        <p:spPr>
          <a:xfrm>
            <a:off x="5217866" y="7616777"/>
            <a:ext cx="12905400" cy="31194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2755A4"/>
              </a:buClr>
              <a:buSzPts val="896"/>
              <a:buFont typeface="Montserrat"/>
              <a:buNone/>
            </a:pPr>
            <a:r>
              <a:rPr lang="en-US" sz="2800" b="1" i="0" u="none" strike="noStrike" cap="none">
                <a:solidFill>
                  <a:srgbClr val="2755A4"/>
                </a:solidFill>
                <a:latin typeface="Montserrat"/>
                <a:ea typeface="Montserrat"/>
                <a:cs typeface="Montserrat"/>
                <a:sym typeface="Montserrat"/>
              </a:rPr>
              <a:t>TEN-E</a:t>
            </a:r>
            <a:r>
              <a:rPr lang="en-US" sz="2800" b="0" i="0" u="none" strike="noStrike" cap="none">
                <a:solidFill>
                  <a:srgbClr val="5E5E5E"/>
                </a:solidFill>
                <a:latin typeface="Montserrat"/>
                <a:ea typeface="Montserrat"/>
                <a:cs typeface="Montserrat"/>
                <a:sym typeface="Montserrat"/>
              </a:rPr>
              <a:t> (Trans-European Networks for Energy): </a:t>
            </a:r>
            <a:endParaRPr/>
          </a:p>
          <a:p>
            <a:pPr marL="914400" marR="0" lvl="0" indent="-578104" algn="l"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Promotion of a cross-border energy infrastructure</a:t>
            </a:r>
            <a:endParaRPr/>
          </a:p>
          <a:p>
            <a:pPr marL="914400" marR="0" lvl="0" indent="-578104" algn="l"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Integration of national energy markets into a single, integrated one</a:t>
            </a:r>
            <a:endParaRPr/>
          </a:p>
          <a:p>
            <a:pPr marL="914400" marR="0" lvl="0" indent="-578104" algn="l"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Wide range of energy infrastructure</a:t>
            </a:r>
            <a:endParaRPr/>
          </a:p>
          <a:p>
            <a:pPr marL="914400" marR="0" lvl="0" indent="-578104" algn="l" rtl="0">
              <a:lnSpc>
                <a:spcPct val="120000"/>
              </a:lnSpc>
              <a:spcBef>
                <a:spcPts val="0"/>
              </a:spcBef>
              <a:spcAft>
                <a:spcPts val="0"/>
              </a:spcAft>
              <a:buClr>
                <a:srgbClr val="5E5E5E"/>
              </a:buClr>
              <a:buSzPts val="2800"/>
              <a:buFont typeface="Noto Sans Symbols"/>
              <a:buChar char="●"/>
            </a:pPr>
            <a:r>
              <a:rPr lang="en-US" sz="2800" b="0" i="0" u="none" strike="noStrike" cap="none">
                <a:solidFill>
                  <a:srgbClr val="5E5E5E"/>
                </a:solidFill>
                <a:latin typeface="Montserrat"/>
                <a:ea typeface="Montserrat"/>
                <a:cs typeface="Montserrat"/>
                <a:sym typeface="Montserrat"/>
              </a:rPr>
              <a:t>Focus on renewable energy sources</a:t>
            </a:r>
            <a:endParaRPr/>
          </a:p>
        </p:txBody>
      </p:sp>
      <p:pic>
        <p:nvPicPr>
          <p:cNvPr id="248" name="Google Shape;248;p13" descr="Immagine che contiene logo&#10;&#10;Descrizione generata automaticamente"/>
          <p:cNvPicPr preferRelativeResize="0"/>
          <p:nvPr/>
        </p:nvPicPr>
        <p:blipFill rotWithShape="1">
          <a:blip r:embed="rId3">
            <a:alphaModFix/>
          </a:blip>
          <a:srcRect/>
          <a:stretch/>
        </p:blipFill>
        <p:spPr>
          <a:xfrm>
            <a:off x="19363206" y="3938718"/>
            <a:ext cx="3035809" cy="3035809"/>
          </a:xfrm>
          <a:prstGeom prst="rect">
            <a:avLst/>
          </a:prstGeom>
          <a:noFill/>
          <a:ln>
            <a:noFill/>
          </a:ln>
        </p:spPr>
      </p:pic>
      <p:sp>
        <p:nvSpPr>
          <p:cNvPr id="249" name="Google Shape;249;p13"/>
          <p:cNvSpPr txBox="1"/>
          <p:nvPr/>
        </p:nvSpPr>
        <p:spPr>
          <a:xfrm>
            <a:off x="5217866" y="10906418"/>
            <a:ext cx="12905542" cy="1096198"/>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2755A4"/>
              </a:buClr>
              <a:buSzPts val="896"/>
              <a:buFont typeface="Montserrat"/>
              <a:buNone/>
            </a:pPr>
            <a:r>
              <a:rPr lang="en-US" sz="2800" b="1" i="0" u="none" strike="noStrike" cap="none">
                <a:solidFill>
                  <a:srgbClr val="2755A4"/>
                </a:solidFill>
                <a:latin typeface="Montserrat"/>
                <a:ea typeface="Montserrat"/>
                <a:cs typeface="Montserrat"/>
                <a:sym typeface="Montserrat"/>
              </a:rPr>
              <a:t>REPowerEU:</a:t>
            </a:r>
            <a:r>
              <a:rPr lang="en-US" sz="2800" b="1" i="0" u="none" strike="noStrike" cap="none">
                <a:solidFill>
                  <a:srgbClr val="5E5E5E"/>
                </a:solidFill>
                <a:latin typeface="Montserrat"/>
                <a:ea typeface="Montserrat"/>
                <a:cs typeface="Montserrat"/>
                <a:sym typeface="Montserrat"/>
              </a:rPr>
              <a:t> </a:t>
            </a:r>
            <a:r>
              <a:rPr lang="en-US" sz="2800" b="0" i="0" u="none" strike="noStrike" cap="none">
                <a:solidFill>
                  <a:srgbClr val="5E5E5E"/>
                </a:solidFill>
                <a:latin typeface="Montserrat"/>
                <a:ea typeface="Montserrat"/>
                <a:cs typeface="Montserrat"/>
                <a:sym typeface="Montserrat"/>
              </a:rPr>
              <a:t>Energy Independence framework focused on Russian gas, focusing on green energy.</a:t>
            </a:r>
            <a:endParaRPr/>
          </a:p>
        </p:txBody>
      </p:sp>
      <p:pic>
        <p:nvPicPr>
          <p:cNvPr id="250" name="Google Shape;250;p13" descr="Immagine che contiene diagramma&#10;&#10;Descrizione generata automaticamente"/>
          <p:cNvPicPr preferRelativeResize="0"/>
          <p:nvPr/>
        </p:nvPicPr>
        <p:blipFill rotWithShape="1">
          <a:blip r:embed="rId4">
            <a:alphaModFix/>
          </a:blip>
          <a:srcRect/>
          <a:stretch/>
        </p:blipFill>
        <p:spPr>
          <a:xfrm>
            <a:off x="18692648" y="8462014"/>
            <a:ext cx="4519613" cy="402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54"/>
        <p:cNvGrpSpPr/>
        <p:nvPr/>
      </p:nvGrpSpPr>
      <p:grpSpPr>
        <a:xfrm>
          <a:off x="0" y="0"/>
          <a:ext cx="0" cy="0"/>
          <a:chOff x="0" y="0"/>
          <a:chExt cx="0" cy="0"/>
        </a:xfrm>
      </p:grpSpPr>
      <p:sp>
        <p:nvSpPr>
          <p:cNvPr id="255" name="Google Shape;255;p14"/>
          <p:cNvSpPr/>
          <p:nvPr/>
        </p:nvSpPr>
        <p:spPr>
          <a:xfrm>
            <a:off x="4598342" y="14099"/>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a:t> </a:t>
            </a:r>
            <a:endParaRPr sz="2400" b="0" i="0" u="none" strike="noStrike" cap="none">
              <a:solidFill>
                <a:srgbClr val="000000"/>
              </a:solidFill>
              <a:latin typeface="Arial"/>
              <a:ea typeface="Arial"/>
              <a:cs typeface="Arial"/>
              <a:sym typeface="Arial"/>
            </a:endParaRPr>
          </a:p>
        </p:txBody>
      </p:sp>
      <p:sp>
        <p:nvSpPr>
          <p:cNvPr id="256" name="Google Shape;256;p14"/>
          <p:cNvSpPr txBox="1"/>
          <p:nvPr/>
        </p:nvSpPr>
        <p:spPr>
          <a:xfrm>
            <a:off x="76195" y="12848425"/>
            <a:ext cx="9405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4</a:t>
            </a:r>
            <a:endParaRPr/>
          </a:p>
        </p:txBody>
      </p:sp>
      <p:sp>
        <p:nvSpPr>
          <p:cNvPr id="257" name="Google Shape;257;p14"/>
          <p:cNvSpPr txBox="1"/>
          <p:nvPr/>
        </p:nvSpPr>
        <p:spPr>
          <a:xfrm>
            <a:off x="452584" y="468633"/>
            <a:ext cx="3625640"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258" name="Google Shape;258;p14"/>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259" name="Google Shape;259;p14"/>
          <p:cNvSpPr txBox="1"/>
          <p:nvPr/>
        </p:nvSpPr>
        <p:spPr>
          <a:xfrm>
            <a:off x="5217867" y="515229"/>
            <a:ext cx="15737727" cy="1826900"/>
          </a:xfrm>
          <a:prstGeom prst="rect">
            <a:avLst/>
          </a:prstGeom>
          <a:noFill/>
          <a:ln>
            <a:noFill/>
          </a:ln>
        </p:spPr>
        <p:txBody>
          <a:bodyPr spcFirstLastPara="1" wrap="square" lIns="50800" tIns="50800" rIns="50800" bIns="50800" anchor="b" anchorCtr="0">
            <a:normAutofit fontScale="92500" lnSpcReduction="10000"/>
          </a:bodyPr>
          <a:lstStyle/>
          <a:p>
            <a:pPr marL="0" marR="0" lvl="0" indent="0" algn="l" rtl="0">
              <a:lnSpc>
                <a:spcPct val="110000"/>
              </a:lnSpc>
              <a:spcBef>
                <a:spcPts val="0"/>
              </a:spcBef>
              <a:spcAft>
                <a:spcPts val="0"/>
              </a:spcAft>
              <a:buClr>
                <a:srgbClr val="5E5E5E"/>
              </a:buClr>
              <a:buSzPct val="100000"/>
              <a:buFont typeface="Montserrat"/>
              <a:buNone/>
            </a:pPr>
            <a:r>
              <a:rPr lang="en-US" sz="5700" b="1" i="0" u="none" strike="noStrike" cap="none">
                <a:solidFill>
                  <a:srgbClr val="5E5E5E"/>
                </a:solidFill>
                <a:latin typeface="Montserrat"/>
                <a:ea typeface="Montserrat"/>
                <a:cs typeface="Montserrat"/>
                <a:sym typeface="Montserrat"/>
              </a:rPr>
              <a:t>RISK ASSESSMENT MODELS AND </a:t>
            </a:r>
            <a:endParaRPr/>
          </a:p>
          <a:p>
            <a:pPr marL="0" marR="0" lvl="0" indent="0" algn="l" rtl="0">
              <a:lnSpc>
                <a:spcPct val="110000"/>
              </a:lnSpc>
              <a:spcBef>
                <a:spcPts val="0"/>
              </a:spcBef>
              <a:spcAft>
                <a:spcPts val="0"/>
              </a:spcAft>
              <a:buClr>
                <a:srgbClr val="5E5E5E"/>
              </a:buClr>
              <a:buSzPct val="100000"/>
              <a:buFont typeface="Montserrat"/>
              <a:buNone/>
            </a:pPr>
            <a:r>
              <a:rPr lang="en-US" sz="5700" b="1" i="0" u="none" strike="noStrike" cap="none">
                <a:solidFill>
                  <a:srgbClr val="5E5E5E"/>
                </a:solidFill>
                <a:latin typeface="Montserrat"/>
                <a:ea typeface="Montserrat"/>
                <a:cs typeface="Montserrat"/>
                <a:sym typeface="Montserrat"/>
              </a:rPr>
              <a:t>ISO STANDARDS</a:t>
            </a:r>
            <a:endParaRPr sz="2400" b="0" i="0" u="none" strike="noStrike" cap="none">
              <a:solidFill>
                <a:srgbClr val="000000"/>
              </a:solidFill>
              <a:latin typeface="Arial"/>
              <a:ea typeface="Arial"/>
              <a:cs typeface="Arial"/>
              <a:sym typeface="Arial"/>
            </a:endParaRPr>
          </a:p>
        </p:txBody>
      </p:sp>
      <p:sp>
        <p:nvSpPr>
          <p:cNvPr id="260" name="Google Shape;260;p14"/>
          <p:cNvSpPr txBox="1"/>
          <p:nvPr/>
        </p:nvSpPr>
        <p:spPr>
          <a:xfrm>
            <a:off x="5347502" y="3652569"/>
            <a:ext cx="12905400" cy="15681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5E5E5E"/>
              </a:buClr>
              <a:buSzPts val="896"/>
              <a:buFont typeface="Montserrat"/>
              <a:buNone/>
            </a:pPr>
            <a:r>
              <a:rPr lang="en-US" sz="2800" b="0" i="0" u="none" strike="noStrike" cap="none">
                <a:solidFill>
                  <a:srgbClr val="5E5E5E"/>
                </a:solidFill>
                <a:latin typeface="Montserrat"/>
                <a:ea typeface="Montserrat"/>
                <a:cs typeface="Montserrat"/>
                <a:sym typeface="Montserrat"/>
              </a:rPr>
              <a:t>European Union Agency for Cybersecurity </a:t>
            </a:r>
            <a:r>
              <a:rPr lang="en-US" sz="2800" b="1" i="0" u="none" strike="noStrike" cap="none">
                <a:solidFill>
                  <a:srgbClr val="2755A4"/>
                </a:solidFill>
                <a:latin typeface="Montserrat"/>
                <a:ea typeface="Montserrat"/>
                <a:cs typeface="Montserrat"/>
                <a:sym typeface="Montserrat"/>
              </a:rPr>
              <a:t>(ENISA) RM/RA</a:t>
            </a:r>
            <a:r>
              <a:rPr lang="en-US" sz="2800" b="0" i="0" u="none" strike="noStrike" cap="none">
                <a:solidFill>
                  <a:srgbClr val="5E5E5E"/>
                </a:solidFill>
                <a:latin typeface="Montserrat"/>
                <a:ea typeface="Montserrat"/>
                <a:cs typeface="Montserrat"/>
                <a:sym typeface="Montserrat"/>
              </a:rPr>
              <a:t> (Risk Management/Risk Assessment) </a:t>
            </a:r>
            <a:r>
              <a:rPr lang="en-US" sz="2800" b="1" i="0" u="none" strike="noStrike" cap="none">
                <a:solidFill>
                  <a:srgbClr val="1155CC"/>
                </a:solidFill>
                <a:latin typeface="Montserrat"/>
                <a:ea typeface="Montserrat"/>
                <a:cs typeface="Montserrat"/>
                <a:sym typeface="Montserrat"/>
              </a:rPr>
              <a:t>inventory</a:t>
            </a:r>
            <a:r>
              <a:rPr lang="en-US" sz="2800">
                <a:solidFill>
                  <a:srgbClr val="5E5E5E"/>
                </a:solidFill>
                <a:latin typeface="Montserrat"/>
                <a:ea typeface="Montserrat"/>
                <a:cs typeface="Montserrat"/>
                <a:sym typeface="Montserrat"/>
              </a:rPr>
              <a:t>.</a:t>
            </a:r>
            <a:endParaRPr sz="28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sp>
        <p:nvSpPr>
          <p:cNvPr id="261" name="Google Shape;261;p14"/>
          <p:cNvSpPr txBox="1"/>
          <p:nvPr/>
        </p:nvSpPr>
        <p:spPr>
          <a:xfrm>
            <a:off x="5347502" y="5944601"/>
            <a:ext cx="12905400" cy="15681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2755A4"/>
              </a:buClr>
              <a:buSzPts val="896"/>
              <a:buFont typeface="Montserrat"/>
              <a:buNone/>
            </a:pPr>
            <a:r>
              <a:rPr lang="en-US" sz="2800">
                <a:solidFill>
                  <a:schemeClr val="dk2"/>
                </a:solidFill>
                <a:latin typeface="Montserrat"/>
                <a:ea typeface="Montserrat"/>
                <a:cs typeface="Montserrat"/>
                <a:sym typeface="Montserrat"/>
              </a:rPr>
              <a:t>Final text of the</a:t>
            </a:r>
            <a:r>
              <a:rPr lang="en-US" sz="2800" b="1">
                <a:solidFill>
                  <a:srgbClr val="2755A4"/>
                </a:solidFill>
                <a:latin typeface="Montserrat"/>
                <a:ea typeface="Montserrat"/>
                <a:cs typeface="Montserrat"/>
                <a:sym typeface="Montserrat"/>
              </a:rPr>
              <a:t> Critical Entities Resilience Directive (CER)</a:t>
            </a:r>
            <a:r>
              <a:rPr lang="en-US" sz="2800">
                <a:solidFill>
                  <a:schemeClr val="dk2"/>
                </a:solidFill>
                <a:latin typeface="Montserrat"/>
                <a:ea typeface="Montserrat"/>
                <a:cs typeface="Montserrat"/>
                <a:sym typeface="Montserrat"/>
              </a:rPr>
              <a:t>:</a:t>
            </a:r>
            <a:endParaRPr sz="2800">
              <a:solidFill>
                <a:schemeClr val="dk2"/>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a:solidFill>
                  <a:schemeClr val="dk2"/>
                </a:solidFill>
                <a:latin typeface="Montserrat"/>
                <a:ea typeface="Montserrat"/>
                <a:cs typeface="Montserrat"/>
                <a:sym typeface="Montserrat"/>
              </a:rPr>
              <a:t>Article 5, Risk assessment by Member States, CER Directive.</a:t>
            </a:r>
            <a:endParaRPr sz="2800">
              <a:solidFill>
                <a:schemeClr val="dk2"/>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a:solidFill>
                  <a:schemeClr val="dk2"/>
                </a:solidFill>
                <a:latin typeface="Montserrat"/>
                <a:ea typeface="Montserrat"/>
                <a:cs typeface="Montserrat"/>
                <a:sym typeface="Montserrat"/>
              </a:rPr>
              <a:t>Article 12, Risk assessment by Critical Entities, CER Directive.</a:t>
            </a:r>
            <a:endParaRPr sz="2800">
              <a:solidFill>
                <a:schemeClr val="dk2"/>
              </a:solidFill>
              <a:latin typeface="Montserrat"/>
              <a:ea typeface="Montserrat"/>
              <a:cs typeface="Montserrat"/>
              <a:sym typeface="Montserrat"/>
            </a:endParaRPr>
          </a:p>
        </p:txBody>
      </p:sp>
      <p:sp>
        <p:nvSpPr>
          <p:cNvPr id="262" name="Google Shape;262;p14"/>
          <p:cNvSpPr txBox="1"/>
          <p:nvPr/>
        </p:nvSpPr>
        <p:spPr>
          <a:xfrm>
            <a:off x="9584303" y="9057917"/>
            <a:ext cx="9118200" cy="26022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5E5E5E"/>
              </a:buClr>
              <a:buSzPts val="896"/>
              <a:buFont typeface="Montserrat"/>
              <a:buNone/>
            </a:pPr>
            <a:r>
              <a:rPr lang="en-US" sz="2800" b="1" i="0" u="none" strike="noStrike" cap="none">
                <a:solidFill>
                  <a:srgbClr val="5E5E5E"/>
                </a:solidFill>
                <a:latin typeface="Montserrat"/>
                <a:ea typeface="Montserrat"/>
                <a:cs typeface="Montserrat"/>
                <a:sym typeface="Montserrat"/>
              </a:rPr>
              <a:t>Employed ISO Standards:</a:t>
            </a:r>
            <a:endParaRPr/>
          </a:p>
          <a:p>
            <a:pPr marL="0" marR="0" lvl="0" indent="0" algn="l" rtl="0">
              <a:lnSpc>
                <a:spcPct val="120000"/>
              </a:lnSpc>
              <a:spcBef>
                <a:spcPts val="0"/>
              </a:spcBef>
              <a:spcAft>
                <a:spcPts val="0"/>
              </a:spcAft>
              <a:buClr>
                <a:srgbClr val="5E5E5E"/>
              </a:buClr>
              <a:buSzPts val="896"/>
              <a:buFont typeface="Montserrat"/>
              <a:buNone/>
            </a:pPr>
            <a:r>
              <a:rPr lang="en-US" sz="2800" b="1" i="0" u="none" strike="noStrike" cap="none">
                <a:solidFill>
                  <a:srgbClr val="5E5E5E"/>
                </a:solidFill>
                <a:latin typeface="Montserrat"/>
                <a:ea typeface="Montserrat"/>
                <a:cs typeface="Montserrat"/>
                <a:sym typeface="Montserrat"/>
              </a:rPr>
              <a:t>ISO 14001:</a:t>
            </a:r>
            <a:r>
              <a:rPr lang="en-US" sz="2800" b="0" i="0" u="none" strike="noStrike" cap="none">
                <a:solidFill>
                  <a:srgbClr val="5E5E5E"/>
                </a:solidFill>
                <a:latin typeface="Montserrat"/>
                <a:ea typeface="Montserrat"/>
                <a:cs typeface="Montserrat"/>
                <a:sym typeface="Montserrat"/>
              </a:rPr>
              <a:t> environmental management systems</a:t>
            </a:r>
            <a:endParaRPr/>
          </a:p>
          <a:p>
            <a:pPr marL="0" marR="0" lvl="0" indent="0" algn="l" rtl="0">
              <a:lnSpc>
                <a:spcPct val="120000"/>
              </a:lnSpc>
              <a:spcBef>
                <a:spcPts val="0"/>
              </a:spcBef>
              <a:spcAft>
                <a:spcPts val="0"/>
              </a:spcAft>
              <a:buClr>
                <a:srgbClr val="5E5E5E"/>
              </a:buClr>
              <a:buSzPts val="896"/>
              <a:buFont typeface="Montserrat"/>
              <a:buNone/>
            </a:pPr>
            <a:r>
              <a:rPr lang="en-US" sz="2800" b="1" i="0" u="none" strike="noStrike" cap="none">
                <a:solidFill>
                  <a:srgbClr val="5E5E5E"/>
                </a:solidFill>
                <a:latin typeface="Montserrat"/>
                <a:ea typeface="Montserrat"/>
                <a:cs typeface="Montserrat"/>
                <a:sym typeface="Montserrat"/>
              </a:rPr>
              <a:t>ISO 50001:</a:t>
            </a:r>
            <a:r>
              <a:rPr lang="en-US" sz="2800" b="0" i="0" u="none" strike="noStrike" cap="none">
                <a:solidFill>
                  <a:srgbClr val="5E5E5E"/>
                </a:solidFill>
                <a:latin typeface="Montserrat"/>
                <a:ea typeface="Montserrat"/>
                <a:cs typeface="Montserrat"/>
                <a:sym typeface="Montserrat"/>
              </a:rPr>
              <a:t> energy management systems</a:t>
            </a:r>
            <a:endParaRPr/>
          </a:p>
          <a:p>
            <a:pPr marL="0" marR="0" lvl="0" indent="0" algn="l" rtl="0">
              <a:lnSpc>
                <a:spcPct val="120000"/>
              </a:lnSpc>
              <a:spcBef>
                <a:spcPts val="0"/>
              </a:spcBef>
              <a:spcAft>
                <a:spcPts val="0"/>
              </a:spcAft>
              <a:buClr>
                <a:srgbClr val="5E5E5E"/>
              </a:buClr>
              <a:buSzPts val="896"/>
              <a:buFont typeface="Montserrat"/>
              <a:buNone/>
            </a:pPr>
            <a:r>
              <a:rPr lang="en-US" sz="2800" b="1" i="0" u="none" strike="noStrike" cap="none">
                <a:solidFill>
                  <a:srgbClr val="5E5E5E"/>
                </a:solidFill>
                <a:latin typeface="Montserrat"/>
                <a:ea typeface="Montserrat"/>
                <a:cs typeface="Montserrat"/>
                <a:sym typeface="Montserrat"/>
              </a:rPr>
              <a:t>ISO 55001:</a:t>
            </a:r>
            <a:r>
              <a:rPr lang="en-US" sz="2800" b="0" i="0" u="none" strike="noStrike" cap="none">
                <a:solidFill>
                  <a:srgbClr val="5E5E5E"/>
                </a:solidFill>
                <a:latin typeface="Montserrat"/>
                <a:ea typeface="Montserrat"/>
                <a:cs typeface="Montserrat"/>
                <a:sym typeface="Montserrat"/>
              </a:rPr>
              <a:t> asset management</a:t>
            </a:r>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263" name="Google Shape;263;p14"/>
          <p:cNvPicPr preferRelativeResize="0"/>
          <p:nvPr/>
        </p:nvPicPr>
        <p:blipFill rotWithShape="1">
          <a:blip r:embed="rId3">
            <a:alphaModFix/>
          </a:blip>
          <a:srcRect/>
          <a:stretch/>
        </p:blipFill>
        <p:spPr>
          <a:xfrm>
            <a:off x="4851804" y="9057914"/>
            <a:ext cx="3995927" cy="2249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67"/>
        <p:cNvGrpSpPr/>
        <p:nvPr/>
      </p:nvGrpSpPr>
      <p:grpSpPr>
        <a:xfrm>
          <a:off x="0" y="0"/>
          <a:ext cx="0" cy="0"/>
          <a:chOff x="0" y="0"/>
          <a:chExt cx="0" cy="0"/>
        </a:xfrm>
      </p:grpSpPr>
      <p:sp>
        <p:nvSpPr>
          <p:cNvPr id="268" name="Google Shape;268;p15"/>
          <p:cNvSpPr/>
          <p:nvPr/>
        </p:nvSpPr>
        <p:spPr>
          <a:xfrm>
            <a:off x="4505643" y="6730"/>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69" name="Google Shape;269;p15"/>
          <p:cNvSpPr txBox="1"/>
          <p:nvPr/>
        </p:nvSpPr>
        <p:spPr>
          <a:xfrm>
            <a:off x="5088963" y="515229"/>
            <a:ext cx="18842454" cy="2213613"/>
          </a:xfrm>
          <a:prstGeom prst="rect">
            <a:avLst/>
          </a:prstGeom>
          <a:noFill/>
          <a:ln>
            <a:noFill/>
          </a:ln>
        </p:spPr>
        <p:txBody>
          <a:bodyPr spcFirstLastPara="1" wrap="square" lIns="50800" tIns="50800" rIns="50800" bIns="50800" anchor="b" anchorCtr="0">
            <a:normAutofit/>
          </a:bodyPr>
          <a:lstStyle/>
          <a:p>
            <a:pPr marL="0" marR="0" lvl="0" indent="0" algn="l" rtl="0">
              <a:lnSpc>
                <a:spcPct val="130000"/>
              </a:lnSpc>
              <a:spcBef>
                <a:spcPts val="0"/>
              </a:spcBef>
              <a:spcAft>
                <a:spcPts val="0"/>
              </a:spcAft>
              <a:buClr>
                <a:srgbClr val="7BACEB"/>
              </a:buClr>
              <a:buSzPts val="7200"/>
              <a:buFont typeface="Montserrat"/>
              <a:buNone/>
            </a:pPr>
            <a:r>
              <a:rPr lang="en-US" sz="7200" b="1" i="0" u="none" strike="noStrike" cap="none">
                <a:solidFill>
                  <a:srgbClr val="7BACEB"/>
                </a:solidFill>
                <a:latin typeface="Montserrat"/>
                <a:ea typeface="Montserrat"/>
                <a:cs typeface="Montserrat"/>
                <a:sym typeface="Montserrat"/>
              </a:rPr>
              <a:t>3. Assets and Vulnerabilities</a:t>
            </a:r>
            <a:endParaRPr sz="2400" b="0" i="0" u="none" strike="noStrike" cap="none">
              <a:solidFill>
                <a:srgbClr val="000000"/>
              </a:solidFill>
              <a:latin typeface="Arial"/>
              <a:ea typeface="Arial"/>
              <a:cs typeface="Arial"/>
              <a:sym typeface="Arial"/>
            </a:endParaRPr>
          </a:p>
        </p:txBody>
      </p:sp>
      <p:sp>
        <p:nvSpPr>
          <p:cNvPr id="270" name="Google Shape;270;p15"/>
          <p:cNvSpPr txBox="1"/>
          <p:nvPr/>
        </p:nvSpPr>
        <p:spPr>
          <a:xfrm>
            <a:off x="114877" y="12848425"/>
            <a:ext cx="8967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5</a:t>
            </a:r>
            <a:endParaRPr sz="3500" b="1" i="0" u="none" strike="noStrike" cap="none">
              <a:solidFill>
                <a:srgbClr val="FFFFFF"/>
              </a:solidFill>
              <a:latin typeface="Montserrat"/>
              <a:ea typeface="Montserrat"/>
              <a:cs typeface="Montserrat"/>
              <a:sym typeface="Montserrat"/>
            </a:endParaRPr>
          </a:p>
        </p:txBody>
      </p:sp>
      <p:sp>
        <p:nvSpPr>
          <p:cNvPr id="271" name="Google Shape;271;p15"/>
          <p:cNvSpPr txBox="1"/>
          <p:nvPr/>
        </p:nvSpPr>
        <p:spPr>
          <a:xfrm>
            <a:off x="452584" y="468633"/>
            <a:ext cx="3563844"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pic>
        <p:nvPicPr>
          <p:cNvPr id="272" name="Google Shape;272;p15"/>
          <p:cNvPicPr preferRelativeResize="0"/>
          <p:nvPr/>
        </p:nvPicPr>
        <p:blipFill rotWithShape="1">
          <a:blip r:embed="rId3">
            <a:alphaModFix/>
          </a:blip>
          <a:srcRect l="570" t="9258" r="-569" b="16198"/>
          <a:stretch/>
        </p:blipFill>
        <p:spPr>
          <a:xfrm>
            <a:off x="4505650" y="3541425"/>
            <a:ext cx="20096424" cy="1017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76"/>
        <p:cNvGrpSpPr/>
        <p:nvPr/>
      </p:nvGrpSpPr>
      <p:grpSpPr>
        <a:xfrm>
          <a:off x="0" y="0"/>
          <a:ext cx="0" cy="0"/>
          <a:chOff x="0" y="0"/>
          <a:chExt cx="0" cy="0"/>
        </a:xfrm>
      </p:grpSpPr>
      <p:sp>
        <p:nvSpPr>
          <p:cNvPr id="277" name="Google Shape;277;p16"/>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78" name="Google Shape;278;p16"/>
          <p:cNvSpPr txBox="1"/>
          <p:nvPr/>
        </p:nvSpPr>
        <p:spPr>
          <a:xfrm>
            <a:off x="181448" y="12848425"/>
            <a:ext cx="8316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6</a:t>
            </a:r>
            <a:endParaRPr sz="3500" b="1" i="0" u="none" strike="noStrike" cap="none">
              <a:solidFill>
                <a:srgbClr val="FFFFFF"/>
              </a:solidFill>
              <a:latin typeface="Montserrat"/>
              <a:ea typeface="Montserrat"/>
              <a:cs typeface="Montserrat"/>
              <a:sym typeface="Montserrat"/>
            </a:endParaRPr>
          </a:p>
        </p:txBody>
      </p:sp>
      <p:sp>
        <p:nvSpPr>
          <p:cNvPr id="279" name="Google Shape;279;p16"/>
          <p:cNvSpPr txBox="1"/>
          <p:nvPr/>
        </p:nvSpPr>
        <p:spPr>
          <a:xfrm>
            <a:off x="452584" y="468633"/>
            <a:ext cx="3662216"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280" name="Google Shape;280;p16"/>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281" name="Google Shape;281;p16"/>
          <p:cNvSpPr txBox="1"/>
          <p:nvPr/>
        </p:nvSpPr>
        <p:spPr>
          <a:xfrm>
            <a:off x="5217867" y="515229"/>
            <a:ext cx="16765833" cy="18269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ASSETS</a:t>
            </a:r>
            <a:endParaRPr sz="2400" b="0" i="0" u="none" strike="noStrike" cap="none">
              <a:solidFill>
                <a:srgbClr val="000000"/>
              </a:solidFill>
              <a:latin typeface="Arial"/>
              <a:ea typeface="Arial"/>
              <a:cs typeface="Arial"/>
              <a:sym typeface="Arial"/>
            </a:endParaRPr>
          </a:p>
        </p:txBody>
      </p:sp>
      <p:sp>
        <p:nvSpPr>
          <p:cNvPr id="282" name="Google Shape;282;p16"/>
          <p:cNvSpPr txBox="1"/>
          <p:nvPr/>
        </p:nvSpPr>
        <p:spPr>
          <a:xfrm>
            <a:off x="5217867" y="3092138"/>
            <a:ext cx="13070100" cy="9843000"/>
          </a:xfrm>
          <a:prstGeom prst="rect">
            <a:avLst/>
          </a:prstGeom>
          <a:noFill/>
          <a:ln>
            <a:noFill/>
          </a:ln>
        </p:spPr>
        <p:txBody>
          <a:bodyPr spcFirstLastPara="1" wrap="square" lIns="50800" tIns="50800" rIns="50800" bIns="50800" anchor="ctr" anchorCtr="0">
            <a:spAutoFit/>
          </a:bodyPr>
          <a:lstStyle/>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Energy </a:t>
            </a:r>
            <a:r>
              <a:rPr lang="en-US" sz="2800" b="1">
                <a:solidFill>
                  <a:srgbClr val="2755A4"/>
                </a:solidFill>
                <a:latin typeface="Montserrat"/>
                <a:ea typeface="Montserrat"/>
                <a:cs typeface="Montserrat"/>
                <a:sym typeface="Montserrat"/>
              </a:rPr>
              <a:t>P</a:t>
            </a:r>
            <a:r>
              <a:rPr lang="en-US" sz="2800" b="1" i="0" u="none" strike="noStrike" cap="none">
                <a:solidFill>
                  <a:srgbClr val="2755A4"/>
                </a:solidFill>
                <a:latin typeface="Montserrat"/>
                <a:ea typeface="Montserrat"/>
                <a:cs typeface="Montserrat"/>
                <a:sym typeface="Montserrat"/>
              </a:rPr>
              <a:t>roduction: </a:t>
            </a:r>
            <a:endParaRPr/>
          </a:p>
          <a:p>
            <a:pPr marL="0" marR="0" lvl="0" indent="0" algn="l" rtl="0">
              <a:lnSpc>
                <a:spcPct val="120000"/>
              </a:lnSpc>
              <a:spcBef>
                <a:spcPts val="0"/>
              </a:spcBef>
              <a:spcAft>
                <a:spcPts val="0"/>
              </a:spcAft>
              <a:buClr>
                <a:srgbClr val="5E5E5E"/>
              </a:buClr>
              <a:buSzPts val="896"/>
              <a:buFont typeface="Montserrat"/>
              <a:buNone/>
            </a:pPr>
            <a:r>
              <a:rPr lang="en-US" sz="2800" b="0" i="1" u="none" strike="noStrike" cap="none">
                <a:solidFill>
                  <a:srgbClr val="5E5E5E"/>
                </a:solidFill>
                <a:latin typeface="Montserrat"/>
                <a:ea typeface="Montserrat"/>
                <a:cs typeface="Montserrat"/>
                <a:sym typeface="Montserrat"/>
              </a:rPr>
              <a:t>Power plants</a:t>
            </a:r>
            <a:r>
              <a:rPr lang="en-US" sz="2800" b="0" i="0" u="none" strike="noStrike" cap="none">
                <a:solidFill>
                  <a:srgbClr val="5E5E5E"/>
                </a:solidFill>
                <a:latin typeface="Montserrat"/>
                <a:ea typeface="Montserrat"/>
                <a:cs typeface="Montserrat"/>
                <a:sym typeface="Montserrat"/>
              </a:rPr>
              <a:t>: fossil fuel power plants, nuclear power plants, wind farms, solar power plants etc</a:t>
            </a:r>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Energy </a:t>
            </a:r>
            <a:r>
              <a:rPr lang="en-US" sz="2800" b="1">
                <a:solidFill>
                  <a:srgbClr val="2755A4"/>
                </a:solidFill>
                <a:latin typeface="Montserrat"/>
                <a:ea typeface="Montserrat"/>
                <a:cs typeface="Montserrat"/>
                <a:sym typeface="Montserrat"/>
              </a:rPr>
              <a:t>D</a:t>
            </a:r>
            <a:r>
              <a:rPr lang="en-US" sz="2800" b="1" i="0" u="none" strike="noStrike" cap="none">
                <a:solidFill>
                  <a:srgbClr val="2755A4"/>
                </a:solidFill>
                <a:latin typeface="Montserrat"/>
                <a:ea typeface="Montserrat"/>
                <a:cs typeface="Montserrat"/>
                <a:sym typeface="Montserrat"/>
              </a:rPr>
              <a:t>istribution and </a:t>
            </a:r>
            <a:r>
              <a:rPr lang="en-US" sz="2800" b="1">
                <a:solidFill>
                  <a:srgbClr val="2755A4"/>
                </a:solidFill>
                <a:latin typeface="Montserrat"/>
                <a:ea typeface="Montserrat"/>
                <a:cs typeface="Montserrat"/>
                <a:sym typeface="Montserrat"/>
              </a:rPr>
              <a:t>T</a:t>
            </a:r>
            <a:r>
              <a:rPr lang="en-US" sz="2800" b="1" i="0" u="none" strike="noStrike" cap="none">
                <a:solidFill>
                  <a:srgbClr val="2755A4"/>
                </a:solidFill>
                <a:latin typeface="Montserrat"/>
                <a:ea typeface="Montserrat"/>
                <a:cs typeface="Montserrat"/>
                <a:sym typeface="Montserrat"/>
              </a:rPr>
              <a:t>ransportation:</a:t>
            </a:r>
            <a:endParaRPr/>
          </a:p>
          <a:p>
            <a:pPr marL="0" marR="0" lvl="0" indent="0" algn="l" rtl="0">
              <a:lnSpc>
                <a:spcPct val="120000"/>
              </a:lnSpc>
              <a:spcBef>
                <a:spcPts val="0"/>
              </a:spcBef>
              <a:spcAft>
                <a:spcPts val="0"/>
              </a:spcAft>
              <a:buClr>
                <a:srgbClr val="5E5E5E"/>
              </a:buClr>
              <a:buSzPts val="896"/>
              <a:buFont typeface="Montserrat"/>
              <a:buNone/>
            </a:pPr>
            <a:r>
              <a:rPr lang="en-US" sz="2800" b="0" i="1" u="none" strike="noStrike" cap="none">
                <a:solidFill>
                  <a:srgbClr val="5E5E5E"/>
                </a:solidFill>
                <a:latin typeface="Montserrat"/>
                <a:ea typeface="Montserrat"/>
                <a:cs typeface="Montserrat"/>
                <a:sym typeface="Montserrat"/>
              </a:rPr>
              <a:t>Transmission and distribution networks</a:t>
            </a:r>
            <a:r>
              <a:rPr lang="en-US" sz="2800" b="0" i="0" u="none" strike="noStrike" cap="none">
                <a:solidFill>
                  <a:srgbClr val="5E5E5E"/>
                </a:solidFill>
                <a:latin typeface="Montserrat"/>
                <a:ea typeface="Montserrat"/>
                <a:cs typeface="Montserrat"/>
                <a:sym typeface="Montserrat"/>
              </a:rPr>
              <a:t>: High voltage transmission lines, transformers and substations </a:t>
            </a:r>
            <a:endParaRPr/>
          </a:p>
          <a:p>
            <a:pPr marL="0" marR="0" lvl="0" indent="0" algn="l" rtl="0">
              <a:lnSpc>
                <a:spcPct val="120000"/>
              </a:lnSpc>
              <a:spcBef>
                <a:spcPts val="0"/>
              </a:spcBef>
              <a:spcAft>
                <a:spcPts val="0"/>
              </a:spcAft>
              <a:buClr>
                <a:srgbClr val="5E5E5E"/>
              </a:buClr>
              <a:buSzPts val="896"/>
              <a:buFont typeface="Montserrat"/>
              <a:buNone/>
            </a:pPr>
            <a:r>
              <a:rPr lang="en-US" sz="2800" b="0" i="1" u="none" strike="noStrike" cap="none">
                <a:solidFill>
                  <a:srgbClr val="5E5E5E"/>
                </a:solidFill>
                <a:latin typeface="Montserrat"/>
                <a:ea typeface="Montserrat"/>
                <a:cs typeface="Montserrat"/>
                <a:sym typeface="Montserrat"/>
              </a:rPr>
              <a:t>Oil and gas pipelines</a:t>
            </a:r>
            <a:r>
              <a:rPr lang="en-US" sz="2800" b="0" i="0" u="none" strike="noStrike" cap="none">
                <a:solidFill>
                  <a:srgbClr val="5E5E5E"/>
                </a:solidFill>
                <a:latin typeface="Montserrat"/>
                <a:ea typeface="Montserrat"/>
                <a:cs typeface="Montserrat"/>
                <a:sym typeface="Montserrat"/>
              </a:rPr>
              <a:t>: transport from production to refineries and end users</a:t>
            </a:r>
            <a:endParaRPr sz="2800" b="0" i="0" u="none" strike="noStrike" cap="none">
              <a:solidFill>
                <a:srgbClr val="000000"/>
              </a:solidFill>
              <a:latin typeface="Arial"/>
              <a:ea typeface="Arial"/>
              <a:cs typeface="Arial"/>
              <a:sym typeface="Arial"/>
            </a:endParaRPr>
          </a:p>
          <a:p>
            <a:pPr marL="457200" marR="0" lvl="0" indent="0" algn="l" rtl="0">
              <a:lnSpc>
                <a:spcPct val="120000"/>
              </a:lnSpc>
              <a:spcBef>
                <a:spcPts val="0"/>
              </a:spcBef>
              <a:spcAft>
                <a:spcPts val="0"/>
              </a:spcAft>
              <a:buNone/>
            </a:pPr>
            <a:endParaRPr sz="2800" b="1">
              <a:solidFill>
                <a:srgbClr val="2755A4"/>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Energy </a:t>
            </a:r>
            <a:r>
              <a:rPr lang="en-US" sz="2800" b="1">
                <a:solidFill>
                  <a:srgbClr val="2755A4"/>
                </a:solidFill>
                <a:latin typeface="Montserrat"/>
                <a:ea typeface="Montserrat"/>
                <a:cs typeface="Montserrat"/>
                <a:sym typeface="Montserrat"/>
              </a:rPr>
              <a:t>S</a:t>
            </a:r>
            <a:r>
              <a:rPr lang="en-US" sz="2800" b="1" i="0" u="none" strike="noStrike" cap="none">
                <a:solidFill>
                  <a:srgbClr val="2755A4"/>
                </a:solidFill>
                <a:latin typeface="Montserrat"/>
                <a:ea typeface="Montserrat"/>
                <a:cs typeface="Montserrat"/>
                <a:sym typeface="Montserrat"/>
              </a:rPr>
              <a:t>toring:</a:t>
            </a:r>
            <a:endParaRPr/>
          </a:p>
          <a:p>
            <a:pPr marL="0" marR="0" lvl="0" indent="0" algn="l" rtl="0">
              <a:lnSpc>
                <a:spcPct val="120000"/>
              </a:lnSpc>
              <a:spcBef>
                <a:spcPts val="0"/>
              </a:spcBef>
              <a:spcAft>
                <a:spcPts val="0"/>
              </a:spcAft>
              <a:buClr>
                <a:srgbClr val="5E5E5E"/>
              </a:buClr>
              <a:buSzPts val="896"/>
              <a:buFont typeface="Montserrat"/>
              <a:buNone/>
            </a:pPr>
            <a:r>
              <a:rPr lang="en-US" sz="2800" b="0" i="1" u="none" strike="noStrike" cap="none">
                <a:solidFill>
                  <a:srgbClr val="5E5E5E"/>
                </a:solidFill>
                <a:latin typeface="Montserrat"/>
                <a:ea typeface="Montserrat"/>
                <a:cs typeface="Montserrat"/>
                <a:sym typeface="Montserrat"/>
              </a:rPr>
              <a:t>Fuel storage facilities</a:t>
            </a:r>
            <a:r>
              <a:rPr lang="en-US" sz="2800" b="0" i="0" u="none" strike="noStrike" cap="none">
                <a:solidFill>
                  <a:srgbClr val="5E5E5E"/>
                </a:solidFill>
                <a:latin typeface="Montserrat"/>
                <a:ea typeface="Montserrat"/>
                <a:cs typeface="Montserrat"/>
                <a:sym typeface="Montserrat"/>
              </a:rPr>
              <a:t>: storage tanks for oil and gas </a:t>
            </a:r>
            <a:endParaRPr/>
          </a:p>
          <a:p>
            <a:pPr marL="0" marR="0" lvl="0" indent="0" algn="l" rtl="0">
              <a:lnSpc>
                <a:spcPct val="120000"/>
              </a:lnSpc>
              <a:spcBef>
                <a:spcPts val="0"/>
              </a:spcBef>
              <a:spcAft>
                <a:spcPts val="0"/>
              </a:spcAft>
              <a:buClr>
                <a:srgbClr val="5E5E5E"/>
              </a:buClr>
              <a:buSzPts val="896"/>
              <a:buFont typeface="Montserrat"/>
              <a:buNone/>
            </a:pPr>
            <a:r>
              <a:rPr lang="en-US" sz="2800" b="0" i="0" u="none" strike="noStrike" cap="none">
                <a:solidFill>
                  <a:srgbClr val="5E5E5E"/>
                </a:solidFill>
                <a:latin typeface="Montserrat"/>
                <a:ea typeface="Montserrat"/>
                <a:cs typeface="Montserrat"/>
                <a:sym typeface="Montserrat"/>
              </a:rPr>
              <a:t>Energy storage facilities: batteries, pumped hydroelectric storage </a:t>
            </a:r>
            <a:endParaRPr/>
          </a:p>
          <a:p>
            <a:pPr marL="0" marR="0" lvl="0" indent="0" algn="l" rtl="0">
              <a:lnSpc>
                <a:spcPct val="120000"/>
              </a:lnSpc>
              <a:spcBef>
                <a:spcPts val="0"/>
              </a:spcBef>
              <a:spcAft>
                <a:spcPts val="0"/>
              </a:spcAft>
              <a:buNone/>
            </a:pPr>
            <a:endParaRPr sz="2800" b="1">
              <a:solidFill>
                <a:srgbClr val="2755A4"/>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Energy </a:t>
            </a:r>
            <a:r>
              <a:rPr lang="en-US" sz="2800" b="1">
                <a:solidFill>
                  <a:srgbClr val="2755A4"/>
                </a:solidFill>
                <a:latin typeface="Montserrat"/>
                <a:ea typeface="Montserrat"/>
                <a:cs typeface="Montserrat"/>
                <a:sym typeface="Montserrat"/>
              </a:rPr>
              <a:t>C</a:t>
            </a:r>
            <a:r>
              <a:rPr lang="en-US" sz="2800" b="1" i="0" u="none" strike="noStrike" cap="none">
                <a:solidFill>
                  <a:srgbClr val="2755A4"/>
                </a:solidFill>
                <a:latin typeface="Montserrat"/>
                <a:ea typeface="Montserrat"/>
                <a:cs typeface="Montserrat"/>
                <a:sym typeface="Montserrat"/>
              </a:rPr>
              <a:t>ontrol </a:t>
            </a:r>
            <a:r>
              <a:rPr lang="en-US" sz="2800" b="1">
                <a:solidFill>
                  <a:srgbClr val="2755A4"/>
                </a:solidFill>
                <a:latin typeface="Montserrat"/>
                <a:ea typeface="Montserrat"/>
                <a:cs typeface="Montserrat"/>
                <a:sym typeface="Montserrat"/>
              </a:rPr>
              <a:t>S</a:t>
            </a:r>
            <a:r>
              <a:rPr lang="en-US" sz="2800" b="1" i="0" u="none" strike="noStrike" cap="none">
                <a:solidFill>
                  <a:srgbClr val="2755A4"/>
                </a:solidFill>
                <a:latin typeface="Montserrat"/>
                <a:ea typeface="Montserrat"/>
                <a:cs typeface="Montserrat"/>
                <a:sym typeface="Montserrat"/>
              </a:rPr>
              <a:t>ystems</a:t>
            </a:r>
            <a:endParaRPr/>
          </a:p>
          <a:p>
            <a:pPr marL="0" marR="0" lvl="0" indent="0" algn="l" rtl="0">
              <a:lnSpc>
                <a:spcPct val="120000"/>
              </a:lnSpc>
              <a:spcBef>
                <a:spcPts val="0"/>
              </a:spcBef>
              <a:spcAft>
                <a:spcPts val="0"/>
              </a:spcAft>
              <a:buClr>
                <a:srgbClr val="5E5E5E"/>
              </a:buClr>
              <a:buSzPts val="896"/>
              <a:buFont typeface="Montserrat"/>
              <a:buNone/>
            </a:pPr>
            <a:r>
              <a:rPr lang="en-US" sz="2800" b="0" i="1" u="none" strike="noStrike" cap="none">
                <a:solidFill>
                  <a:srgbClr val="5E5E5E"/>
                </a:solidFill>
                <a:latin typeface="Montserrat"/>
                <a:ea typeface="Montserrat"/>
                <a:cs typeface="Montserrat"/>
                <a:sym typeface="Montserrat"/>
              </a:rPr>
              <a:t>Energy control systems</a:t>
            </a:r>
            <a:r>
              <a:rPr lang="en-US" sz="2800" b="0" i="0" u="none" strike="noStrike" cap="none">
                <a:solidFill>
                  <a:srgbClr val="5E5E5E"/>
                </a:solidFill>
                <a:latin typeface="Montserrat"/>
                <a:ea typeface="Montserrat"/>
                <a:cs typeface="Montserrat"/>
                <a:sym typeface="Montserrat"/>
              </a:rPr>
              <a:t>: this include the computer systems and software used to manage energy production and distribution</a:t>
            </a:r>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283" name="Google Shape;283;p16"/>
          <p:cNvPicPr preferRelativeResize="0"/>
          <p:nvPr/>
        </p:nvPicPr>
        <p:blipFill>
          <a:blip r:embed="rId3">
            <a:alphaModFix/>
          </a:blip>
          <a:stretch>
            <a:fillRect/>
          </a:stretch>
        </p:blipFill>
        <p:spPr>
          <a:xfrm>
            <a:off x="19330950" y="3092151"/>
            <a:ext cx="1624650" cy="1624650"/>
          </a:xfrm>
          <a:prstGeom prst="rect">
            <a:avLst/>
          </a:prstGeom>
          <a:noFill/>
          <a:ln>
            <a:noFill/>
          </a:ln>
        </p:spPr>
      </p:pic>
      <p:pic>
        <p:nvPicPr>
          <p:cNvPr id="284" name="Google Shape;284;p16"/>
          <p:cNvPicPr preferRelativeResize="0"/>
          <p:nvPr/>
        </p:nvPicPr>
        <p:blipFill>
          <a:blip r:embed="rId4">
            <a:alphaModFix/>
          </a:blip>
          <a:stretch>
            <a:fillRect/>
          </a:stretch>
        </p:blipFill>
        <p:spPr>
          <a:xfrm>
            <a:off x="19407149" y="8283374"/>
            <a:ext cx="1624650" cy="1624630"/>
          </a:xfrm>
          <a:prstGeom prst="rect">
            <a:avLst/>
          </a:prstGeom>
          <a:noFill/>
          <a:ln>
            <a:noFill/>
          </a:ln>
        </p:spPr>
      </p:pic>
      <p:pic>
        <p:nvPicPr>
          <p:cNvPr id="285" name="Google Shape;285;p16"/>
          <p:cNvPicPr preferRelativeResize="0"/>
          <p:nvPr/>
        </p:nvPicPr>
        <p:blipFill>
          <a:blip r:embed="rId5">
            <a:alphaModFix/>
          </a:blip>
          <a:stretch>
            <a:fillRect/>
          </a:stretch>
        </p:blipFill>
        <p:spPr>
          <a:xfrm>
            <a:off x="19330949" y="5466837"/>
            <a:ext cx="1624650" cy="1624627"/>
          </a:xfrm>
          <a:prstGeom prst="rect">
            <a:avLst/>
          </a:prstGeom>
          <a:noFill/>
          <a:ln>
            <a:noFill/>
          </a:ln>
        </p:spPr>
      </p:pic>
      <p:pic>
        <p:nvPicPr>
          <p:cNvPr id="286" name="Google Shape;286;p16"/>
          <p:cNvPicPr preferRelativeResize="0"/>
          <p:nvPr/>
        </p:nvPicPr>
        <p:blipFill>
          <a:blip r:embed="rId6">
            <a:alphaModFix/>
          </a:blip>
          <a:stretch>
            <a:fillRect/>
          </a:stretch>
        </p:blipFill>
        <p:spPr>
          <a:xfrm>
            <a:off x="19407149" y="10444774"/>
            <a:ext cx="1624650" cy="16246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290"/>
        <p:cNvGrpSpPr/>
        <p:nvPr/>
      </p:nvGrpSpPr>
      <p:grpSpPr>
        <a:xfrm>
          <a:off x="0" y="0"/>
          <a:ext cx="0" cy="0"/>
          <a:chOff x="0" y="0"/>
          <a:chExt cx="0" cy="0"/>
        </a:xfrm>
      </p:grpSpPr>
      <p:sp>
        <p:nvSpPr>
          <p:cNvPr id="291" name="Google Shape;291;p17"/>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292" name="Google Shape;292;p17"/>
          <p:cNvSpPr txBox="1"/>
          <p:nvPr/>
        </p:nvSpPr>
        <p:spPr>
          <a:xfrm>
            <a:off x="228606" y="12848425"/>
            <a:ext cx="7905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7</a:t>
            </a:r>
            <a:endParaRPr sz="3500" b="1" i="0" u="none" strike="noStrike" cap="none">
              <a:solidFill>
                <a:srgbClr val="FFFFFF"/>
              </a:solidFill>
              <a:latin typeface="Montserrat"/>
              <a:ea typeface="Montserrat"/>
              <a:cs typeface="Montserrat"/>
              <a:sym typeface="Montserrat"/>
            </a:endParaRPr>
          </a:p>
        </p:txBody>
      </p:sp>
      <p:sp>
        <p:nvSpPr>
          <p:cNvPr id="293" name="Google Shape;293;p17"/>
          <p:cNvSpPr txBox="1"/>
          <p:nvPr/>
        </p:nvSpPr>
        <p:spPr>
          <a:xfrm>
            <a:off x="452584" y="468633"/>
            <a:ext cx="3643928"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294" name="Google Shape;294;p17"/>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295" name="Google Shape;295;p17"/>
          <p:cNvSpPr txBox="1"/>
          <p:nvPr/>
        </p:nvSpPr>
        <p:spPr>
          <a:xfrm>
            <a:off x="5217867" y="515229"/>
            <a:ext cx="16041933" cy="18269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VULNERABILITIES</a:t>
            </a:r>
            <a:endParaRPr sz="2400" b="0" i="0" u="none" strike="noStrike" cap="none">
              <a:solidFill>
                <a:srgbClr val="000000"/>
              </a:solidFill>
              <a:latin typeface="Arial"/>
              <a:ea typeface="Arial"/>
              <a:cs typeface="Arial"/>
              <a:sym typeface="Arial"/>
            </a:endParaRPr>
          </a:p>
        </p:txBody>
      </p:sp>
      <p:sp>
        <p:nvSpPr>
          <p:cNvPr id="296" name="Google Shape;296;p17"/>
          <p:cNvSpPr txBox="1"/>
          <p:nvPr/>
        </p:nvSpPr>
        <p:spPr>
          <a:xfrm>
            <a:off x="5305150" y="3993851"/>
            <a:ext cx="13070100" cy="9110100"/>
          </a:xfrm>
          <a:prstGeom prst="rect">
            <a:avLst/>
          </a:prstGeom>
          <a:noFill/>
          <a:ln>
            <a:noFill/>
          </a:ln>
        </p:spPr>
        <p:txBody>
          <a:bodyPr spcFirstLastPara="1" wrap="square" lIns="50800" tIns="50800" rIns="50800" bIns="50800" anchor="ctr" anchorCtr="0">
            <a:spAutoFit/>
          </a:bodyPr>
          <a:lstStyle/>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Aging </a:t>
            </a:r>
            <a:r>
              <a:rPr lang="en-US" sz="2800" b="1">
                <a:solidFill>
                  <a:srgbClr val="2755A4"/>
                </a:solidFill>
                <a:latin typeface="Montserrat"/>
                <a:ea typeface="Montserrat"/>
                <a:cs typeface="Montserrat"/>
                <a:sym typeface="Montserrat"/>
              </a:rPr>
              <a:t>I</a:t>
            </a:r>
            <a:r>
              <a:rPr lang="en-US" sz="2800" b="1" i="0" u="none" strike="noStrike" cap="none">
                <a:solidFill>
                  <a:srgbClr val="2755A4"/>
                </a:solidFill>
                <a:latin typeface="Montserrat"/>
                <a:ea typeface="Montserrat"/>
                <a:cs typeface="Montserrat"/>
                <a:sym typeface="Montserrat"/>
              </a:rPr>
              <a:t>nfrastructure: </a:t>
            </a:r>
            <a:r>
              <a:rPr lang="en-US" sz="2800" b="0" i="0" u="none" strike="noStrike" cap="none">
                <a:solidFill>
                  <a:schemeClr val="dk2"/>
                </a:solidFill>
                <a:latin typeface="Montserrat"/>
                <a:ea typeface="Montserrat"/>
                <a:cs typeface="Montserrat"/>
                <a:sym typeface="Montserrat"/>
              </a:rPr>
              <a:t>if we take the US as example, 70% of transmission lines are at least 25 years old and 60% of circuit breakers are more than 30 years old. Aging infrastructure increases the risk of equipment failure, which can result in outages or other disruptions.</a:t>
            </a:r>
            <a:endParaRPr sz="2800" b="0" i="0" u="none" strike="noStrike" cap="none">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r>
              <a:rPr lang="en-US" sz="2800" b="0" i="0" u="none" strike="noStrike" cap="none">
                <a:solidFill>
                  <a:schemeClr val="dk2"/>
                </a:solidFill>
                <a:latin typeface="Montserrat"/>
                <a:ea typeface="Montserrat"/>
                <a:cs typeface="Montserrat"/>
                <a:sym typeface="Montserrat"/>
              </a:rPr>
              <a:t> </a:t>
            </a:r>
            <a:endParaRPr sz="2800" b="0" i="0" u="none" strike="noStrike" cap="none">
              <a:solidFill>
                <a:schemeClr val="dk2"/>
              </a:solidFill>
              <a:latin typeface="Montserrat"/>
              <a:ea typeface="Montserrat"/>
              <a:cs typeface="Montserrat"/>
              <a:sym typeface="Montserrat"/>
            </a:endParaRPr>
          </a:p>
          <a:p>
            <a:pPr marL="457200" lvl="0" indent="-406400" algn="l" rtl="0">
              <a:lnSpc>
                <a:spcPct val="110000"/>
              </a:lnSpc>
              <a:spcBef>
                <a:spcPts val="0"/>
              </a:spcBef>
              <a:spcAft>
                <a:spcPts val="0"/>
              </a:spcAft>
              <a:buClr>
                <a:schemeClr val="dk2"/>
              </a:buClr>
              <a:buSzPts val="2800"/>
              <a:buFont typeface="Montserrat"/>
              <a:buChar char="●"/>
            </a:pPr>
            <a:r>
              <a:rPr lang="en-US" sz="2800" b="1">
                <a:solidFill>
                  <a:srgbClr val="2755A4"/>
                </a:solidFill>
                <a:latin typeface="Montserrat"/>
                <a:ea typeface="Montserrat"/>
                <a:cs typeface="Montserrat"/>
                <a:sym typeface="Montserrat"/>
              </a:rPr>
              <a:t>Aging Workforce: </a:t>
            </a:r>
            <a:r>
              <a:rPr lang="en-US" sz="2800">
                <a:solidFill>
                  <a:schemeClr val="dk2"/>
                </a:solidFill>
                <a:latin typeface="Montserrat"/>
                <a:ea typeface="Montserrat"/>
                <a:cs typeface="Montserrat"/>
                <a:sym typeface="Montserrat"/>
              </a:rPr>
              <a:t>Human Factor is always a vulnerability. However, the growing potential gap in available skilled personnel to replace the retiring workforce has been a real concern in the Energy Sector for some time. Retiring people take years of experience with them and it is crucial to train new generation of skill workers. </a:t>
            </a:r>
            <a:endParaRPr sz="2800" b="1">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896"/>
              <a:buFont typeface="Montserrat"/>
              <a:buNone/>
            </a:pPr>
            <a:endParaRPr sz="2800" b="1">
              <a:solidFill>
                <a:srgbClr val="2755A4"/>
              </a:solidFill>
            </a:endParaRPr>
          </a:p>
          <a:p>
            <a:pPr marL="0" marR="0" lvl="0" indent="0" algn="l" rtl="0">
              <a:lnSpc>
                <a:spcPct val="120000"/>
              </a:lnSpc>
              <a:spcBef>
                <a:spcPts val="0"/>
              </a:spcBef>
              <a:spcAft>
                <a:spcPts val="0"/>
              </a:spcAft>
              <a:buClr>
                <a:srgbClr val="5E5E5E"/>
              </a:buClr>
              <a:buSzPts val="896"/>
              <a:buFont typeface="Montserrat"/>
              <a:buNone/>
            </a:pPr>
            <a:endParaRPr sz="2800" b="1">
              <a:solidFill>
                <a:srgbClr val="2755A4"/>
              </a:solidFill>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Dependance on </a:t>
            </a:r>
            <a:r>
              <a:rPr lang="en-US" sz="2800" b="1">
                <a:solidFill>
                  <a:srgbClr val="2755A4"/>
                </a:solidFill>
                <a:latin typeface="Montserrat"/>
                <a:ea typeface="Montserrat"/>
                <a:cs typeface="Montserrat"/>
                <a:sym typeface="Montserrat"/>
              </a:rPr>
              <a:t>L</a:t>
            </a:r>
            <a:r>
              <a:rPr lang="en-US" sz="2800" b="1" i="0" u="none" strike="noStrike" cap="none">
                <a:solidFill>
                  <a:srgbClr val="2755A4"/>
                </a:solidFill>
                <a:latin typeface="Montserrat"/>
                <a:ea typeface="Montserrat"/>
                <a:cs typeface="Montserrat"/>
                <a:sym typeface="Montserrat"/>
              </a:rPr>
              <a:t>imited </a:t>
            </a:r>
            <a:r>
              <a:rPr lang="en-US" sz="2800" b="1">
                <a:solidFill>
                  <a:srgbClr val="2755A4"/>
                </a:solidFill>
                <a:latin typeface="Montserrat"/>
                <a:ea typeface="Montserrat"/>
                <a:cs typeface="Montserrat"/>
                <a:sym typeface="Montserrat"/>
              </a:rPr>
              <a:t>R</a:t>
            </a:r>
            <a:r>
              <a:rPr lang="en-US" sz="2800" b="1" i="0" u="none" strike="noStrike" cap="none">
                <a:solidFill>
                  <a:srgbClr val="2755A4"/>
                </a:solidFill>
                <a:latin typeface="Montserrat"/>
                <a:ea typeface="Montserrat"/>
                <a:cs typeface="Montserrat"/>
                <a:sym typeface="Montserrat"/>
              </a:rPr>
              <a:t>esources: </a:t>
            </a:r>
            <a:r>
              <a:rPr lang="en-US" sz="2800" b="0" i="0" u="none" strike="noStrike" cap="none">
                <a:solidFill>
                  <a:schemeClr val="dk2"/>
                </a:solidFill>
                <a:latin typeface="Montserrat"/>
                <a:ea typeface="Montserrat"/>
                <a:cs typeface="Montserrat"/>
                <a:sym typeface="Montserrat"/>
              </a:rPr>
              <a:t>heavily relying on stock-limited resources such as fossil fuels (coal, petroleum, natural gas) which are not equally available to every nation</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297" name="Google Shape;297;p17"/>
          <p:cNvPicPr preferRelativeResize="0"/>
          <p:nvPr/>
        </p:nvPicPr>
        <p:blipFill>
          <a:blip r:embed="rId3">
            <a:alphaModFix/>
          </a:blip>
          <a:stretch>
            <a:fillRect/>
          </a:stretch>
        </p:blipFill>
        <p:spPr>
          <a:xfrm>
            <a:off x="19282709" y="4199819"/>
            <a:ext cx="1826911" cy="1826900"/>
          </a:xfrm>
          <a:prstGeom prst="rect">
            <a:avLst/>
          </a:prstGeom>
          <a:noFill/>
          <a:ln>
            <a:noFill/>
          </a:ln>
        </p:spPr>
      </p:pic>
      <p:pic>
        <p:nvPicPr>
          <p:cNvPr id="298" name="Google Shape;298;p17"/>
          <p:cNvPicPr preferRelativeResize="0"/>
          <p:nvPr/>
        </p:nvPicPr>
        <p:blipFill>
          <a:blip r:embed="rId4">
            <a:alphaModFix/>
          </a:blip>
          <a:stretch>
            <a:fillRect/>
          </a:stretch>
        </p:blipFill>
        <p:spPr>
          <a:xfrm>
            <a:off x="19282699" y="10378451"/>
            <a:ext cx="1826925" cy="1826898"/>
          </a:xfrm>
          <a:prstGeom prst="rect">
            <a:avLst/>
          </a:prstGeom>
          <a:noFill/>
          <a:ln>
            <a:noFill/>
          </a:ln>
        </p:spPr>
      </p:pic>
      <p:pic>
        <p:nvPicPr>
          <p:cNvPr id="299" name="Google Shape;299;p17"/>
          <p:cNvPicPr preferRelativeResize="0"/>
          <p:nvPr/>
        </p:nvPicPr>
        <p:blipFill>
          <a:blip r:embed="rId5">
            <a:alphaModFix/>
          </a:blip>
          <a:stretch>
            <a:fillRect/>
          </a:stretch>
        </p:blipFill>
        <p:spPr>
          <a:xfrm>
            <a:off x="19128683" y="7042220"/>
            <a:ext cx="2134963" cy="213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03"/>
        <p:cNvGrpSpPr/>
        <p:nvPr/>
      </p:nvGrpSpPr>
      <p:grpSpPr>
        <a:xfrm>
          <a:off x="0" y="0"/>
          <a:ext cx="0" cy="0"/>
          <a:chOff x="0" y="0"/>
          <a:chExt cx="0" cy="0"/>
        </a:xfrm>
      </p:grpSpPr>
      <p:sp>
        <p:nvSpPr>
          <p:cNvPr id="304" name="Google Shape;304;p18"/>
          <p:cNvSpPr/>
          <p:nvPr/>
        </p:nvSpPr>
        <p:spPr>
          <a:xfrm>
            <a:off x="4525190" y="795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05" name="Google Shape;305;p18"/>
          <p:cNvSpPr txBox="1"/>
          <p:nvPr/>
        </p:nvSpPr>
        <p:spPr>
          <a:xfrm>
            <a:off x="250454" y="12848425"/>
            <a:ext cx="7782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1</a:t>
            </a:r>
            <a:r>
              <a:rPr lang="en-US" sz="3500" b="1">
                <a:solidFill>
                  <a:srgbClr val="FFFFFF"/>
                </a:solidFill>
                <a:latin typeface="Montserrat"/>
                <a:ea typeface="Montserrat"/>
                <a:cs typeface="Montserrat"/>
                <a:sym typeface="Montserrat"/>
              </a:rPr>
              <a:t>8</a:t>
            </a:r>
            <a:endParaRPr sz="3500" b="1" i="0" u="none" strike="noStrike" cap="none">
              <a:solidFill>
                <a:srgbClr val="FFFFFF"/>
              </a:solidFill>
              <a:latin typeface="Montserrat"/>
              <a:ea typeface="Montserrat"/>
              <a:cs typeface="Montserrat"/>
              <a:sym typeface="Montserrat"/>
            </a:endParaRPr>
          </a:p>
        </p:txBody>
      </p:sp>
      <p:sp>
        <p:nvSpPr>
          <p:cNvPr id="306" name="Google Shape;306;p18"/>
          <p:cNvSpPr txBox="1"/>
          <p:nvPr/>
        </p:nvSpPr>
        <p:spPr>
          <a:xfrm>
            <a:off x="452584" y="468633"/>
            <a:ext cx="3643928"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307" name="Google Shape;307;p18"/>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308" name="Google Shape;308;p18"/>
          <p:cNvSpPr txBox="1"/>
          <p:nvPr/>
        </p:nvSpPr>
        <p:spPr>
          <a:xfrm>
            <a:off x="5217867" y="1295401"/>
            <a:ext cx="15260883" cy="1046728"/>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THREATS</a:t>
            </a:r>
            <a:endParaRPr sz="2400" b="0" i="0" u="none" strike="noStrike" cap="none">
              <a:solidFill>
                <a:srgbClr val="000000"/>
              </a:solidFill>
              <a:latin typeface="Arial"/>
              <a:ea typeface="Arial"/>
              <a:cs typeface="Arial"/>
              <a:sym typeface="Arial"/>
            </a:endParaRPr>
          </a:p>
        </p:txBody>
      </p:sp>
      <p:sp>
        <p:nvSpPr>
          <p:cNvPr id="309" name="Google Shape;309;p18"/>
          <p:cNvSpPr txBox="1"/>
          <p:nvPr/>
        </p:nvSpPr>
        <p:spPr>
          <a:xfrm>
            <a:off x="5217867" y="3621897"/>
            <a:ext cx="13070100" cy="8808600"/>
          </a:xfrm>
          <a:prstGeom prst="rect">
            <a:avLst/>
          </a:prstGeom>
          <a:noFill/>
          <a:ln>
            <a:noFill/>
          </a:ln>
        </p:spPr>
        <p:txBody>
          <a:bodyPr spcFirstLastPara="1" wrap="square" lIns="50800" tIns="50800" rIns="50800" bIns="50800" anchor="ctr" anchorCtr="0">
            <a:spAutoFit/>
          </a:bodyPr>
          <a:lstStyle/>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Cyberattacks</a:t>
            </a:r>
            <a:r>
              <a:rPr lang="en-US" sz="2800" b="0" i="0" u="none" strike="noStrike" cap="none">
                <a:solidFill>
                  <a:srgbClr val="2755A4"/>
                </a:solidFill>
                <a:latin typeface="Montserrat"/>
                <a:ea typeface="Montserrat"/>
                <a:cs typeface="Montserrat"/>
                <a:sym typeface="Montserrat"/>
              </a:rPr>
              <a:t>: </a:t>
            </a:r>
            <a:r>
              <a:rPr lang="en-US" sz="2800" b="0" i="0" u="none" strike="noStrike" cap="none">
                <a:solidFill>
                  <a:schemeClr val="dk2"/>
                </a:solidFill>
                <a:latin typeface="Montserrat"/>
                <a:ea typeface="Montserrat"/>
                <a:cs typeface="Montserrat"/>
                <a:sym typeface="Montserrat"/>
              </a:rPr>
              <a:t>As the energy sector relies heavily on technology and the internet, it is vulnerable to cyberattacks. </a:t>
            </a:r>
            <a:endParaRPr sz="2800">
              <a:solidFill>
                <a:schemeClr val="dk2"/>
              </a:solidFill>
              <a:latin typeface="Montserrat"/>
              <a:ea typeface="Montserrat"/>
              <a:cs typeface="Montserrat"/>
              <a:sym typeface="Montserrat"/>
            </a:endParaRPr>
          </a:p>
          <a:p>
            <a:pPr marL="45720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Physical Attacks</a:t>
            </a:r>
            <a:r>
              <a:rPr lang="en-US" sz="2800" b="0" i="0" u="none" strike="noStrike" cap="none">
                <a:solidFill>
                  <a:schemeClr val="dk2"/>
                </a:solidFill>
                <a:latin typeface="Montserrat"/>
                <a:ea typeface="Montserrat"/>
                <a:cs typeface="Montserrat"/>
                <a:sym typeface="Montserrat"/>
              </a:rPr>
              <a:t>: The energy sector's physical infrastructure, such as power plants and pipelines, is also vulnerable to physical attacks</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Natural Disasters</a:t>
            </a:r>
            <a:r>
              <a:rPr lang="en-US" sz="2800" b="0" i="0" u="none" strike="noStrike" cap="none">
                <a:solidFill>
                  <a:schemeClr val="dk2"/>
                </a:solidFill>
                <a:latin typeface="Montserrat"/>
                <a:ea typeface="Montserrat"/>
                <a:cs typeface="Montserrat"/>
                <a:sym typeface="Montserrat"/>
              </a:rPr>
              <a:t>: The energy sector is also vulnerable to natural disasters, such as hurricanes, earthquakes, and wildfires, which can damage infrastructure and disrupt energy supplies.</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457200" marR="0" lvl="0" indent="-406400" algn="l" rtl="0">
              <a:lnSpc>
                <a:spcPct val="120000"/>
              </a:lnSpc>
              <a:spcBef>
                <a:spcPts val="0"/>
              </a:spcBef>
              <a:spcAft>
                <a:spcPts val="0"/>
              </a:spcAft>
              <a:buClr>
                <a:schemeClr val="dk2"/>
              </a:buClr>
              <a:buSzPts val="2800"/>
              <a:buFont typeface="Montserrat"/>
              <a:buChar char="●"/>
            </a:pPr>
            <a:r>
              <a:rPr lang="en-US" sz="2800" b="1" i="0" u="none" strike="noStrike" cap="none">
                <a:solidFill>
                  <a:srgbClr val="2755A4"/>
                </a:solidFill>
                <a:latin typeface="Montserrat"/>
                <a:ea typeface="Montserrat"/>
                <a:cs typeface="Montserrat"/>
                <a:sym typeface="Montserrat"/>
              </a:rPr>
              <a:t>Geopolitical Risks</a:t>
            </a:r>
            <a:r>
              <a:rPr lang="en-US" sz="2800" b="0" i="0" u="none" strike="noStrike" cap="none">
                <a:solidFill>
                  <a:schemeClr val="dk2"/>
                </a:solidFill>
                <a:latin typeface="Montserrat"/>
                <a:ea typeface="Montserrat"/>
                <a:cs typeface="Montserrat"/>
                <a:sym typeface="Montserrat"/>
              </a:rPr>
              <a:t>: The energy sector is often affected by geopolitical risks, including political instability, war, and sanctions, which can disrupt energy supplies and increase prices. </a:t>
            </a:r>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310" name="Google Shape;310;p18"/>
          <p:cNvPicPr preferRelativeResize="0"/>
          <p:nvPr/>
        </p:nvPicPr>
        <p:blipFill>
          <a:blip r:embed="rId3">
            <a:alphaModFix/>
          </a:blip>
          <a:stretch>
            <a:fillRect/>
          </a:stretch>
        </p:blipFill>
        <p:spPr>
          <a:xfrm>
            <a:off x="19478269" y="3489318"/>
            <a:ext cx="1477325" cy="1477300"/>
          </a:xfrm>
          <a:prstGeom prst="rect">
            <a:avLst/>
          </a:prstGeom>
          <a:noFill/>
          <a:ln>
            <a:noFill/>
          </a:ln>
        </p:spPr>
      </p:pic>
      <p:pic>
        <p:nvPicPr>
          <p:cNvPr id="311" name="Google Shape;311;p18"/>
          <p:cNvPicPr preferRelativeResize="0"/>
          <p:nvPr/>
        </p:nvPicPr>
        <p:blipFill>
          <a:blip r:embed="rId4">
            <a:alphaModFix/>
          </a:blip>
          <a:stretch>
            <a:fillRect/>
          </a:stretch>
        </p:blipFill>
        <p:spPr>
          <a:xfrm>
            <a:off x="19478269" y="5571269"/>
            <a:ext cx="1477325" cy="1477316"/>
          </a:xfrm>
          <a:prstGeom prst="rect">
            <a:avLst/>
          </a:prstGeom>
          <a:noFill/>
          <a:ln>
            <a:noFill/>
          </a:ln>
        </p:spPr>
      </p:pic>
      <p:pic>
        <p:nvPicPr>
          <p:cNvPr id="312" name="Google Shape;312;p18"/>
          <p:cNvPicPr preferRelativeResize="0"/>
          <p:nvPr/>
        </p:nvPicPr>
        <p:blipFill>
          <a:blip r:embed="rId5">
            <a:alphaModFix/>
          </a:blip>
          <a:stretch>
            <a:fillRect/>
          </a:stretch>
        </p:blipFill>
        <p:spPr>
          <a:xfrm>
            <a:off x="19478269" y="7892844"/>
            <a:ext cx="1477325" cy="1477316"/>
          </a:xfrm>
          <a:prstGeom prst="rect">
            <a:avLst/>
          </a:prstGeom>
          <a:noFill/>
          <a:ln>
            <a:noFill/>
          </a:ln>
        </p:spPr>
      </p:pic>
      <p:pic>
        <p:nvPicPr>
          <p:cNvPr id="313" name="Google Shape;313;p18"/>
          <p:cNvPicPr preferRelativeResize="0"/>
          <p:nvPr/>
        </p:nvPicPr>
        <p:blipFill>
          <a:blip r:embed="rId6">
            <a:alphaModFix/>
          </a:blip>
          <a:stretch>
            <a:fillRect/>
          </a:stretch>
        </p:blipFill>
        <p:spPr>
          <a:xfrm>
            <a:off x="19386969" y="10389769"/>
            <a:ext cx="1477325" cy="14773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12" scaled="0"/>
        </a:gradFill>
        <a:effectLst/>
      </p:bgPr>
    </p:bg>
    <p:spTree>
      <p:nvGrpSpPr>
        <p:cNvPr id="1" name="Shape 85"/>
        <p:cNvGrpSpPr/>
        <p:nvPr/>
      </p:nvGrpSpPr>
      <p:grpSpPr>
        <a:xfrm>
          <a:off x="0" y="0"/>
          <a:ext cx="0" cy="0"/>
          <a:chOff x="0" y="0"/>
          <a:chExt cx="0" cy="0"/>
        </a:xfrm>
      </p:grpSpPr>
      <p:sp>
        <p:nvSpPr>
          <p:cNvPr id="86" name="Google Shape;86;g227ce2bbf77_3_1"/>
          <p:cNvSpPr/>
          <p:nvPr/>
        </p:nvSpPr>
        <p:spPr>
          <a:xfrm>
            <a:off x="4525190" y="33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87" name="Google Shape;87;g227ce2bbf77_3_1"/>
          <p:cNvSpPr txBox="1"/>
          <p:nvPr/>
        </p:nvSpPr>
        <p:spPr>
          <a:xfrm>
            <a:off x="261175" y="12847550"/>
            <a:ext cx="3267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1</a:t>
            </a:r>
            <a:endParaRPr/>
          </a:p>
        </p:txBody>
      </p:sp>
      <p:sp>
        <p:nvSpPr>
          <p:cNvPr id="88" name="Google Shape;88;g227ce2bbf77_3_1"/>
          <p:cNvSpPr txBox="1"/>
          <p:nvPr/>
        </p:nvSpPr>
        <p:spPr>
          <a:xfrm>
            <a:off x="452584" y="466102"/>
            <a:ext cx="3706566"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sp>
        <p:nvSpPr>
          <p:cNvPr id="89" name="Google Shape;89;g227ce2bbf77_3_1"/>
          <p:cNvSpPr txBox="1"/>
          <p:nvPr/>
        </p:nvSpPr>
        <p:spPr>
          <a:xfrm>
            <a:off x="5217876" y="304800"/>
            <a:ext cx="18286800" cy="20373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a:solidFill>
                  <a:schemeClr val="dk2"/>
                </a:solidFill>
                <a:latin typeface="Montserrat"/>
                <a:ea typeface="Montserrat"/>
                <a:cs typeface="Montserrat"/>
                <a:sym typeface="Montserrat"/>
              </a:rPr>
              <a:t>INDEX</a:t>
            </a:r>
            <a:endParaRPr/>
          </a:p>
        </p:txBody>
      </p:sp>
      <p:cxnSp>
        <p:nvCxnSpPr>
          <p:cNvPr id="90" name="Google Shape;90;g227ce2bbf77_3_1"/>
          <p:cNvCxnSpPr/>
          <p:nvPr/>
        </p:nvCxnSpPr>
        <p:spPr>
          <a:xfrm>
            <a:off x="5305139" y="2884669"/>
            <a:ext cx="15650400" cy="0"/>
          </a:xfrm>
          <a:prstGeom prst="straightConnector1">
            <a:avLst/>
          </a:prstGeom>
          <a:noFill/>
          <a:ln w="50800" cap="flat" cmpd="sng">
            <a:solidFill>
              <a:srgbClr val="7BACEB"/>
            </a:solidFill>
            <a:prstDash val="solid"/>
            <a:miter lim="400000"/>
            <a:headEnd type="none" w="sm" len="sm"/>
            <a:tailEnd type="none" w="sm" len="sm"/>
          </a:ln>
        </p:spPr>
      </p:cxnSp>
      <p:sp>
        <p:nvSpPr>
          <p:cNvPr id="91" name="Google Shape;91;g227ce2bbf77_3_1"/>
          <p:cNvSpPr txBox="1"/>
          <p:nvPr/>
        </p:nvSpPr>
        <p:spPr>
          <a:xfrm>
            <a:off x="16277050" y="228775"/>
            <a:ext cx="7797000" cy="933900"/>
          </a:xfrm>
          <a:prstGeom prst="rect">
            <a:avLst/>
          </a:prstGeom>
          <a:noFill/>
          <a:ln>
            <a:noFill/>
          </a:ln>
        </p:spPr>
        <p:txBody>
          <a:bodyPr spcFirstLastPara="1" wrap="square" lIns="50800" tIns="50800" rIns="50800" bIns="50800" anchor="ctr" anchorCtr="0">
            <a:spAutoFit/>
          </a:bodyPr>
          <a:lstStyle/>
          <a:p>
            <a:pPr marL="0" lvl="0" indent="0" algn="just" rtl="0">
              <a:lnSpc>
                <a:spcPct val="117999"/>
              </a:lnSpc>
              <a:spcBef>
                <a:spcPts val="0"/>
              </a:spcBef>
              <a:spcAft>
                <a:spcPts val="0"/>
              </a:spcAft>
              <a:buNone/>
            </a:pPr>
            <a:endParaRPr sz="5400">
              <a:solidFill>
                <a:srgbClr val="5E5E5E"/>
              </a:solidFill>
              <a:latin typeface="Montserrat"/>
              <a:ea typeface="Montserrat"/>
              <a:cs typeface="Montserrat"/>
              <a:sym typeface="Montserrat"/>
            </a:endParaRPr>
          </a:p>
        </p:txBody>
      </p:sp>
      <p:sp>
        <p:nvSpPr>
          <p:cNvPr id="92" name="Google Shape;92;g227ce2bbf77_3_1"/>
          <p:cNvSpPr txBox="1"/>
          <p:nvPr/>
        </p:nvSpPr>
        <p:spPr>
          <a:xfrm>
            <a:off x="5305139" y="3535390"/>
            <a:ext cx="15650400" cy="10253400"/>
          </a:xfrm>
          <a:prstGeom prst="rect">
            <a:avLst/>
          </a:prstGeom>
          <a:noFill/>
          <a:ln>
            <a:noFill/>
          </a:ln>
        </p:spPr>
        <p:txBody>
          <a:bodyPr spcFirstLastPara="1" wrap="square" lIns="50800" tIns="50800" rIns="50800" bIns="50800" anchor="ctr" anchorCtr="0">
            <a:noAutofit/>
          </a:bodyPr>
          <a:lstStyle/>
          <a:p>
            <a:pPr algn="just" rtl="0">
              <a:spcBef>
                <a:spcPts val="0"/>
              </a:spcBef>
              <a:spcAft>
                <a:spcPts val="0"/>
              </a:spcAft>
            </a:pPr>
            <a:r>
              <a:rPr lang="en-US" sz="1800" b="1" i="0" u="none" strike="noStrike" dirty="0">
                <a:solidFill>
                  <a:srgbClr val="5E5E5E"/>
                </a:solidFill>
                <a:effectLst/>
                <a:latin typeface="Montserrat" panose="00000500000000000000" pitchFamily="2" charset="0"/>
              </a:rPr>
              <a:t>PART 1 : Key Characteristics of the CEI (Critical Energy Infrastructures)</a:t>
            </a:r>
            <a:r>
              <a:rPr lang="en-US" sz="1800" b="0" i="0" u="none" strike="noStrike" dirty="0">
                <a:solidFill>
                  <a:srgbClr val="5E5E5E"/>
                </a:solidFill>
                <a:effectLst/>
                <a:latin typeface="Montserrat" panose="00000500000000000000" pitchFamily="2" charset="0"/>
              </a:rPr>
              <a:t> 							</a:t>
            </a:r>
            <a:r>
              <a:rPr lang="en-US" sz="1800" b="1" i="0" u="none" strike="noStrike" dirty="0">
                <a:solidFill>
                  <a:srgbClr val="5E5E5E"/>
                </a:solidFill>
                <a:effectLst/>
                <a:latin typeface="Montserrat" panose="00000500000000000000" pitchFamily="2" charset="0"/>
              </a:rPr>
              <a:t>2</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KEY CHARACTERISTICS AND RELEVANCE 											3</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RELEVANCE 															4</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TRENDS 															5</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INTERDEPENDENCIES WITH OTHER INFRASTRUCTURES 									6</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MAIN KNOWN ATTACKS 													7</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WHAT IS AT RISK? 														8</a:t>
            </a:r>
            <a:endParaRPr lang="en-US" sz="4000" b="0" dirty="0">
              <a:effectLst/>
            </a:endParaRPr>
          </a:p>
          <a:p>
            <a:pPr algn="just" rtl="0">
              <a:spcBef>
                <a:spcPts val="0"/>
              </a:spcBef>
              <a:spcAft>
                <a:spcPts val="0"/>
              </a:spcAft>
            </a:pPr>
            <a:br>
              <a:rPr lang="en-US" sz="4000" b="0" dirty="0">
                <a:effectLst/>
              </a:rPr>
            </a:br>
            <a:r>
              <a:rPr lang="en-US" sz="1800" b="1" i="0" u="none" strike="noStrike" dirty="0">
                <a:solidFill>
                  <a:srgbClr val="5E5E5E"/>
                </a:solidFill>
                <a:effectLst/>
                <a:latin typeface="Montserrat" panose="00000500000000000000" pitchFamily="2" charset="0"/>
              </a:rPr>
              <a:t>PART 2 :</a:t>
            </a:r>
            <a:r>
              <a:rPr lang="en-US" sz="1800" b="0" i="0" u="none" strike="noStrike" dirty="0">
                <a:solidFill>
                  <a:srgbClr val="5E5E5E"/>
                </a:solidFill>
                <a:effectLst/>
                <a:latin typeface="Montserrat" panose="00000500000000000000" pitchFamily="2" charset="0"/>
              </a:rPr>
              <a:t> </a:t>
            </a:r>
            <a:r>
              <a:rPr lang="en-US" sz="1800" b="1" i="0" u="none" strike="noStrike" dirty="0">
                <a:solidFill>
                  <a:srgbClr val="5E5E5E"/>
                </a:solidFill>
                <a:effectLst/>
                <a:latin typeface="Montserrat" panose="00000500000000000000" pitchFamily="2" charset="0"/>
              </a:rPr>
              <a:t>Regulative Frameworks												9</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EU STRATEGY FOR RESILIENCE 												10</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STAKEHOLDERS INVOLVEMENT												11</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KEY REGULATORY FRAMEWORKS (1/2) 												12</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KEY REGULATORY FRAMEWORKS (2/2)												13</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RISK ASSESSMENT MODELS AND ISO STANDARDS 										14</a:t>
            </a:r>
            <a:endParaRPr lang="en-US" sz="4000" b="0" dirty="0">
              <a:effectLst/>
            </a:endParaRPr>
          </a:p>
          <a:p>
            <a:pPr algn="just" rtl="0">
              <a:spcBef>
                <a:spcPts val="0"/>
              </a:spcBef>
              <a:spcAft>
                <a:spcPts val="0"/>
              </a:spcAft>
            </a:pPr>
            <a:br>
              <a:rPr lang="en-US" sz="4000" b="0" dirty="0">
                <a:effectLst/>
              </a:rPr>
            </a:br>
            <a:r>
              <a:rPr lang="en-US" sz="1800" b="1" i="0" u="none" strike="noStrike" dirty="0">
                <a:solidFill>
                  <a:srgbClr val="5E5E5E"/>
                </a:solidFill>
                <a:effectLst/>
                <a:latin typeface="Montserrat" panose="00000500000000000000" pitchFamily="2" charset="0"/>
              </a:rPr>
              <a:t>PART 3 :</a:t>
            </a:r>
            <a:r>
              <a:rPr lang="en-US" sz="1800" b="0" i="0" u="none" strike="noStrike" dirty="0">
                <a:solidFill>
                  <a:srgbClr val="5E5E5E"/>
                </a:solidFill>
                <a:effectLst/>
                <a:latin typeface="Montserrat" panose="00000500000000000000" pitchFamily="2" charset="0"/>
              </a:rPr>
              <a:t> </a:t>
            </a:r>
            <a:r>
              <a:rPr lang="en-US" sz="1800" b="1" i="0" u="none" strike="noStrike" dirty="0">
                <a:solidFill>
                  <a:srgbClr val="5E5E5E"/>
                </a:solidFill>
                <a:effectLst/>
                <a:latin typeface="Montserrat" panose="00000500000000000000" pitchFamily="2" charset="0"/>
              </a:rPr>
              <a:t>Assets and Vulnerabilities												15</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ASSETS 															16</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VULNERABILITIES 														17</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THREATS 															18</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RELIABLE DATA SOURCES													19</a:t>
            </a:r>
            <a:endParaRPr lang="en-US" sz="4000" b="0" dirty="0">
              <a:effectLst/>
            </a:endParaRPr>
          </a:p>
          <a:p>
            <a:pPr algn="just" rtl="0">
              <a:spcBef>
                <a:spcPts val="0"/>
              </a:spcBef>
              <a:spcAft>
                <a:spcPts val="0"/>
              </a:spcAft>
            </a:pPr>
            <a:br>
              <a:rPr lang="en-US" sz="4000" b="0" dirty="0">
                <a:effectLst/>
              </a:rPr>
            </a:br>
            <a:r>
              <a:rPr lang="en-US" sz="1800" b="1" i="0" u="none" strike="noStrike" dirty="0">
                <a:solidFill>
                  <a:srgbClr val="5E5E5E"/>
                </a:solidFill>
                <a:effectLst/>
                <a:latin typeface="Montserrat" panose="00000500000000000000" pitchFamily="2" charset="0"/>
              </a:rPr>
              <a:t>PART 4 : Recommendations for the CI 											20</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SECURITY AND RESILIENCY													21</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SUSTAINABILITY AND GREEN 													22</a:t>
            </a:r>
            <a:endParaRPr lang="en-US" sz="4000" b="0" dirty="0">
              <a:effectLst/>
            </a:endParaRPr>
          </a:p>
          <a:p>
            <a:pPr algn="just" rtl="0">
              <a:spcBef>
                <a:spcPts val="0"/>
              </a:spcBef>
              <a:spcAft>
                <a:spcPts val="0"/>
              </a:spcAft>
            </a:pPr>
            <a:r>
              <a:rPr lang="en-US" sz="1800" b="0" i="0" u="none" strike="noStrike" dirty="0">
                <a:solidFill>
                  <a:srgbClr val="5E5E5E"/>
                </a:solidFill>
                <a:effectLst/>
                <a:latin typeface="Montserrat" panose="00000500000000000000" pitchFamily="2" charset="0"/>
              </a:rPr>
              <a:t>DO NOT FORGET STAKEHOLDERS! 												23</a:t>
            </a:r>
            <a:endParaRPr lang="en-US" sz="4000" b="0" dirty="0">
              <a:effectLst/>
            </a:endParaRPr>
          </a:p>
          <a:p>
            <a:pPr algn="just" rtl="0">
              <a:spcBef>
                <a:spcPts val="0"/>
              </a:spcBef>
              <a:spcAft>
                <a:spcPts val="0"/>
              </a:spcAft>
            </a:pPr>
            <a:br>
              <a:rPr lang="en-US" sz="4000" b="0" dirty="0">
                <a:effectLst/>
              </a:rPr>
            </a:br>
            <a:r>
              <a:rPr lang="en-US" sz="1800" b="1" i="0" u="none" strike="noStrike" dirty="0">
                <a:solidFill>
                  <a:srgbClr val="5E5E5E"/>
                </a:solidFill>
                <a:effectLst/>
                <a:latin typeface="Montserrat" panose="00000500000000000000" pitchFamily="2" charset="0"/>
              </a:rPr>
              <a:t>THANKS 															24</a:t>
            </a:r>
          </a:p>
          <a:p>
            <a:pPr algn="just" rtl="0">
              <a:spcBef>
                <a:spcPts val="0"/>
              </a:spcBef>
              <a:spcAft>
                <a:spcPts val="0"/>
              </a:spcAft>
            </a:pPr>
            <a:endParaRPr lang="en-US" sz="4000" b="0" dirty="0">
              <a:effectLst/>
            </a:endParaRPr>
          </a:p>
          <a:p>
            <a:pPr algn="just" rtl="0">
              <a:spcBef>
                <a:spcPts val="0"/>
              </a:spcBef>
              <a:spcAft>
                <a:spcPts val="0"/>
              </a:spcAft>
            </a:pPr>
            <a:r>
              <a:rPr lang="en-US" sz="1800" b="1" i="0" u="none" strike="noStrike" dirty="0">
                <a:solidFill>
                  <a:srgbClr val="5E5E5E"/>
                </a:solidFill>
                <a:effectLst/>
                <a:latin typeface="Montserrat" panose="00000500000000000000" pitchFamily="2" charset="0"/>
              </a:rPr>
              <a:t>REFERENCES 															25</a:t>
            </a:r>
            <a:endParaRPr lang="en-US" sz="4000" b="0" dirty="0">
              <a:effectLst/>
            </a:endParaRPr>
          </a:p>
          <a:p>
            <a:br>
              <a:rPr lang="en-US" sz="4000" b="0" dirty="0">
                <a:effectLst/>
              </a:rPr>
            </a:br>
            <a:endParaRPr sz="3000" b="1" dirty="0">
              <a:solidFill>
                <a:schemeClr val="dk2"/>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17"/>
        <p:cNvGrpSpPr/>
        <p:nvPr/>
      </p:nvGrpSpPr>
      <p:grpSpPr>
        <a:xfrm>
          <a:off x="0" y="0"/>
          <a:ext cx="0" cy="0"/>
          <a:chOff x="0" y="0"/>
          <a:chExt cx="0" cy="0"/>
        </a:xfrm>
      </p:grpSpPr>
      <p:sp>
        <p:nvSpPr>
          <p:cNvPr id="318" name="Google Shape;318;p19"/>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19" name="Google Shape;319;p19"/>
          <p:cNvSpPr txBox="1"/>
          <p:nvPr/>
        </p:nvSpPr>
        <p:spPr>
          <a:xfrm>
            <a:off x="199152" y="12848425"/>
            <a:ext cx="9201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19</a:t>
            </a:r>
            <a:endParaRPr sz="3500" b="1" i="0" u="none" strike="noStrike" cap="none">
              <a:solidFill>
                <a:srgbClr val="FFFFFF"/>
              </a:solidFill>
              <a:latin typeface="Montserrat"/>
              <a:ea typeface="Montserrat"/>
              <a:cs typeface="Montserrat"/>
              <a:sym typeface="Montserrat"/>
            </a:endParaRPr>
          </a:p>
        </p:txBody>
      </p:sp>
      <p:sp>
        <p:nvSpPr>
          <p:cNvPr id="320" name="Google Shape;320;p19"/>
          <p:cNvSpPr txBox="1"/>
          <p:nvPr/>
        </p:nvSpPr>
        <p:spPr>
          <a:xfrm>
            <a:off x="452584" y="468633"/>
            <a:ext cx="3662216"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321" name="Google Shape;321;p19"/>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322" name="Google Shape;322;p19"/>
          <p:cNvSpPr txBox="1"/>
          <p:nvPr/>
        </p:nvSpPr>
        <p:spPr>
          <a:xfrm>
            <a:off x="5217867" y="381000"/>
            <a:ext cx="15737727" cy="1961129"/>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RELIABLE DATA SOURCES </a:t>
            </a:r>
            <a:endParaRPr sz="2400" b="0" i="0" u="none" strike="noStrike" cap="none">
              <a:solidFill>
                <a:srgbClr val="000000"/>
              </a:solidFill>
              <a:latin typeface="Arial"/>
              <a:ea typeface="Arial"/>
              <a:cs typeface="Arial"/>
              <a:sym typeface="Arial"/>
            </a:endParaRPr>
          </a:p>
        </p:txBody>
      </p:sp>
      <p:sp>
        <p:nvSpPr>
          <p:cNvPr id="323" name="Google Shape;323;p19"/>
          <p:cNvSpPr txBox="1"/>
          <p:nvPr/>
        </p:nvSpPr>
        <p:spPr>
          <a:xfrm>
            <a:off x="5217875" y="3075550"/>
            <a:ext cx="13070100" cy="10597200"/>
          </a:xfrm>
          <a:prstGeom prst="rect">
            <a:avLst/>
          </a:prstGeom>
          <a:noFill/>
          <a:ln>
            <a:noFill/>
          </a:ln>
        </p:spPr>
        <p:txBody>
          <a:bodyPr spcFirstLastPara="1" wrap="square" lIns="50800" tIns="50800" rIns="50800" bIns="50800" anchor="ctr" anchorCtr="0">
            <a:spAutoFit/>
          </a:bodyPr>
          <a:lstStyle/>
          <a:p>
            <a:pPr marL="457200" marR="0" lvl="0" indent="-406400" algn="l" rtl="0">
              <a:lnSpc>
                <a:spcPct val="120000"/>
              </a:lnSpc>
              <a:spcBef>
                <a:spcPts val="0"/>
              </a:spcBef>
              <a:spcAft>
                <a:spcPts val="0"/>
              </a:spcAft>
              <a:buClr>
                <a:schemeClr val="dk2"/>
              </a:buClr>
              <a:buSzPts val="2800"/>
              <a:buFont typeface="Montserrat"/>
              <a:buChar char="●"/>
            </a:pPr>
            <a:r>
              <a:rPr lang="en-US" sz="2800" b="1">
                <a:solidFill>
                  <a:srgbClr val="2755A4"/>
                </a:solidFill>
                <a:latin typeface="Montserrat"/>
                <a:ea typeface="Montserrat"/>
                <a:cs typeface="Montserrat"/>
                <a:sym typeface="Montserrat"/>
              </a:rPr>
              <a:t>IEA(International energy agency)</a:t>
            </a:r>
            <a:r>
              <a:rPr lang="en-US" sz="2800" b="0" i="0" u="none" strike="noStrike" cap="none">
                <a:solidFill>
                  <a:schemeClr val="dk2"/>
                </a:solidFill>
                <a:latin typeface="Montserrat"/>
                <a:ea typeface="Montserrat"/>
                <a:cs typeface="Montserrat"/>
                <a:sym typeface="Montserrat"/>
              </a:rPr>
              <a:t>:</a:t>
            </a:r>
            <a:r>
              <a:rPr lang="en-US" sz="2800" b="0" i="0" u="none" strike="noStrike" cap="none">
                <a:solidFill>
                  <a:srgbClr val="2755A4"/>
                </a:solidFill>
                <a:latin typeface="Montserrat"/>
                <a:ea typeface="Montserrat"/>
                <a:cs typeface="Montserrat"/>
                <a:sym typeface="Montserrat"/>
              </a:rPr>
              <a:t> </a:t>
            </a:r>
            <a:r>
              <a:rPr lang="en-US" sz="2800">
                <a:solidFill>
                  <a:schemeClr val="dk2"/>
                </a:solidFill>
                <a:latin typeface="Montserrat"/>
                <a:ea typeface="Montserrat"/>
                <a:cs typeface="Montserrat"/>
                <a:sym typeface="Montserrat"/>
              </a:rPr>
              <a:t>The IEA is at the heart of global dialogue on energy, providing authoritative analysis, data, policy recommendations, and real-world solutions to help countries provide secure and sustainable energy for all.</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457200" lvl="0" indent="-406400" algn="l" rtl="0">
              <a:lnSpc>
                <a:spcPct val="115000"/>
              </a:lnSpc>
              <a:spcBef>
                <a:spcPts val="0"/>
              </a:spcBef>
              <a:spcAft>
                <a:spcPts val="0"/>
              </a:spcAft>
              <a:buClr>
                <a:schemeClr val="dk2"/>
              </a:buClr>
              <a:buSzPts val="2800"/>
              <a:buFont typeface="Montserrat"/>
              <a:buChar char="●"/>
            </a:pPr>
            <a:r>
              <a:rPr lang="en-US" sz="2800" b="1">
                <a:solidFill>
                  <a:srgbClr val="2755A4"/>
                </a:solidFill>
                <a:latin typeface="Montserrat"/>
                <a:ea typeface="Montserrat"/>
                <a:cs typeface="Montserrat"/>
                <a:sym typeface="Montserrat"/>
              </a:rPr>
              <a:t>ENISA(</a:t>
            </a:r>
            <a:r>
              <a:rPr lang="en-US" sz="2800" b="1">
                <a:solidFill>
                  <a:srgbClr val="2755A4"/>
                </a:solidFill>
                <a:highlight>
                  <a:srgbClr val="FFFFFF"/>
                </a:highlight>
                <a:latin typeface="Montserrat"/>
                <a:ea typeface="Montserrat"/>
                <a:cs typeface="Montserrat"/>
                <a:sym typeface="Montserrat"/>
              </a:rPr>
              <a:t>European Network and Information Security Agency)</a:t>
            </a:r>
            <a:r>
              <a:rPr lang="en-US" sz="2800">
                <a:solidFill>
                  <a:schemeClr val="dk2"/>
                </a:solidFill>
                <a:latin typeface="Montserrat"/>
                <a:ea typeface="Montserrat"/>
                <a:cs typeface="Montserrat"/>
                <a:sym typeface="Montserrat"/>
              </a:rPr>
              <a:t>: focuses on improving cybersecurity across all sectors in the EU and produces reports and provides guidance on best practices for securing energy infrastructure.</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457200" lvl="0" indent="-406400" algn="l" rtl="0">
              <a:lnSpc>
                <a:spcPct val="115000"/>
              </a:lnSpc>
              <a:spcBef>
                <a:spcPts val="0"/>
              </a:spcBef>
              <a:spcAft>
                <a:spcPts val="0"/>
              </a:spcAft>
              <a:buClr>
                <a:schemeClr val="dk2"/>
              </a:buClr>
              <a:buSzPts val="2800"/>
              <a:buFont typeface="Montserrat"/>
              <a:buChar char="●"/>
            </a:pPr>
            <a:r>
              <a:rPr lang="en-US" sz="2800" b="1">
                <a:solidFill>
                  <a:srgbClr val="2755A4"/>
                </a:solidFill>
                <a:latin typeface="Montserrat"/>
                <a:ea typeface="Montserrat"/>
                <a:cs typeface="Montserrat"/>
                <a:sym typeface="Montserrat"/>
              </a:rPr>
              <a:t>IRENA(International renewable energy agency)</a:t>
            </a:r>
            <a:r>
              <a:rPr lang="en-US" sz="2800">
                <a:solidFill>
                  <a:schemeClr val="dk2"/>
                </a:solidFill>
                <a:latin typeface="Montserrat"/>
                <a:ea typeface="Montserrat"/>
                <a:cs typeface="Montserrat"/>
                <a:sym typeface="Montserrat"/>
              </a:rPr>
              <a:t>: The International Renewable Energy Agency (IRENA) is a lead global intergovernmental agency for energy transformation that serves as the principal platform for international cooperation, supports countries in their energy transitions, and provides state of the art data and analyses on technology, innovation, policy, finance and investment.</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2800">
              <a:solidFill>
                <a:schemeClr val="dk2"/>
              </a:solidFill>
              <a:latin typeface="Montserrat"/>
              <a:ea typeface="Montserrat"/>
              <a:cs typeface="Montserrat"/>
              <a:sym typeface="Montserrat"/>
            </a:endParaRPr>
          </a:p>
          <a:p>
            <a:pPr marL="457200" lvl="0" indent="-406400" algn="l" rtl="0">
              <a:lnSpc>
                <a:spcPct val="115000"/>
              </a:lnSpc>
              <a:spcBef>
                <a:spcPts val="0"/>
              </a:spcBef>
              <a:spcAft>
                <a:spcPts val="0"/>
              </a:spcAft>
              <a:buClr>
                <a:schemeClr val="dk2"/>
              </a:buClr>
              <a:buSzPts val="2800"/>
              <a:buFont typeface="Montserrat"/>
              <a:buChar char="●"/>
            </a:pPr>
            <a:r>
              <a:rPr lang="en-US" sz="2800" b="1">
                <a:solidFill>
                  <a:srgbClr val="2755A4"/>
                </a:solidFill>
                <a:latin typeface="Montserrat"/>
                <a:ea typeface="Montserrat"/>
                <a:cs typeface="Montserrat"/>
                <a:sym typeface="Montserrat"/>
              </a:rPr>
              <a:t>Eurostat</a:t>
            </a:r>
            <a:r>
              <a:rPr lang="en-US" sz="2800">
                <a:solidFill>
                  <a:schemeClr val="dk2"/>
                </a:solidFill>
                <a:latin typeface="Montserrat"/>
                <a:ea typeface="Montserrat"/>
                <a:cs typeface="Montserrat"/>
                <a:sym typeface="Montserrat"/>
              </a:rPr>
              <a:t>: Eurostat is the statistical office of the European Union and provides a wide range of statistics on energy, including production, consumption, and renewable energy sources.</a:t>
            </a:r>
            <a:endParaRPr sz="2800">
              <a:solidFill>
                <a:schemeClr val="dk2"/>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324" name="Google Shape;324;p19"/>
          <p:cNvPicPr preferRelativeResize="0"/>
          <p:nvPr/>
        </p:nvPicPr>
        <p:blipFill>
          <a:blip r:embed="rId3">
            <a:alphaModFix/>
          </a:blip>
          <a:stretch>
            <a:fillRect/>
          </a:stretch>
        </p:blipFill>
        <p:spPr>
          <a:xfrm>
            <a:off x="19314244" y="3075544"/>
            <a:ext cx="1641349" cy="1641325"/>
          </a:xfrm>
          <a:prstGeom prst="rect">
            <a:avLst/>
          </a:prstGeom>
          <a:noFill/>
          <a:ln>
            <a:noFill/>
          </a:ln>
        </p:spPr>
      </p:pic>
      <p:pic>
        <p:nvPicPr>
          <p:cNvPr id="325" name="Google Shape;325;p19"/>
          <p:cNvPicPr preferRelativeResize="0"/>
          <p:nvPr/>
        </p:nvPicPr>
        <p:blipFill>
          <a:blip r:embed="rId4">
            <a:alphaModFix/>
          </a:blip>
          <a:stretch>
            <a:fillRect/>
          </a:stretch>
        </p:blipFill>
        <p:spPr>
          <a:xfrm>
            <a:off x="19474150" y="5632000"/>
            <a:ext cx="1641350" cy="1641326"/>
          </a:xfrm>
          <a:prstGeom prst="rect">
            <a:avLst/>
          </a:prstGeom>
          <a:noFill/>
          <a:ln>
            <a:noFill/>
          </a:ln>
        </p:spPr>
      </p:pic>
      <p:pic>
        <p:nvPicPr>
          <p:cNvPr id="326" name="Google Shape;326;p19"/>
          <p:cNvPicPr preferRelativeResize="0"/>
          <p:nvPr/>
        </p:nvPicPr>
        <p:blipFill>
          <a:blip r:embed="rId5">
            <a:alphaModFix/>
          </a:blip>
          <a:stretch>
            <a:fillRect/>
          </a:stretch>
        </p:blipFill>
        <p:spPr>
          <a:xfrm>
            <a:off x="18571225" y="8847704"/>
            <a:ext cx="3447201" cy="1289828"/>
          </a:xfrm>
          <a:prstGeom prst="rect">
            <a:avLst/>
          </a:prstGeom>
          <a:noFill/>
          <a:ln>
            <a:noFill/>
          </a:ln>
        </p:spPr>
      </p:pic>
      <p:pic>
        <p:nvPicPr>
          <p:cNvPr id="327" name="Google Shape;327;p19"/>
          <p:cNvPicPr preferRelativeResize="0"/>
          <p:nvPr/>
        </p:nvPicPr>
        <p:blipFill>
          <a:blip r:embed="rId6">
            <a:alphaModFix/>
          </a:blip>
          <a:stretch>
            <a:fillRect/>
          </a:stretch>
        </p:blipFill>
        <p:spPr>
          <a:xfrm>
            <a:off x="18571225" y="11711920"/>
            <a:ext cx="3447200" cy="1136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31"/>
        <p:cNvGrpSpPr/>
        <p:nvPr/>
      </p:nvGrpSpPr>
      <p:grpSpPr>
        <a:xfrm>
          <a:off x="0" y="0"/>
          <a:ext cx="0" cy="0"/>
          <a:chOff x="0" y="0"/>
          <a:chExt cx="0" cy="0"/>
        </a:xfrm>
      </p:grpSpPr>
      <p:sp>
        <p:nvSpPr>
          <p:cNvPr id="332" name="Google Shape;332;p20"/>
          <p:cNvSpPr/>
          <p:nvPr/>
        </p:nvSpPr>
        <p:spPr>
          <a:xfrm>
            <a:off x="4505643" y="6730"/>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33" name="Google Shape;333;p20"/>
          <p:cNvSpPr txBox="1"/>
          <p:nvPr/>
        </p:nvSpPr>
        <p:spPr>
          <a:xfrm>
            <a:off x="5088963" y="515229"/>
            <a:ext cx="18842454" cy="2213613"/>
          </a:xfrm>
          <a:prstGeom prst="rect">
            <a:avLst/>
          </a:prstGeom>
          <a:noFill/>
          <a:ln>
            <a:noFill/>
          </a:ln>
        </p:spPr>
        <p:txBody>
          <a:bodyPr spcFirstLastPara="1" wrap="square" lIns="50800" tIns="50800" rIns="50800" bIns="50800" anchor="b" anchorCtr="0">
            <a:normAutofit/>
          </a:bodyPr>
          <a:lstStyle/>
          <a:p>
            <a:pPr marL="0" marR="0" lvl="0" indent="0" algn="l" rtl="0">
              <a:lnSpc>
                <a:spcPct val="130000"/>
              </a:lnSpc>
              <a:spcBef>
                <a:spcPts val="0"/>
              </a:spcBef>
              <a:spcAft>
                <a:spcPts val="0"/>
              </a:spcAft>
              <a:buClr>
                <a:srgbClr val="7BACEB"/>
              </a:buClr>
              <a:buSzPts val="7200"/>
              <a:buFont typeface="Montserrat"/>
              <a:buNone/>
            </a:pPr>
            <a:r>
              <a:rPr lang="en-US" sz="7200" b="1" i="0" u="none" strike="noStrike" cap="none">
                <a:solidFill>
                  <a:srgbClr val="7BACEB"/>
                </a:solidFill>
                <a:latin typeface="Montserrat"/>
                <a:ea typeface="Montserrat"/>
                <a:cs typeface="Montserrat"/>
                <a:sym typeface="Montserrat"/>
              </a:rPr>
              <a:t>4. Recommendations for the CI</a:t>
            </a:r>
            <a:endParaRPr sz="2400" b="0" i="0" u="none" strike="noStrike" cap="none">
              <a:solidFill>
                <a:srgbClr val="000000"/>
              </a:solidFill>
              <a:latin typeface="Arial"/>
              <a:ea typeface="Arial"/>
              <a:cs typeface="Arial"/>
              <a:sym typeface="Arial"/>
            </a:endParaRPr>
          </a:p>
        </p:txBody>
      </p:sp>
      <p:sp>
        <p:nvSpPr>
          <p:cNvPr id="334" name="Google Shape;334;p20"/>
          <p:cNvSpPr txBox="1"/>
          <p:nvPr/>
        </p:nvSpPr>
        <p:spPr>
          <a:xfrm>
            <a:off x="266477" y="12848425"/>
            <a:ext cx="762000" cy="587400"/>
          </a:xfrm>
          <a:prstGeom prst="rect">
            <a:avLst/>
          </a:prstGeom>
          <a:noFill/>
          <a:ln>
            <a:noFill/>
          </a:ln>
        </p:spPr>
        <p:txBody>
          <a:bodyPr spcFirstLastPara="1" wrap="square" lIns="50800" tIns="50800" rIns="50800" bIns="50800" anchor="ctr" anchorCtr="0">
            <a:spAutoFit/>
          </a:bodyPr>
          <a:lstStyle/>
          <a:p>
            <a:pPr marL="0" marR="0" lvl="0" indent="0" algn="l"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20</a:t>
            </a:r>
            <a:endParaRPr sz="3500" b="1" i="0" u="none" strike="noStrike" cap="none">
              <a:solidFill>
                <a:srgbClr val="FFFFFF"/>
              </a:solidFill>
              <a:latin typeface="Montserrat"/>
              <a:ea typeface="Montserrat"/>
              <a:cs typeface="Montserrat"/>
              <a:sym typeface="Montserrat"/>
            </a:endParaRPr>
          </a:p>
        </p:txBody>
      </p:sp>
      <p:sp>
        <p:nvSpPr>
          <p:cNvPr id="335" name="Google Shape;335;p20"/>
          <p:cNvSpPr txBox="1"/>
          <p:nvPr/>
        </p:nvSpPr>
        <p:spPr>
          <a:xfrm>
            <a:off x="452584" y="468633"/>
            <a:ext cx="3563844"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pic>
        <p:nvPicPr>
          <p:cNvPr id="336" name="Google Shape;336;p20"/>
          <p:cNvPicPr preferRelativeResize="0"/>
          <p:nvPr/>
        </p:nvPicPr>
        <p:blipFill rotWithShape="1">
          <a:blip r:embed="rId3">
            <a:alphaModFix/>
          </a:blip>
          <a:srcRect t="2159" b="13137"/>
          <a:stretch/>
        </p:blipFill>
        <p:spPr>
          <a:xfrm>
            <a:off x="4505650" y="3365175"/>
            <a:ext cx="19878349" cy="10350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40"/>
        <p:cNvGrpSpPr/>
        <p:nvPr/>
      </p:nvGrpSpPr>
      <p:grpSpPr>
        <a:xfrm>
          <a:off x="0" y="0"/>
          <a:ext cx="0" cy="0"/>
          <a:chOff x="0" y="0"/>
          <a:chExt cx="0" cy="0"/>
        </a:xfrm>
      </p:grpSpPr>
      <p:sp>
        <p:nvSpPr>
          <p:cNvPr id="341" name="Google Shape;341;p21"/>
          <p:cNvSpPr/>
          <p:nvPr/>
        </p:nvSpPr>
        <p:spPr>
          <a:xfrm>
            <a:off x="4525190" y="33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42" name="Google Shape;342;p21"/>
          <p:cNvSpPr txBox="1"/>
          <p:nvPr/>
        </p:nvSpPr>
        <p:spPr>
          <a:xfrm>
            <a:off x="143768" y="12848425"/>
            <a:ext cx="10203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21</a:t>
            </a:r>
            <a:endParaRPr sz="3500" b="1" i="0" u="none" strike="noStrike" cap="none">
              <a:solidFill>
                <a:srgbClr val="FFFFFF"/>
              </a:solidFill>
              <a:latin typeface="Montserrat"/>
              <a:ea typeface="Montserrat"/>
              <a:cs typeface="Montserrat"/>
              <a:sym typeface="Montserrat"/>
            </a:endParaRPr>
          </a:p>
        </p:txBody>
      </p:sp>
      <p:sp>
        <p:nvSpPr>
          <p:cNvPr id="343" name="Google Shape;343;p21"/>
          <p:cNvSpPr txBox="1"/>
          <p:nvPr/>
        </p:nvSpPr>
        <p:spPr>
          <a:xfrm>
            <a:off x="452584" y="468633"/>
            <a:ext cx="3643928"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344" name="Google Shape;344;p21"/>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345" name="Google Shape;345;p21"/>
          <p:cNvSpPr txBox="1"/>
          <p:nvPr/>
        </p:nvSpPr>
        <p:spPr>
          <a:xfrm>
            <a:off x="5217867" y="515229"/>
            <a:ext cx="15737727" cy="18269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a:solidFill>
                  <a:srgbClr val="5E5E5E"/>
                </a:solidFill>
                <a:latin typeface="Montserrat"/>
                <a:ea typeface="Montserrat"/>
                <a:cs typeface="Montserrat"/>
                <a:sym typeface="Montserrat"/>
              </a:rPr>
              <a:t>SECURITY AND RESILIENCY</a:t>
            </a:r>
            <a:endParaRPr/>
          </a:p>
        </p:txBody>
      </p:sp>
      <p:sp>
        <p:nvSpPr>
          <p:cNvPr id="346" name="Google Shape;346;p21"/>
          <p:cNvSpPr txBox="1"/>
          <p:nvPr/>
        </p:nvSpPr>
        <p:spPr>
          <a:xfrm>
            <a:off x="5305150" y="3808050"/>
            <a:ext cx="10899900" cy="9177900"/>
          </a:xfrm>
          <a:prstGeom prst="rect">
            <a:avLst/>
          </a:prstGeom>
          <a:noFill/>
          <a:ln>
            <a:noFill/>
          </a:ln>
        </p:spPr>
        <p:txBody>
          <a:bodyPr spcFirstLastPara="1" wrap="square" lIns="50800" tIns="50800" rIns="50800" bIns="50800" anchor="ctr" anchorCtr="0">
            <a:spAutoFit/>
          </a:bodyPr>
          <a:lstStyle/>
          <a:p>
            <a:pPr marL="457200" marR="0" lvl="0" indent="-508000" algn="l" rtl="0">
              <a:lnSpc>
                <a:spcPct val="120000"/>
              </a:lnSpc>
              <a:spcBef>
                <a:spcPts val="0"/>
              </a:spcBef>
              <a:spcAft>
                <a:spcPts val="0"/>
              </a:spcAft>
              <a:buClr>
                <a:schemeClr val="dk2"/>
              </a:buClr>
              <a:buSzPts val="4400"/>
              <a:buFont typeface="Montserrat"/>
              <a:buChar char="●"/>
            </a:pPr>
            <a:r>
              <a:rPr lang="en-US" sz="4400" b="1" i="0" u="none" strike="noStrike" cap="none">
                <a:solidFill>
                  <a:srgbClr val="2755A4"/>
                </a:solidFill>
                <a:latin typeface="Montserrat"/>
                <a:ea typeface="Montserrat"/>
                <a:cs typeface="Montserrat"/>
                <a:sym typeface="Montserrat"/>
              </a:rPr>
              <a:t>Diversify</a:t>
            </a:r>
            <a:r>
              <a:rPr lang="en-US" sz="4400" b="0" i="0" u="none" strike="noStrike" cap="none">
                <a:solidFill>
                  <a:schemeClr val="dk2"/>
                </a:solidFill>
                <a:latin typeface="Montserrat"/>
                <a:ea typeface="Montserrat"/>
                <a:cs typeface="Montserrat"/>
                <a:sym typeface="Montserrat"/>
              </a:rPr>
              <a:t> energy sources, suppliers and routes.</a:t>
            </a:r>
            <a:endParaRPr/>
          </a:p>
          <a:p>
            <a:pPr marL="457200" marR="0" lvl="0" indent="-508000" algn="l" rtl="0">
              <a:lnSpc>
                <a:spcPct val="120000"/>
              </a:lnSpc>
              <a:spcBef>
                <a:spcPts val="0"/>
              </a:spcBef>
              <a:spcAft>
                <a:spcPts val="0"/>
              </a:spcAft>
              <a:buClr>
                <a:schemeClr val="dk2"/>
              </a:buClr>
              <a:buSzPts val="4400"/>
              <a:buFont typeface="Montserrat"/>
              <a:buChar char="●"/>
            </a:pPr>
            <a:r>
              <a:rPr lang="en-US" sz="4400" b="0" i="0" u="none" strike="noStrike" cap="none">
                <a:solidFill>
                  <a:schemeClr val="dk2"/>
                </a:solidFill>
                <a:latin typeface="Montserrat"/>
                <a:ea typeface="Montserrat"/>
                <a:cs typeface="Montserrat"/>
                <a:sym typeface="Montserrat"/>
              </a:rPr>
              <a:t>Create a deeper </a:t>
            </a:r>
            <a:r>
              <a:rPr lang="en-US" sz="4400" b="1" i="0" u="none" strike="noStrike" cap="none">
                <a:solidFill>
                  <a:srgbClr val="2755A4"/>
                </a:solidFill>
                <a:latin typeface="Montserrat"/>
                <a:ea typeface="Montserrat"/>
                <a:cs typeface="Montserrat"/>
                <a:sym typeface="Montserrat"/>
              </a:rPr>
              <a:t>collaboration</a:t>
            </a:r>
            <a:r>
              <a:rPr lang="en-US" sz="4400" b="0" i="0" u="none" strike="noStrike" cap="none">
                <a:solidFill>
                  <a:schemeClr val="dk2"/>
                </a:solidFill>
                <a:latin typeface="Montserrat"/>
                <a:ea typeface="Montserrat"/>
                <a:cs typeface="Montserrat"/>
                <a:sym typeface="Montserrat"/>
              </a:rPr>
              <a:t> plan between EU countries at a</a:t>
            </a:r>
            <a:r>
              <a:rPr lang="en-US" sz="4400">
                <a:solidFill>
                  <a:schemeClr val="dk2"/>
                </a:solidFill>
                <a:latin typeface="Montserrat"/>
                <a:ea typeface="Montserrat"/>
                <a:cs typeface="Montserrat"/>
                <a:sym typeface="Montserrat"/>
              </a:rPr>
              <a:t>n international </a:t>
            </a:r>
            <a:r>
              <a:rPr lang="en-US" sz="4400" b="0" i="0" u="none" strike="noStrike" cap="none">
                <a:solidFill>
                  <a:schemeClr val="dk2"/>
                </a:solidFill>
                <a:latin typeface="Montserrat"/>
                <a:ea typeface="Montserrat"/>
                <a:cs typeface="Montserrat"/>
                <a:sym typeface="Montserrat"/>
              </a:rPr>
              <a:t>level.</a:t>
            </a:r>
            <a:endParaRPr/>
          </a:p>
          <a:p>
            <a:pPr marL="457200" marR="0" lvl="0" indent="-508000" algn="l" rtl="0">
              <a:lnSpc>
                <a:spcPct val="120000"/>
              </a:lnSpc>
              <a:spcBef>
                <a:spcPts val="0"/>
              </a:spcBef>
              <a:spcAft>
                <a:spcPts val="0"/>
              </a:spcAft>
              <a:buClr>
                <a:schemeClr val="dk2"/>
              </a:buClr>
              <a:buSzPts val="4400"/>
              <a:buFont typeface="Montserrat"/>
              <a:buChar char="●"/>
            </a:pPr>
            <a:r>
              <a:rPr lang="en-US" sz="4400" b="0" i="0" u="none" strike="noStrike" cap="none">
                <a:solidFill>
                  <a:schemeClr val="dk2"/>
                </a:solidFill>
                <a:latin typeface="Montserrat"/>
                <a:ea typeface="Montserrat"/>
                <a:cs typeface="Montserrat"/>
                <a:sym typeface="Montserrat"/>
              </a:rPr>
              <a:t>Invest in </a:t>
            </a:r>
            <a:r>
              <a:rPr lang="en-US" sz="4400" b="1" i="0" u="none" strike="noStrike" cap="none">
                <a:solidFill>
                  <a:srgbClr val="2755A4"/>
                </a:solidFill>
                <a:latin typeface="Montserrat"/>
                <a:ea typeface="Montserrat"/>
                <a:cs typeface="Montserrat"/>
                <a:sym typeface="Montserrat"/>
              </a:rPr>
              <a:t>energy storage </a:t>
            </a:r>
            <a:r>
              <a:rPr lang="en-US" sz="4400" b="0" i="0" u="none" strike="noStrike" cap="none">
                <a:solidFill>
                  <a:schemeClr val="dk2"/>
                </a:solidFill>
                <a:latin typeface="Montserrat"/>
                <a:ea typeface="Montserrat"/>
                <a:cs typeface="Montserrat"/>
                <a:sym typeface="Montserrat"/>
              </a:rPr>
              <a:t>technologies.</a:t>
            </a:r>
            <a:endParaRPr/>
          </a:p>
          <a:p>
            <a:pPr marL="457200" marR="0" lvl="0" indent="-508000" algn="l" rtl="0">
              <a:lnSpc>
                <a:spcPct val="120000"/>
              </a:lnSpc>
              <a:spcBef>
                <a:spcPts val="0"/>
              </a:spcBef>
              <a:spcAft>
                <a:spcPts val="0"/>
              </a:spcAft>
              <a:buClr>
                <a:schemeClr val="dk2"/>
              </a:buClr>
              <a:buSzPts val="4400"/>
              <a:buFont typeface="Montserrat"/>
              <a:buChar char="●"/>
            </a:pPr>
            <a:r>
              <a:rPr lang="en-US" sz="4400">
                <a:solidFill>
                  <a:schemeClr val="dk2"/>
                </a:solidFill>
                <a:latin typeface="Montserrat"/>
                <a:ea typeface="Montserrat"/>
                <a:cs typeface="Montserrat"/>
                <a:sym typeface="Montserrat"/>
              </a:rPr>
              <a:t>Adapt/Substitute</a:t>
            </a:r>
            <a:r>
              <a:rPr lang="en-US" sz="4400" b="0" i="0" u="none" strike="noStrike" cap="none">
                <a:solidFill>
                  <a:schemeClr val="dk2"/>
                </a:solidFill>
                <a:latin typeface="Montserrat"/>
                <a:ea typeface="Montserrat"/>
                <a:cs typeface="Montserrat"/>
                <a:sym typeface="Montserrat"/>
              </a:rPr>
              <a:t> </a:t>
            </a:r>
            <a:r>
              <a:rPr lang="en-US" sz="4400" b="1" i="0" u="none" strike="noStrike" cap="none">
                <a:solidFill>
                  <a:srgbClr val="2755A4"/>
                </a:solidFill>
                <a:latin typeface="Montserrat"/>
                <a:ea typeface="Montserrat"/>
                <a:cs typeface="Montserrat"/>
                <a:sym typeface="Montserrat"/>
              </a:rPr>
              <a:t>legacy systems </a:t>
            </a:r>
            <a:r>
              <a:rPr lang="en-US" sz="4400" b="0" i="0" u="none" strike="noStrike" cap="none">
                <a:solidFill>
                  <a:schemeClr val="dk2"/>
                </a:solidFill>
                <a:latin typeface="Montserrat"/>
                <a:ea typeface="Montserrat"/>
                <a:cs typeface="Montserrat"/>
                <a:sym typeface="Montserrat"/>
              </a:rPr>
              <a:t>and invest in automated threats detection tools.</a:t>
            </a:r>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347" name="Google Shape;347;p21"/>
          <p:cNvPicPr preferRelativeResize="0"/>
          <p:nvPr/>
        </p:nvPicPr>
        <p:blipFill rotWithShape="1">
          <a:blip r:embed="rId3">
            <a:alphaModFix/>
          </a:blip>
          <a:srcRect l="10172" t="8711" r="5124" b="7767"/>
          <a:stretch/>
        </p:blipFill>
        <p:spPr>
          <a:xfrm>
            <a:off x="16205050" y="4559700"/>
            <a:ext cx="6830899" cy="6736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51"/>
        <p:cNvGrpSpPr/>
        <p:nvPr/>
      </p:nvGrpSpPr>
      <p:grpSpPr>
        <a:xfrm>
          <a:off x="0" y="0"/>
          <a:ext cx="0" cy="0"/>
          <a:chOff x="0" y="0"/>
          <a:chExt cx="0" cy="0"/>
        </a:xfrm>
      </p:grpSpPr>
      <p:sp>
        <p:nvSpPr>
          <p:cNvPr id="352" name="Google Shape;352;p22"/>
          <p:cNvSpPr/>
          <p:nvPr/>
        </p:nvSpPr>
        <p:spPr>
          <a:xfrm>
            <a:off x="4525190" y="33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53" name="Google Shape;353;p22"/>
          <p:cNvSpPr txBox="1"/>
          <p:nvPr/>
        </p:nvSpPr>
        <p:spPr>
          <a:xfrm>
            <a:off x="220770" y="12848425"/>
            <a:ext cx="8682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22</a:t>
            </a:r>
            <a:endParaRPr sz="3500" b="1" i="0" u="none" strike="noStrike" cap="none">
              <a:solidFill>
                <a:srgbClr val="FFFFFF"/>
              </a:solidFill>
              <a:latin typeface="Montserrat"/>
              <a:ea typeface="Montserrat"/>
              <a:cs typeface="Montserrat"/>
              <a:sym typeface="Montserrat"/>
            </a:endParaRPr>
          </a:p>
        </p:txBody>
      </p:sp>
      <p:sp>
        <p:nvSpPr>
          <p:cNvPr id="354" name="Google Shape;354;p22"/>
          <p:cNvSpPr txBox="1"/>
          <p:nvPr/>
        </p:nvSpPr>
        <p:spPr>
          <a:xfrm>
            <a:off x="452584" y="468633"/>
            <a:ext cx="3625640"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355" name="Google Shape;355;p22"/>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356" name="Google Shape;356;p22"/>
          <p:cNvSpPr txBox="1"/>
          <p:nvPr/>
        </p:nvSpPr>
        <p:spPr>
          <a:xfrm>
            <a:off x="5217867" y="515229"/>
            <a:ext cx="15737727" cy="18269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a:solidFill>
                  <a:srgbClr val="5E5E5E"/>
                </a:solidFill>
                <a:latin typeface="Montserrat"/>
                <a:ea typeface="Montserrat"/>
                <a:cs typeface="Montserrat"/>
                <a:sym typeface="Montserrat"/>
              </a:rPr>
              <a:t>SUSTAINABILITY AND GREEN</a:t>
            </a:r>
            <a:endParaRPr/>
          </a:p>
        </p:txBody>
      </p:sp>
      <p:sp>
        <p:nvSpPr>
          <p:cNvPr id="357" name="Google Shape;357;p22"/>
          <p:cNvSpPr txBox="1"/>
          <p:nvPr/>
        </p:nvSpPr>
        <p:spPr>
          <a:xfrm>
            <a:off x="7240200" y="3920925"/>
            <a:ext cx="13715400" cy="3489000"/>
          </a:xfrm>
          <a:prstGeom prst="rect">
            <a:avLst/>
          </a:prstGeom>
          <a:noFill/>
          <a:ln>
            <a:noFill/>
          </a:ln>
        </p:spPr>
        <p:txBody>
          <a:bodyPr spcFirstLastPara="1" wrap="square" lIns="50800" tIns="50800" rIns="50800" bIns="50800" anchor="ctr" anchorCtr="0">
            <a:spAutoFit/>
          </a:bodyPr>
          <a:lstStyle/>
          <a:p>
            <a:pPr marL="457200" marR="0" lvl="0" indent="-508000" algn="l" rtl="0">
              <a:lnSpc>
                <a:spcPct val="120000"/>
              </a:lnSpc>
              <a:spcBef>
                <a:spcPts val="0"/>
              </a:spcBef>
              <a:spcAft>
                <a:spcPts val="0"/>
              </a:spcAft>
              <a:buClr>
                <a:schemeClr val="dk2"/>
              </a:buClr>
              <a:buSzPts val="4400"/>
              <a:buFont typeface="Montserrat"/>
              <a:buChar char="●"/>
            </a:pPr>
            <a:r>
              <a:rPr lang="en-US" sz="4400" b="0" i="0" u="none" strike="noStrike" cap="none">
                <a:solidFill>
                  <a:schemeClr val="dk2"/>
                </a:solidFill>
                <a:latin typeface="Montserrat"/>
                <a:ea typeface="Montserrat"/>
                <a:cs typeface="Montserrat"/>
                <a:sym typeface="Montserrat"/>
              </a:rPr>
              <a:t>Improve energy </a:t>
            </a:r>
            <a:r>
              <a:rPr lang="en-US" sz="4400" b="1" i="0" u="none" strike="noStrike" cap="none">
                <a:solidFill>
                  <a:srgbClr val="2755A4"/>
                </a:solidFill>
                <a:latin typeface="Montserrat"/>
                <a:ea typeface="Montserrat"/>
                <a:cs typeface="Montserrat"/>
                <a:sym typeface="Montserrat"/>
              </a:rPr>
              <a:t>efficiency</a:t>
            </a:r>
            <a:endParaRPr/>
          </a:p>
          <a:p>
            <a:pPr marL="457200" marR="0" lvl="0" indent="-508000" algn="l" rtl="0">
              <a:lnSpc>
                <a:spcPct val="120000"/>
              </a:lnSpc>
              <a:spcBef>
                <a:spcPts val="0"/>
              </a:spcBef>
              <a:spcAft>
                <a:spcPts val="0"/>
              </a:spcAft>
              <a:buClr>
                <a:schemeClr val="dk2"/>
              </a:buClr>
              <a:buSzPts val="4400"/>
              <a:buFont typeface="Montserrat"/>
              <a:buChar char="●"/>
            </a:pPr>
            <a:r>
              <a:rPr lang="en-US" sz="4400" b="0" i="0" u="none" strike="noStrike" cap="none">
                <a:solidFill>
                  <a:schemeClr val="dk2"/>
                </a:solidFill>
                <a:latin typeface="Montserrat"/>
                <a:ea typeface="Montserrat"/>
                <a:cs typeface="Montserrat"/>
                <a:sym typeface="Montserrat"/>
              </a:rPr>
              <a:t>Increase investment in </a:t>
            </a:r>
            <a:r>
              <a:rPr lang="en-US" sz="4400" b="1" i="0" u="none" strike="noStrike" cap="none">
                <a:solidFill>
                  <a:srgbClr val="2755A4"/>
                </a:solidFill>
                <a:latin typeface="Montserrat"/>
                <a:ea typeface="Montserrat"/>
                <a:cs typeface="Montserrat"/>
                <a:sym typeface="Montserrat"/>
              </a:rPr>
              <a:t>renewable energy </a:t>
            </a:r>
            <a:r>
              <a:rPr lang="en-US" sz="4400" b="0" i="0" u="none" strike="noStrike" cap="none">
                <a:solidFill>
                  <a:schemeClr val="dk2"/>
                </a:solidFill>
                <a:latin typeface="Montserrat"/>
                <a:ea typeface="Montserrat"/>
                <a:cs typeface="Montserrat"/>
                <a:sym typeface="Montserrat"/>
              </a:rPr>
              <a:t>sources</a:t>
            </a:r>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358" name="Google Shape;358;p22"/>
          <p:cNvPicPr preferRelativeResize="0"/>
          <p:nvPr/>
        </p:nvPicPr>
        <p:blipFill>
          <a:blip r:embed="rId3">
            <a:alphaModFix/>
          </a:blip>
          <a:stretch>
            <a:fillRect/>
          </a:stretch>
        </p:blipFill>
        <p:spPr>
          <a:xfrm>
            <a:off x="5203975" y="8250224"/>
            <a:ext cx="3744076" cy="3744076"/>
          </a:xfrm>
          <a:prstGeom prst="rect">
            <a:avLst/>
          </a:prstGeom>
          <a:noFill/>
          <a:ln>
            <a:noFill/>
          </a:ln>
        </p:spPr>
      </p:pic>
      <p:pic>
        <p:nvPicPr>
          <p:cNvPr id="359" name="Google Shape;359;p22"/>
          <p:cNvPicPr preferRelativeResize="0"/>
          <p:nvPr/>
        </p:nvPicPr>
        <p:blipFill>
          <a:blip r:embed="rId4">
            <a:alphaModFix/>
          </a:blip>
          <a:stretch>
            <a:fillRect/>
          </a:stretch>
        </p:blipFill>
        <p:spPr>
          <a:xfrm>
            <a:off x="19580900" y="8560525"/>
            <a:ext cx="3331549" cy="3331549"/>
          </a:xfrm>
          <a:prstGeom prst="rect">
            <a:avLst/>
          </a:prstGeom>
          <a:noFill/>
          <a:ln>
            <a:noFill/>
          </a:ln>
        </p:spPr>
      </p:pic>
      <p:pic>
        <p:nvPicPr>
          <p:cNvPr id="360" name="Google Shape;360;p22"/>
          <p:cNvPicPr preferRelativeResize="0"/>
          <p:nvPr/>
        </p:nvPicPr>
        <p:blipFill>
          <a:blip r:embed="rId5">
            <a:alphaModFix/>
          </a:blip>
          <a:stretch>
            <a:fillRect/>
          </a:stretch>
        </p:blipFill>
        <p:spPr>
          <a:xfrm>
            <a:off x="10137398" y="8662723"/>
            <a:ext cx="3331549" cy="3331575"/>
          </a:xfrm>
          <a:prstGeom prst="rect">
            <a:avLst/>
          </a:prstGeom>
          <a:noFill/>
          <a:ln>
            <a:noFill/>
          </a:ln>
        </p:spPr>
      </p:pic>
      <p:pic>
        <p:nvPicPr>
          <p:cNvPr id="361" name="Google Shape;361;p22"/>
          <p:cNvPicPr preferRelativeResize="0"/>
          <p:nvPr/>
        </p:nvPicPr>
        <p:blipFill>
          <a:blip r:embed="rId6">
            <a:alphaModFix/>
          </a:blip>
          <a:stretch>
            <a:fillRect/>
          </a:stretch>
        </p:blipFill>
        <p:spPr>
          <a:xfrm>
            <a:off x="15003875" y="8484323"/>
            <a:ext cx="3331549" cy="33315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65"/>
        <p:cNvGrpSpPr/>
        <p:nvPr/>
      </p:nvGrpSpPr>
      <p:grpSpPr>
        <a:xfrm>
          <a:off x="0" y="0"/>
          <a:ext cx="0" cy="0"/>
          <a:chOff x="0" y="0"/>
          <a:chExt cx="0" cy="0"/>
        </a:xfrm>
      </p:grpSpPr>
      <p:sp>
        <p:nvSpPr>
          <p:cNvPr id="366" name="Google Shape;366;p23"/>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67" name="Google Shape;367;p23"/>
          <p:cNvSpPr txBox="1"/>
          <p:nvPr/>
        </p:nvSpPr>
        <p:spPr>
          <a:xfrm>
            <a:off x="122953" y="12848425"/>
            <a:ext cx="10413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2</a:t>
            </a:r>
            <a:r>
              <a:rPr lang="en-US" sz="3500" b="1">
                <a:solidFill>
                  <a:srgbClr val="FFFFFF"/>
                </a:solidFill>
                <a:latin typeface="Montserrat"/>
                <a:ea typeface="Montserrat"/>
                <a:cs typeface="Montserrat"/>
                <a:sym typeface="Montserrat"/>
              </a:rPr>
              <a:t>3</a:t>
            </a:r>
            <a:endParaRPr sz="3500" b="1" i="0" u="none" strike="noStrike" cap="none">
              <a:solidFill>
                <a:srgbClr val="FFFFFF"/>
              </a:solidFill>
              <a:latin typeface="Montserrat"/>
              <a:ea typeface="Montserrat"/>
              <a:cs typeface="Montserrat"/>
              <a:sym typeface="Montserrat"/>
            </a:endParaRPr>
          </a:p>
        </p:txBody>
      </p:sp>
      <p:sp>
        <p:nvSpPr>
          <p:cNvPr id="368" name="Google Shape;368;p23"/>
          <p:cNvSpPr txBox="1"/>
          <p:nvPr/>
        </p:nvSpPr>
        <p:spPr>
          <a:xfrm>
            <a:off x="452584" y="468633"/>
            <a:ext cx="3625640"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369" name="Google Shape;369;p23"/>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370" name="Google Shape;370;p23"/>
          <p:cNvSpPr txBox="1"/>
          <p:nvPr/>
        </p:nvSpPr>
        <p:spPr>
          <a:xfrm>
            <a:off x="5217867" y="515229"/>
            <a:ext cx="15737727" cy="18269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a:solidFill>
                  <a:srgbClr val="5E5E5E"/>
                </a:solidFill>
                <a:latin typeface="Montserrat"/>
                <a:ea typeface="Montserrat"/>
                <a:cs typeface="Montserrat"/>
                <a:sym typeface="Montserrat"/>
              </a:rPr>
              <a:t>DO NOT FORGET STAKEHOLDERS!</a:t>
            </a:r>
            <a:endParaRPr sz="2400" b="0" i="0" u="none" strike="noStrike" cap="none">
              <a:solidFill>
                <a:srgbClr val="000000"/>
              </a:solidFill>
              <a:latin typeface="Arial"/>
              <a:ea typeface="Arial"/>
              <a:cs typeface="Arial"/>
              <a:sym typeface="Arial"/>
            </a:endParaRPr>
          </a:p>
        </p:txBody>
      </p:sp>
      <p:sp>
        <p:nvSpPr>
          <p:cNvPr id="371" name="Google Shape;371;p23"/>
          <p:cNvSpPr txBox="1"/>
          <p:nvPr/>
        </p:nvSpPr>
        <p:spPr>
          <a:xfrm>
            <a:off x="5370275" y="3724800"/>
            <a:ext cx="11574000" cy="9916800"/>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chemeClr val="dk2"/>
              </a:buClr>
              <a:buSzPts val="1152"/>
              <a:buFont typeface="Montserrat"/>
              <a:buNone/>
            </a:pPr>
            <a:r>
              <a:rPr lang="en-US" sz="3600" b="0" i="0" u="none" strike="noStrike" cap="none">
                <a:solidFill>
                  <a:schemeClr val="dk2"/>
                </a:solidFill>
                <a:latin typeface="Montserrat"/>
                <a:ea typeface="Montserrat"/>
                <a:cs typeface="Montserrat"/>
                <a:sym typeface="Montserrat"/>
              </a:rPr>
              <a:t>As we have previously highlighted, there are multiple stakeholders in the Energy Critical Infrastructure:</a:t>
            </a:r>
            <a:endParaRPr/>
          </a:p>
          <a:p>
            <a:pPr marL="457200" marR="0" lvl="0" indent="-457200" algn="l" rtl="0">
              <a:lnSpc>
                <a:spcPct val="120000"/>
              </a:lnSpc>
              <a:spcBef>
                <a:spcPts val="0"/>
              </a:spcBef>
              <a:spcAft>
                <a:spcPts val="0"/>
              </a:spcAft>
              <a:buClr>
                <a:schemeClr val="dk2"/>
              </a:buClr>
              <a:buSzPts val="3600"/>
              <a:buFont typeface="Montserrat"/>
              <a:buChar char="●"/>
            </a:pPr>
            <a:r>
              <a:rPr lang="en-US" sz="3600" b="1" i="0" u="none" strike="noStrike" cap="none">
                <a:solidFill>
                  <a:schemeClr val="dk2"/>
                </a:solidFill>
                <a:latin typeface="Montserrat"/>
                <a:ea typeface="Montserrat"/>
                <a:cs typeface="Montserrat"/>
                <a:sym typeface="Montserrat"/>
              </a:rPr>
              <a:t>Companies</a:t>
            </a:r>
            <a:endParaRPr/>
          </a:p>
          <a:p>
            <a:pPr marL="457200" marR="0" lvl="0" indent="-457200" algn="l" rtl="0">
              <a:lnSpc>
                <a:spcPct val="120000"/>
              </a:lnSpc>
              <a:spcBef>
                <a:spcPts val="0"/>
              </a:spcBef>
              <a:spcAft>
                <a:spcPts val="0"/>
              </a:spcAft>
              <a:buClr>
                <a:schemeClr val="dk2"/>
              </a:buClr>
              <a:buSzPts val="3600"/>
              <a:buFont typeface="Montserrat"/>
              <a:buChar char="●"/>
            </a:pPr>
            <a:r>
              <a:rPr lang="en-US" sz="3600" b="1" i="0" u="none" strike="noStrike" cap="none">
                <a:solidFill>
                  <a:schemeClr val="dk2"/>
                </a:solidFill>
                <a:latin typeface="Montserrat"/>
                <a:ea typeface="Montserrat"/>
                <a:cs typeface="Montserrat"/>
                <a:sym typeface="Montserrat"/>
              </a:rPr>
              <a:t>Governments</a:t>
            </a:r>
            <a:endParaRPr/>
          </a:p>
          <a:p>
            <a:pPr marL="457200" marR="0" lvl="0" indent="-457200" algn="l" rtl="0">
              <a:lnSpc>
                <a:spcPct val="120000"/>
              </a:lnSpc>
              <a:spcBef>
                <a:spcPts val="0"/>
              </a:spcBef>
              <a:spcAft>
                <a:spcPts val="0"/>
              </a:spcAft>
              <a:buClr>
                <a:schemeClr val="dk2"/>
              </a:buClr>
              <a:buSzPts val="3600"/>
              <a:buFont typeface="Montserrat"/>
              <a:buChar char="●"/>
            </a:pPr>
            <a:r>
              <a:rPr lang="en-US" sz="3600" b="1" i="0" u="none" strike="noStrike" cap="none">
                <a:solidFill>
                  <a:schemeClr val="dk2"/>
                </a:solidFill>
                <a:latin typeface="Montserrat"/>
                <a:ea typeface="Montserrat"/>
                <a:cs typeface="Montserrat"/>
                <a:sym typeface="Montserrat"/>
              </a:rPr>
              <a:t>Regulators / Policy Makers</a:t>
            </a:r>
            <a:endParaRPr/>
          </a:p>
          <a:p>
            <a:pPr marL="457200" marR="0" lvl="0" indent="-457200" algn="l" rtl="0">
              <a:lnSpc>
                <a:spcPct val="120000"/>
              </a:lnSpc>
              <a:spcBef>
                <a:spcPts val="0"/>
              </a:spcBef>
              <a:spcAft>
                <a:spcPts val="0"/>
              </a:spcAft>
              <a:buClr>
                <a:schemeClr val="dk2"/>
              </a:buClr>
              <a:buSzPts val="3600"/>
              <a:buFont typeface="Montserrat"/>
              <a:buChar char="●"/>
            </a:pPr>
            <a:r>
              <a:rPr lang="en-US" sz="3600" b="1" i="0" u="none" strike="noStrike" cap="none">
                <a:solidFill>
                  <a:schemeClr val="dk2"/>
                </a:solidFill>
                <a:latin typeface="Montserrat"/>
                <a:ea typeface="Montserrat"/>
                <a:cs typeface="Montserrat"/>
                <a:sym typeface="Montserrat"/>
              </a:rPr>
              <a:t>Consumers</a:t>
            </a:r>
            <a:endParaRPr/>
          </a:p>
          <a:p>
            <a:pPr marL="457200" marR="0" lvl="0" indent="-457200" algn="l" rtl="0">
              <a:lnSpc>
                <a:spcPct val="120000"/>
              </a:lnSpc>
              <a:spcBef>
                <a:spcPts val="0"/>
              </a:spcBef>
              <a:spcAft>
                <a:spcPts val="0"/>
              </a:spcAft>
              <a:buClr>
                <a:schemeClr val="dk2"/>
              </a:buClr>
              <a:buSzPts val="3600"/>
              <a:buFont typeface="Montserrat"/>
              <a:buChar char="●"/>
            </a:pPr>
            <a:r>
              <a:rPr lang="en-US" sz="3600" b="1" i="0" u="none" strike="noStrike" cap="none">
                <a:solidFill>
                  <a:schemeClr val="dk2"/>
                </a:solidFill>
                <a:latin typeface="Montserrat"/>
                <a:ea typeface="Montserrat"/>
                <a:cs typeface="Montserrat"/>
                <a:sym typeface="Montserrat"/>
              </a:rPr>
              <a:t>More stakeholders </a:t>
            </a:r>
            <a:r>
              <a:rPr lang="en-US" sz="3600" b="0" i="0" u="none" strike="noStrike" cap="none">
                <a:solidFill>
                  <a:schemeClr val="dk2"/>
                </a:solidFill>
                <a:latin typeface="Montserrat"/>
                <a:ea typeface="Montserrat"/>
                <a:cs typeface="Montserrat"/>
                <a:sym typeface="Montserrat"/>
              </a:rPr>
              <a:t>(e.g. Investors, Local Communities)</a:t>
            </a:r>
            <a:endParaRPr/>
          </a:p>
          <a:p>
            <a:pPr marL="457200" marR="0" lvl="0" indent="-384048" algn="l" rtl="0">
              <a:lnSpc>
                <a:spcPct val="120000"/>
              </a:lnSpc>
              <a:spcBef>
                <a:spcPts val="0"/>
              </a:spcBef>
              <a:spcAft>
                <a:spcPts val="0"/>
              </a:spcAft>
              <a:buClr>
                <a:srgbClr val="5E5E5E"/>
              </a:buClr>
              <a:buSzPts val="1152"/>
              <a:buFont typeface="Noto Sans Symbols"/>
              <a:buNone/>
            </a:pPr>
            <a:endParaRPr sz="3600" b="0" i="0" u="none" strike="noStrike" cap="none">
              <a:solidFill>
                <a:schemeClr val="dk2"/>
              </a:solidFill>
              <a:latin typeface="Arial"/>
              <a:ea typeface="Arial"/>
              <a:cs typeface="Arial"/>
              <a:sym typeface="Arial"/>
            </a:endParaRPr>
          </a:p>
          <a:p>
            <a:pPr marL="0" marR="0" lvl="0" indent="0" algn="l" rtl="0">
              <a:lnSpc>
                <a:spcPct val="120000"/>
              </a:lnSpc>
              <a:spcBef>
                <a:spcPts val="0"/>
              </a:spcBef>
              <a:spcAft>
                <a:spcPts val="0"/>
              </a:spcAft>
              <a:buClr>
                <a:schemeClr val="dk2"/>
              </a:buClr>
              <a:buSzPts val="1152"/>
              <a:buFont typeface="Montserrat"/>
              <a:buNone/>
            </a:pPr>
            <a:r>
              <a:rPr lang="en-US" sz="3600" b="0" i="0" u="none" strike="noStrike" cap="none">
                <a:solidFill>
                  <a:schemeClr val="dk2"/>
                </a:solidFill>
                <a:latin typeface="Montserrat"/>
                <a:ea typeface="Montserrat"/>
                <a:cs typeface="Montserrat"/>
                <a:sym typeface="Montserrat"/>
              </a:rPr>
              <a:t>Their interests and concerns must all be considered while creating new policies, even though they have a very diverse point of view.</a:t>
            </a:r>
            <a:endParaRPr/>
          </a:p>
          <a:p>
            <a:pPr marL="0" marR="0" lvl="0" indent="0" algn="l" rtl="0">
              <a:lnSpc>
                <a:spcPct val="120000"/>
              </a:lnSpc>
              <a:spcBef>
                <a:spcPts val="0"/>
              </a:spcBef>
              <a:spcAft>
                <a:spcPts val="0"/>
              </a:spcAft>
              <a:buClr>
                <a:srgbClr val="5E5E5E"/>
              </a:buClr>
              <a:buSzPts val="1280"/>
              <a:buFont typeface="Montserrat"/>
              <a:buNone/>
            </a:pPr>
            <a:endParaRPr sz="4000" b="0" i="0" u="none" strike="noStrike" cap="none">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5E5E5E"/>
              </a:buClr>
              <a:buSzPts val="896"/>
              <a:buFont typeface="Montserrat"/>
              <a:buNone/>
            </a:pPr>
            <a:endParaRPr sz="2800" b="0" i="0" u="none" strike="noStrike" cap="none">
              <a:solidFill>
                <a:srgbClr val="000000"/>
              </a:solidFill>
              <a:latin typeface="Arial"/>
              <a:ea typeface="Arial"/>
              <a:cs typeface="Arial"/>
              <a:sym typeface="Arial"/>
            </a:endParaRPr>
          </a:p>
        </p:txBody>
      </p:sp>
      <p:pic>
        <p:nvPicPr>
          <p:cNvPr id="372" name="Google Shape;372;p23"/>
          <p:cNvPicPr preferRelativeResize="0"/>
          <p:nvPr/>
        </p:nvPicPr>
        <p:blipFill>
          <a:blip r:embed="rId3">
            <a:alphaModFix/>
          </a:blip>
          <a:stretch>
            <a:fillRect/>
          </a:stretch>
        </p:blipFill>
        <p:spPr>
          <a:xfrm>
            <a:off x="16692200" y="5064800"/>
            <a:ext cx="6180401" cy="6180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12" scaled="0"/>
        </a:gradFill>
        <a:effectLst/>
      </p:bgPr>
    </p:bg>
    <p:spTree>
      <p:nvGrpSpPr>
        <p:cNvPr id="1" name="Shape 376"/>
        <p:cNvGrpSpPr/>
        <p:nvPr/>
      </p:nvGrpSpPr>
      <p:grpSpPr>
        <a:xfrm>
          <a:off x="0" y="0"/>
          <a:ext cx="0" cy="0"/>
          <a:chOff x="0" y="0"/>
          <a:chExt cx="0" cy="0"/>
        </a:xfrm>
      </p:grpSpPr>
      <p:sp>
        <p:nvSpPr>
          <p:cNvPr id="377" name="Google Shape;377;g227ccf3077e_0_15"/>
          <p:cNvSpPr txBox="1">
            <a:spLocks noGrp="1"/>
          </p:cNvSpPr>
          <p:nvPr>
            <p:ph type="ctrTitle" idx="4294967295"/>
          </p:nvPr>
        </p:nvSpPr>
        <p:spPr>
          <a:xfrm>
            <a:off x="1837750" y="1273850"/>
            <a:ext cx="21565500" cy="2431500"/>
          </a:xfrm>
          <a:prstGeom prst="rect">
            <a:avLst/>
          </a:prstGeom>
          <a:noFill/>
          <a:ln>
            <a:noFill/>
          </a:ln>
        </p:spPr>
        <p:txBody>
          <a:bodyPr spcFirstLastPara="1" wrap="square" lIns="50800" tIns="50800" rIns="50800" bIns="50800" anchor="b" anchorCtr="0">
            <a:noAutofit/>
          </a:bodyPr>
          <a:lstStyle/>
          <a:p>
            <a:pPr marL="0" lvl="0" indent="0" algn="l" rtl="0">
              <a:spcBef>
                <a:spcPts val="0"/>
              </a:spcBef>
              <a:spcAft>
                <a:spcPts val="0"/>
              </a:spcAft>
              <a:buClr>
                <a:srgbClr val="FFFFFF"/>
              </a:buClr>
              <a:buSzPts val="10800"/>
              <a:buFont typeface="Montserrat"/>
              <a:buNone/>
            </a:pPr>
            <a:r>
              <a:rPr lang="en-US" sz="15000" b="1">
                <a:solidFill>
                  <a:srgbClr val="FFFFFF"/>
                </a:solidFill>
                <a:latin typeface="Montserrat"/>
                <a:ea typeface="Montserrat"/>
                <a:cs typeface="Montserrat"/>
                <a:sym typeface="Montserrat"/>
              </a:rPr>
              <a:t>Thank you!</a:t>
            </a:r>
            <a:endParaRPr sz="15000"/>
          </a:p>
        </p:txBody>
      </p:sp>
      <p:sp>
        <p:nvSpPr>
          <p:cNvPr id="378" name="Google Shape;378;g227ccf3077e_0_15"/>
          <p:cNvSpPr txBox="1"/>
          <p:nvPr/>
        </p:nvSpPr>
        <p:spPr>
          <a:xfrm>
            <a:off x="17506950" y="10165889"/>
            <a:ext cx="5707200" cy="2134500"/>
          </a:xfrm>
          <a:prstGeom prst="rect">
            <a:avLst/>
          </a:prstGeom>
          <a:noFill/>
          <a:ln>
            <a:noFill/>
          </a:ln>
        </p:spPr>
        <p:txBody>
          <a:bodyPr spcFirstLastPara="1" wrap="square" lIns="50800" tIns="50800" rIns="50800" bIns="50800" anchor="ctr" anchorCtr="0">
            <a:spAutoFit/>
          </a:bodyPr>
          <a:lstStyle/>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Campo Marco Lorenzo</a:t>
            </a:r>
            <a:r>
              <a:rPr lang="en-US" sz="2400" b="0" i="0" u="none" strike="noStrike" cap="none">
                <a:solidFill>
                  <a:srgbClr val="FFFFFF"/>
                </a:solidFill>
                <a:latin typeface="Montserrat"/>
                <a:ea typeface="Montserrat"/>
                <a:cs typeface="Montserrat"/>
                <a:sym typeface="Montserrat"/>
              </a:rPr>
              <a:t> - 103213</a:t>
            </a:r>
            <a:endParaRPr sz="2400" b="0" i="0" u="none" strike="noStrike" cap="none">
              <a:solidFill>
                <a:srgbClr val="000000"/>
              </a:solidFill>
              <a:latin typeface="Montserrat"/>
              <a:ea typeface="Montserrat"/>
              <a:cs typeface="Montserrat"/>
              <a:sym typeface="Montserrat"/>
            </a:endParaRPr>
          </a:p>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Grazioli Davide</a:t>
            </a:r>
            <a:r>
              <a:rPr lang="en-US" sz="2400" b="0" i="0" u="none" strike="noStrike" cap="none">
                <a:solidFill>
                  <a:srgbClr val="FFFFFF"/>
                </a:solidFill>
                <a:latin typeface="Montserrat"/>
                <a:ea typeface="Montserrat"/>
                <a:cs typeface="Montserrat"/>
                <a:sym typeface="Montserrat"/>
              </a:rPr>
              <a:t> – 992467</a:t>
            </a:r>
            <a:endParaRPr/>
          </a:p>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Santomauro Carmine</a:t>
            </a:r>
            <a:r>
              <a:rPr lang="en-US" sz="2400" b="0" i="0" u="none" strike="noStrike" cap="none">
                <a:solidFill>
                  <a:srgbClr val="FFFFFF"/>
                </a:solidFill>
                <a:latin typeface="Montserrat"/>
                <a:ea typeface="Montserrat"/>
                <a:cs typeface="Montserrat"/>
                <a:sym typeface="Montserrat"/>
              </a:rPr>
              <a:t> - 995752 </a:t>
            </a:r>
            <a:endParaRPr/>
          </a:p>
          <a:p>
            <a:pPr marL="0" marR="0" lvl="0" indent="0" algn="l" rtl="0">
              <a:lnSpc>
                <a:spcPct val="150000"/>
              </a:lnSpc>
              <a:spcBef>
                <a:spcPts val="0"/>
              </a:spcBef>
              <a:spcAft>
                <a:spcPts val="0"/>
              </a:spcAft>
              <a:buClr>
                <a:srgbClr val="FFFFFF"/>
              </a:buClr>
              <a:buSzPts val="2400"/>
              <a:buFont typeface="Montserrat"/>
              <a:buNone/>
            </a:pPr>
            <a:r>
              <a:rPr lang="en-US" sz="2400" b="1" i="0" u="none" strike="noStrike" cap="none">
                <a:solidFill>
                  <a:srgbClr val="FFFFFF"/>
                </a:solidFill>
                <a:latin typeface="Montserrat"/>
                <a:ea typeface="Montserrat"/>
                <a:cs typeface="Montserrat"/>
                <a:sym typeface="Montserrat"/>
              </a:rPr>
              <a:t>Savino Matteo </a:t>
            </a:r>
            <a:r>
              <a:rPr lang="en-US" sz="2400" b="0" i="0" u="none" strike="noStrike" cap="none">
                <a:solidFill>
                  <a:srgbClr val="FFFFFF"/>
                </a:solidFill>
                <a:latin typeface="Montserrat"/>
                <a:ea typeface="Montserrat"/>
                <a:cs typeface="Montserrat"/>
                <a:sym typeface="Montserrat"/>
              </a:rPr>
              <a:t>- 994779</a:t>
            </a:r>
            <a:endParaRPr/>
          </a:p>
        </p:txBody>
      </p:sp>
      <p:pic>
        <p:nvPicPr>
          <p:cNvPr id="379" name="Google Shape;379;g227ccf3077e_0_15" descr="02_Polimi_bandiera_BN_negativo_outline.png"/>
          <p:cNvPicPr preferRelativeResize="0"/>
          <p:nvPr/>
        </p:nvPicPr>
        <p:blipFill rotWithShape="1">
          <a:blip r:embed="rId3">
            <a:alphaModFix/>
          </a:blip>
          <a:srcRect/>
          <a:stretch/>
        </p:blipFill>
        <p:spPr>
          <a:xfrm>
            <a:off x="1220878" y="9423131"/>
            <a:ext cx="8867787" cy="3741645"/>
          </a:xfrm>
          <a:prstGeom prst="rect">
            <a:avLst/>
          </a:prstGeom>
          <a:noFill/>
          <a:ln>
            <a:noFill/>
          </a:ln>
        </p:spPr>
      </p:pic>
      <p:cxnSp>
        <p:nvCxnSpPr>
          <p:cNvPr id="380" name="Google Shape;380;g227ccf3077e_0_15"/>
          <p:cNvCxnSpPr/>
          <p:nvPr/>
        </p:nvCxnSpPr>
        <p:spPr>
          <a:xfrm rot="10800000">
            <a:off x="1161157" y="970252"/>
            <a:ext cx="0" cy="11775600"/>
          </a:xfrm>
          <a:prstGeom prst="straightConnector1">
            <a:avLst/>
          </a:prstGeom>
          <a:noFill/>
          <a:ln w="38100" cap="flat" cmpd="sng">
            <a:solidFill>
              <a:srgbClr val="FFFFFF"/>
            </a:solidFill>
            <a:prstDash val="solid"/>
            <a:miter lim="400000"/>
            <a:headEnd type="none" w="sm" len="sm"/>
            <a:tailEnd type="none" w="sm" len="sm"/>
          </a:ln>
        </p:spPr>
      </p:cxnSp>
      <p:sp>
        <p:nvSpPr>
          <p:cNvPr id="381" name="Google Shape;381;g227ccf3077e_0_15"/>
          <p:cNvSpPr txBox="1"/>
          <p:nvPr/>
        </p:nvSpPr>
        <p:spPr>
          <a:xfrm>
            <a:off x="199150" y="12848425"/>
            <a:ext cx="8637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24</a:t>
            </a:r>
            <a:endParaRPr sz="3500" b="1" i="0" u="none" strike="noStrike" cap="none">
              <a:solidFill>
                <a:srgbClr val="FFFFFF"/>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385"/>
        <p:cNvGrpSpPr/>
        <p:nvPr/>
      </p:nvGrpSpPr>
      <p:grpSpPr>
        <a:xfrm>
          <a:off x="0" y="0"/>
          <a:ext cx="0" cy="0"/>
          <a:chOff x="0" y="0"/>
          <a:chExt cx="0" cy="0"/>
        </a:xfrm>
      </p:grpSpPr>
      <p:sp>
        <p:nvSpPr>
          <p:cNvPr id="386" name="Google Shape;386;p24"/>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387" name="Google Shape;387;p24"/>
          <p:cNvSpPr txBox="1"/>
          <p:nvPr/>
        </p:nvSpPr>
        <p:spPr>
          <a:xfrm>
            <a:off x="199145" y="12924616"/>
            <a:ext cx="6540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2</a:t>
            </a:r>
            <a:r>
              <a:rPr lang="en-US" sz="3500" b="1">
                <a:solidFill>
                  <a:srgbClr val="FFFFFF"/>
                </a:solidFill>
                <a:latin typeface="Montserrat"/>
                <a:ea typeface="Montserrat"/>
                <a:cs typeface="Montserrat"/>
                <a:sym typeface="Montserrat"/>
              </a:rPr>
              <a:t>5</a:t>
            </a:r>
            <a:endParaRPr sz="3500" b="1" i="0" u="none" strike="noStrike" cap="none">
              <a:solidFill>
                <a:srgbClr val="FFFFFF"/>
              </a:solidFill>
              <a:latin typeface="Montserrat"/>
              <a:ea typeface="Montserrat"/>
              <a:cs typeface="Montserrat"/>
              <a:sym typeface="Montserrat"/>
            </a:endParaRPr>
          </a:p>
        </p:txBody>
      </p:sp>
      <p:sp>
        <p:nvSpPr>
          <p:cNvPr id="388" name="Google Shape;388;p24"/>
          <p:cNvSpPr txBox="1"/>
          <p:nvPr/>
        </p:nvSpPr>
        <p:spPr>
          <a:xfrm>
            <a:off x="452584" y="468633"/>
            <a:ext cx="3607352"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389" name="Google Shape;389;p24"/>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390" name="Google Shape;390;p24"/>
          <p:cNvSpPr txBox="1"/>
          <p:nvPr/>
        </p:nvSpPr>
        <p:spPr>
          <a:xfrm>
            <a:off x="5217867" y="515229"/>
            <a:ext cx="15737727" cy="18269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RESOURCES</a:t>
            </a:r>
            <a:endParaRPr sz="2400" b="0" i="0" u="none" strike="noStrike" cap="none">
              <a:solidFill>
                <a:srgbClr val="000000"/>
              </a:solidFill>
              <a:latin typeface="Arial"/>
              <a:ea typeface="Arial"/>
              <a:cs typeface="Arial"/>
              <a:sym typeface="Arial"/>
            </a:endParaRPr>
          </a:p>
        </p:txBody>
      </p:sp>
      <p:sp>
        <p:nvSpPr>
          <p:cNvPr id="391" name="Google Shape;391;p24"/>
          <p:cNvSpPr txBox="1"/>
          <p:nvPr/>
        </p:nvSpPr>
        <p:spPr>
          <a:xfrm>
            <a:off x="5217875" y="3075550"/>
            <a:ext cx="17369700" cy="9896700"/>
          </a:xfrm>
          <a:prstGeom prst="rect">
            <a:avLst/>
          </a:prstGeom>
          <a:noFill/>
          <a:ln>
            <a:noFill/>
          </a:ln>
        </p:spPr>
        <p:txBody>
          <a:bodyPr spcFirstLastPara="1" wrap="square" lIns="50800" tIns="50800" rIns="50800" bIns="50800" anchor="ctr" anchorCtr="0">
            <a:spAutoFit/>
          </a:bodyPr>
          <a:lstStyle/>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Critical infrastructure and cybersecurity (europa.eu) </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Cyber-Incidents in the Energy Sector - Ecofys</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CEI Security Stakeholder Group Manifest</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6">
                  <a:extLst>
                    <a:ext uri="{A12FA001-AC4F-418D-AE19-62706E023703}">
                      <ahyp:hlinkClr xmlns:ahyp="http://schemas.microsoft.com/office/drawing/2018/hyperlinkcolor" val="tx"/>
                    </a:ext>
                  </a:extLst>
                </a:hlinkClick>
              </a:rPr>
              <a:t>National Infrastructure Protection Plan - Department  of Energy - Homeland Security</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7">
                  <a:extLst>
                    <a:ext uri="{A12FA001-AC4F-418D-AE19-62706E023703}">
                      <ahyp:hlinkClr xmlns:ahyp="http://schemas.microsoft.com/office/drawing/2018/hyperlinkcolor" val="tx"/>
                    </a:ext>
                  </a:extLst>
                </a:hlinkClick>
              </a:rPr>
              <a:t>Where does our energy come from? (europa.eu)</a:t>
            </a:r>
            <a:r>
              <a:rPr lang="en-US" sz="1800" b="1">
                <a:solidFill>
                  <a:srgbClr val="4A86E8"/>
                </a:solidFill>
                <a:latin typeface="Montserrat"/>
                <a:ea typeface="Montserrat"/>
                <a:cs typeface="Montserrat"/>
                <a:sym typeface="Montserrat"/>
              </a:rPr>
              <a:t> </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World Energy Investment 2022 - IEA</a:t>
            </a:r>
            <a:endParaRPr sz="1800" b="1" u="sng">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9">
                  <a:extLst>
                    <a:ext uri="{A12FA001-AC4F-418D-AE19-62706E023703}">
                      <ahyp:hlinkClr xmlns:ahyp="http://schemas.microsoft.com/office/drawing/2018/hyperlinkcolor" val="tx"/>
                    </a:ext>
                  </a:extLst>
                </a:hlinkClick>
              </a:rPr>
              <a:t>Access to electricity – SDG7: Data and Projections – Analysis - IEA</a:t>
            </a:r>
            <a:r>
              <a:rPr lang="en-US" sz="1800" b="1">
                <a:solidFill>
                  <a:srgbClr val="4A86E8"/>
                </a:solidFill>
                <a:latin typeface="Montserrat"/>
                <a:ea typeface="Montserrat"/>
                <a:cs typeface="Montserrat"/>
                <a:sym typeface="Montserrat"/>
              </a:rPr>
              <a:t> </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0">
                  <a:extLst>
                    <a:ext uri="{A12FA001-AC4F-418D-AE19-62706E023703}">
                      <ahyp:hlinkClr xmlns:ahyp="http://schemas.microsoft.com/office/drawing/2018/hyperlinkcolor" val="tx"/>
                    </a:ext>
                  </a:extLst>
                </a:hlinkClick>
              </a:rPr>
              <a:t>Energy consumption by source - Statista</a:t>
            </a:r>
            <a:r>
              <a:rPr lang="en-US" sz="1800" b="1">
                <a:solidFill>
                  <a:srgbClr val="4A86E8"/>
                </a:solidFill>
                <a:latin typeface="Montserrat"/>
                <a:ea typeface="Montserrat"/>
                <a:cs typeface="Montserrat"/>
                <a:sym typeface="Montserrat"/>
              </a:rPr>
              <a:t> </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1">
                  <a:extLst>
                    <a:ext uri="{A12FA001-AC4F-418D-AE19-62706E023703}">
                      <ahyp:hlinkClr xmlns:ahyp="http://schemas.microsoft.com/office/drawing/2018/hyperlinkcolor" val="tx"/>
                    </a:ext>
                  </a:extLst>
                </a:hlinkClick>
              </a:rPr>
              <a:t>Energy sector tops list of US industries under cyber attack - Homeland Security report</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2">
                  <a:extLst>
                    <a:ext uri="{A12FA001-AC4F-418D-AE19-62706E023703}">
                      <ahyp:hlinkClr xmlns:ahyp="http://schemas.microsoft.com/office/drawing/2018/hyperlinkcolor" val="tx"/>
                    </a:ext>
                  </a:extLst>
                </a:hlinkClick>
              </a:rPr>
              <a:t>Cybersecurity Special: Energy industry cyberattack target number one (hornetsecurity.com)</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3">
                  <a:extLst>
                    <a:ext uri="{A12FA001-AC4F-418D-AE19-62706E023703}">
                      <ahyp:hlinkClr xmlns:ahyp="http://schemas.microsoft.com/office/drawing/2018/hyperlinkcolor" val="tx"/>
                    </a:ext>
                  </a:extLst>
                </a:hlinkClick>
              </a:rPr>
              <a:t>U.S. government cybersecurity spending FY 2023 - Statista</a:t>
            </a:r>
            <a:r>
              <a:rPr lang="en-US" sz="1800" b="1">
                <a:solidFill>
                  <a:srgbClr val="4A86E8"/>
                </a:solidFill>
                <a:latin typeface="Montserrat"/>
                <a:ea typeface="Montserrat"/>
                <a:cs typeface="Montserrat"/>
                <a:sym typeface="Montserrat"/>
              </a:rPr>
              <a:t> </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4">
                  <a:extLst>
                    <a:ext uri="{A12FA001-AC4F-418D-AE19-62706E023703}">
                      <ahyp:hlinkClr xmlns:ahyp="http://schemas.microsoft.com/office/drawing/2018/hyperlinkcolor" val="tx"/>
                    </a:ext>
                  </a:extLst>
                </a:hlinkClick>
              </a:rPr>
              <a:t>The Critical Entities Resilience Directive (CER)</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5">
                  <a:extLst>
                    <a:ext uri="{A12FA001-AC4F-418D-AE19-62706E023703}">
                      <ahyp:hlinkClr xmlns:ahyp="http://schemas.microsoft.com/office/drawing/2018/hyperlinkcolor" val="tx"/>
                    </a:ext>
                  </a:extLst>
                </a:hlinkClick>
              </a:rPr>
              <a:t>Critical Infrastructure Resilience: stronger rules</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5">
                  <a:extLst>
                    <a:ext uri="{A12FA001-AC4F-418D-AE19-62706E023703}">
                      <ahyp:hlinkClr xmlns:ahyp="http://schemas.microsoft.com/office/drawing/2018/hyperlinkcolor" val="tx"/>
                    </a:ext>
                  </a:extLst>
                </a:hlinkClick>
              </a:rPr>
              <a:t>Critical Infrastructure: Commission accelerates work to build up European resilience</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6">
                  <a:extLst>
                    <a:ext uri="{A12FA001-AC4F-418D-AE19-62706E023703}">
                      <ahyp:hlinkClr xmlns:ahyp="http://schemas.microsoft.com/office/drawing/2018/hyperlinkcolor" val="tx"/>
                    </a:ext>
                  </a:extLst>
                </a:hlinkClick>
              </a:rPr>
              <a:t>Energy security</a:t>
            </a:r>
            <a:endParaRPr sz="1800" b="1">
              <a:solidFill>
                <a:srgbClr val="4A86E8"/>
              </a:solidFill>
              <a:latin typeface="Montserrat"/>
              <a:ea typeface="Montserrat"/>
              <a:cs typeface="Montserrat"/>
              <a:sym typeface="Montserrat"/>
            </a:endParaRPr>
          </a:p>
          <a:p>
            <a:pPr marL="457200" lvl="0" indent="-342900" algn="l" rtl="0">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5">
                  <a:extLst>
                    <a:ext uri="{A12FA001-AC4F-418D-AE19-62706E023703}">
                      <ahyp:hlinkClr xmlns:ahyp="http://schemas.microsoft.com/office/drawing/2018/hyperlinkcolor" val="tx"/>
                    </a:ext>
                  </a:extLst>
                </a:hlinkClick>
              </a:rPr>
              <a:t>Critical Infrastructure Resilience: stronger rules</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6">
                  <a:extLst>
                    <a:ext uri="{A12FA001-AC4F-418D-AE19-62706E023703}">
                      <ahyp:hlinkClr xmlns:ahyp="http://schemas.microsoft.com/office/drawing/2018/hyperlinkcolor" val="tx"/>
                    </a:ext>
                  </a:extLst>
                </a:hlinkClick>
              </a:rPr>
              <a:t>Energy security</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7">
                  <a:extLst>
                    <a:ext uri="{A12FA001-AC4F-418D-AE19-62706E023703}">
                      <ahyp:hlinkClr xmlns:ahyp="http://schemas.microsoft.com/office/drawing/2018/hyperlinkcolor" val="tx"/>
                    </a:ext>
                  </a:extLst>
                </a:hlinkClick>
              </a:rPr>
              <a:t>METHODOLOGY FOR SECTORAL CYBERSECURITY ASSESSMENTS</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Critical infrastructure and cybersecurity</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8">
                  <a:extLst>
                    <a:ext uri="{A12FA001-AC4F-418D-AE19-62706E023703}">
                      <ahyp:hlinkClr xmlns:ahyp="http://schemas.microsoft.com/office/drawing/2018/hyperlinkcolor" val="tx"/>
                    </a:ext>
                  </a:extLst>
                </a:hlinkClick>
              </a:rPr>
              <a:t>Energy storage</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19">
                  <a:extLst>
                    <a:ext uri="{A12FA001-AC4F-418D-AE19-62706E023703}">
                      <ahyp:hlinkClr xmlns:ahyp="http://schemas.microsoft.com/office/drawing/2018/hyperlinkcolor" val="tx"/>
                    </a:ext>
                  </a:extLst>
                </a:hlinkClick>
              </a:rPr>
              <a:t>Digitalization set to transform global energy system with profound implications for all energy actors - News - IEA</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0">
                  <a:extLst>
                    <a:ext uri="{A12FA001-AC4F-418D-AE19-62706E023703}">
                      <ahyp:hlinkClr xmlns:ahyp="http://schemas.microsoft.com/office/drawing/2018/hyperlinkcolor" val="tx"/>
                    </a:ext>
                  </a:extLst>
                </a:hlinkClick>
              </a:rPr>
              <a:t>Ukrainian experience | building cyber resilience - KPMG Ukraine</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1">
                  <a:extLst>
                    <a:ext uri="{A12FA001-AC4F-418D-AE19-62706E023703}">
                      <ahyp:hlinkClr xmlns:ahyp="http://schemas.microsoft.com/office/drawing/2018/hyperlinkcolor" val="tx"/>
                    </a:ext>
                  </a:extLst>
                </a:hlinkClick>
              </a:rPr>
              <a:t>Accelerating energy efficiency: What governments can do now to deliver energy savings – Analysis - IEA</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2">
                  <a:extLst>
                    <a:ext uri="{A12FA001-AC4F-418D-AE19-62706E023703}">
                      <ahyp:hlinkClr xmlns:ahyp="http://schemas.microsoft.com/office/drawing/2018/hyperlinkcolor" val="tx"/>
                    </a:ext>
                  </a:extLst>
                </a:hlinkClick>
              </a:rPr>
              <a:t>REGULATION AND STANDARDS FOR A RESILIENT EUROPEAN ENERGY SYSTEM</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3">
                  <a:extLst>
                    <a:ext uri="{A12FA001-AC4F-418D-AE19-62706E023703}">
                      <ahyp:hlinkClr xmlns:ahyp="http://schemas.microsoft.com/office/drawing/2018/hyperlinkcolor" val="tx"/>
                    </a:ext>
                  </a:extLst>
                </a:hlinkClick>
              </a:rPr>
              <a:t>Cyber-attacks to critical energy infrastructure and management issues</a:t>
            </a:r>
            <a:endParaRPr sz="1800" b="1">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rPr>
              <a:t>National conference on state legislatures, 2020</a:t>
            </a:r>
            <a:endParaRPr sz="1800" b="1" u="sng">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4">
                  <a:extLst>
                    <a:ext uri="{A12FA001-AC4F-418D-AE19-62706E023703}">
                      <ahyp:hlinkClr xmlns:ahyp="http://schemas.microsoft.com/office/drawing/2018/hyperlinkcolor" val="tx"/>
                    </a:ext>
                  </a:extLst>
                </a:hlinkClick>
              </a:rPr>
              <a:t>https://www.uscybersecurity.net/csmag/accelerating-critical-infrastructure-security-in-the-energy-sector/</a:t>
            </a:r>
            <a:endParaRPr sz="1800" b="1" u="sng">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5">
                  <a:extLst>
                    <a:ext uri="{A12FA001-AC4F-418D-AE19-62706E023703}">
                      <ahyp:hlinkClr xmlns:ahyp="http://schemas.microsoft.com/office/drawing/2018/hyperlinkcolor" val="tx"/>
                    </a:ext>
                  </a:extLst>
                </a:hlinkClick>
              </a:rPr>
              <a:t>https://www.iea.org/about/mission</a:t>
            </a:r>
            <a:endParaRPr sz="1800" b="1" u="sng">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6">
                  <a:extLst>
                    <a:ext uri="{A12FA001-AC4F-418D-AE19-62706E023703}">
                      <ahyp:hlinkClr xmlns:ahyp="http://schemas.microsoft.com/office/drawing/2018/hyperlinkcolor" val="tx"/>
                    </a:ext>
                  </a:extLst>
                </a:hlinkClick>
              </a:rPr>
              <a:t>https://www.irena.org/about</a:t>
            </a:r>
            <a:endParaRPr sz="1800" b="1" u="sng">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7">
                  <a:extLst>
                    <a:ext uri="{A12FA001-AC4F-418D-AE19-62706E023703}">
                      <ahyp:hlinkClr xmlns:ahyp="http://schemas.microsoft.com/office/drawing/2018/hyperlinkcolor" val="tx"/>
                    </a:ext>
                  </a:extLst>
                </a:hlinkClick>
              </a:rPr>
              <a:t>https://ec.europa.eu/eurostat</a:t>
            </a:r>
            <a:endParaRPr sz="1800" b="1" u="sng">
              <a:solidFill>
                <a:srgbClr val="4A86E8"/>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4A86E8"/>
              </a:buClr>
              <a:buSzPts val="1800"/>
              <a:buFont typeface="Montserrat"/>
              <a:buChar char="●"/>
            </a:pPr>
            <a:r>
              <a:rPr lang="en-US" sz="1800" b="1" u="sng">
                <a:solidFill>
                  <a:srgbClr val="4A86E8"/>
                </a:solidFill>
                <a:latin typeface="Montserrat"/>
                <a:ea typeface="Montserrat"/>
                <a:cs typeface="Montserrat"/>
                <a:sym typeface="Montserrat"/>
                <a:hlinkClick r:id="rId28">
                  <a:extLst>
                    <a:ext uri="{A12FA001-AC4F-418D-AE19-62706E023703}">
                      <ahyp:hlinkClr xmlns:ahyp="http://schemas.microsoft.com/office/drawing/2018/hyperlinkcolor" val="tx"/>
                    </a:ext>
                  </a:extLst>
                </a:hlinkClick>
              </a:rPr>
              <a:t>Germany, EU remain heavily dependent on imported fossil fuels | Clean Energy Wire</a:t>
            </a:r>
            <a:endParaRPr sz="1800" b="1" u="sng">
              <a:solidFill>
                <a:srgbClr val="4A86E8"/>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96"/>
        <p:cNvGrpSpPr/>
        <p:nvPr/>
      </p:nvGrpSpPr>
      <p:grpSpPr>
        <a:xfrm>
          <a:off x="0" y="0"/>
          <a:ext cx="0" cy="0"/>
          <a:chOff x="0" y="0"/>
          <a:chExt cx="0" cy="0"/>
        </a:xfrm>
      </p:grpSpPr>
      <p:sp>
        <p:nvSpPr>
          <p:cNvPr id="97" name="Google Shape;97;p2"/>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98" name="Google Shape;98;p2"/>
          <p:cNvSpPr txBox="1"/>
          <p:nvPr/>
        </p:nvSpPr>
        <p:spPr>
          <a:xfrm>
            <a:off x="4992284" y="515229"/>
            <a:ext cx="18032307" cy="2455435"/>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7BACEB"/>
              </a:buClr>
              <a:buSzPts val="7200"/>
              <a:buFont typeface="Montserrat"/>
              <a:buNone/>
            </a:pPr>
            <a:r>
              <a:rPr lang="en-US" sz="7200" b="1" i="0" u="none" strike="noStrike" cap="none">
                <a:solidFill>
                  <a:srgbClr val="7BACEB"/>
                </a:solidFill>
                <a:latin typeface="Montserrat"/>
                <a:ea typeface="Montserrat"/>
                <a:cs typeface="Montserrat"/>
                <a:sym typeface="Montserrat"/>
              </a:rPr>
              <a:t>1. Key Characteristics of the CEI (Critical Energy Infrastructure)</a:t>
            </a:r>
            <a:endParaRPr sz="2400" b="0" i="0" u="none" strike="noStrike" cap="none">
              <a:solidFill>
                <a:srgbClr val="000000"/>
              </a:solidFill>
              <a:latin typeface="Arial"/>
              <a:ea typeface="Arial"/>
              <a:cs typeface="Arial"/>
              <a:sym typeface="Arial"/>
            </a:endParaRPr>
          </a:p>
        </p:txBody>
      </p:sp>
      <p:sp>
        <p:nvSpPr>
          <p:cNvPr id="99" name="Google Shape;99;p2"/>
          <p:cNvSpPr txBox="1"/>
          <p:nvPr/>
        </p:nvSpPr>
        <p:spPr>
          <a:xfrm>
            <a:off x="261680" y="12894436"/>
            <a:ext cx="3765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2</a:t>
            </a:r>
            <a:endParaRPr/>
          </a:p>
        </p:txBody>
      </p:sp>
      <p:sp>
        <p:nvSpPr>
          <p:cNvPr id="100" name="Google Shape;100;p2"/>
          <p:cNvSpPr txBox="1"/>
          <p:nvPr/>
        </p:nvSpPr>
        <p:spPr>
          <a:xfrm>
            <a:off x="452584" y="468633"/>
            <a:ext cx="3534200"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pic>
        <p:nvPicPr>
          <p:cNvPr id="101" name="Google Shape;101;p2" descr="renewable-energy-stocks.png"/>
          <p:cNvPicPr preferRelativeResize="0"/>
          <p:nvPr/>
        </p:nvPicPr>
        <p:blipFill rotWithShape="1">
          <a:blip r:embed="rId3">
            <a:alphaModFix amt="67051"/>
          </a:blip>
          <a:srcRect t="10293"/>
          <a:stretch/>
        </p:blipFill>
        <p:spPr>
          <a:xfrm>
            <a:off x="4518343" y="3708755"/>
            <a:ext cx="20106532" cy="100038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105"/>
        <p:cNvGrpSpPr/>
        <p:nvPr/>
      </p:nvGrpSpPr>
      <p:grpSpPr>
        <a:xfrm>
          <a:off x="0" y="0"/>
          <a:ext cx="0" cy="0"/>
          <a:chOff x="0" y="0"/>
          <a:chExt cx="0" cy="0"/>
        </a:xfrm>
      </p:grpSpPr>
      <p:sp>
        <p:nvSpPr>
          <p:cNvPr id="106" name="Google Shape;106;p3"/>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07" name="Google Shape;107;p3"/>
          <p:cNvSpPr txBox="1"/>
          <p:nvPr/>
        </p:nvSpPr>
        <p:spPr>
          <a:xfrm>
            <a:off x="261235" y="12894436"/>
            <a:ext cx="3774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i="0" u="none" strike="noStrike" cap="none">
                <a:solidFill>
                  <a:srgbClr val="FFFFFF"/>
                </a:solidFill>
                <a:latin typeface="Montserrat"/>
                <a:ea typeface="Montserrat"/>
                <a:cs typeface="Montserrat"/>
                <a:sym typeface="Montserrat"/>
              </a:rPr>
              <a:t>3</a:t>
            </a:r>
            <a:endParaRPr/>
          </a:p>
        </p:txBody>
      </p:sp>
      <p:sp>
        <p:nvSpPr>
          <p:cNvPr id="108" name="Google Shape;108;p3"/>
          <p:cNvSpPr txBox="1"/>
          <p:nvPr/>
        </p:nvSpPr>
        <p:spPr>
          <a:xfrm>
            <a:off x="452584" y="468633"/>
            <a:ext cx="3607352"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sp>
        <p:nvSpPr>
          <p:cNvPr id="109" name="Google Shape;109;p3"/>
          <p:cNvSpPr txBox="1"/>
          <p:nvPr/>
        </p:nvSpPr>
        <p:spPr>
          <a:xfrm>
            <a:off x="5217876" y="304800"/>
            <a:ext cx="18286800" cy="20373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endParaRPr/>
          </a:p>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KEY CHARACTERISTICS</a:t>
            </a:r>
            <a:endParaRPr/>
          </a:p>
        </p:txBody>
      </p:sp>
      <p:cxnSp>
        <p:nvCxnSpPr>
          <p:cNvPr id="110" name="Google Shape;110;p3"/>
          <p:cNvCxnSpPr/>
          <p:nvPr/>
        </p:nvCxnSpPr>
        <p:spPr>
          <a:xfrm>
            <a:off x="5305139" y="2884669"/>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111" name="Google Shape;111;p3"/>
          <p:cNvSpPr txBox="1"/>
          <p:nvPr/>
        </p:nvSpPr>
        <p:spPr>
          <a:xfrm>
            <a:off x="5593575" y="3633325"/>
            <a:ext cx="7546800" cy="3501300"/>
          </a:xfrm>
          <a:prstGeom prst="rect">
            <a:avLst/>
          </a:prstGeom>
          <a:noFill/>
          <a:ln>
            <a:noFill/>
          </a:ln>
        </p:spPr>
        <p:txBody>
          <a:bodyPr spcFirstLastPara="1" wrap="square" lIns="50800" tIns="50800" rIns="50800" bIns="50800" anchor="ctr" anchorCtr="0">
            <a:spAutoFit/>
          </a:bodyPr>
          <a:lstStyle/>
          <a:p>
            <a:pPr marL="457200" marR="0" lvl="0" indent="-457200" algn="l" rtl="0">
              <a:lnSpc>
                <a:spcPct val="110000"/>
              </a:lnSpc>
              <a:spcBef>
                <a:spcPts val="0"/>
              </a:spcBef>
              <a:spcAft>
                <a:spcPts val="0"/>
              </a:spcAft>
              <a:buClr>
                <a:srgbClr val="5E5E5E"/>
              </a:buClr>
              <a:buSzPts val="3600"/>
              <a:buFont typeface="Montserrat"/>
              <a:buChar char="●"/>
            </a:pPr>
            <a:r>
              <a:rPr lang="en-US" sz="3600">
                <a:solidFill>
                  <a:srgbClr val="5E5E5E"/>
                </a:solidFill>
                <a:latin typeface="Montserrat"/>
                <a:ea typeface="Montserrat"/>
                <a:cs typeface="Montserrat"/>
                <a:sym typeface="Montserrat"/>
              </a:rPr>
              <a:t>Power Stations</a:t>
            </a:r>
            <a:endParaRPr sz="3600">
              <a:solidFill>
                <a:srgbClr val="5E5E5E"/>
              </a:solidFill>
              <a:latin typeface="Montserrat"/>
              <a:ea typeface="Montserrat"/>
              <a:cs typeface="Montserrat"/>
              <a:sym typeface="Montserrat"/>
            </a:endParaRPr>
          </a:p>
          <a:p>
            <a:pPr marL="457200" marR="0" lvl="0" indent="0" algn="l" rtl="0">
              <a:lnSpc>
                <a:spcPct val="110000"/>
              </a:lnSpc>
              <a:spcBef>
                <a:spcPts val="0"/>
              </a:spcBef>
              <a:spcAft>
                <a:spcPts val="0"/>
              </a:spcAft>
              <a:buNone/>
            </a:pPr>
            <a:r>
              <a:rPr lang="en-US" sz="3600">
                <a:solidFill>
                  <a:srgbClr val="5E5E5E"/>
                </a:solidFill>
                <a:latin typeface="Montserrat"/>
                <a:ea typeface="Montserrat"/>
                <a:cs typeface="Montserrat"/>
                <a:sym typeface="Montserrat"/>
              </a:rPr>
              <a:t>-</a:t>
            </a:r>
            <a:r>
              <a:rPr lang="en-US" sz="3000">
                <a:solidFill>
                  <a:srgbClr val="5E5E5E"/>
                </a:solidFill>
                <a:latin typeface="Montserrat"/>
                <a:ea typeface="Montserrat"/>
                <a:cs typeface="Montserrat"/>
                <a:sym typeface="Montserrat"/>
              </a:rPr>
              <a:t> Fossil Fuels</a:t>
            </a:r>
            <a:endParaRPr sz="3000">
              <a:solidFill>
                <a:srgbClr val="5E5E5E"/>
              </a:solidFill>
              <a:latin typeface="Montserrat"/>
              <a:ea typeface="Montserrat"/>
              <a:cs typeface="Montserrat"/>
              <a:sym typeface="Montserrat"/>
            </a:endParaRPr>
          </a:p>
          <a:p>
            <a:pPr marL="457200" marR="0" lvl="0" indent="0" algn="l" rtl="0">
              <a:lnSpc>
                <a:spcPct val="110000"/>
              </a:lnSpc>
              <a:spcBef>
                <a:spcPts val="0"/>
              </a:spcBef>
              <a:spcAft>
                <a:spcPts val="0"/>
              </a:spcAft>
              <a:buNone/>
            </a:pPr>
            <a:r>
              <a:rPr lang="en-US" sz="3000">
                <a:solidFill>
                  <a:srgbClr val="5E5E5E"/>
                </a:solidFill>
                <a:latin typeface="Montserrat"/>
                <a:ea typeface="Montserrat"/>
                <a:cs typeface="Montserrat"/>
                <a:sym typeface="Montserrat"/>
              </a:rPr>
              <a:t>- Nuclear</a:t>
            </a:r>
            <a:endParaRPr sz="3000">
              <a:solidFill>
                <a:srgbClr val="5E5E5E"/>
              </a:solidFill>
              <a:latin typeface="Montserrat"/>
              <a:ea typeface="Montserrat"/>
              <a:cs typeface="Montserrat"/>
              <a:sym typeface="Montserrat"/>
            </a:endParaRPr>
          </a:p>
          <a:p>
            <a:pPr marL="457200" marR="0" lvl="0" indent="0" algn="l" rtl="0">
              <a:lnSpc>
                <a:spcPct val="110000"/>
              </a:lnSpc>
              <a:spcBef>
                <a:spcPts val="0"/>
              </a:spcBef>
              <a:spcAft>
                <a:spcPts val="0"/>
              </a:spcAft>
              <a:buNone/>
            </a:pPr>
            <a:r>
              <a:rPr lang="en-US" sz="3000">
                <a:solidFill>
                  <a:srgbClr val="5E5E5E"/>
                </a:solidFill>
                <a:latin typeface="Montserrat"/>
                <a:ea typeface="Montserrat"/>
                <a:cs typeface="Montserrat"/>
                <a:sym typeface="Montserrat"/>
              </a:rPr>
              <a:t>- Renewables </a:t>
            </a:r>
            <a:endParaRPr sz="3000">
              <a:solidFill>
                <a:srgbClr val="5E5E5E"/>
              </a:solidFill>
              <a:latin typeface="Montserrat"/>
              <a:ea typeface="Montserrat"/>
              <a:cs typeface="Montserrat"/>
              <a:sym typeface="Montserrat"/>
            </a:endParaRPr>
          </a:p>
          <a:p>
            <a:pPr marL="457200" marR="0" lvl="0" indent="-457200" algn="l" rtl="0">
              <a:lnSpc>
                <a:spcPct val="110000"/>
              </a:lnSpc>
              <a:spcBef>
                <a:spcPts val="0"/>
              </a:spcBef>
              <a:spcAft>
                <a:spcPts val="0"/>
              </a:spcAft>
              <a:buClr>
                <a:srgbClr val="5E5E5E"/>
              </a:buClr>
              <a:buSzPts val="3600"/>
              <a:buFont typeface="Montserrat"/>
              <a:buChar char="●"/>
            </a:pPr>
            <a:r>
              <a:rPr lang="en-US" sz="3600">
                <a:solidFill>
                  <a:srgbClr val="5E5E5E"/>
                </a:solidFill>
                <a:latin typeface="Montserrat"/>
                <a:ea typeface="Montserrat"/>
                <a:cs typeface="Montserrat"/>
                <a:sym typeface="Montserrat"/>
              </a:rPr>
              <a:t>Transmission Lines</a:t>
            </a:r>
            <a:endParaRPr sz="3600">
              <a:solidFill>
                <a:srgbClr val="5E5E5E"/>
              </a:solidFill>
              <a:latin typeface="Montserrat"/>
              <a:ea typeface="Montserrat"/>
              <a:cs typeface="Montserrat"/>
              <a:sym typeface="Montserrat"/>
            </a:endParaRPr>
          </a:p>
          <a:p>
            <a:pPr marL="457200" marR="0" lvl="0" indent="-457200" algn="l" rtl="0">
              <a:lnSpc>
                <a:spcPct val="110000"/>
              </a:lnSpc>
              <a:spcBef>
                <a:spcPts val="0"/>
              </a:spcBef>
              <a:spcAft>
                <a:spcPts val="0"/>
              </a:spcAft>
              <a:buClr>
                <a:srgbClr val="5E5E5E"/>
              </a:buClr>
              <a:buSzPts val="3600"/>
              <a:buFont typeface="Montserrat"/>
              <a:buChar char="●"/>
            </a:pPr>
            <a:r>
              <a:rPr lang="en-US" sz="3600">
                <a:solidFill>
                  <a:srgbClr val="5E5E5E"/>
                </a:solidFill>
                <a:latin typeface="Montserrat"/>
                <a:ea typeface="Montserrat"/>
                <a:cs typeface="Montserrat"/>
                <a:sym typeface="Montserrat"/>
              </a:rPr>
              <a:t>Control Centers </a:t>
            </a:r>
            <a:endParaRPr sz="3600">
              <a:solidFill>
                <a:srgbClr val="5E5E5E"/>
              </a:solidFill>
              <a:latin typeface="Montserrat"/>
              <a:ea typeface="Montserrat"/>
              <a:cs typeface="Montserrat"/>
              <a:sym typeface="Montserrat"/>
            </a:endParaRPr>
          </a:p>
        </p:txBody>
      </p:sp>
      <p:pic>
        <p:nvPicPr>
          <p:cNvPr id="112" name="Google Shape;112;p3" descr="p6232-energy-grid_infographic.jpg"/>
          <p:cNvPicPr preferRelativeResize="0"/>
          <p:nvPr/>
        </p:nvPicPr>
        <p:blipFill rotWithShape="1">
          <a:blip r:embed="rId3">
            <a:alphaModFix/>
          </a:blip>
          <a:srcRect/>
          <a:stretch/>
        </p:blipFill>
        <p:spPr>
          <a:xfrm>
            <a:off x="14363951" y="3655850"/>
            <a:ext cx="9140724" cy="9140750"/>
          </a:xfrm>
          <a:prstGeom prst="rect">
            <a:avLst/>
          </a:prstGeom>
          <a:noFill/>
          <a:ln>
            <a:noFill/>
          </a:ln>
        </p:spPr>
      </p:pic>
      <p:pic>
        <p:nvPicPr>
          <p:cNvPr id="113" name="Google Shape;113;p3" title="Points scored"/>
          <p:cNvPicPr preferRelativeResize="0"/>
          <p:nvPr/>
        </p:nvPicPr>
        <p:blipFill>
          <a:blip r:embed="rId4">
            <a:alphaModFix/>
          </a:blip>
          <a:stretch>
            <a:fillRect/>
          </a:stretch>
        </p:blipFill>
        <p:spPr>
          <a:xfrm>
            <a:off x="5294068" y="7724575"/>
            <a:ext cx="8074908" cy="499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12" scaled="0"/>
        </a:gradFill>
        <a:effectLst/>
      </p:bgPr>
    </p:bg>
    <p:spTree>
      <p:nvGrpSpPr>
        <p:cNvPr id="1" name="Shape 117"/>
        <p:cNvGrpSpPr/>
        <p:nvPr/>
      </p:nvGrpSpPr>
      <p:grpSpPr>
        <a:xfrm>
          <a:off x="0" y="0"/>
          <a:ext cx="0" cy="0"/>
          <a:chOff x="0" y="0"/>
          <a:chExt cx="0" cy="0"/>
        </a:xfrm>
      </p:grpSpPr>
      <p:sp>
        <p:nvSpPr>
          <p:cNvPr id="118" name="Google Shape;118;g22681aa84e6_0_6"/>
          <p:cNvSpPr/>
          <p:nvPr/>
        </p:nvSpPr>
        <p:spPr>
          <a:xfrm>
            <a:off x="4525190" y="33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9" name="Google Shape;119;g22681aa84e6_0_6"/>
          <p:cNvSpPr txBox="1"/>
          <p:nvPr/>
        </p:nvSpPr>
        <p:spPr>
          <a:xfrm>
            <a:off x="261175" y="12847550"/>
            <a:ext cx="3267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4</a:t>
            </a:r>
            <a:endParaRPr/>
          </a:p>
        </p:txBody>
      </p:sp>
      <p:sp>
        <p:nvSpPr>
          <p:cNvPr id="120" name="Google Shape;120;g22681aa84e6_0_6"/>
          <p:cNvSpPr txBox="1"/>
          <p:nvPr/>
        </p:nvSpPr>
        <p:spPr>
          <a:xfrm>
            <a:off x="452584" y="466102"/>
            <a:ext cx="3503232"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sp>
        <p:nvSpPr>
          <p:cNvPr id="121" name="Google Shape;121;g22681aa84e6_0_6"/>
          <p:cNvSpPr txBox="1"/>
          <p:nvPr/>
        </p:nvSpPr>
        <p:spPr>
          <a:xfrm>
            <a:off x="5217876" y="304800"/>
            <a:ext cx="18286800" cy="20373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RELEVANCE</a:t>
            </a:r>
            <a:endParaRPr/>
          </a:p>
        </p:txBody>
      </p:sp>
      <p:cxnSp>
        <p:nvCxnSpPr>
          <p:cNvPr id="122" name="Google Shape;122;g22681aa84e6_0_6"/>
          <p:cNvCxnSpPr/>
          <p:nvPr/>
        </p:nvCxnSpPr>
        <p:spPr>
          <a:xfrm>
            <a:off x="5305139" y="2884669"/>
            <a:ext cx="15650400" cy="0"/>
          </a:xfrm>
          <a:prstGeom prst="straightConnector1">
            <a:avLst/>
          </a:prstGeom>
          <a:noFill/>
          <a:ln w="50800" cap="flat" cmpd="sng">
            <a:solidFill>
              <a:srgbClr val="7BACEB"/>
            </a:solidFill>
            <a:prstDash val="solid"/>
            <a:miter lim="400000"/>
            <a:headEnd type="none" w="sm" len="sm"/>
            <a:tailEnd type="none" w="sm" len="sm"/>
          </a:ln>
        </p:spPr>
      </p:cxnSp>
      <p:sp>
        <p:nvSpPr>
          <p:cNvPr id="123" name="Google Shape;123;g22681aa84e6_0_6"/>
          <p:cNvSpPr txBox="1"/>
          <p:nvPr/>
        </p:nvSpPr>
        <p:spPr>
          <a:xfrm>
            <a:off x="5593575" y="3252325"/>
            <a:ext cx="7546800" cy="656700"/>
          </a:xfrm>
          <a:prstGeom prst="rect">
            <a:avLst/>
          </a:prstGeom>
          <a:noFill/>
          <a:ln>
            <a:noFill/>
          </a:ln>
        </p:spPr>
        <p:txBody>
          <a:bodyPr spcFirstLastPara="1" wrap="square" lIns="50800" tIns="50800" rIns="50800" bIns="50800" anchor="ctr" anchorCtr="0">
            <a:spAutoFit/>
          </a:bodyPr>
          <a:lstStyle/>
          <a:p>
            <a:pPr marL="0" marR="0" lvl="0" indent="0" algn="l" rtl="0">
              <a:lnSpc>
                <a:spcPct val="110000"/>
              </a:lnSpc>
              <a:spcBef>
                <a:spcPts val="0"/>
              </a:spcBef>
              <a:spcAft>
                <a:spcPts val="0"/>
              </a:spcAft>
              <a:buNone/>
            </a:pPr>
            <a:endParaRPr sz="3600">
              <a:solidFill>
                <a:srgbClr val="5E5E5E"/>
              </a:solidFill>
              <a:latin typeface="Montserrat"/>
              <a:ea typeface="Montserrat"/>
              <a:cs typeface="Montserrat"/>
              <a:sym typeface="Montserrat"/>
            </a:endParaRPr>
          </a:p>
        </p:txBody>
      </p:sp>
      <p:pic>
        <p:nvPicPr>
          <p:cNvPr id="124" name="Google Shape;124;g22681aa84e6_0_6"/>
          <p:cNvPicPr preferRelativeResize="0"/>
          <p:nvPr/>
        </p:nvPicPr>
        <p:blipFill>
          <a:blip r:embed="rId3">
            <a:alphaModFix/>
          </a:blip>
          <a:stretch>
            <a:fillRect/>
          </a:stretch>
        </p:blipFill>
        <p:spPr>
          <a:xfrm>
            <a:off x="5612950" y="3101800"/>
            <a:ext cx="17496658" cy="10333151"/>
          </a:xfrm>
          <a:prstGeom prst="rect">
            <a:avLst/>
          </a:prstGeom>
          <a:noFill/>
          <a:ln>
            <a:noFill/>
          </a:ln>
        </p:spPr>
      </p:pic>
      <p:sp>
        <p:nvSpPr>
          <p:cNvPr id="125" name="Google Shape;125;g22681aa84e6_0_6"/>
          <p:cNvSpPr txBox="1"/>
          <p:nvPr/>
        </p:nvSpPr>
        <p:spPr>
          <a:xfrm>
            <a:off x="16277050" y="228775"/>
            <a:ext cx="7797000" cy="933900"/>
          </a:xfrm>
          <a:prstGeom prst="rect">
            <a:avLst/>
          </a:prstGeom>
          <a:noFill/>
          <a:ln>
            <a:noFill/>
          </a:ln>
        </p:spPr>
        <p:txBody>
          <a:bodyPr spcFirstLastPara="1" wrap="square" lIns="50800" tIns="50800" rIns="50800" bIns="50800" anchor="ctr" anchorCtr="0">
            <a:spAutoFit/>
          </a:bodyPr>
          <a:lstStyle/>
          <a:p>
            <a:pPr marL="0" lvl="0" indent="0" algn="just" rtl="0">
              <a:lnSpc>
                <a:spcPct val="117999"/>
              </a:lnSpc>
              <a:spcBef>
                <a:spcPts val="0"/>
              </a:spcBef>
              <a:spcAft>
                <a:spcPts val="0"/>
              </a:spcAft>
              <a:buNone/>
            </a:pPr>
            <a:endParaRPr sz="5400">
              <a:solidFill>
                <a:srgbClr val="5E5E5E"/>
              </a:solidFill>
              <a:latin typeface="Montserrat"/>
              <a:ea typeface="Montserrat"/>
              <a:cs typeface="Montserrat"/>
              <a:sym typeface="Montserrat"/>
            </a:endParaRPr>
          </a:p>
        </p:txBody>
      </p:sp>
      <p:sp>
        <p:nvSpPr>
          <p:cNvPr id="126" name="Google Shape;126;g22681aa84e6_0_6"/>
          <p:cNvSpPr/>
          <p:nvPr/>
        </p:nvSpPr>
        <p:spPr>
          <a:xfrm>
            <a:off x="21270700" y="6180775"/>
            <a:ext cx="1152900" cy="587400"/>
          </a:xfrm>
          <a:prstGeom prst="wedgeRectCallout">
            <a:avLst>
              <a:gd name="adj1" fmla="val -26162"/>
              <a:gd name="adj2" fmla="val -86790"/>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a:t>89,8%</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12" scaled="0"/>
        </a:gradFill>
        <a:effectLst/>
      </p:bgPr>
    </p:bg>
    <p:spTree>
      <p:nvGrpSpPr>
        <p:cNvPr id="1" name="Shape 130"/>
        <p:cNvGrpSpPr/>
        <p:nvPr/>
      </p:nvGrpSpPr>
      <p:grpSpPr>
        <a:xfrm>
          <a:off x="0" y="0"/>
          <a:ext cx="0" cy="0"/>
          <a:chOff x="0" y="0"/>
          <a:chExt cx="0" cy="0"/>
        </a:xfrm>
      </p:grpSpPr>
      <p:sp>
        <p:nvSpPr>
          <p:cNvPr id="131" name="Google Shape;131;g227ce2bbf77_1_0"/>
          <p:cNvSpPr/>
          <p:nvPr/>
        </p:nvSpPr>
        <p:spPr>
          <a:xfrm>
            <a:off x="4525190" y="33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2" name="Google Shape;132;g227ce2bbf77_1_0"/>
          <p:cNvSpPr txBox="1"/>
          <p:nvPr/>
        </p:nvSpPr>
        <p:spPr>
          <a:xfrm>
            <a:off x="337375" y="12847550"/>
            <a:ext cx="3267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5</a:t>
            </a:r>
            <a:endParaRPr sz="3500" b="1">
              <a:solidFill>
                <a:srgbClr val="FFFFFF"/>
              </a:solidFill>
              <a:latin typeface="Montserrat"/>
              <a:ea typeface="Montserrat"/>
              <a:cs typeface="Montserrat"/>
              <a:sym typeface="Montserrat"/>
            </a:endParaRPr>
          </a:p>
        </p:txBody>
      </p:sp>
      <p:sp>
        <p:nvSpPr>
          <p:cNvPr id="133" name="Google Shape;133;g227ce2bbf77_1_0"/>
          <p:cNvSpPr txBox="1"/>
          <p:nvPr/>
        </p:nvSpPr>
        <p:spPr>
          <a:xfrm>
            <a:off x="452584" y="466102"/>
            <a:ext cx="3552488"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sp>
        <p:nvSpPr>
          <p:cNvPr id="134" name="Google Shape;134;g227ce2bbf77_1_0"/>
          <p:cNvSpPr txBox="1"/>
          <p:nvPr/>
        </p:nvSpPr>
        <p:spPr>
          <a:xfrm>
            <a:off x="5217876" y="304800"/>
            <a:ext cx="18286800" cy="20373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TREN</a:t>
            </a:r>
            <a:r>
              <a:rPr lang="en-US" sz="5700" b="1">
                <a:solidFill>
                  <a:srgbClr val="5E5E5E"/>
                </a:solidFill>
                <a:latin typeface="Montserrat"/>
                <a:ea typeface="Montserrat"/>
                <a:cs typeface="Montserrat"/>
                <a:sym typeface="Montserrat"/>
              </a:rPr>
              <a:t>DS</a:t>
            </a:r>
            <a:endParaRPr/>
          </a:p>
        </p:txBody>
      </p:sp>
      <p:cxnSp>
        <p:nvCxnSpPr>
          <p:cNvPr id="135" name="Google Shape;135;g227ce2bbf77_1_0"/>
          <p:cNvCxnSpPr/>
          <p:nvPr/>
        </p:nvCxnSpPr>
        <p:spPr>
          <a:xfrm>
            <a:off x="5305139" y="2884669"/>
            <a:ext cx="15650400" cy="0"/>
          </a:xfrm>
          <a:prstGeom prst="straightConnector1">
            <a:avLst/>
          </a:prstGeom>
          <a:noFill/>
          <a:ln w="50800" cap="flat" cmpd="sng">
            <a:solidFill>
              <a:srgbClr val="7BACEB"/>
            </a:solidFill>
            <a:prstDash val="solid"/>
            <a:miter lim="400000"/>
            <a:headEnd type="none" w="sm" len="sm"/>
            <a:tailEnd type="none" w="sm" len="sm"/>
          </a:ln>
        </p:spPr>
      </p:cxnSp>
      <p:sp>
        <p:nvSpPr>
          <p:cNvPr id="136" name="Google Shape;136;g227ce2bbf77_1_0"/>
          <p:cNvSpPr txBox="1"/>
          <p:nvPr/>
        </p:nvSpPr>
        <p:spPr>
          <a:xfrm>
            <a:off x="5593575" y="3252325"/>
            <a:ext cx="7546800" cy="656700"/>
          </a:xfrm>
          <a:prstGeom prst="rect">
            <a:avLst/>
          </a:prstGeom>
          <a:noFill/>
          <a:ln>
            <a:noFill/>
          </a:ln>
        </p:spPr>
        <p:txBody>
          <a:bodyPr spcFirstLastPara="1" wrap="square" lIns="50800" tIns="50800" rIns="50800" bIns="50800" anchor="ctr" anchorCtr="0">
            <a:spAutoFit/>
          </a:bodyPr>
          <a:lstStyle/>
          <a:p>
            <a:pPr marL="0" marR="0" lvl="0" indent="0" algn="l" rtl="0">
              <a:lnSpc>
                <a:spcPct val="110000"/>
              </a:lnSpc>
              <a:spcBef>
                <a:spcPts val="0"/>
              </a:spcBef>
              <a:spcAft>
                <a:spcPts val="0"/>
              </a:spcAft>
              <a:buNone/>
            </a:pPr>
            <a:endParaRPr sz="3600">
              <a:solidFill>
                <a:srgbClr val="5E5E5E"/>
              </a:solidFill>
              <a:latin typeface="Montserrat"/>
              <a:ea typeface="Montserrat"/>
              <a:cs typeface="Montserrat"/>
              <a:sym typeface="Montserrat"/>
            </a:endParaRPr>
          </a:p>
        </p:txBody>
      </p:sp>
      <p:pic>
        <p:nvPicPr>
          <p:cNvPr id="137" name="Google Shape;137;g227ce2bbf77_1_0"/>
          <p:cNvPicPr preferRelativeResize="0"/>
          <p:nvPr/>
        </p:nvPicPr>
        <p:blipFill>
          <a:blip r:embed="rId3">
            <a:alphaModFix/>
          </a:blip>
          <a:stretch>
            <a:fillRect/>
          </a:stretch>
        </p:blipFill>
        <p:spPr>
          <a:xfrm>
            <a:off x="14326000" y="3107801"/>
            <a:ext cx="7950020" cy="4941912"/>
          </a:xfrm>
          <a:prstGeom prst="rect">
            <a:avLst/>
          </a:prstGeom>
          <a:noFill/>
          <a:ln>
            <a:noFill/>
          </a:ln>
        </p:spPr>
      </p:pic>
      <p:grpSp>
        <p:nvGrpSpPr>
          <p:cNvPr id="138" name="Google Shape;138;g227ce2bbf77_1_0"/>
          <p:cNvGrpSpPr/>
          <p:nvPr/>
        </p:nvGrpSpPr>
        <p:grpSpPr>
          <a:xfrm>
            <a:off x="14121223" y="8201733"/>
            <a:ext cx="9817191" cy="5155699"/>
            <a:chOff x="14692400" y="8880525"/>
            <a:chExt cx="9398938" cy="4553700"/>
          </a:xfrm>
        </p:grpSpPr>
        <p:pic>
          <p:nvPicPr>
            <p:cNvPr id="139" name="Google Shape;139;g227ce2bbf77_1_0"/>
            <p:cNvPicPr preferRelativeResize="0"/>
            <p:nvPr/>
          </p:nvPicPr>
          <p:blipFill>
            <a:blip r:embed="rId4">
              <a:alphaModFix/>
            </a:blip>
            <a:stretch>
              <a:fillRect/>
            </a:stretch>
          </p:blipFill>
          <p:spPr>
            <a:xfrm>
              <a:off x="14707000" y="8922724"/>
              <a:ext cx="9384338" cy="4511500"/>
            </a:xfrm>
            <a:prstGeom prst="rect">
              <a:avLst/>
            </a:prstGeom>
            <a:noFill/>
            <a:ln>
              <a:noFill/>
            </a:ln>
          </p:spPr>
        </p:pic>
        <p:sp>
          <p:nvSpPr>
            <p:cNvPr id="140" name="Google Shape;140;g227ce2bbf77_1_0"/>
            <p:cNvSpPr/>
            <p:nvPr/>
          </p:nvSpPr>
          <p:spPr>
            <a:xfrm>
              <a:off x="14692400" y="8880525"/>
              <a:ext cx="9159600" cy="37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 name="Google Shape;141;g227ce2bbf77_1_0"/>
          <p:cNvCxnSpPr/>
          <p:nvPr/>
        </p:nvCxnSpPr>
        <p:spPr>
          <a:xfrm>
            <a:off x="5457539" y="8294869"/>
            <a:ext cx="15650400" cy="0"/>
          </a:xfrm>
          <a:prstGeom prst="straightConnector1">
            <a:avLst/>
          </a:prstGeom>
          <a:noFill/>
          <a:ln w="50800" cap="flat" cmpd="sng">
            <a:solidFill>
              <a:srgbClr val="7BACEB"/>
            </a:solidFill>
            <a:prstDash val="solid"/>
            <a:miter lim="400000"/>
            <a:headEnd type="none" w="sm" len="sm"/>
            <a:tailEnd type="none" w="sm" len="sm"/>
          </a:ln>
        </p:spPr>
      </p:cxnSp>
      <p:sp>
        <p:nvSpPr>
          <p:cNvPr id="142" name="Google Shape;142;g227ce2bbf77_1_0"/>
          <p:cNvSpPr txBox="1"/>
          <p:nvPr/>
        </p:nvSpPr>
        <p:spPr>
          <a:xfrm>
            <a:off x="7262050" y="4267298"/>
            <a:ext cx="5069700" cy="2644955"/>
          </a:xfrm>
          <a:prstGeom prst="rect">
            <a:avLst/>
          </a:prstGeom>
          <a:noFill/>
          <a:ln>
            <a:noFill/>
          </a:ln>
        </p:spPr>
        <p:txBody>
          <a:bodyPr spcFirstLastPara="1" wrap="square" lIns="50800" tIns="50800" rIns="50800" bIns="50800" anchor="ctr" anchorCtr="0">
            <a:spAutoFit/>
          </a:bodyPr>
          <a:lstStyle/>
          <a:p>
            <a:pPr marL="0" lvl="0" indent="0" algn="l" rtl="0">
              <a:lnSpc>
                <a:spcPct val="117999"/>
              </a:lnSpc>
              <a:spcBef>
                <a:spcPts val="0"/>
              </a:spcBef>
              <a:spcAft>
                <a:spcPts val="0"/>
              </a:spcAft>
              <a:buNone/>
            </a:pPr>
            <a:r>
              <a:rPr lang="en-US" sz="2800" dirty="0">
                <a:solidFill>
                  <a:schemeClr val="dk2"/>
                </a:solidFill>
                <a:latin typeface="Montserrat" panose="00000500000000000000" pitchFamily="2" charset="0"/>
                <a:ea typeface="Helvetica Neue"/>
                <a:cs typeface="Helvetica Neue"/>
                <a:sym typeface="Helvetica Neue"/>
              </a:rPr>
              <a:t>Energy consumption has risen steadily from 2000 to the present, and studies indicate that this increase will continue in the future.</a:t>
            </a:r>
            <a:endParaRPr sz="2800" dirty="0">
              <a:solidFill>
                <a:schemeClr val="dk2"/>
              </a:solidFill>
              <a:latin typeface="Montserrat" panose="00000500000000000000" pitchFamily="2" charset="0"/>
              <a:ea typeface="Montserrat"/>
              <a:cs typeface="Montserrat"/>
              <a:sym typeface="Montserrat"/>
            </a:endParaRPr>
          </a:p>
        </p:txBody>
      </p:sp>
      <p:sp>
        <p:nvSpPr>
          <p:cNvPr id="143" name="Google Shape;143;g227ce2bbf77_1_0"/>
          <p:cNvSpPr txBox="1"/>
          <p:nvPr/>
        </p:nvSpPr>
        <p:spPr>
          <a:xfrm>
            <a:off x="7395250" y="9624230"/>
            <a:ext cx="4803300" cy="2935291"/>
          </a:xfrm>
          <a:prstGeom prst="rect">
            <a:avLst/>
          </a:prstGeom>
          <a:noFill/>
          <a:ln>
            <a:noFill/>
          </a:ln>
        </p:spPr>
        <p:txBody>
          <a:bodyPr spcFirstLastPara="1" wrap="square" lIns="50800" tIns="50800" rIns="50800" bIns="50800" anchor="ctr" anchorCtr="0">
            <a:spAutoFit/>
          </a:bodyPr>
          <a:lstStyle/>
          <a:p>
            <a:pPr marL="0" lvl="0" indent="0" algn="l" rtl="0">
              <a:lnSpc>
                <a:spcPct val="117999"/>
              </a:lnSpc>
              <a:spcBef>
                <a:spcPts val="0"/>
              </a:spcBef>
              <a:spcAft>
                <a:spcPts val="0"/>
              </a:spcAft>
              <a:buNone/>
            </a:pPr>
            <a:r>
              <a:rPr lang="en-US" sz="2600" dirty="0">
                <a:solidFill>
                  <a:schemeClr val="dk2"/>
                </a:solidFill>
                <a:latin typeface="Montserrat" panose="00000500000000000000" pitchFamily="2" charset="0"/>
                <a:ea typeface="Montserrat Medium"/>
                <a:cs typeface="Montserrat Medium"/>
                <a:sym typeface="Montserrat Medium"/>
              </a:rPr>
              <a:t>Investments in the energy market in recent years have focused on carbon-free production sources and storage and transportation efficiency</a:t>
            </a:r>
            <a:endParaRPr sz="2600" dirty="0">
              <a:solidFill>
                <a:schemeClr val="dk2"/>
              </a:solidFill>
              <a:latin typeface="Montserrat" panose="00000500000000000000" pitchFamily="2" charset="0"/>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147"/>
        <p:cNvGrpSpPr/>
        <p:nvPr/>
      </p:nvGrpSpPr>
      <p:grpSpPr>
        <a:xfrm>
          <a:off x="0" y="0"/>
          <a:ext cx="0" cy="0"/>
          <a:chOff x="0" y="0"/>
          <a:chExt cx="0" cy="0"/>
        </a:xfrm>
      </p:grpSpPr>
      <p:sp>
        <p:nvSpPr>
          <p:cNvPr id="148" name="Google Shape;148;p4"/>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9" name="Google Shape;149;p4"/>
          <p:cNvSpPr txBox="1"/>
          <p:nvPr/>
        </p:nvSpPr>
        <p:spPr>
          <a:xfrm>
            <a:off x="315877" y="12818236"/>
            <a:ext cx="4206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6</a:t>
            </a:r>
            <a:endParaRPr/>
          </a:p>
        </p:txBody>
      </p:sp>
      <p:sp>
        <p:nvSpPr>
          <p:cNvPr id="150" name="Google Shape;150;p4"/>
          <p:cNvSpPr txBox="1"/>
          <p:nvPr/>
        </p:nvSpPr>
        <p:spPr>
          <a:xfrm>
            <a:off x="452584" y="468633"/>
            <a:ext cx="3790232"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pic>
        <p:nvPicPr>
          <p:cNvPr id="151" name="Google Shape;151;p4" descr="Schermata 2023-03-25 alle 00.43.20.png"/>
          <p:cNvPicPr preferRelativeResize="0"/>
          <p:nvPr/>
        </p:nvPicPr>
        <p:blipFill rotWithShape="1">
          <a:blip r:embed="rId3">
            <a:alphaModFix/>
          </a:blip>
          <a:srcRect/>
          <a:stretch/>
        </p:blipFill>
        <p:spPr>
          <a:xfrm>
            <a:off x="6994026" y="3752571"/>
            <a:ext cx="14977317" cy="9431823"/>
          </a:xfrm>
          <a:prstGeom prst="rect">
            <a:avLst/>
          </a:prstGeom>
          <a:noFill/>
          <a:ln>
            <a:noFill/>
          </a:ln>
        </p:spPr>
      </p:pic>
      <p:cxnSp>
        <p:nvCxnSpPr>
          <p:cNvPr id="152" name="Google Shape;152;p4"/>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153" name="Google Shape;153;p4"/>
          <p:cNvSpPr txBox="1"/>
          <p:nvPr/>
        </p:nvSpPr>
        <p:spPr>
          <a:xfrm>
            <a:off x="5217878" y="285750"/>
            <a:ext cx="15849900" cy="2056500"/>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a:solidFill>
                  <a:srgbClr val="5E5E5E"/>
                </a:solidFill>
                <a:latin typeface="Montserrat"/>
                <a:ea typeface="Montserrat"/>
                <a:cs typeface="Montserrat"/>
                <a:sym typeface="Montserrat"/>
              </a:rPr>
              <a:t>INTER</a:t>
            </a:r>
            <a:r>
              <a:rPr lang="en-US" sz="5700" b="1" i="0" u="none" strike="noStrike" cap="none">
                <a:solidFill>
                  <a:srgbClr val="5E5E5E"/>
                </a:solidFill>
                <a:latin typeface="Montserrat"/>
                <a:ea typeface="Montserrat"/>
                <a:cs typeface="Montserrat"/>
                <a:sym typeface="Montserrat"/>
              </a:rPr>
              <a:t>DEPENDENC</a:t>
            </a:r>
            <a:r>
              <a:rPr lang="en-US" sz="5700" b="1">
                <a:solidFill>
                  <a:srgbClr val="5E5E5E"/>
                </a:solidFill>
                <a:latin typeface="Montserrat"/>
                <a:ea typeface="Montserrat"/>
                <a:cs typeface="Montserrat"/>
                <a:sym typeface="Montserrat"/>
              </a:rPr>
              <a:t>IES WITH</a:t>
            </a:r>
            <a:r>
              <a:rPr lang="en-US" sz="5700" b="1" i="0" u="none" strike="noStrike" cap="none">
                <a:solidFill>
                  <a:srgbClr val="5E5E5E"/>
                </a:solidFill>
                <a:latin typeface="Montserrat"/>
                <a:ea typeface="Montserrat"/>
                <a:cs typeface="Montserrat"/>
                <a:sym typeface="Montserrat"/>
              </a:rPr>
              <a:t> </a:t>
            </a:r>
            <a:r>
              <a:rPr lang="en-US" sz="5700" b="1">
                <a:solidFill>
                  <a:srgbClr val="5E5E5E"/>
                </a:solidFill>
                <a:latin typeface="Montserrat"/>
                <a:ea typeface="Montserrat"/>
                <a:cs typeface="Montserrat"/>
                <a:sym typeface="Montserrat"/>
              </a:rPr>
              <a:t>OTHER</a:t>
            </a:r>
            <a:r>
              <a:rPr lang="en-US" sz="5700" b="1" i="0" u="none" strike="noStrike" cap="none">
                <a:solidFill>
                  <a:srgbClr val="5E5E5E"/>
                </a:solidFill>
                <a:latin typeface="Montserrat"/>
                <a:ea typeface="Montserrat"/>
                <a:cs typeface="Montserrat"/>
                <a:sym typeface="Montserrat"/>
              </a:rPr>
              <a:t> </a:t>
            </a:r>
            <a:endParaRPr/>
          </a:p>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INFRASTRUCTURES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157"/>
        <p:cNvGrpSpPr/>
        <p:nvPr/>
      </p:nvGrpSpPr>
      <p:grpSpPr>
        <a:xfrm>
          <a:off x="0" y="0"/>
          <a:ext cx="0" cy="0"/>
          <a:chOff x="0" y="0"/>
          <a:chExt cx="0" cy="0"/>
        </a:xfrm>
      </p:grpSpPr>
      <p:sp>
        <p:nvSpPr>
          <p:cNvPr id="158" name="Google Shape;158;p7"/>
          <p:cNvSpPr/>
          <p:nvPr/>
        </p:nvSpPr>
        <p:spPr>
          <a:xfrm>
            <a:off x="4525190" y="3365"/>
            <a:ext cx="19914900" cy="1370940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59" name="Google Shape;159;p7"/>
          <p:cNvSpPr txBox="1"/>
          <p:nvPr/>
        </p:nvSpPr>
        <p:spPr>
          <a:xfrm>
            <a:off x="331212" y="12818236"/>
            <a:ext cx="3900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7</a:t>
            </a:r>
            <a:endParaRPr/>
          </a:p>
        </p:txBody>
      </p:sp>
      <p:sp>
        <p:nvSpPr>
          <p:cNvPr id="160" name="Google Shape;160;p7"/>
          <p:cNvSpPr txBox="1"/>
          <p:nvPr/>
        </p:nvSpPr>
        <p:spPr>
          <a:xfrm>
            <a:off x="452584" y="468633"/>
            <a:ext cx="3552488"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161" name="Google Shape;161;p7"/>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162" name="Google Shape;162;p7"/>
          <p:cNvSpPr txBox="1"/>
          <p:nvPr/>
        </p:nvSpPr>
        <p:spPr>
          <a:xfrm>
            <a:off x="5217867" y="1257302"/>
            <a:ext cx="15737727" cy="1084827"/>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MAIN KNOWN ATTACKS</a:t>
            </a:r>
            <a:endParaRPr/>
          </a:p>
        </p:txBody>
      </p:sp>
      <p:sp>
        <p:nvSpPr>
          <p:cNvPr id="163" name="Google Shape;163;p7"/>
          <p:cNvSpPr txBox="1"/>
          <p:nvPr/>
        </p:nvSpPr>
        <p:spPr>
          <a:xfrm>
            <a:off x="5217874" y="6264650"/>
            <a:ext cx="8312700" cy="3147300"/>
          </a:xfrm>
          <a:prstGeom prst="rect">
            <a:avLst/>
          </a:prstGeom>
          <a:noFill/>
          <a:ln>
            <a:noFill/>
          </a:ln>
        </p:spPr>
        <p:txBody>
          <a:bodyPr spcFirstLastPara="1" wrap="square" lIns="50800" tIns="50800" rIns="50800" bIns="50800" anchor="ctr" anchorCtr="0">
            <a:spAutoFit/>
          </a:bodyPr>
          <a:lstStyle/>
          <a:p>
            <a:pPr marL="457200" marR="0" lvl="0" indent="-520700" algn="l" rtl="0">
              <a:lnSpc>
                <a:spcPct val="110000"/>
              </a:lnSpc>
              <a:spcBef>
                <a:spcPts val="0"/>
              </a:spcBef>
              <a:spcAft>
                <a:spcPts val="0"/>
              </a:spcAft>
              <a:buClr>
                <a:srgbClr val="5E5E5E"/>
              </a:buClr>
              <a:buSzPts val="4600"/>
              <a:buFont typeface="Montserrat"/>
              <a:buChar char="●"/>
            </a:pPr>
            <a:r>
              <a:rPr lang="en-US" sz="4600" b="0" i="0" u="none" strike="noStrike" cap="none">
                <a:solidFill>
                  <a:srgbClr val="5E5E5E"/>
                </a:solidFill>
                <a:latin typeface="Montserrat"/>
                <a:ea typeface="Montserrat"/>
                <a:cs typeface="Montserrat"/>
                <a:sym typeface="Montserrat"/>
              </a:rPr>
              <a:t>Ukraine Power Grid Attack (2015)</a:t>
            </a:r>
            <a:endParaRPr sz="4600"/>
          </a:p>
          <a:p>
            <a:pPr marL="457200" marR="0" lvl="0" indent="-520700" algn="l" rtl="0">
              <a:lnSpc>
                <a:spcPct val="110000"/>
              </a:lnSpc>
              <a:spcBef>
                <a:spcPts val="0"/>
              </a:spcBef>
              <a:spcAft>
                <a:spcPts val="0"/>
              </a:spcAft>
              <a:buClr>
                <a:srgbClr val="5E5E5E"/>
              </a:buClr>
              <a:buSzPts val="4600"/>
              <a:buFont typeface="Montserrat"/>
              <a:buChar char="●"/>
            </a:pPr>
            <a:r>
              <a:rPr lang="en-US" sz="4600" b="0" i="0" u="none" strike="noStrike" cap="none">
                <a:solidFill>
                  <a:srgbClr val="5E5E5E"/>
                </a:solidFill>
                <a:latin typeface="Montserrat"/>
                <a:ea typeface="Montserrat"/>
                <a:cs typeface="Montserrat"/>
                <a:sym typeface="Montserrat"/>
              </a:rPr>
              <a:t>NordStream2 Attack (2022)</a:t>
            </a:r>
            <a:endParaRPr sz="4600"/>
          </a:p>
        </p:txBody>
      </p:sp>
      <p:pic>
        <p:nvPicPr>
          <p:cNvPr id="164" name="Google Shape;164;p7"/>
          <p:cNvPicPr preferRelativeResize="0"/>
          <p:nvPr/>
        </p:nvPicPr>
        <p:blipFill>
          <a:blip r:embed="rId3">
            <a:alphaModFix/>
          </a:blip>
          <a:stretch>
            <a:fillRect/>
          </a:stretch>
        </p:blipFill>
        <p:spPr>
          <a:xfrm>
            <a:off x="13460275" y="4286275"/>
            <a:ext cx="10909100" cy="7857125"/>
          </a:xfrm>
          <a:prstGeom prst="rect">
            <a:avLst/>
          </a:prstGeom>
          <a:noFill/>
          <a:ln>
            <a:noFill/>
          </a:ln>
        </p:spPr>
      </p:pic>
      <p:grpSp>
        <p:nvGrpSpPr>
          <p:cNvPr id="165" name="Google Shape;165;p7"/>
          <p:cNvGrpSpPr/>
          <p:nvPr/>
        </p:nvGrpSpPr>
        <p:grpSpPr>
          <a:xfrm>
            <a:off x="13728850" y="11448825"/>
            <a:ext cx="8951350" cy="587400"/>
            <a:chOff x="14728425" y="11211150"/>
            <a:chExt cx="8951350" cy="587400"/>
          </a:xfrm>
        </p:grpSpPr>
        <p:pic>
          <p:nvPicPr>
            <p:cNvPr id="166" name="Google Shape;166;p7"/>
            <p:cNvPicPr preferRelativeResize="0"/>
            <p:nvPr/>
          </p:nvPicPr>
          <p:blipFill>
            <a:blip r:embed="rId4">
              <a:alphaModFix/>
            </a:blip>
            <a:stretch>
              <a:fillRect/>
            </a:stretch>
          </p:blipFill>
          <p:spPr>
            <a:xfrm>
              <a:off x="17251375" y="11211150"/>
              <a:ext cx="6428400" cy="449988"/>
            </a:xfrm>
            <a:prstGeom prst="rect">
              <a:avLst/>
            </a:prstGeom>
            <a:noFill/>
            <a:ln>
              <a:noFill/>
            </a:ln>
          </p:spPr>
        </p:pic>
        <p:sp>
          <p:nvSpPr>
            <p:cNvPr id="167" name="Google Shape;167;p7"/>
            <p:cNvSpPr/>
            <p:nvPr/>
          </p:nvSpPr>
          <p:spPr>
            <a:xfrm>
              <a:off x="14728425" y="11211150"/>
              <a:ext cx="3780600" cy="587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7BABEC"/>
            </a:gs>
            <a:gs pos="100000">
              <a:schemeClr val="accent1"/>
            </a:gs>
          </a:gsLst>
          <a:lin ang="5400000" scaled="0"/>
        </a:gradFill>
        <a:effectLst/>
      </p:bgPr>
    </p:bg>
    <p:spTree>
      <p:nvGrpSpPr>
        <p:cNvPr id="1" name="Shape 171"/>
        <p:cNvGrpSpPr/>
        <p:nvPr/>
      </p:nvGrpSpPr>
      <p:grpSpPr>
        <a:xfrm>
          <a:off x="0" y="0"/>
          <a:ext cx="0" cy="0"/>
          <a:chOff x="0" y="0"/>
          <a:chExt cx="0" cy="0"/>
        </a:xfrm>
      </p:grpSpPr>
      <p:sp>
        <p:nvSpPr>
          <p:cNvPr id="172" name="Google Shape;172;p8"/>
          <p:cNvSpPr/>
          <p:nvPr/>
        </p:nvSpPr>
        <p:spPr>
          <a:xfrm>
            <a:off x="4525190" y="3365"/>
            <a:ext cx="19914989" cy="13709270"/>
          </a:xfrm>
          <a:prstGeom prst="rect">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73" name="Google Shape;173;p8"/>
          <p:cNvSpPr txBox="1"/>
          <p:nvPr/>
        </p:nvSpPr>
        <p:spPr>
          <a:xfrm>
            <a:off x="322322" y="12818236"/>
            <a:ext cx="407700" cy="587400"/>
          </a:xfrm>
          <a:prstGeom prst="rect">
            <a:avLst/>
          </a:prstGeom>
          <a:noFill/>
          <a:ln>
            <a:noFill/>
          </a:ln>
        </p:spPr>
        <p:txBody>
          <a:bodyPr spcFirstLastPara="1" wrap="square" lIns="50800" tIns="50800" rIns="50800" bIns="50800" anchor="ctr" anchorCtr="0">
            <a:spAutoFit/>
          </a:bodyPr>
          <a:lstStyle/>
          <a:p>
            <a:pPr marL="0" marR="0" lvl="0" indent="0" algn="ctr" rtl="0">
              <a:lnSpc>
                <a:spcPct val="90000"/>
              </a:lnSpc>
              <a:spcBef>
                <a:spcPts val="0"/>
              </a:spcBef>
              <a:spcAft>
                <a:spcPts val="0"/>
              </a:spcAft>
              <a:buClr>
                <a:srgbClr val="FFFFFF"/>
              </a:buClr>
              <a:buSzPts val="3500"/>
              <a:buFont typeface="Montserrat"/>
              <a:buNone/>
            </a:pPr>
            <a:r>
              <a:rPr lang="en-US" sz="3500" b="1">
                <a:solidFill>
                  <a:srgbClr val="FFFFFF"/>
                </a:solidFill>
                <a:latin typeface="Montserrat"/>
                <a:ea typeface="Montserrat"/>
                <a:cs typeface="Montserrat"/>
                <a:sym typeface="Montserrat"/>
              </a:rPr>
              <a:t>8</a:t>
            </a:r>
            <a:endParaRPr/>
          </a:p>
        </p:txBody>
      </p:sp>
      <p:sp>
        <p:nvSpPr>
          <p:cNvPr id="174" name="Google Shape;174;p8"/>
          <p:cNvSpPr txBox="1"/>
          <p:nvPr/>
        </p:nvSpPr>
        <p:spPr>
          <a:xfrm>
            <a:off x="452584" y="468632"/>
            <a:ext cx="3680504" cy="1284454"/>
          </a:xfrm>
          <a:prstGeom prst="rect">
            <a:avLst/>
          </a:prstGeom>
          <a:noFill/>
          <a:ln>
            <a:noFill/>
          </a:ln>
        </p:spPr>
        <p:txBody>
          <a:bodyPr spcFirstLastPara="1" wrap="square" lIns="50800" tIns="50800" rIns="50800" bIns="50800" anchor="ctr" anchorCtr="0">
            <a:spAutoFit/>
          </a:bodyPr>
          <a:lstStyle/>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Prof : </a:t>
            </a:r>
            <a:r>
              <a:rPr lang="en-US" sz="3200" b="1" i="0" u="none" strike="noStrike" cap="none" dirty="0">
                <a:solidFill>
                  <a:srgbClr val="FFFFFF"/>
                </a:solidFill>
                <a:latin typeface="Montserrat"/>
                <a:ea typeface="Montserrat"/>
                <a:cs typeface="Montserrat"/>
                <a:sym typeface="Montserrat"/>
              </a:rPr>
              <a:t>Nasi Greta</a:t>
            </a:r>
            <a:endParaRPr dirty="0"/>
          </a:p>
          <a:p>
            <a:pPr marL="0" marR="0" lvl="0" indent="0" algn="l" rtl="0">
              <a:lnSpc>
                <a:spcPct val="120000"/>
              </a:lnSpc>
              <a:spcBef>
                <a:spcPts val="0"/>
              </a:spcBef>
              <a:spcAft>
                <a:spcPts val="0"/>
              </a:spcAft>
              <a:buClr>
                <a:srgbClr val="FFFFFF"/>
              </a:buClr>
              <a:buSzPts val="3200"/>
              <a:buFont typeface="Montserrat"/>
              <a:buNone/>
            </a:pPr>
            <a:r>
              <a:rPr lang="en-US" sz="3200" b="0" i="0" u="none" strike="noStrike" cap="none" dirty="0">
                <a:solidFill>
                  <a:srgbClr val="FFFFFF"/>
                </a:solidFill>
                <a:latin typeface="Montserrat"/>
                <a:ea typeface="Montserrat"/>
                <a:cs typeface="Montserrat"/>
                <a:sym typeface="Montserrat"/>
              </a:rPr>
              <a:t>AY: </a:t>
            </a:r>
            <a:r>
              <a:rPr lang="en-US" sz="3200" b="1" i="0" u="none" strike="noStrike" cap="none" dirty="0">
                <a:solidFill>
                  <a:srgbClr val="FFFFFF"/>
                </a:solidFill>
                <a:latin typeface="Montserrat"/>
                <a:ea typeface="Montserrat"/>
                <a:cs typeface="Montserrat"/>
                <a:sym typeface="Montserrat"/>
              </a:rPr>
              <a:t>2022 / 2023</a:t>
            </a:r>
            <a:endParaRPr dirty="0"/>
          </a:p>
        </p:txBody>
      </p:sp>
      <p:cxnSp>
        <p:nvCxnSpPr>
          <p:cNvPr id="175" name="Google Shape;175;p8"/>
          <p:cNvCxnSpPr/>
          <p:nvPr/>
        </p:nvCxnSpPr>
        <p:spPr>
          <a:xfrm>
            <a:off x="5305139" y="2884670"/>
            <a:ext cx="15650455" cy="1"/>
          </a:xfrm>
          <a:prstGeom prst="straightConnector1">
            <a:avLst/>
          </a:prstGeom>
          <a:noFill/>
          <a:ln w="50800" cap="flat" cmpd="sng">
            <a:solidFill>
              <a:srgbClr val="7BACEB"/>
            </a:solidFill>
            <a:prstDash val="solid"/>
            <a:miter lim="400000"/>
            <a:headEnd type="none" w="sm" len="sm"/>
            <a:tailEnd type="none" w="sm" len="sm"/>
          </a:ln>
        </p:spPr>
      </p:cxnSp>
      <p:sp>
        <p:nvSpPr>
          <p:cNvPr id="176" name="Google Shape;176;p8"/>
          <p:cNvSpPr txBox="1"/>
          <p:nvPr/>
        </p:nvSpPr>
        <p:spPr>
          <a:xfrm>
            <a:off x="5217867" y="1219202"/>
            <a:ext cx="15737727" cy="1122927"/>
          </a:xfrm>
          <a:prstGeom prst="rect">
            <a:avLst/>
          </a:prstGeom>
          <a:noFill/>
          <a:ln>
            <a:noFill/>
          </a:ln>
        </p:spPr>
        <p:txBody>
          <a:bodyPr spcFirstLastPara="1" wrap="square" lIns="50800" tIns="50800" rIns="50800" bIns="50800" anchor="b" anchorCtr="0">
            <a:normAutofit/>
          </a:bodyPr>
          <a:lstStyle/>
          <a:p>
            <a:pPr marL="0" marR="0" lvl="0" indent="0" algn="l" rtl="0">
              <a:lnSpc>
                <a:spcPct val="110000"/>
              </a:lnSpc>
              <a:spcBef>
                <a:spcPts val="0"/>
              </a:spcBef>
              <a:spcAft>
                <a:spcPts val="0"/>
              </a:spcAft>
              <a:buClr>
                <a:srgbClr val="5E5E5E"/>
              </a:buClr>
              <a:buSzPts val="5700"/>
              <a:buFont typeface="Montserrat"/>
              <a:buNone/>
            </a:pPr>
            <a:r>
              <a:rPr lang="en-US" sz="5700" b="1" i="0" u="none" strike="noStrike" cap="none">
                <a:solidFill>
                  <a:srgbClr val="5E5E5E"/>
                </a:solidFill>
                <a:latin typeface="Montserrat"/>
                <a:ea typeface="Montserrat"/>
                <a:cs typeface="Montserrat"/>
                <a:sym typeface="Montserrat"/>
              </a:rPr>
              <a:t>WHAT IS AT RISK?</a:t>
            </a:r>
            <a:endParaRPr/>
          </a:p>
        </p:txBody>
      </p:sp>
      <p:sp>
        <p:nvSpPr>
          <p:cNvPr id="177" name="Google Shape;177;p8"/>
          <p:cNvSpPr txBox="1"/>
          <p:nvPr/>
        </p:nvSpPr>
        <p:spPr>
          <a:xfrm>
            <a:off x="5305139" y="5505067"/>
            <a:ext cx="6054600" cy="5587171"/>
          </a:xfrm>
          <a:prstGeom prst="rect">
            <a:avLst/>
          </a:prstGeom>
          <a:noFill/>
          <a:ln>
            <a:noFill/>
          </a:ln>
        </p:spPr>
        <p:txBody>
          <a:bodyPr spcFirstLastPara="1" wrap="square" lIns="50800" tIns="50800" rIns="50800" bIns="50800" anchor="ctr" anchorCtr="0">
            <a:spAutoFit/>
          </a:bodyPr>
          <a:lstStyle/>
          <a:p>
            <a:pPr marL="457200" marR="0" lvl="0" indent="-571500" algn="l" rtl="0">
              <a:lnSpc>
                <a:spcPct val="110000"/>
              </a:lnSpc>
              <a:spcBef>
                <a:spcPts val="0"/>
              </a:spcBef>
              <a:spcAft>
                <a:spcPts val="0"/>
              </a:spcAft>
              <a:buClr>
                <a:srgbClr val="5E5E5E"/>
              </a:buClr>
              <a:buSzPts val="5400"/>
              <a:buFont typeface="Montserrat"/>
              <a:buChar char="●"/>
            </a:pPr>
            <a:r>
              <a:rPr lang="en-US" sz="5400" b="0" i="0" u="none" strike="noStrike" cap="none" dirty="0">
                <a:solidFill>
                  <a:srgbClr val="5E5E5E"/>
                </a:solidFill>
                <a:latin typeface="Montserrat"/>
                <a:ea typeface="Montserrat"/>
                <a:cs typeface="Montserrat"/>
                <a:sym typeface="Montserrat"/>
              </a:rPr>
              <a:t>Critical Infrastructures</a:t>
            </a:r>
            <a:endParaRPr dirty="0"/>
          </a:p>
          <a:p>
            <a:pPr marL="457200" marR="0" lvl="0" indent="-571500" algn="l" rtl="0">
              <a:lnSpc>
                <a:spcPct val="110000"/>
              </a:lnSpc>
              <a:spcBef>
                <a:spcPts val="0"/>
              </a:spcBef>
              <a:spcAft>
                <a:spcPts val="0"/>
              </a:spcAft>
              <a:buClr>
                <a:srgbClr val="5E5E5E"/>
              </a:buClr>
              <a:buSzPts val="5400"/>
              <a:buFont typeface="Montserrat"/>
              <a:buChar char="●"/>
            </a:pPr>
            <a:r>
              <a:rPr lang="en-US" sz="5400" b="0" i="0" u="none" strike="noStrike" cap="none" dirty="0">
                <a:solidFill>
                  <a:srgbClr val="5E5E5E"/>
                </a:solidFill>
                <a:latin typeface="Montserrat"/>
                <a:ea typeface="Montserrat"/>
                <a:cs typeface="Montserrat"/>
                <a:sym typeface="Montserrat"/>
              </a:rPr>
              <a:t>Population</a:t>
            </a:r>
          </a:p>
          <a:p>
            <a:pPr marL="457200" indent="-571500">
              <a:lnSpc>
                <a:spcPct val="110000"/>
              </a:lnSpc>
              <a:buClr>
                <a:srgbClr val="5E5E5E"/>
              </a:buClr>
              <a:buSzPts val="5400"/>
              <a:buFont typeface="Montserrat"/>
              <a:buChar char="●"/>
            </a:pPr>
            <a:r>
              <a:rPr lang="en-US" sz="5400" dirty="0">
                <a:solidFill>
                  <a:srgbClr val="5E5E5E"/>
                </a:solidFill>
                <a:latin typeface="Montserrat"/>
                <a:ea typeface="Montserrat"/>
                <a:cs typeface="Montserrat"/>
                <a:sym typeface="Montserrat"/>
              </a:rPr>
              <a:t>Environment</a:t>
            </a:r>
            <a:endParaRPr lang="en-US" dirty="0"/>
          </a:p>
          <a:p>
            <a:pPr marL="457200" marR="0" lvl="0" indent="-571500" algn="l" rtl="0">
              <a:lnSpc>
                <a:spcPct val="110000"/>
              </a:lnSpc>
              <a:spcBef>
                <a:spcPts val="0"/>
              </a:spcBef>
              <a:spcAft>
                <a:spcPts val="0"/>
              </a:spcAft>
              <a:buClr>
                <a:srgbClr val="5E5E5E"/>
              </a:buClr>
              <a:buSzPts val="5400"/>
              <a:buFont typeface="Montserrat"/>
              <a:buChar char="●"/>
            </a:pPr>
            <a:r>
              <a:rPr lang="en-US" sz="5400" b="0" i="0" u="none" strike="noStrike" cap="none" dirty="0">
                <a:solidFill>
                  <a:srgbClr val="5E5E5E"/>
                </a:solidFill>
                <a:latin typeface="Montserrat"/>
                <a:ea typeface="Montserrat"/>
                <a:cs typeface="Montserrat"/>
                <a:sym typeface="Montserrat"/>
              </a:rPr>
              <a:t>Data</a:t>
            </a:r>
            <a:endParaRPr sz="5400" b="0" i="0" u="none" strike="noStrike" cap="none" dirty="0">
              <a:solidFill>
                <a:srgbClr val="5E5E5E"/>
              </a:solidFill>
              <a:latin typeface="Montserrat"/>
              <a:ea typeface="Montserrat"/>
              <a:cs typeface="Montserrat"/>
              <a:sym typeface="Montserrat"/>
            </a:endParaRPr>
          </a:p>
          <a:p>
            <a:pPr marL="457200" marR="0" lvl="0" indent="-571500" algn="l" rtl="0">
              <a:lnSpc>
                <a:spcPct val="110000"/>
              </a:lnSpc>
              <a:spcBef>
                <a:spcPts val="0"/>
              </a:spcBef>
              <a:spcAft>
                <a:spcPts val="0"/>
              </a:spcAft>
              <a:buClr>
                <a:srgbClr val="5E5E5E"/>
              </a:buClr>
              <a:buSzPts val="5400"/>
              <a:buFont typeface="Montserrat"/>
              <a:buChar char="●"/>
            </a:pPr>
            <a:r>
              <a:rPr lang="en-US" sz="5400" dirty="0">
                <a:solidFill>
                  <a:srgbClr val="5E5E5E"/>
                </a:solidFill>
                <a:latin typeface="Montserrat"/>
                <a:ea typeface="Montserrat"/>
                <a:cs typeface="Montserrat"/>
                <a:sym typeface="Montserrat"/>
              </a:rPr>
              <a:t>Reputation</a:t>
            </a:r>
            <a:endParaRPr sz="5400" dirty="0">
              <a:solidFill>
                <a:srgbClr val="5E5E5E"/>
              </a:solidFill>
              <a:latin typeface="Montserrat"/>
              <a:ea typeface="Montserrat"/>
              <a:cs typeface="Montserrat"/>
              <a:sym typeface="Montserrat"/>
            </a:endParaRPr>
          </a:p>
        </p:txBody>
      </p:sp>
      <p:pic>
        <p:nvPicPr>
          <p:cNvPr id="178" name="Google Shape;178;p8" title="Points scored"/>
          <p:cNvPicPr preferRelativeResize="0"/>
          <p:nvPr/>
        </p:nvPicPr>
        <p:blipFill>
          <a:blip r:embed="rId3">
            <a:alphaModFix/>
          </a:blip>
          <a:stretch>
            <a:fillRect/>
          </a:stretch>
        </p:blipFill>
        <p:spPr>
          <a:xfrm>
            <a:off x="11501250" y="4541325"/>
            <a:ext cx="12275151" cy="7590076"/>
          </a:xfrm>
          <a:prstGeom prst="rect">
            <a:avLst/>
          </a:prstGeom>
          <a:noFill/>
          <a:ln>
            <a:noFill/>
          </a:ln>
        </p:spPr>
      </p:pic>
    </p:spTree>
  </p:cSld>
  <p:clrMapOvr>
    <a:masterClrMapping/>
  </p:clrMapOvr>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6061</Words>
  <Application>Microsoft Office PowerPoint</Application>
  <PresentationFormat>Personalizzato</PresentationFormat>
  <Paragraphs>387</Paragraphs>
  <Slides>26</Slides>
  <Notes>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Helvetica Neue</vt:lpstr>
      <vt:lpstr>Montserrat</vt:lpstr>
      <vt:lpstr>Noto Sans Symbols</vt:lpstr>
      <vt:lpstr>23_ClassicWhite</vt:lpstr>
      <vt:lpstr>Critical Energy Infrastructure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Energy Infrastructure</dc:title>
  <dc:creator>marco campo</dc:creator>
  <cp:lastModifiedBy>marco campo</cp:lastModifiedBy>
  <cp:revision>1</cp:revision>
  <dcterms:modified xsi:type="dcterms:W3CDTF">2023-03-28T14:28:40Z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0x0101001D449CD4FBE9584CA8CF65A3826BAC71</vt:lpwstr>
  </property>
</Properties>
</file>