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29"/>
  </p:notesMasterIdLst>
  <p:handoutMasterIdLst>
    <p:handoutMasterId r:id="rId30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10" r:id="rId16"/>
    <p:sldId id="311" r:id="rId17"/>
    <p:sldId id="312" r:id="rId18"/>
    <p:sldId id="306" r:id="rId19"/>
    <p:sldId id="313" r:id="rId20"/>
    <p:sldId id="314" r:id="rId21"/>
    <p:sldId id="315" r:id="rId22"/>
    <p:sldId id="319" r:id="rId23"/>
    <p:sldId id="320" r:id="rId24"/>
    <p:sldId id="321" r:id="rId25"/>
    <p:sldId id="318" r:id="rId26"/>
    <p:sldId id="317" r:id="rId27"/>
    <p:sldId id="31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62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505444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513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032848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108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11158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46196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90332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55055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8513354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9344912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80403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989637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43095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8520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102979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80577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43651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1936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2" r:id="rId18"/>
    <p:sldLayoutId id="2147483694" r:id="rId19"/>
    <p:sldLayoutId id="2147483673" r:id="rId20"/>
    <p:sldLayoutId id="2147483676" r:id="rId21"/>
    <p:sldLayoutId id="2147483699" r:id="rId22"/>
    <p:sldLayoutId id="2147483700" r:id="rId23"/>
    <p:sldLayoutId id="2147483692" r:id="rId24"/>
    <p:sldLayoutId id="2147483681" r:id="rId25"/>
    <p:sldLayoutId id="2147483696" r:id="rId2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0" y="3188035"/>
            <a:ext cx="9448800" cy="182509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b="1" dirty="0"/>
            </a:br>
            <a:br>
              <a:rPr lang="it-IT" dirty="0"/>
            </a:br>
            <a:r>
              <a:rPr lang="it-IT" dirty="0"/>
              <a:t>FALL SIMULATOR</a:t>
            </a:r>
            <a:br>
              <a:rPr lang="it-IT" dirty="0"/>
            </a:b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4" y="4327331"/>
            <a:ext cx="9448800" cy="6858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Marco Locatelli 1079236</a:t>
            </a:r>
          </a:p>
          <a:p>
            <a:pPr rtl="0"/>
            <a:r>
              <a:rPr lang="it-IT" dirty="0"/>
              <a:t>Nicolò Nava 1079151 </a:t>
            </a:r>
          </a:p>
        </p:txBody>
      </p:sp>
      <p:pic>
        <p:nvPicPr>
          <p:cNvPr id="20" name="Immagine 19" descr="Immagine che contiene Policromia, cerchio, vortice, luce&#10;&#10;Descrizione generata automaticamente">
            <a:extLst>
              <a:ext uri="{FF2B5EF4-FFF2-40B4-BE49-F238E27FC236}">
                <a16:creationId xmlns:a16="http://schemas.microsoft.com/office/drawing/2014/main" id="{7ECD4DDD-831A-38F2-9629-3DB5F574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97" y="1957993"/>
            <a:ext cx="2669187" cy="271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36525"/>
            <a:ext cx="10515600" cy="1325563"/>
          </a:xfrm>
        </p:spPr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62088"/>
            <a:ext cx="11066106" cy="488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svolti</a:t>
            </a:r>
            <a:r>
              <a:rPr lang="en-US" dirty="0"/>
              <a:t>: </a:t>
            </a:r>
            <a:r>
              <a:rPr lang="en-US" dirty="0" err="1"/>
              <a:t>UseCaseDiagram</a:t>
            </a:r>
            <a:r>
              <a:rPr lang="en-US" dirty="0"/>
              <a:t>, </a:t>
            </a:r>
            <a:r>
              <a:rPr lang="en-US" dirty="0" err="1"/>
              <a:t>ClassDiagram</a:t>
            </a:r>
            <a:r>
              <a:rPr lang="en-US" dirty="0"/>
              <a:t>, </a:t>
            </a:r>
            <a:r>
              <a:rPr lang="en-US" dirty="0" err="1"/>
              <a:t>StateMachineDiagram</a:t>
            </a:r>
            <a:r>
              <a:rPr lang="en-US" dirty="0"/>
              <a:t>, </a:t>
            </a:r>
            <a:r>
              <a:rPr lang="en-US" dirty="0" err="1"/>
              <a:t>SequenceDiagram</a:t>
            </a:r>
            <a:r>
              <a:rPr lang="en-US" dirty="0"/>
              <a:t>, </a:t>
            </a:r>
            <a:r>
              <a:rPr lang="en-US" dirty="0" err="1"/>
              <a:t>CommunicationDiagram</a:t>
            </a:r>
            <a:r>
              <a:rPr lang="en-US" dirty="0"/>
              <a:t>, </a:t>
            </a:r>
            <a:r>
              <a:rPr lang="en-US" dirty="0" err="1"/>
              <a:t>ComponentDiagram</a:t>
            </a:r>
            <a:r>
              <a:rPr lang="en-US" dirty="0"/>
              <a:t>, </a:t>
            </a:r>
            <a:r>
              <a:rPr lang="en-US" dirty="0" err="1"/>
              <a:t>PackageDiagram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use case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per primo come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Il class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come </a:t>
            </a:r>
            <a:r>
              <a:rPr lang="en-US" dirty="0" err="1"/>
              <a:t>modello</a:t>
            </a:r>
            <a:r>
              <a:rPr lang="en-US" dirty="0"/>
              <a:t> per </a:t>
            </a:r>
            <a:r>
              <a:rPr lang="en-US" dirty="0" err="1"/>
              <a:t>un’attività</a:t>
            </a:r>
            <a:r>
              <a:rPr lang="en-US" dirty="0"/>
              <a:t> di model driven architecture, </a:t>
            </a:r>
            <a:r>
              <a:rPr lang="en-US" dirty="0" err="1"/>
              <a:t>costruendo</a:t>
            </a:r>
            <a:r>
              <a:rPr lang="en-US" dirty="0"/>
              <a:t> lo </a:t>
            </a:r>
            <a:r>
              <a:rPr lang="en-US" dirty="0" err="1"/>
              <a:t>scheletro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con il tool di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di Papyrus. Durante la </a:t>
            </a:r>
            <a:r>
              <a:rPr lang="en-US" dirty="0" err="1"/>
              <a:t>ristrutturazione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ampiamente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modularità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state machine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</a:t>
            </a:r>
            <a:r>
              <a:rPr lang="en-US" dirty="0" err="1"/>
              <a:t>chiarire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ed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guidare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.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è </a:t>
            </a:r>
            <a:r>
              <a:rPr lang="en-US" dirty="0" err="1"/>
              <a:t>rimasta</a:t>
            </a:r>
            <a:r>
              <a:rPr lang="en-US" dirty="0"/>
              <a:t> </a:t>
            </a:r>
            <a:r>
              <a:rPr lang="en-US" dirty="0" err="1"/>
              <a:t>inalterata</a:t>
            </a:r>
            <a:r>
              <a:rPr lang="en-US" dirty="0"/>
              <a:t> per </a:t>
            </a:r>
            <a:r>
              <a:rPr lang="en-US" dirty="0" err="1"/>
              <a:t>tutto</a:t>
            </a:r>
            <a:r>
              <a:rPr lang="en-US" dirty="0"/>
              <a:t> il </a:t>
            </a:r>
            <a:r>
              <a:rPr lang="en-US" dirty="0" err="1"/>
              <a:t>ciclo</a:t>
            </a:r>
            <a:r>
              <a:rPr lang="en-US" dirty="0"/>
              <a:t> di vita.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rimanenti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serviti</a:t>
            </a:r>
            <a:r>
              <a:rPr lang="en-US" dirty="0"/>
              <a:t> a </a:t>
            </a:r>
            <a:r>
              <a:rPr lang="en-US" dirty="0" err="1"/>
              <a:t>esplicitare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45" y="335557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7301"/>
            <a:ext cx="10820400" cy="50844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l’implementazione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dirty="0" err="1"/>
              <a:t>l’ambiente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Eclipse.</a:t>
            </a:r>
          </a:p>
          <a:p>
            <a:pPr marL="0" indent="0">
              <a:buNone/>
            </a:pPr>
            <a:r>
              <a:rPr lang="en-US" dirty="0"/>
              <a:t>Il Sistema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come Progetto maven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. Le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e framework definite </a:t>
            </a:r>
            <a:r>
              <a:rPr lang="en-US" dirty="0" err="1"/>
              <a:t>nel</a:t>
            </a:r>
            <a:r>
              <a:rPr lang="en-US" dirty="0"/>
              <a:t> pom e </a:t>
            </a:r>
            <a:r>
              <a:rPr lang="en-US" dirty="0" err="1"/>
              <a:t>utilizzate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JavaFX per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Log4J per il logging </a:t>
            </a:r>
          </a:p>
          <a:p>
            <a:endParaRPr lang="en-US" dirty="0"/>
          </a:p>
          <a:p>
            <a:r>
              <a:rPr lang="en-US" dirty="0"/>
              <a:t>Apache Common Math per </a:t>
            </a:r>
            <a:r>
              <a:rPr lang="en-US" dirty="0" err="1"/>
              <a:t>l’interpolazione</a:t>
            </a:r>
            <a:r>
              <a:rPr lang="en-US" dirty="0"/>
              <a:t> spline </a:t>
            </a:r>
          </a:p>
          <a:p>
            <a:endParaRPr lang="en-US" dirty="0"/>
          </a:p>
          <a:p>
            <a:r>
              <a:rPr lang="en-US" dirty="0"/>
              <a:t>Junit per il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aveva</a:t>
            </a:r>
            <a:r>
              <a:rPr lang="en-US" dirty="0"/>
              <a:t> </a:t>
            </a:r>
            <a:r>
              <a:rPr lang="en-US" dirty="0" err="1"/>
              <a:t>pianificato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Un’estensione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rappresentare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sfida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, come </a:t>
            </a:r>
            <a:r>
              <a:rPr lang="en-US" dirty="0" err="1"/>
              <a:t>occasione</a:t>
            </a:r>
            <a:r>
              <a:rPr lang="en-US" dirty="0"/>
              <a:t> per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, è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come </a:t>
            </a:r>
            <a:r>
              <a:rPr lang="en-US" dirty="0" err="1"/>
              <a:t>applicazione</a:t>
            </a:r>
            <a:r>
              <a:rPr lang="en-US" dirty="0"/>
              <a:t> VR con Unity.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7B785C2-0C45-F708-4747-9192CD645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4" y="2485328"/>
            <a:ext cx="1617786" cy="641285"/>
          </a:xfrm>
          <a:prstGeom prst="rect">
            <a:avLst/>
          </a:prstGeom>
        </p:spPr>
      </p:pic>
      <p:pic>
        <p:nvPicPr>
          <p:cNvPr id="9" name="Immagine 8" descr="Immagine che contiene testo, logo, Carattere, Elementi grafici&#10;&#10;Descrizione generata automaticamente">
            <a:extLst>
              <a:ext uri="{FF2B5EF4-FFF2-40B4-BE49-F238E27FC236}">
                <a16:creationId xmlns:a16="http://schemas.microsoft.com/office/drawing/2014/main" id="{5B345A91-EDFF-696D-E62C-EC1C9DDE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328" t="24917" r="18811" b="23659"/>
          <a:stretch/>
        </p:blipFill>
        <p:spPr>
          <a:xfrm>
            <a:off x="3515666" y="3230788"/>
            <a:ext cx="1821908" cy="733530"/>
          </a:xfrm>
          <a:prstGeom prst="rect">
            <a:avLst/>
          </a:prstGeom>
        </p:spPr>
      </p:pic>
      <p:pic>
        <p:nvPicPr>
          <p:cNvPr id="11" name="Immagine 10" descr="Immagine che contiene Elementi grafici, grafica, Carattere, clipart&#10;&#10;Descrizione generata automaticamente">
            <a:extLst>
              <a:ext uri="{FF2B5EF4-FFF2-40B4-BE49-F238E27FC236}">
                <a16:creationId xmlns:a16="http://schemas.microsoft.com/office/drawing/2014/main" id="{556C6D20-EAC2-5730-56DC-BAD7C76C1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967" y="3867994"/>
            <a:ext cx="1869844" cy="643227"/>
          </a:xfrm>
          <a:prstGeom prst="rect">
            <a:avLst/>
          </a:prstGeom>
        </p:spPr>
      </p:pic>
      <p:pic>
        <p:nvPicPr>
          <p:cNvPr id="12" name="Immagine 11" descr="Immagine che contiene Carattere, Elementi grafici, testo, grafica&#10;&#10;Descrizione generata automaticamente">
            <a:extLst>
              <a:ext uri="{FF2B5EF4-FFF2-40B4-BE49-F238E27FC236}">
                <a16:creationId xmlns:a16="http://schemas.microsoft.com/office/drawing/2014/main" id="{62E9FE20-B03A-6719-EDC0-B07DE351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4440" y="4305147"/>
            <a:ext cx="1188665" cy="11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328" y="231811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18" y="1524839"/>
            <a:ext cx="11635991" cy="44401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 err="1"/>
              <a:t>Oltre</a:t>
            </a:r>
            <a:r>
              <a:rPr lang="en-US" sz="2400" dirty="0"/>
              <a:t> a </a:t>
            </a:r>
            <a:r>
              <a:rPr lang="en-US" sz="2400" dirty="0" err="1"/>
              <a:t>svolgere</a:t>
            </a:r>
            <a:r>
              <a:rPr lang="en-US" sz="2400" dirty="0"/>
              <a:t> test </a:t>
            </a:r>
            <a:r>
              <a:rPr lang="en-US" sz="2400" dirty="0" err="1"/>
              <a:t>d’unità</a:t>
            </a:r>
            <a:r>
              <a:rPr lang="en-US" sz="2400" dirty="0"/>
              <a:t> con Junit per </a:t>
            </a:r>
            <a:r>
              <a:rPr lang="en-US" sz="2400" dirty="0" err="1"/>
              <a:t>dimostrare</a:t>
            </a:r>
            <a:r>
              <a:rPr lang="en-US" sz="2400" dirty="0"/>
              <a:t> la </a:t>
            </a:r>
            <a:r>
              <a:rPr lang="en-US" sz="2400" dirty="0" err="1"/>
              <a:t>correttezza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, </a:t>
            </a:r>
            <a:r>
              <a:rPr lang="en-US" sz="2400" dirty="0" err="1"/>
              <a:t>l’attività</a:t>
            </a:r>
            <a:r>
              <a:rPr lang="en-US" sz="2400" dirty="0"/>
              <a:t> di testing </a:t>
            </a:r>
            <a:r>
              <a:rPr lang="en-US" sz="2400" dirty="0" err="1"/>
              <a:t>si</a:t>
            </a:r>
            <a:r>
              <a:rPr lang="en-US" sz="2400" dirty="0"/>
              <a:t> è </a:t>
            </a:r>
            <a:r>
              <a:rPr lang="en-US" sz="2400" dirty="0" err="1"/>
              <a:t>basata</a:t>
            </a:r>
            <a:r>
              <a:rPr lang="en-US" sz="2400" dirty="0"/>
              <a:t> </a:t>
            </a:r>
            <a:r>
              <a:rPr lang="en-US" sz="2400" dirty="0" err="1"/>
              <a:t>principalmente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test </a:t>
            </a:r>
            <a:r>
              <a:rPr lang="en-US" sz="2400" dirty="0" err="1"/>
              <a:t>manuale</a:t>
            </a:r>
            <a:r>
              <a:rPr lang="en-US" sz="2400" dirty="0"/>
              <a:t>: </a:t>
            </a:r>
            <a:r>
              <a:rPr lang="en-US" sz="2400" dirty="0" err="1"/>
              <a:t>eseguendo</a:t>
            </a:r>
            <a:r>
              <a:rPr lang="en-US" sz="2400" dirty="0"/>
              <a:t> la </a:t>
            </a:r>
            <a:r>
              <a:rPr lang="en-US" sz="2400" dirty="0" err="1"/>
              <a:t>simulazione</a:t>
            </a:r>
            <a:r>
              <a:rPr lang="en-US" sz="2400" dirty="0"/>
              <a:t> e </a:t>
            </a:r>
            <a:r>
              <a:rPr lang="en-US" sz="2400" dirty="0" err="1"/>
              <a:t>interagendo</a:t>
            </a:r>
            <a:r>
              <a:rPr lang="en-US" sz="2400" dirty="0"/>
              <a:t> con </a:t>
            </a:r>
            <a:r>
              <a:rPr lang="en-US" sz="2400" dirty="0" err="1"/>
              <a:t>l’interfaccia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 err="1"/>
              <a:t>Gli</a:t>
            </a:r>
            <a:r>
              <a:rPr lang="en-US" sz="2400" dirty="0"/>
              <a:t> </a:t>
            </a:r>
            <a:r>
              <a:rPr lang="en-US" sz="2400" dirty="0" err="1"/>
              <a:t>aspetti</a:t>
            </a:r>
            <a:r>
              <a:rPr lang="en-US" sz="2400" dirty="0"/>
              <a:t> </a:t>
            </a:r>
            <a:r>
              <a:rPr lang="en-US" sz="2400" dirty="0" err="1"/>
              <a:t>matematici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stati</a:t>
            </a:r>
            <a:r>
              <a:rPr lang="en-US" sz="2400" dirty="0"/>
              <a:t> </a:t>
            </a:r>
            <a:r>
              <a:rPr lang="en-US" sz="2400" dirty="0" err="1"/>
              <a:t>valutati</a:t>
            </a:r>
            <a:r>
              <a:rPr lang="en-US" sz="2400" dirty="0"/>
              <a:t> con il </a:t>
            </a:r>
            <a:r>
              <a:rPr lang="en-US" sz="2400" dirty="0" err="1"/>
              <a:t>supporto</a:t>
            </a:r>
            <a:r>
              <a:rPr lang="en-US" sz="2400" dirty="0"/>
              <a:t> di </a:t>
            </a:r>
            <a:r>
              <a:rPr lang="en-US" sz="2400" dirty="0" err="1"/>
              <a:t>geogebra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Un’ </a:t>
            </a:r>
            <a:r>
              <a:rPr lang="en-US" sz="2400" dirty="0" err="1"/>
              <a:t>importante</a:t>
            </a:r>
            <a:r>
              <a:rPr lang="en-US" sz="2400" dirty="0"/>
              <a:t> </a:t>
            </a:r>
            <a:r>
              <a:rPr lang="en-US" sz="2400" dirty="0" err="1"/>
              <a:t>prova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correttezza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calcoli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tempi di </a:t>
            </a:r>
            <a:r>
              <a:rPr lang="en-US" sz="2400" dirty="0" err="1"/>
              <a:t>caduta</a:t>
            </a:r>
            <a:r>
              <a:rPr lang="en-US" sz="2400" dirty="0"/>
              <a:t> è il </a:t>
            </a:r>
            <a:r>
              <a:rPr lang="en-US" sz="2400" dirty="0" err="1"/>
              <a:t>fatto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la </a:t>
            </a:r>
            <a:r>
              <a:rPr lang="en-US" sz="2400" dirty="0" err="1"/>
              <a:t>cicloide</a:t>
            </a:r>
            <a:r>
              <a:rPr lang="en-US" sz="2400" dirty="0"/>
              <a:t>, </a:t>
            </a:r>
            <a:r>
              <a:rPr lang="en-US" sz="2400" dirty="0" err="1"/>
              <a:t>cioè</a:t>
            </a:r>
            <a:r>
              <a:rPr lang="en-US" sz="2400" dirty="0"/>
              <a:t> la </a:t>
            </a:r>
            <a:r>
              <a:rPr lang="en-US" sz="2400" dirty="0" err="1"/>
              <a:t>soluzione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brachistocrona</a:t>
            </a:r>
            <a:r>
              <a:rPr lang="en-US" sz="2400" dirty="0"/>
              <a:t>, è </a:t>
            </a:r>
            <a:r>
              <a:rPr lang="en-US" sz="2400" dirty="0" err="1"/>
              <a:t>effettivamente</a:t>
            </a:r>
            <a:r>
              <a:rPr lang="en-US" sz="2400" dirty="0"/>
              <a:t> sempre la curva per cui il tempo di </a:t>
            </a:r>
            <a:r>
              <a:rPr lang="en-US" sz="2400" dirty="0" err="1"/>
              <a:t>caduta</a:t>
            </a:r>
            <a:r>
              <a:rPr lang="en-US" sz="2400" dirty="0"/>
              <a:t> è il </a:t>
            </a:r>
            <a:r>
              <a:rPr lang="en-US" sz="2400" dirty="0" err="1"/>
              <a:t>minimo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rilevamento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bug </a:t>
            </a:r>
            <a:r>
              <a:rPr lang="en-US" sz="2400" dirty="0" err="1"/>
              <a:t>nell’interfaccia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svolto</a:t>
            </a:r>
            <a:r>
              <a:rPr lang="en-US" sz="2400" dirty="0"/>
              <a:t> </a:t>
            </a:r>
            <a:r>
              <a:rPr lang="en-US" sz="2400" dirty="0" err="1"/>
              <a:t>facendo</a:t>
            </a:r>
            <a:r>
              <a:rPr lang="en-US" sz="2400" dirty="0"/>
              <a:t> </a:t>
            </a:r>
            <a:r>
              <a:rPr lang="en-US" sz="2400" dirty="0" err="1"/>
              <a:t>interagire</a:t>
            </a:r>
            <a:r>
              <a:rPr lang="en-US" sz="2400" dirty="0"/>
              <a:t> con il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utenti</a:t>
            </a:r>
            <a:r>
              <a:rPr lang="en-US" sz="2400" dirty="0"/>
              <a:t> non </a:t>
            </a:r>
            <a:r>
              <a:rPr lang="en-US" sz="2400" dirty="0" err="1"/>
              <a:t>implicitamente</a:t>
            </a:r>
            <a:r>
              <a:rPr lang="en-US" sz="2400" dirty="0"/>
              <a:t> a </a:t>
            </a:r>
            <a:r>
              <a:rPr lang="en-US" sz="2400" dirty="0" err="1"/>
              <a:t>conoscenza</a:t>
            </a:r>
            <a:r>
              <a:rPr lang="en-US" sz="2400" dirty="0"/>
              <a:t> del </a:t>
            </a:r>
            <a:r>
              <a:rPr lang="en-US" sz="2400" dirty="0" err="1"/>
              <a:t>flusso</a:t>
            </a:r>
            <a:r>
              <a:rPr lang="en-US" sz="2400" dirty="0"/>
              <a:t> </a:t>
            </a:r>
            <a:r>
              <a:rPr lang="en-US" sz="2400" dirty="0" err="1"/>
              <a:t>dell’interazione</a:t>
            </a:r>
            <a:r>
              <a:rPr lang="en-US" sz="2400" dirty="0"/>
              <a:t>, in modo da </a:t>
            </a:r>
            <a:r>
              <a:rPr lang="en-US" sz="2400" dirty="0" err="1"/>
              <a:t>sottoporre</a:t>
            </a:r>
            <a:r>
              <a:rPr lang="en-US" sz="2400" dirty="0"/>
              <a:t> </a:t>
            </a:r>
            <a:r>
              <a:rPr lang="en-US" sz="2400" dirty="0" err="1"/>
              <a:t>comportamenti</a:t>
            </a:r>
            <a:r>
              <a:rPr lang="en-US" sz="2400" dirty="0"/>
              <a:t> non </a:t>
            </a:r>
            <a:r>
              <a:rPr lang="en-US" sz="2400" dirty="0" err="1"/>
              <a:t>previsti</a:t>
            </a:r>
            <a:r>
              <a:rPr lang="en-US" sz="2400" dirty="0"/>
              <a:t>. </a:t>
            </a:r>
          </a:p>
          <a:p>
            <a:pPr marL="457200" lvl="1" indent="0">
              <a:buNone/>
            </a:pPr>
            <a:r>
              <a:rPr lang="en-US" sz="2400" dirty="0"/>
              <a:t>Tale </a:t>
            </a:r>
            <a:r>
              <a:rPr lang="en-US" sz="2400" dirty="0" err="1"/>
              <a:t>approccio</a:t>
            </a:r>
            <a:r>
              <a:rPr lang="en-US" sz="2400" dirty="0"/>
              <a:t> ha </a:t>
            </a:r>
            <a:r>
              <a:rPr lang="en-US" sz="2400" dirty="0" err="1"/>
              <a:t>portato</a:t>
            </a:r>
            <a:r>
              <a:rPr lang="en-US" sz="2400" dirty="0"/>
              <a:t> ad </a:t>
            </a:r>
            <a:r>
              <a:rPr lang="en-US" sz="2400" dirty="0" err="1"/>
              <a:t>esempio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luce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scorretta</a:t>
            </a:r>
            <a:r>
              <a:rPr lang="en-US" sz="2400" dirty="0"/>
              <a:t> </a:t>
            </a:r>
            <a:r>
              <a:rPr lang="en-US" sz="2400" dirty="0" err="1"/>
              <a:t>gestione</a:t>
            </a:r>
            <a:r>
              <a:rPr lang="en-US" sz="2400" dirty="0"/>
              <a:t> </a:t>
            </a:r>
            <a:r>
              <a:rPr lang="en-US" sz="2400" dirty="0" err="1"/>
              <a:t>degli</a:t>
            </a:r>
            <a:r>
              <a:rPr lang="en-US" sz="2400" dirty="0"/>
              <a:t> input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punti</a:t>
            </a:r>
            <a:r>
              <a:rPr lang="en-US" sz="2400" dirty="0"/>
              <a:t> </a:t>
            </a:r>
            <a:r>
              <a:rPr lang="en-US" sz="2400" dirty="0" err="1"/>
              <a:t>intermedi</a:t>
            </a:r>
            <a:r>
              <a:rPr lang="en-US" sz="2400" dirty="0"/>
              <a:t> da </a:t>
            </a:r>
            <a:r>
              <a:rPr lang="en-US" sz="2400" dirty="0" err="1"/>
              <a:t>interpolare</a:t>
            </a:r>
            <a:r>
              <a:rPr lang="en-US" sz="2400" dirty="0"/>
              <a:t>,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potevano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inseriti</a:t>
            </a:r>
            <a:r>
              <a:rPr lang="en-US" sz="2400" dirty="0"/>
              <a:t> </a:t>
            </a:r>
            <a:r>
              <a:rPr lang="en-US" sz="2400" dirty="0" err="1"/>
              <a:t>anche</a:t>
            </a:r>
            <a:r>
              <a:rPr lang="en-US" sz="2400" dirty="0"/>
              <a:t> dopo </a:t>
            </a:r>
            <a:r>
              <a:rPr lang="en-US" sz="2400" dirty="0" err="1"/>
              <a:t>che</a:t>
            </a:r>
            <a:r>
              <a:rPr lang="en-US" sz="2400" dirty="0"/>
              <a:t> la spline era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calcolata</a:t>
            </a:r>
            <a:r>
              <a:rPr lang="en-US" sz="2400" dirty="0"/>
              <a:t> e </a:t>
            </a:r>
            <a:r>
              <a:rPr lang="en-US" sz="2400" dirty="0" err="1"/>
              <a:t>disegnata</a:t>
            </a:r>
            <a:r>
              <a:rPr lang="en-US" sz="2400" dirty="0"/>
              <a:t> </a:t>
            </a:r>
            <a:r>
              <a:rPr lang="en-US" sz="2400" dirty="0" err="1"/>
              <a:t>nel</a:t>
            </a:r>
            <a:r>
              <a:rPr lang="en-US" sz="2400" dirty="0"/>
              <a:t> </a:t>
            </a:r>
            <a:r>
              <a:rPr lang="en-US" sz="2400" dirty="0" err="1"/>
              <a:t>pannello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CD56C4-6E5B-3F50-8E45-0B5F76D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18" y="381817"/>
            <a:ext cx="8610600" cy="1293028"/>
          </a:xfrm>
        </p:spPr>
        <p:txBody>
          <a:bodyPr/>
          <a:lstStyle/>
          <a:p>
            <a:r>
              <a:rPr lang="it-IT" b="1" dirty="0"/>
              <a:t>Manutenzione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2BFE7-C732-8EE2-5773-C7A1C2B32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3" y="1674845"/>
            <a:ext cx="108204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In seguito al completamento del prototipo è stata eseguita una corposa attività di ristrutturazione guidata dai tool:</a:t>
            </a:r>
          </a:p>
          <a:p>
            <a:pPr marL="0" indent="0">
              <a:buNone/>
            </a:pPr>
            <a:r>
              <a:rPr lang="it-IT" sz="2400" dirty="0" err="1"/>
              <a:t>SonarLint</a:t>
            </a:r>
            <a:r>
              <a:rPr lang="it-IT" sz="2400" dirty="0"/>
              <a:t> ha guidato il miglioramento della qualità del codice</a:t>
            </a:r>
          </a:p>
          <a:p>
            <a:pPr marL="0" indent="0">
              <a:buNone/>
            </a:pPr>
            <a:r>
              <a:rPr lang="it-IT" sz="2400" dirty="0" err="1"/>
              <a:t>StanIDE</a:t>
            </a:r>
            <a:r>
              <a:rPr lang="it-IT" sz="2400" dirty="0"/>
              <a:t> ha suggerito miglioramenti nella struttura modulare del sistema.</a:t>
            </a:r>
          </a:p>
          <a:p>
            <a:pPr marL="0" indent="0">
              <a:buNone/>
            </a:pPr>
            <a:r>
              <a:rPr lang="it-IT" sz="2400" dirty="0"/>
              <a:t>L’attività di manutenzione ha richiesto complessivamente uno sforzo circa pari a quello dello sviluppo.</a:t>
            </a:r>
          </a:p>
          <a:p>
            <a:pPr marL="0" indent="0">
              <a:buNone/>
            </a:pPr>
            <a:r>
              <a:rPr lang="it-IT" sz="2400" dirty="0"/>
              <a:t>La manutenzione perfettiva ha riguardato l’aggiunta della possibilità di scegliere tra diversi campi gravitazionali per selezionare l’accelerazione di gravità.</a:t>
            </a:r>
          </a:p>
          <a:p>
            <a:pPr marL="0" indent="0">
              <a:buNone/>
            </a:pPr>
            <a:r>
              <a:rPr lang="it-IT" sz="2400" dirty="0"/>
              <a:t>La manutenzione preventiva ha riguardato l’aggiunta di commenti per esplicare il significato del codice.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293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C0A22-E6F8-667E-3A72-25D2351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841" y="502155"/>
            <a:ext cx="8610600" cy="1293028"/>
          </a:xfrm>
        </p:spPr>
        <p:txBody>
          <a:bodyPr/>
          <a:lstStyle/>
          <a:p>
            <a:r>
              <a:rPr lang="it-IT" b="1" dirty="0"/>
              <a:t>DEMO per mostrare il flusso dell’interazione con l’utente</a:t>
            </a:r>
          </a:p>
        </p:txBody>
      </p:sp>
      <p:pic>
        <p:nvPicPr>
          <p:cNvPr id="15" name="Segnaposto contenuto 1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340178-FE59-2D39-9D8B-E6D37D07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0" y="2439729"/>
            <a:ext cx="7685320" cy="4024313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E0A8C1D-62C0-2BFA-6215-7AEE8D861046}"/>
              </a:ext>
            </a:extLst>
          </p:cNvPr>
          <p:cNvSpPr txBox="1"/>
          <p:nvPr/>
        </p:nvSpPr>
        <p:spPr>
          <a:xfrm>
            <a:off x="3476532" y="1852520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SELEZIONE DELL’ ACCELERAZIONE DI GRAVITÀ</a:t>
            </a:r>
          </a:p>
        </p:txBody>
      </p:sp>
    </p:spTree>
    <p:extLst>
      <p:ext uri="{BB962C8B-B14F-4D97-AF65-F5344CB8AC3E}">
        <p14:creationId xmlns:p14="http://schemas.microsoft.com/office/powerpoint/2010/main" val="190702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46118C-3779-0329-388D-9A695FD7985A}"/>
              </a:ext>
            </a:extLst>
          </p:cNvPr>
          <p:cNvSpPr txBox="1"/>
          <p:nvPr/>
        </p:nvSpPr>
        <p:spPr>
          <a:xfrm>
            <a:off x="3750907" y="1013224"/>
            <a:ext cx="7403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INSERIMENTO DEL PUNTO DI PARTENZA</a:t>
            </a:r>
          </a:p>
        </p:txBody>
      </p:sp>
      <p:pic>
        <p:nvPicPr>
          <p:cNvPr id="14" name="Segnaposto contenuto 7">
            <a:extLst>
              <a:ext uri="{FF2B5EF4-FFF2-40B4-BE49-F238E27FC236}">
                <a16:creationId xmlns:a16="http://schemas.microsoft.com/office/drawing/2014/main" id="{63516E48-DDF8-C555-128B-28861514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100" y="1660849"/>
            <a:ext cx="8781573" cy="4557390"/>
          </a:xfr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997902-2740-A6A6-E32B-E6B98F14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5969" y="653294"/>
            <a:ext cx="9425473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del punto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FC43A86B-8CE0-4CFE-9309-E157AE9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55" y="1979717"/>
            <a:ext cx="9998489" cy="4071923"/>
          </a:xfrm>
        </p:spPr>
      </p:pic>
    </p:spTree>
    <p:extLst>
      <p:ext uri="{BB962C8B-B14F-4D97-AF65-F5344CB8AC3E}">
        <p14:creationId xmlns:p14="http://schemas.microsoft.com/office/powerpoint/2010/main" val="2142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55025-8C9F-FE27-78A4-3BB62781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885" y="523212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curva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2506BC-9FE7-529D-606F-08D4C265C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91" y="1551753"/>
            <a:ext cx="9001516" cy="4687747"/>
          </a:xfrm>
        </p:spPr>
      </p:pic>
    </p:spTree>
    <p:extLst>
      <p:ext uri="{BB962C8B-B14F-4D97-AF65-F5344CB8AC3E}">
        <p14:creationId xmlns:p14="http://schemas.microsoft.com/office/powerpoint/2010/main" val="253093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9A337-0D8B-CAD1-2EFF-98232D6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02" y="39764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curva e Selezione della massa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D33852EB-FCEA-7E2D-7471-72199158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02" y="1527350"/>
            <a:ext cx="9088748" cy="4540163"/>
          </a:xfrm>
        </p:spPr>
      </p:pic>
    </p:spTree>
    <p:extLst>
      <p:ext uri="{BB962C8B-B14F-4D97-AF65-F5344CB8AC3E}">
        <p14:creationId xmlns:p14="http://schemas.microsoft.com/office/powerpoint/2010/main" val="329272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B99E4-5146-83CB-63D5-BA8603D2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26" y="493224"/>
            <a:ext cx="9393535" cy="1293028"/>
          </a:xfrm>
        </p:spPr>
        <p:txBody>
          <a:bodyPr>
            <a:normAutofit/>
          </a:bodyPr>
          <a:lstStyle/>
          <a:p>
            <a:r>
              <a:rPr lang="it-IT" sz="2000" dirty="0"/>
              <a:t>Possibilità di inserire un’altra curva o avviare la simulazione</a:t>
            </a:r>
          </a:p>
        </p:txBody>
      </p:sp>
      <p:pic>
        <p:nvPicPr>
          <p:cNvPr id="8" name="Segnaposto contenuto 7" descr="Immagine che contiene testo, schermata, logo&#10;&#10;Descrizione generata automaticamente">
            <a:extLst>
              <a:ext uri="{FF2B5EF4-FFF2-40B4-BE49-F238E27FC236}">
                <a16:creationId xmlns:a16="http://schemas.microsoft.com/office/drawing/2014/main" id="{BE3FDDEF-DAAC-5813-C5DD-F7CEA57C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38" y="1604700"/>
            <a:ext cx="10497323" cy="4613539"/>
          </a:xfrm>
        </p:spPr>
      </p:pic>
    </p:spTree>
    <p:extLst>
      <p:ext uri="{BB962C8B-B14F-4D97-AF65-F5344CB8AC3E}">
        <p14:creationId xmlns:p14="http://schemas.microsoft.com/office/powerpoint/2010/main" val="5855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40" y="363156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0626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progetto</a:t>
            </a:r>
            <a:r>
              <a:rPr lang="en-US" sz="2400" dirty="0"/>
              <a:t> ha </a:t>
            </a:r>
            <a:r>
              <a:rPr lang="en-US" sz="2400" dirty="0" err="1"/>
              <a:t>l’obiettivo</a:t>
            </a:r>
            <a:r>
              <a:rPr lang="en-US" sz="2400" dirty="0"/>
              <a:t> di </a:t>
            </a:r>
            <a:r>
              <a:rPr lang="en-US" sz="2400" dirty="0" err="1"/>
              <a:t>realizzare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simulazione</a:t>
            </a:r>
            <a:r>
              <a:rPr lang="en-US" sz="2400" dirty="0"/>
              <a:t> del </a:t>
            </a:r>
            <a:r>
              <a:rPr lang="en-US" sz="2400" dirty="0" err="1"/>
              <a:t>fenomeno</a:t>
            </a:r>
            <a:r>
              <a:rPr lang="en-US" sz="2400" dirty="0"/>
              <a:t> </a:t>
            </a:r>
            <a:r>
              <a:rPr lang="en-US" sz="2400" dirty="0" err="1"/>
              <a:t>fisico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caduta</a:t>
            </a:r>
            <a:r>
              <a:rPr lang="en-US" sz="2400" dirty="0"/>
              <a:t> di </a:t>
            </a:r>
            <a:r>
              <a:rPr lang="en-US" sz="2400" dirty="0" err="1"/>
              <a:t>gravi</a:t>
            </a:r>
            <a:r>
              <a:rPr lang="en-US" sz="2400" dirty="0"/>
              <a:t>, sotto </a:t>
            </a:r>
            <a:r>
              <a:rPr lang="en-US" sz="2400" dirty="0" err="1"/>
              <a:t>l’influenza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forza di </a:t>
            </a:r>
            <a:r>
              <a:rPr lang="en-US" sz="2400" dirty="0" err="1"/>
              <a:t>gravità</a:t>
            </a:r>
            <a:r>
              <a:rPr lang="en-US" sz="2400" dirty="0"/>
              <a:t>, </a:t>
            </a:r>
            <a:r>
              <a:rPr lang="en-US" sz="2400" dirty="0" err="1"/>
              <a:t>lungo</a:t>
            </a:r>
            <a:r>
              <a:rPr lang="en-US" sz="2400" dirty="0"/>
              <a:t> </a:t>
            </a:r>
            <a:r>
              <a:rPr lang="en-US" sz="2400" dirty="0" err="1"/>
              <a:t>diversi</a:t>
            </a:r>
            <a:r>
              <a:rPr lang="en-US" sz="2400" dirty="0"/>
              <a:t> tipi di curve. </a:t>
            </a:r>
          </a:p>
          <a:p>
            <a:pPr marL="0" indent="0">
              <a:buNone/>
            </a:pPr>
            <a:r>
              <a:rPr lang="en-US" sz="2400" dirty="0" err="1"/>
              <a:t>L’idea</a:t>
            </a:r>
            <a:r>
              <a:rPr lang="en-US" sz="2400" dirty="0"/>
              <a:t> ha origine dal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Brachistocrona</a:t>
            </a:r>
            <a:r>
              <a:rPr lang="en-US" sz="2400" dirty="0"/>
              <a:t>, di cui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vuole</a:t>
            </a:r>
            <a:r>
              <a:rPr lang="en-US" sz="2400" dirty="0"/>
              <a:t> </a:t>
            </a:r>
            <a:r>
              <a:rPr lang="en-US" sz="2400" dirty="0" err="1"/>
              <a:t>comprovare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la </a:t>
            </a:r>
            <a:r>
              <a:rPr lang="en-US" sz="2400" dirty="0" err="1"/>
              <a:t>soluzione</a:t>
            </a:r>
            <a:r>
              <a:rPr lang="en-US" sz="2400" dirty="0"/>
              <a:t>: la </a:t>
            </a:r>
            <a:r>
              <a:rPr lang="en-US" sz="2400" dirty="0" err="1"/>
              <a:t>cicloide</a:t>
            </a:r>
            <a:r>
              <a:rPr lang="en-US" sz="2400" dirty="0"/>
              <a:t>, è </a:t>
            </a:r>
            <a:r>
              <a:rPr lang="en-US" sz="2400" dirty="0" err="1"/>
              <a:t>effettivamente</a:t>
            </a:r>
            <a:r>
              <a:rPr lang="en-US" sz="2400" dirty="0"/>
              <a:t> la curva </a:t>
            </a:r>
            <a:r>
              <a:rPr lang="en-US" sz="2400" dirty="0" err="1"/>
              <a:t>più</a:t>
            </a:r>
            <a:r>
              <a:rPr lang="en-US" sz="2400" dirty="0"/>
              <a:t> veloce.</a:t>
            </a:r>
          </a:p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progetto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propone di </a:t>
            </a:r>
            <a:r>
              <a:rPr lang="en-US" sz="2400" dirty="0" err="1"/>
              <a:t>conciliare</a:t>
            </a:r>
            <a:r>
              <a:rPr lang="en-US" sz="2400" dirty="0"/>
              <a:t> un </a:t>
            </a:r>
            <a:r>
              <a:rPr lang="en-US" sz="2400" dirty="0" err="1"/>
              <a:t>rigoroso</a:t>
            </a:r>
            <a:r>
              <a:rPr lang="en-US" sz="2400" dirty="0"/>
              <a:t> studio </a:t>
            </a:r>
            <a:r>
              <a:rPr lang="en-US" sz="2400" dirty="0" err="1"/>
              <a:t>simulativo</a:t>
            </a:r>
            <a:r>
              <a:rPr lang="en-US" sz="2400" dirty="0"/>
              <a:t> del </a:t>
            </a:r>
            <a:r>
              <a:rPr lang="en-US" sz="2400" dirty="0" err="1"/>
              <a:t>fenomeno</a:t>
            </a:r>
            <a:r>
              <a:rPr lang="en-US" sz="2400" dirty="0"/>
              <a:t> a un </a:t>
            </a:r>
            <a:r>
              <a:rPr lang="en-US" sz="2400" dirty="0" err="1"/>
              <a:t>utilizzo</a:t>
            </a:r>
            <a:r>
              <a:rPr lang="en-US" sz="2400" dirty="0"/>
              <a:t> semplice e </a:t>
            </a:r>
            <a:r>
              <a:rPr lang="en-US" sz="2400" dirty="0" err="1"/>
              <a:t>ricreativo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soddisfare</a:t>
            </a:r>
            <a:r>
              <a:rPr lang="en-US" sz="2400" dirty="0"/>
              <a:t> </a:t>
            </a:r>
            <a:r>
              <a:rPr lang="en-US" sz="2400" dirty="0" err="1"/>
              <a:t>anche</a:t>
            </a:r>
            <a:r>
              <a:rPr lang="en-US" sz="2400" dirty="0"/>
              <a:t> </a:t>
            </a:r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meno</a:t>
            </a:r>
            <a:r>
              <a:rPr lang="en-US" sz="2400" dirty="0"/>
              <a:t> </a:t>
            </a:r>
            <a:r>
              <a:rPr lang="en-US" sz="2400" dirty="0" err="1"/>
              <a:t>esperto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56CF6-6203-30AE-195E-BD1948F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convessità della circonferenza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BBECCF44-3C6E-CB90-2F81-BFCAE868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77" y="1591701"/>
            <a:ext cx="10137245" cy="4526053"/>
          </a:xfrm>
        </p:spPr>
      </p:pic>
    </p:spTree>
    <p:extLst>
      <p:ext uri="{BB962C8B-B14F-4D97-AF65-F5344CB8AC3E}">
        <p14:creationId xmlns:p14="http://schemas.microsoft.com/office/powerpoint/2010/main" val="252763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B183D-6DCE-09B9-3299-09B8E906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56" y="39561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 raggio della circonferenza</a:t>
            </a:r>
          </a:p>
        </p:txBody>
      </p:sp>
      <p:pic>
        <p:nvPicPr>
          <p:cNvPr id="8" name="Segnaposto contenuto 7" descr="Immagine che contiene schermata, testo, Sistema operativo&#10;&#10;Descrizione generata automaticamente">
            <a:extLst>
              <a:ext uri="{FF2B5EF4-FFF2-40B4-BE49-F238E27FC236}">
                <a16:creationId xmlns:a16="http://schemas.microsoft.com/office/drawing/2014/main" id="{98E8AB7B-FE70-98D8-3DE5-A482654C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44" y="1578428"/>
            <a:ext cx="9678311" cy="4716010"/>
          </a:xfrm>
        </p:spPr>
      </p:pic>
    </p:spTree>
    <p:extLst>
      <p:ext uri="{BB962C8B-B14F-4D97-AF65-F5344CB8AC3E}">
        <p14:creationId xmlns:p14="http://schemas.microsoft.com/office/powerpoint/2010/main" val="113572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4AA9D-2BC8-FBC6-DC35-2C07E35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48" y="45610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dei punti intermedi da interpolare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7B3B6A84-9BB4-E864-1B73-4E478E5D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848" y="1627833"/>
            <a:ext cx="10159589" cy="4530115"/>
          </a:xfrm>
        </p:spPr>
      </p:pic>
    </p:spTree>
    <p:extLst>
      <p:ext uri="{BB962C8B-B14F-4D97-AF65-F5344CB8AC3E}">
        <p14:creationId xmlns:p14="http://schemas.microsoft.com/office/powerpoint/2010/main" val="148099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7B61-8AE6-BD8A-D699-8C16BAB7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754" y="481867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</a:t>
            </a:r>
            <a:r>
              <a:rPr lang="it-IT" sz="2000" dirty="0" err="1"/>
              <a:t>spline</a:t>
            </a:r>
            <a:endParaRPr lang="it-IT" sz="2000" dirty="0"/>
          </a:p>
        </p:txBody>
      </p:sp>
      <p:pic>
        <p:nvPicPr>
          <p:cNvPr id="8" name="Segnaposto contenuto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7AFDB912-69F5-B843-11B6-65768A06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24" y="1698173"/>
            <a:ext cx="10306751" cy="4439680"/>
          </a:xfrm>
        </p:spPr>
      </p:pic>
    </p:spTree>
    <p:extLst>
      <p:ext uri="{BB962C8B-B14F-4D97-AF65-F5344CB8AC3E}">
        <p14:creationId xmlns:p14="http://schemas.microsoft.com/office/powerpoint/2010/main" val="143074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8DC7F-C9DA-023A-17DC-A41B185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2" y="51918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Simulazione e classifica dei tempi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15E4EFF-3696-5E80-CCAF-3C562A79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43" y="1657978"/>
            <a:ext cx="9512145" cy="4560261"/>
          </a:xfrm>
        </p:spPr>
      </p:pic>
    </p:spTree>
    <p:extLst>
      <p:ext uri="{BB962C8B-B14F-4D97-AF65-F5344CB8AC3E}">
        <p14:creationId xmlns:p14="http://schemas.microsoft.com/office/powerpoint/2010/main" val="21367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873" y="475124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Progettazione</a:t>
            </a:r>
            <a:r>
              <a:rPr lang="en-US" sz="2400" dirty="0"/>
              <a:t> e </a:t>
            </a:r>
            <a:r>
              <a:rPr lang="en-US" sz="2400" dirty="0" err="1"/>
              <a:t>sviluppo</a:t>
            </a:r>
            <a:r>
              <a:rPr lang="en-US" sz="2400" dirty="0"/>
              <a:t>  del </a:t>
            </a:r>
            <a:r>
              <a:rPr lang="en-US" sz="2400" dirty="0" err="1"/>
              <a:t>sistema</a:t>
            </a:r>
            <a:r>
              <a:rPr lang="en-US" sz="2400" dirty="0"/>
              <a:t> a causa dell </a:t>
            </a:r>
            <a:r>
              <a:rPr lang="en-US" sz="2400" dirty="0" err="1"/>
              <a:t>mancanza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 </a:t>
            </a:r>
            <a:r>
              <a:rPr lang="en-US" sz="2400" dirty="0" err="1"/>
              <a:t>precedente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realizzazione</a:t>
            </a:r>
            <a:r>
              <a:rPr lang="en-US" sz="2400" dirty="0"/>
              <a:t> di software di tale </a:t>
            </a:r>
            <a:r>
              <a:rPr lang="en-US" sz="2400" dirty="0" err="1"/>
              <a:t>complessità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Numerosi</a:t>
            </a:r>
            <a:r>
              <a:rPr lang="en-US" sz="2400" dirty="0"/>
              <a:t> </a:t>
            </a:r>
            <a:r>
              <a:rPr lang="en-US" sz="2400" dirty="0" err="1"/>
              <a:t>problematiche</a:t>
            </a:r>
            <a:r>
              <a:rPr lang="en-US" sz="2400" dirty="0"/>
              <a:t> e </a:t>
            </a:r>
            <a:r>
              <a:rPr lang="en-US" sz="2400" dirty="0" err="1"/>
              <a:t>questioni</a:t>
            </a:r>
            <a:r>
              <a:rPr lang="en-US" sz="2400" dirty="0"/>
              <a:t> </a:t>
            </a:r>
            <a:r>
              <a:rPr lang="en-US" sz="2400" dirty="0" err="1"/>
              <a:t>matematiche</a:t>
            </a:r>
            <a:r>
              <a:rPr lang="en-US" sz="2400" dirty="0"/>
              <a:t> da </a:t>
            </a:r>
            <a:r>
              <a:rPr lang="en-US" sz="2400" dirty="0" err="1"/>
              <a:t>affrontare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progettazione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Ricerca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 da </a:t>
            </a:r>
            <a:r>
              <a:rPr lang="en-US" sz="2400" dirty="0" err="1"/>
              <a:t>librerie</a:t>
            </a:r>
            <a:r>
              <a:rPr lang="en-US" sz="2400" dirty="0"/>
              <a:t> </a:t>
            </a:r>
            <a:r>
              <a:rPr lang="en-US" sz="2400" dirty="0" err="1"/>
              <a:t>adeguati</a:t>
            </a:r>
            <a:r>
              <a:rPr lang="en-US" sz="2400" dirty="0"/>
              <a:t> al </a:t>
            </a:r>
            <a:r>
              <a:rPr lang="en-US" sz="2400" dirty="0" err="1"/>
              <a:t>contesto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Utilizzo</a:t>
            </a:r>
            <a:r>
              <a:rPr lang="en-US" sz="2400" dirty="0"/>
              <a:t> di </a:t>
            </a:r>
            <a:r>
              <a:rPr lang="en-US" sz="2400" dirty="0" err="1"/>
              <a:t>numerosi</a:t>
            </a:r>
            <a:r>
              <a:rPr lang="en-US" sz="2400" dirty="0"/>
              <a:t> tool </a:t>
            </a:r>
            <a:r>
              <a:rPr lang="en-US" sz="2400" dirty="0" err="1"/>
              <a:t>diversi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Realizzazione</a:t>
            </a:r>
            <a:r>
              <a:rPr lang="en-US" sz="2400" dirty="0"/>
              <a:t> </a:t>
            </a:r>
            <a:r>
              <a:rPr lang="en-US" sz="2400" dirty="0" err="1"/>
              <a:t>dell’animazione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517061"/>
            <a:ext cx="9546771" cy="129302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1964"/>
            <a:ext cx="10820400" cy="4635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progetto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basa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paradigma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programmazione</a:t>
            </a:r>
            <a:r>
              <a:rPr lang="en-US" sz="2400" dirty="0"/>
              <a:t> </a:t>
            </a:r>
            <a:r>
              <a:rPr lang="en-US" sz="2400" dirty="0" err="1"/>
              <a:t>orientata</a:t>
            </a:r>
            <a:r>
              <a:rPr lang="en-US" sz="2400" dirty="0"/>
              <a:t> </a:t>
            </a:r>
            <a:r>
              <a:rPr lang="en-US" sz="2400" dirty="0" err="1"/>
              <a:t>agli</a:t>
            </a:r>
            <a:r>
              <a:rPr lang="en-US" sz="2400" dirty="0"/>
              <a:t> </a:t>
            </a:r>
            <a:r>
              <a:rPr lang="en-US" sz="2400" dirty="0" err="1"/>
              <a:t>oggetti</a:t>
            </a:r>
            <a:r>
              <a:rPr lang="en-US" sz="2400" dirty="0"/>
              <a:t>, ed </a:t>
            </a:r>
            <a:r>
              <a:rPr lang="en-US" sz="2400" dirty="0" err="1"/>
              <a:t>infatti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scritto</a:t>
            </a:r>
            <a:r>
              <a:rPr lang="en-US" sz="2400" dirty="0"/>
              <a:t> con Java. </a:t>
            </a:r>
          </a:p>
          <a:p>
            <a:pPr marL="0" indent="0">
              <a:buNone/>
            </a:pPr>
            <a:r>
              <a:rPr lang="en-US" sz="2400" dirty="0" err="1"/>
              <a:t>L’interfaccia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realizzata</a:t>
            </a:r>
            <a:r>
              <a:rPr lang="en-US" sz="2400" dirty="0"/>
              <a:t> con il framework JavaFX per </a:t>
            </a:r>
            <a:r>
              <a:rPr lang="en-US" sz="2400" dirty="0" err="1"/>
              <a:t>assicurare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interfaccia</a:t>
            </a:r>
            <a:r>
              <a:rPr lang="en-US" sz="2400" dirty="0"/>
              <a:t> moderna e </a:t>
            </a:r>
            <a:r>
              <a:rPr lang="en-US" sz="2400" dirty="0" err="1"/>
              <a:t>prestante</a:t>
            </a:r>
            <a:r>
              <a:rPr lang="en-US" sz="2400" dirty="0"/>
              <a:t>, </a:t>
            </a:r>
            <a:r>
              <a:rPr lang="en-US" sz="2400" dirty="0" err="1"/>
              <a:t>soprattutto</a:t>
            </a:r>
            <a:r>
              <a:rPr lang="en-US" sz="2400" dirty="0"/>
              <a:t> per </a:t>
            </a:r>
            <a:r>
              <a:rPr lang="en-US" sz="2400" dirty="0" err="1"/>
              <a:t>l’animazione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caduta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Per la </a:t>
            </a:r>
            <a:r>
              <a:rPr lang="en-US" sz="2400" dirty="0" err="1"/>
              <a:t>progettazione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usata</a:t>
            </a:r>
            <a:r>
              <a:rPr lang="en-US" sz="2400" dirty="0"/>
              <a:t> </a:t>
            </a:r>
            <a:r>
              <a:rPr lang="en-US" sz="2400" dirty="0" err="1"/>
              <a:t>principalmente</a:t>
            </a:r>
            <a:r>
              <a:rPr lang="en-US" sz="2400" dirty="0"/>
              <a:t> la </a:t>
            </a:r>
            <a:r>
              <a:rPr lang="en-US" sz="2400" dirty="0" err="1"/>
              <a:t>modellazione</a:t>
            </a:r>
            <a:r>
              <a:rPr lang="en-US" sz="2400" dirty="0"/>
              <a:t> UML, </a:t>
            </a:r>
            <a:r>
              <a:rPr lang="en-US" sz="2400" dirty="0" err="1"/>
              <a:t>tramite</a:t>
            </a:r>
            <a:r>
              <a:rPr lang="en-US" sz="2400" dirty="0"/>
              <a:t> Papyrus.</a:t>
            </a:r>
          </a:p>
          <a:p>
            <a:pPr marL="0" indent="0">
              <a:buNone/>
            </a:pPr>
            <a:r>
              <a:rPr lang="en-US" sz="2400" dirty="0"/>
              <a:t>I tool </a:t>
            </a:r>
            <a:r>
              <a:rPr lang="en-US" sz="2400" dirty="0" err="1"/>
              <a:t>utilizzati</a:t>
            </a:r>
            <a:r>
              <a:rPr lang="en-US" sz="2400" dirty="0"/>
              <a:t> </a:t>
            </a:r>
            <a:r>
              <a:rPr lang="en-US" sz="2400" dirty="0" err="1"/>
              <a:t>comprendono</a:t>
            </a:r>
            <a:r>
              <a:rPr lang="en-US" sz="2400" dirty="0"/>
              <a:t> </a:t>
            </a:r>
            <a:r>
              <a:rPr lang="en-US" sz="2400" dirty="0" err="1"/>
              <a:t>Github</a:t>
            </a:r>
            <a:r>
              <a:rPr lang="en-US" sz="2400" dirty="0"/>
              <a:t>             Eclipse              Papyrus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StanIDE</a:t>
            </a:r>
            <a:r>
              <a:rPr lang="en-US" sz="2400" dirty="0"/>
              <a:t>             </a:t>
            </a:r>
            <a:r>
              <a:rPr lang="en-US" sz="2400" dirty="0" err="1"/>
              <a:t>SonarLint</a:t>
            </a:r>
            <a:r>
              <a:rPr lang="en-US" sz="2400" dirty="0"/>
              <a:t>                        </a:t>
            </a:r>
            <a:r>
              <a:rPr lang="en-US" sz="2400" dirty="0" err="1"/>
              <a:t>Geogebra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Immagine 6" descr="Immagine che contiene cerchio, Elementi grafici, Policromia, design&#10;&#10;Descrizione generata automaticamente">
            <a:extLst>
              <a:ext uri="{FF2B5EF4-FFF2-40B4-BE49-F238E27FC236}">
                <a16:creationId xmlns:a16="http://schemas.microsoft.com/office/drawing/2014/main" id="{07C0C5E0-E287-0DEE-F468-EEC0A119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698" y="4283565"/>
            <a:ext cx="904351" cy="904351"/>
          </a:xfrm>
          <a:prstGeom prst="rect">
            <a:avLst/>
          </a:prstGeom>
        </p:spPr>
      </p:pic>
      <p:pic>
        <p:nvPicPr>
          <p:cNvPr id="9" name="Immagine 8" descr="Immagine che contiene clipart, simbolo&#10;&#10;Descrizione generata automaticamente">
            <a:extLst>
              <a:ext uri="{FF2B5EF4-FFF2-40B4-BE49-F238E27FC236}">
                <a16:creationId xmlns:a16="http://schemas.microsoft.com/office/drawing/2014/main" id="{BDD252E1-06B3-EF6E-1A92-B34D064E6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150" y="4359434"/>
            <a:ext cx="844505" cy="844505"/>
          </a:xfrm>
          <a:prstGeom prst="rect">
            <a:avLst/>
          </a:prstGeom>
        </p:spPr>
      </p:pic>
      <p:pic>
        <p:nvPicPr>
          <p:cNvPr id="11" name="Immagine 10" descr="Immagine che contiene Rettangolo, Policromia, Elementi grafici, design&#10;&#10;Descrizione generata automaticamente">
            <a:extLst>
              <a:ext uri="{FF2B5EF4-FFF2-40B4-BE49-F238E27FC236}">
                <a16:creationId xmlns:a16="http://schemas.microsoft.com/office/drawing/2014/main" id="{B8F3FB95-FC4D-4EED-3581-FB021D119E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631" t="22425" r="24176" b="25385"/>
          <a:stretch/>
        </p:blipFill>
        <p:spPr>
          <a:xfrm>
            <a:off x="1959429" y="5276017"/>
            <a:ext cx="826702" cy="826702"/>
          </a:xfrm>
          <a:prstGeom prst="rect">
            <a:avLst/>
          </a:prstGeom>
        </p:spPr>
      </p:pic>
      <p:pic>
        <p:nvPicPr>
          <p:cNvPr id="13" name="Immagine 12" descr="Immagine che contiene uccello, Elementi grafici, cartone animato&#10;&#10;Descrizione generata automaticamente">
            <a:extLst>
              <a:ext uri="{FF2B5EF4-FFF2-40B4-BE49-F238E27FC236}">
                <a16:creationId xmlns:a16="http://schemas.microsoft.com/office/drawing/2014/main" id="{25335398-1C79-515D-AEED-96DFB03E8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092" y="4179187"/>
            <a:ext cx="1113108" cy="1113108"/>
          </a:xfrm>
          <a:prstGeom prst="rect">
            <a:avLst/>
          </a:prstGeom>
        </p:spPr>
      </p:pic>
      <p:pic>
        <p:nvPicPr>
          <p:cNvPr id="15" name="Immagine 14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CC4F7CBA-E35C-B1C9-9BE1-9EA5D03A8C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33" t="1363" r="4878" b="6504"/>
          <a:stretch/>
        </p:blipFill>
        <p:spPr>
          <a:xfrm>
            <a:off x="4445314" y="5436123"/>
            <a:ext cx="1773953" cy="562827"/>
          </a:xfrm>
          <a:prstGeom prst="rect">
            <a:avLst/>
          </a:prstGeom>
        </p:spPr>
      </p:pic>
      <p:pic>
        <p:nvPicPr>
          <p:cNvPr id="17" name="Immagine 16" descr="Immagine che contiene cerchio, Policromia, arte&#10;&#10;Descrizione generata automaticamente">
            <a:extLst>
              <a:ext uri="{FF2B5EF4-FFF2-40B4-BE49-F238E27FC236}">
                <a16:creationId xmlns:a16="http://schemas.microsoft.com/office/drawing/2014/main" id="{8FC166F8-8360-7827-AC6B-3DD6A2D1DA4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522" t="12035" r="8782" b="10118"/>
          <a:stretch/>
        </p:blipFill>
        <p:spPr>
          <a:xfrm>
            <a:off x="8033356" y="5276017"/>
            <a:ext cx="926717" cy="8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8416"/>
            <a:ext cx="11090868" cy="426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La gestione della configurazione è stata supportata da </a:t>
            </a:r>
            <a:r>
              <a:rPr lang="it-IT" sz="2800" dirty="0" err="1"/>
              <a:t>github</a:t>
            </a:r>
            <a:r>
              <a:rPr lang="it-IT" sz="2800" dirty="0"/>
              <a:t> e </a:t>
            </a:r>
            <a:r>
              <a:rPr lang="it-IT" sz="2800" dirty="0" err="1"/>
              <a:t>github</a:t>
            </a:r>
            <a:r>
              <a:rPr lang="it-IT" sz="2800" dirty="0"/>
              <a:t> desktop, per il controllo delle versioni, l’implementazione delle modifiche e la collaborazione.</a:t>
            </a:r>
          </a:p>
          <a:p>
            <a:pPr marL="0" indent="0">
              <a:buNone/>
            </a:pPr>
            <a:r>
              <a:rPr lang="it-IT" sz="2800" dirty="0"/>
              <a:t>Sono state utilizzate le principali caratteristiche di </a:t>
            </a:r>
            <a:r>
              <a:rPr lang="it-IT" sz="2800" dirty="0" err="1"/>
              <a:t>github</a:t>
            </a:r>
            <a:r>
              <a:rPr lang="it-IT" sz="2800" dirty="0"/>
              <a:t>, come gli </a:t>
            </a:r>
            <a:r>
              <a:rPr lang="it-IT" sz="2800" dirty="0" err="1"/>
              <a:t>issue</a:t>
            </a:r>
            <a:r>
              <a:rPr lang="it-IT" sz="2800" dirty="0"/>
              <a:t> per la comunicazione di esigenze e problematiche, i </a:t>
            </a:r>
            <a:r>
              <a:rPr lang="it-IT" sz="2800" dirty="0" err="1"/>
              <a:t>branch</a:t>
            </a:r>
            <a:r>
              <a:rPr lang="it-IT" sz="2800" dirty="0"/>
              <a:t> e le pull </a:t>
            </a:r>
            <a:r>
              <a:rPr lang="it-IT" sz="2800" dirty="0" err="1"/>
              <a:t>request</a:t>
            </a:r>
            <a:r>
              <a:rPr lang="it-IT" sz="2800" dirty="0"/>
              <a:t> per lo sviluppo di nuove modifiche incerte che rischiavano di invalidare la correttezza della baseline funzionante.</a:t>
            </a:r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43310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6338"/>
            <a:ext cx="1082040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progetto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realizzato</a:t>
            </a:r>
            <a:r>
              <a:rPr lang="en-US" sz="2400" dirty="0"/>
              <a:t> con </a:t>
            </a:r>
            <a:r>
              <a:rPr lang="en-US" sz="2400" dirty="0" err="1"/>
              <a:t>l’approccio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prototipazione</a:t>
            </a:r>
            <a:r>
              <a:rPr lang="en-US" sz="2400" dirty="0"/>
              <a:t> </a:t>
            </a:r>
            <a:r>
              <a:rPr lang="en-US" sz="2400" dirty="0" err="1"/>
              <a:t>evolutiva</a:t>
            </a:r>
            <a:r>
              <a:rPr lang="en-US" sz="2400" dirty="0"/>
              <a:t>, a causa </a:t>
            </a:r>
            <a:r>
              <a:rPr lang="en-US" sz="2400" dirty="0" err="1"/>
              <a:t>dell’elevata</a:t>
            </a:r>
            <a:r>
              <a:rPr lang="en-US" sz="2400" dirty="0"/>
              <a:t> </a:t>
            </a:r>
            <a:r>
              <a:rPr lang="en-US" sz="2400" dirty="0" err="1"/>
              <a:t>incertezza</a:t>
            </a:r>
            <a:r>
              <a:rPr lang="en-US" sz="2400" dirty="0"/>
              <a:t> </a:t>
            </a:r>
            <a:r>
              <a:rPr lang="en-US" sz="2400" dirty="0" err="1"/>
              <a:t>dovuta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mancanza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Si ha </a:t>
            </a:r>
            <a:r>
              <a:rPr lang="en-US" sz="2400" dirty="0" err="1"/>
              <a:t>cercato</a:t>
            </a:r>
            <a:r>
              <a:rPr lang="en-US" sz="2400" dirty="0"/>
              <a:t> di </a:t>
            </a:r>
            <a:r>
              <a:rPr lang="en-US" sz="2400" dirty="0" err="1"/>
              <a:t>raggiungere</a:t>
            </a:r>
            <a:r>
              <a:rPr lang="en-US" sz="2400" dirty="0"/>
              <a:t> il prima possible un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funzionante</a:t>
            </a:r>
            <a:r>
              <a:rPr lang="en-US" sz="2400" dirty="0"/>
              <a:t> e </a:t>
            </a:r>
            <a:r>
              <a:rPr lang="en-US" sz="2400" dirty="0" err="1"/>
              <a:t>successivamente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svolta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corposa</a:t>
            </a:r>
            <a:r>
              <a:rPr lang="en-US" sz="2400" dirty="0"/>
              <a:t> </a:t>
            </a:r>
            <a:r>
              <a:rPr lang="en-US" sz="2400" dirty="0" err="1"/>
              <a:t>attività</a:t>
            </a:r>
            <a:r>
              <a:rPr lang="en-US" sz="2400" dirty="0"/>
              <a:t> di </a:t>
            </a:r>
            <a:r>
              <a:rPr lang="en-US" sz="2400" dirty="0" err="1"/>
              <a:t>ristrutturazione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Nel </a:t>
            </a:r>
            <a:r>
              <a:rPr lang="en-US" sz="2400" dirty="0" err="1"/>
              <a:t>contesto</a:t>
            </a:r>
            <a:r>
              <a:rPr lang="en-US" sz="2400" dirty="0"/>
              <a:t> </a:t>
            </a:r>
            <a:r>
              <a:rPr lang="en-US" sz="2400" dirty="0" err="1"/>
              <a:t>dello</a:t>
            </a:r>
            <a:r>
              <a:rPr lang="en-US" sz="2400" dirty="0"/>
              <a:t> </a:t>
            </a:r>
            <a:r>
              <a:rPr lang="en-US" sz="2400" dirty="0" err="1"/>
              <a:t>sviluppo</a:t>
            </a:r>
            <a:r>
              <a:rPr lang="en-US" sz="2400" dirty="0"/>
              <a:t> del </a:t>
            </a:r>
            <a:r>
              <a:rPr lang="en-US" sz="2400" dirty="0" err="1"/>
              <a:t>prototipo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seguito</a:t>
            </a:r>
            <a:r>
              <a:rPr lang="en-US" sz="2400" dirty="0"/>
              <a:t> il </a:t>
            </a:r>
            <a:r>
              <a:rPr lang="en-US" sz="2400" dirty="0" err="1"/>
              <a:t>modello</a:t>
            </a:r>
            <a:r>
              <a:rPr lang="en-US" sz="2400" dirty="0"/>
              <a:t> </a:t>
            </a:r>
            <a:r>
              <a:rPr lang="en-US" sz="2400" dirty="0" err="1"/>
              <a:t>dello</a:t>
            </a:r>
            <a:r>
              <a:rPr lang="en-US" sz="2400" dirty="0"/>
              <a:t> </a:t>
            </a:r>
            <a:r>
              <a:rPr lang="en-US" sz="2400" dirty="0" err="1"/>
              <a:t>sviluppo</a:t>
            </a:r>
            <a:r>
              <a:rPr lang="en-US" sz="2400" dirty="0"/>
              <a:t> </a:t>
            </a:r>
            <a:r>
              <a:rPr lang="en-US" sz="2400" dirty="0" err="1"/>
              <a:t>incrementale</a:t>
            </a:r>
            <a:r>
              <a:rPr lang="en-US" sz="2400" dirty="0"/>
              <a:t>, </a:t>
            </a:r>
            <a:r>
              <a:rPr lang="en-US" sz="2400" dirty="0" err="1"/>
              <a:t>partendo</a:t>
            </a:r>
            <a:r>
              <a:rPr lang="en-US" sz="2400" dirty="0"/>
              <a:t> fin da subito con un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funzionante</a:t>
            </a:r>
            <a:r>
              <a:rPr lang="en-US" sz="2400" dirty="0"/>
              <a:t> e </a:t>
            </a:r>
            <a:r>
              <a:rPr lang="en-US" sz="2400" dirty="0" err="1"/>
              <a:t>aggiungendo</a:t>
            </a:r>
            <a:r>
              <a:rPr lang="en-US" sz="2400" dirty="0"/>
              <a:t> le </a:t>
            </a:r>
            <a:r>
              <a:rPr lang="en-US" sz="2400" dirty="0" err="1"/>
              <a:t>funzionalità</a:t>
            </a:r>
            <a:r>
              <a:rPr lang="en-US" sz="2400" dirty="0"/>
              <a:t> </a:t>
            </a:r>
            <a:r>
              <a:rPr lang="en-US" sz="2400" dirty="0" err="1"/>
              <a:t>gradualmente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Tale </a:t>
            </a:r>
            <a:r>
              <a:rPr lang="en-US" sz="2400" dirty="0" err="1"/>
              <a:t>scelta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spinta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caratteristica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 di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organizzato</a:t>
            </a:r>
            <a:r>
              <a:rPr lang="en-US" sz="2400" dirty="0"/>
              <a:t> secondo un </a:t>
            </a:r>
            <a:r>
              <a:rPr lang="en-US" sz="2400" dirty="0" err="1"/>
              <a:t>rigido</a:t>
            </a:r>
            <a:r>
              <a:rPr lang="en-US" sz="2400" dirty="0"/>
              <a:t> schema di </a:t>
            </a:r>
            <a:r>
              <a:rPr lang="en-US" sz="2400" dirty="0" err="1"/>
              <a:t>interazione</a:t>
            </a:r>
            <a:r>
              <a:rPr lang="en-US" sz="2400" dirty="0"/>
              <a:t> con </a:t>
            </a:r>
            <a:r>
              <a:rPr lang="en-US" sz="2400" dirty="0" err="1"/>
              <a:t>l’utente</a:t>
            </a:r>
            <a:r>
              <a:rPr lang="en-US" sz="2400" dirty="0"/>
              <a:t>, e </a:t>
            </a:r>
            <a:r>
              <a:rPr lang="en-US" sz="2400" dirty="0" err="1"/>
              <a:t>pertanto</a:t>
            </a:r>
            <a:r>
              <a:rPr lang="en-US" sz="2400" dirty="0"/>
              <a:t> la </a:t>
            </a:r>
            <a:r>
              <a:rPr lang="en-US" sz="2400" dirty="0" err="1"/>
              <a:t>funzionalità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aggiunta</a:t>
            </a:r>
            <a:r>
              <a:rPr lang="en-US" sz="2400" dirty="0"/>
              <a:t> </a:t>
            </a:r>
            <a:r>
              <a:rPr lang="en-US" sz="2400" dirty="0" err="1"/>
              <a:t>seguendo</a:t>
            </a:r>
            <a:r>
              <a:rPr lang="en-US" sz="2400" dirty="0"/>
              <a:t> </a:t>
            </a:r>
            <a:r>
              <a:rPr lang="en-US" sz="2400" dirty="0" err="1"/>
              <a:t>l’ordinamento</a:t>
            </a:r>
            <a:r>
              <a:rPr lang="en-US" sz="2400" dirty="0"/>
              <a:t> </a:t>
            </a:r>
            <a:r>
              <a:rPr lang="en-US" sz="2400" dirty="0" err="1"/>
              <a:t>temporale</a:t>
            </a:r>
            <a:r>
              <a:rPr lang="en-US" sz="2400" dirty="0"/>
              <a:t> di tale </a:t>
            </a:r>
            <a:r>
              <a:rPr lang="en-US" sz="2400" dirty="0" err="1"/>
              <a:t>flusso</a:t>
            </a:r>
            <a:r>
              <a:rPr lang="en-US" sz="2400" dirty="0"/>
              <a:t> di </a:t>
            </a:r>
            <a:r>
              <a:rPr lang="en-US" sz="2400" dirty="0" err="1"/>
              <a:t>interazione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456" y="434929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10" y="1674219"/>
            <a:ext cx="10860833" cy="4748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 </a:t>
            </a:r>
            <a:r>
              <a:rPr lang="en-US" sz="2400" dirty="0" err="1"/>
              <a:t>requisiti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stati</a:t>
            </a:r>
            <a:r>
              <a:rPr lang="en-US" sz="2400" dirty="0"/>
              <a:t> </a:t>
            </a:r>
            <a:r>
              <a:rPr lang="en-US" sz="2400" dirty="0" err="1"/>
              <a:t>suggeriti</a:t>
            </a:r>
            <a:r>
              <a:rPr lang="en-US" sz="2400" dirty="0"/>
              <a:t> dal </a:t>
            </a:r>
            <a:r>
              <a:rPr lang="en-US" sz="2400" dirty="0" err="1"/>
              <a:t>contesto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brachistocrona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Non è </a:t>
            </a:r>
            <a:r>
              <a:rPr lang="en-US" sz="2400" dirty="0" err="1"/>
              <a:t>stata</a:t>
            </a:r>
            <a:r>
              <a:rPr lang="en-US" sz="2400" dirty="0"/>
              <a:t> necessaria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corposa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di </a:t>
            </a:r>
            <a:r>
              <a:rPr lang="en-US" sz="2400" dirty="0" err="1"/>
              <a:t>ingegneria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requisiti</a:t>
            </a:r>
            <a:r>
              <a:rPr lang="en-US" sz="2400" dirty="0"/>
              <a:t> in </a:t>
            </a:r>
            <a:r>
              <a:rPr lang="en-US" sz="2400" dirty="0" err="1"/>
              <a:t>quanto</a:t>
            </a:r>
            <a:r>
              <a:rPr lang="en-US" sz="2400" dirty="0"/>
              <a:t> la </a:t>
            </a:r>
            <a:r>
              <a:rPr lang="en-US" sz="2400" dirty="0" err="1"/>
              <a:t>complessità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 non è </a:t>
            </a:r>
            <a:r>
              <a:rPr lang="en-US" sz="2400" dirty="0" err="1"/>
              <a:t>dovuta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complessità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modellazione</a:t>
            </a:r>
            <a:r>
              <a:rPr lang="en-US" sz="2400" dirty="0"/>
              <a:t> </a:t>
            </a:r>
            <a:r>
              <a:rPr lang="en-US" sz="2400" dirty="0" err="1"/>
              <a:t>dell’UoD</a:t>
            </a:r>
            <a:r>
              <a:rPr lang="en-US" sz="2400" dirty="0"/>
              <a:t>,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piuttosto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complessità</a:t>
            </a:r>
            <a:r>
              <a:rPr lang="en-US" sz="2400" dirty="0"/>
              <a:t> </a:t>
            </a:r>
            <a:r>
              <a:rPr lang="en-US" sz="2400" dirty="0" err="1"/>
              <a:t>intrinseca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componenti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La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requisiti</a:t>
            </a:r>
            <a:r>
              <a:rPr lang="en-US" sz="2400" dirty="0"/>
              <a:t> ha </a:t>
            </a:r>
            <a:r>
              <a:rPr lang="en-US" sz="2400" dirty="0" err="1"/>
              <a:t>riguardato</a:t>
            </a:r>
            <a:r>
              <a:rPr lang="en-US" sz="2400" dirty="0"/>
              <a:t> </a:t>
            </a:r>
            <a:r>
              <a:rPr lang="en-US" sz="2400" dirty="0" err="1"/>
              <a:t>principalemente</a:t>
            </a:r>
            <a:r>
              <a:rPr lang="en-US" sz="2400" dirty="0"/>
              <a:t> le </a:t>
            </a:r>
            <a:r>
              <a:rPr lang="en-US" sz="2400" dirty="0" err="1"/>
              <a:t>decisioni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come </a:t>
            </a:r>
            <a:r>
              <a:rPr lang="en-US" sz="2400" dirty="0" err="1"/>
              <a:t>dovesse</a:t>
            </a:r>
            <a:r>
              <a:rPr lang="en-US" sz="2400" dirty="0"/>
              <a:t>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realizzata</a:t>
            </a:r>
            <a:r>
              <a:rPr lang="en-US" sz="2400" dirty="0"/>
              <a:t> </a:t>
            </a:r>
            <a:r>
              <a:rPr lang="en-US" sz="2400" dirty="0" err="1"/>
              <a:t>l’interfaccia</a:t>
            </a:r>
            <a:r>
              <a:rPr lang="en-US" sz="2400" dirty="0"/>
              <a:t> e </a:t>
            </a:r>
            <a:r>
              <a:rPr lang="en-US" sz="2400" dirty="0" err="1"/>
              <a:t>l’interazione</a:t>
            </a:r>
            <a:r>
              <a:rPr lang="en-US" sz="2400" dirty="0"/>
              <a:t> con </a:t>
            </a:r>
            <a:r>
              <a:rPr lang="en-US" sz="2400" dirty="0" err="1"/>
              <a:t>l’utente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Si è </a:t>
            </a:r>
            <a:r>
              <a:rPr lang="en-US" sz="2400" dirty="0" err="1"/>
              <a:t>optato</a:t>
            </a:r>
            <a:r>
              <a:rPr lang="en-US" sz="2400" dirty="0"/>
              <a:t> per un </a:t>
            </a:r>
            <a:r>
              <a:rPr lang="en-US" sz="2400" dirty="0" err="1"/>
              <a:t>approccio</a:t>
            </a:r>
            <a:r>
              <a:rPr lang="en-US" sz="2400" dirty="0"/>
              <a:t> </a:t>
            </a:r>
            <a:r>
              <a:rPr lang="en-US" sz="2400" dirty="0" err="1"/>
              <a:t>caratterizzato</a:t>
            </a:r>
            <a:r>
              <a:rPr lang="en-US" sz="2400" dirty="0"/>
              <a:t> da </a:t>
            </a:r>
            <a:r>
              <a:rPr lang="en-US" sz="2400" dirty="0" err="1"/>
              <a:t>un’interfaccia</a:t>
            </a:r>
            <a:r>
              <a:rPr lang="en-US" sz="2400" dirty="0"/>
              <a:t> </a:t>
            </a:r>
            <a:r>
              <a:rPr lang="en-US" sz="2400" dirty="0" err="1"/>
              <a:t>pulita</a:t>
            </a:r>
            <a:r>
              <a:rPr lang="en-US" sz="2400" dirty="0"/>
              <a:t>, con </a:t>
            </a:r>
            <a:r>
              <a:rPr lang="en-US" sz="2400" dirty="0" err="1"/>
              <a:t>pochi</a:t>
            </a:r>
            <a:r>
              <a:rPr lang="en-US" sz="2400" dirty="0"/>
              <a:t> </a:t>
            </a:r>
            <a:r>
              <a:rPr lang="en-US" sz="2400" dirty="0" err="1"/>
              <a:t>elementi</a:t>
            </a:r>
            <a:r>
              <a:rPr lang="en-US" sz="2400" dirty="0"/>
              <a:t> e un’ </a:t>
            </a:r>
            <a:r>
              <a:rPr lang="en-US" sz="2400" dirty="0" err="1"/>
              <a:t>interazione</a:t>
            </a:r>
            <a:r>
              <a:rPr lang="en-US" sz="2400" dirty="0"/>
              <a:t> con </a:t>
            </a:r>
            <a:r>
              <a:rPr lang="en-US" sz="2400" dirty="0" err="1"/>
              <a:t>l’utente</a:t>
            </a:r>
            <a:r>
              <a:rPr lang="en-US" sz="2400" dirty="0"/>
              <a:t> semplice, veloce, e </a:t>
            </a:r>
            <a:r>
              <a:rPr lang="en-US" sz="2400" dirty="0" err="1"/>
              <a:t>finalizzata</a:t>
            </a:r>
            <a:r>
              <a:rPr lang="en-US" sz="2400" dirty="0"/>
              <a:t> </a:t>
            </a:r>
            <a:r>
              <a:rPr lang="en-US" sz="2400" dirty="0" err="1"/>
              <a:t>all’obiettivo</a:t>
            </a:r>
            <a:r>
              <a:rPr lang="en-US" sz="2400" dirty="0"/>
              <a:t>, senza </a:t>
            </a:r>
            <a:r>
              <a:rPr lang="en-US" sz="2400" dirty="0" err="1"/>
              <a:t>richiedere</a:t>
            </a:r>
            <a:r>
              <a:rPr lang="en-US" sz="2400" dirty="0"/>
              <a:t> </a:t>
            </a:r>
            <a:r>
              <a:rPr lang="en-US" sz="2400" dirty="0" err="1"/>
              <a:t>lunghe</a:t>
            </a:r>
            <a:r>
              <a:rPr lang="en-US" sz="2400" dirty="0"/>
              <a:t> e </a:t>
            </a:r>
            <a:r>
              <a:rPr lang="en-US" sz="2400" dirty="0" err="1"/>
              <a:t>ingombranti</a:t>
            </a:r>
            <a:r>
              <a:rPr lang="en-US" sz="2400" dirty="0"/>
              <a:t> </a:t>
            </a:r>
            <a:r>
              <a:rPr lang="en-US" sz="2400" dirty="0" err="1"/>
              <a:t>configurazioni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Non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eseguita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approfondita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dirty="0" err="1"/>
              <a:t>architettonica</a:t>
            </a:r>
            <a:r>
              <a:rPr lang="en-US" sz="2400" dirty="0"/>
              <a:t>. La </a:t>
            </a:r>
            <a:r>
              <a:rPr lang="en-US" sz="2400" dirty="0" err="1"/>
              <a:t>qualità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incorporata</a:t>
            </a:r>
            <a:r>
              <a:rPr lang="en-US" sz="2400" dirty="0"/>
              <a:t> </a:t>
            </a:r>
            <a:r>
              <a:rPr lang="en-US" sz="2400" dirty="0" err="1"/>
              <a:t>durante</a:t>
            </a:r>
            <a:r>
              <a:rPr lang="en-US" sz="2400" dirty="0"/>
              <a:t> lo </a:t>
            </a:r>
            <a:r>
              <a:rPr lang="en-US" sz="2400" dirty="0" err="1"/>
              <a:t>sviluppo</a:t>
            </a:r>
            <a:r>
              <a:rPr lang="en-US" sz="2400" dirty="0"/>
              <a:t> con </a:t>
            </a:r>
            <a:r>
              <a:rPr lang="en-US" sz="2400" dirty="0" err="1"/>
              <a:t>miglioramenti</a:t>
            </a:r>
            <a:r>
              <a:rPr lang="en-US" sz="2400" dirty="0"/>
              <a:t> </a:t>
            </a:r>
            <a:r>
              <a:rPr lang="en-US" sz="2400" dirty="0" err="1"/>
              <a:t>suggeriti</a:t>
            </a:r>
            <a:r>
              <a:rPr lang="en-US" sz="2400" dirty="0"/>
              <a:t> dal test </a:t>
            </a:r>
            <a:r>
              <a:rPr lang="en-US" sz="2400" dirty="0" err="1"/>
              <a:t>manuale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presenta</a:t>
            </a:r>
            <a:r>
              <a:rPr lang="en-US" sz="2400" dirty="0"/>
              <a:t> uno stile </a:t>
            </a:r>
            <a:r>
              <a:rPr lang="en-US" sz="2400" dirty="0" err="1"/>
              <a:t>architetturale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ispira</a:t>
            </a:r>
            <a:r>
              <a:rPr lang="en-US" sz="2400" dirty="0"/>
              <a:t> a MVC: Il model </a:t>
            </a:r>
            <a:r>
              <a:rPr lang="en-US" sz="2400" dirty="0" err="1"/>
              <a:t>gestisce</a:t>
            </a:r>
            <a:r>
              <a:rPr lang="en-US" sz="2400" dirty="0"/>
              <a:t> I </a:t>
            </a:r>
            <a:r>
              <a:rPr lang="en-US" sz="2400" dirty="0" err="1"/>
              <a:t>calcoli</a:t>
            </a:r>
            <a:r>
              <a:rPr lang="en-US" sz="2400" dirty="0"/>
              <a:t> e il </a:t>
            </a:r>
            <a:r>
              <a:rPr lang="en-US" sz="2400" dirty="0" err="1"/>
              <a:t>popolamento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strutture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r>
              <a:rPr lang="en-US" sz="2400" dirty="0"/>
              <a:t> in background, Il View </a:t>
            </a:r>
            <a:r>
              <a:rPr lang="en-US" sz="2400" dirty="0" err="1"/>
              <a:t>rappresenta</a:t>
            </a:r>
            <a:r>
              <a:rPr lang="en-US" sz="2400" dirty="0"/>
              <a:t> la </a:t>
            </a:r>
            <a:r>
              <a:rPr lang="en-US" sz="2400" dirty="0" err="1"/>
              <a:t>parte</a:t>
            </a:r>
            <a:r>
              <a:rPr lang="en-US" sz="2400" dirty="0"/>
              <a:t> </a:t>
            </a:r>
            <a:r>
              <a:rPr lang="en-US" sz="2400" dirty="0" err="1"/>
              <a:t>dell’interfaccia</a:t>
            </a:r>
            <a:r>
              <a:rPr lang="en-US" sz="2400" dirty="0"/>
              <a:t> </a:t>
            </a:r>
            <a:r>
              <a:rPr lang="en-US" sz="2400" dirty="0" err="1"/>
              <a:t>utente</a:t>
            </a:r>
            <a:r>
              <a:rPr lang="en-US" sz="2400" dirty="0"/>
              <a:t>, </a:t>
            </a:r>
            <a:r>
              <a:rPr lang="en-US" sz="2400" dirty="0" err="1"/>
              <a:t>mentre</a:t>
            </a:r>
            <a:r>
              <a:rPr lang="en-US" sz="2400" dirty="0"/>
              <a:t> il controller </a:t>
            </a:r>
            <a:r>
              <a:rPr lang="en-US" sz="2400" dirty="0" err="1"/>
              <a:t>valida</a:t>
            </a:r>
            <a:r>
              <a:rPr lang="en-US" sz="2400" dirty="0"/>
              <a:t> </a:t>
            </a:r>
            <a:r>
              <a:rPr lang="en-US" sz="2400" dirty="0" err="1"/>
              <a:t>gli</a:t>
            </a:r>
            <a:r>
              <a:rPr lang="en-US" sz="2400" dirty="0"/>
              <a:t> input </a:t>
            </a:r>
            <a:r>
              <a:rPr lang="en-US" sz="2400" dirty="0" err="1"/>
              <a:t>dell’utente</a:t>
            </a:r>
            <a:r>
              <a:rPr lang="en-US" sz="2400" dirty="0"/>
              <a:t> e </a:t>
            </a:r>
            <a:r>
              <a:rPr lang="en-US" sz="2400" dirty="0" err="1"/>
              <a:t>trasmette</a:t>
            </a:r>
            <a:r>
              <a:rPr lang="en-US" sz="2400" dirty="0"/>
              <a:t> I </a:t>
            </a:r>
            <a:r>
              <a:rPr lang="en-US" sz="2400" dirty="0" err="1"/>
              <a:t>comandi</a:t>
            </a:r>
            <a:r>
              <a:rPr lang="en-US" sz="2400" dirty="0"/>
              <a:t> al model.</a:t>
            </a:r>
          </a:p>
          <a:p>
            <a:pPr marL="0" indent="0">
              <a:buNone/>
            </a:pPr>
            <a:r>
              <a:rPr lang="en-US" sz="2400" dirty="0" err="1"/>
              <a:t>Inoltre</a:t>
            </a:r>
            <a:r>
              <a:rPr lang="en-US" sz="2400" dirty="0"/>
              <a:t>,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fatto</a:t>
            </a:r>
            <a:r>
              <a:rPr lang="en-US" sz="2400" dirty="0"/>
              <a:t> </a:t>
            </a:r>
            <a:r>
              <a:rPr lang="en-US" sz="2400" dirty="0" err="1"/>
              <a:t>ampio</a:t>
            </a:r>
            <a:r>
              <a:rPr lang="en-US" sz="2400" dirty="0"/>
              <a:t>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dirty="0" err="1"/>
              <a:t>dell’invocazione</a:t>
            </a:r>
            <a:r>
              <a:rPr lang="en-US" sz="2400" dirty="0"/>
              <a:t> </a:t>
            </a:r>
            <a:r>
              <a:rPr lang="en-US" sz="2400" dirty="0" err="1"/>
              <a:t>implicita</a:t>
            </a:r>
            <a:r>
              <a:rPr lang="en-US" sz="2400" dirty="0"/>
              <a:t> per la </a:t>
            </a:r>
            <a:r>
              <a:rPr lang="en-US" sz="2400" dirty="0" err="1"/>
              <a:t>realizzazione</a:t>
            </a:r>
            <a:r>
              <a:rPr lang="en-US" sz="2400" dirty="0"/>
              <a:t> </a:t>
            </a:r>
            <a:r>
              <a:rPr lang="en-US" sz="2400" dirty="0" err="1"/>
              <a:t>dell’interfaccia</a:t>
            </a:r>
            <a:r>
              <a:rPr lang="en-US" sz="2400" dirty="0"/>
              <a:t> </a:t>
            </a:r>
            <a:r>
              <a:rPr lang="en-US" sz="2400" dirty="0" err="1"/>
              <a:t>interattiva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Singleton pattern per le </a:t>
            </a:r>
            <a:r>
              <a:rPr lang="en-US" sz="2400" dirty="0" err="1"/>
              <a:t>classi</a:t>
            </a:r>
            <a:r>
              <a:rPr lang="en-US" sz="2400" dirty="0"/>
              <a:t> Layout e </a:t>
            </a:r>
            <a:r>
              <a:rPr lang="en-US" sz="2400" dirty="0" err="1"/>
              <a:t>EventHandler</a:t>
            </a:r>
            <a:r>
              <a:rPr lang="en-US" sz="2400" dirty="0"/>
              <a:t>.</a:t>
            </a:r>
          </a:p>
          <a:p>
            <a:r>
              <a:rPr lang="en-US" sz="2400" dirty="0"/>
              <a:t>Observer pattern per </a:t>
            </a:r>
            <a:r>
              <a:rPr lang="en-US" sz="2400" dirty="0" err="1"/>
              <a:t>reagire</a:t>
            </a:r>
            <a:r>
              <a:rPr lang="en-US" sz="2400" dirty="0"/>
              <a:t> </a:t>
            </a:r>
            <a:r>
              <a:rPr lang="en-US" sz="2400" dirty="0" err="1"/>
              <a:t>all’arrivo</a:t>
            </a:r>
            <a:r>
              <a:rPr lang="en-US" sz="2400" dirty="0"/>
              <a:t> del grave e per </a:t>
            </a:r>
            <a:r>
              <a:rPr lang="en-US" sz="2400" dirty="0" err="1"/>
              <a:t>reagire</a:t>
            </a:r>
            <a:r>
              <a:rPr lang="en-US" sz="2400" dirty="0"/>
              <a:t> a </a:t>
            </a:r>
            <a:r>
              <a:rPr lang="en-US" sz="2400" dirty="0" err="1"/>
              <a:t>cambiamenti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dimensione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finestra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 </a:t>
            </a:r>
            <a:r>
              <a:rPr lang="en-US" sz="2400" dirty="0" err="1"/>
              <a:t>metriche</a:t>
            </a:r>
            <a:r>
              <a:rPr lang="en-US" sz="2400" dirty="0"/>
              <a:t> di </a:t>
            </a:r>
            <a:r>
              <a:rPr lang="en-US" sz="2400" dirty="0" err="1"/>
              <a:t>complessità</a:t>
            </a:r>
            <a:r>
              <a:rPr lang="en-US" sz="2400" dirty="0"/>
              <a:t> e la </a:t>
            </a:r>
            <a:r>
              <a:rPr lang="en-US" sz="2400" dirty="0" err="1"/>
              <a:t>struttura</a:t>
            </a:r>
            <a:r>
              <a:rPr lang="en-US" sz="2400" dirty="0"/>
              <a:t> </a:t>
            </a:r>
            <a:r>
              <a:rPr lang="en-US" sz="2400" dirty="0" err="1"/>
              <a:t>modulare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state </a:t>
            </a:r>
            <a:r>
              <a:rPr lang="en-US" sz="2400" dirty="0" err="1"/>
              <a:t>valutate</a:t>
            </a:r>
            <a:r>
              <a:rPr lang="en-US" sz="2400" dirty="0"/>
              <a:t> con </a:t>
            </a:r>
            <a:r>
              <a:rPr lang="en-US" sz="2400" dirty="0" err="1"/>
              <a:t>stanIDE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48A2B77EEF4CB4FF24FD0340C2FE" ma:contentTypeVersion="8" ma:contentTypeDescription="Create a new document." ma:contentTypeScope="" ma:versionID="cb6e8591a2a2f4ddb8dfb974104dcf18">
  <xsd:schema xmlns:xsd="http://www.w3.org/2001/XMLSchema" xmlns:xs="http://www.w3.org/2001/XMLSchema" xmlns:p="http://schemas.microsoft.com/office/2006/metadata/properties" xmlns:ns2="fcab9357-b746-4231-ac20-22bc1da5f33b" targetNamespace="http://schemas.microsoft.com/office/2006/metadata/properties" ma:root="true" ma:fieldsID="0a560b8fb34b785fa30925c54e88109f" ns2:_="">
    <xsd:import namespace="fcab9357-b746-4231-ac20-22bc1da5f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b9357-b746-4231-ac20-22bc1da5f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fcab9357-b746-4231-ac20-22bc1da5f33b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C4FCE4-10B3-4AE0-ACB5-B1011C53C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b9357-b746-4231-ac20-22bc1da5f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1197</Words>
  <Application>Microsoft Office PowerPoint</Application>
  <PresentationFormat>Widescreen</PresentationFormat>
  <Paragraphs>99</Paragraphs>
  <Slides>24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Scia di vapore</vt:lpstr>
      <vt:lpstr>Progetto ingegneria del software  FALL SIMULATOR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Manutenzione </vt:lpstr>
      <vt:lpstr>DEMO per mostrare il flusso dell’interazione con l’utente</vt:lpstr>
      <vt:lpstr>Presentazione standard di PowerPoint</vt:lpstr>
      <vt:lpstr>Inserimento del punto di arrivo</vt:lpstr>
      <vt:lpstr>Selezione della curva</vt:lpstr>
      <vt:lpstr>Disegno della curva e Selezione della massa</vt:lpstr>
      <vt:lpstr>Possibilità di inserire un’altra curva o avviare la simulazione</vt:lpstr>
      <vt:lpstr>Selezione della convessità della circonferenza</vt:lpstr>
      <vt:lpstr>Selezione del raggio della circonferenza</vt:lpstr>
      <vt:lpstr>Inserimento dei punti intermedi da interpolare</vt:lpstr>
      <vt:lpstr>Disegno della spline</vt:lpstr>
      <vt:lpstr>Simulazione e classifica dei tempi di arrivo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MARCO LOCATELLI</cp:lastModifiedBy>
  <cp:revision>26</cp:revision>
  <dcterms:created xsi:type="dcterms:W3CDTF">2022-02-12T14:59:00Z</dcterms:created>
  <dcterms:modified xsi:type="dcterms:W3CDTF">2025-01-21T08:53:12Z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</Properties>
</file>