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authors.xml" ContentType="application/vnd.ms-powerpoint.authors+xml"/>
  <Override PartName="/ppt/slides/slide11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3" r:id="rId4"/>
  </p:sldMasterIdLst>
  <p:notesMasterIdLst>
    <p:notesMasterId r:id="rId19"/>
  </p:notesMasterIdLst>
  <p:handoutMasterIdLst>
    <p:handoutMasterId r:id="rId20"/>
  </p:handoutMasterIdLst>
  <p:sldIdLst>
    <p:sldId id="256" r:id="rId5"/>
    <p:sldId id="296" r:id="rId6"/>
    <p:sldId id="297" r:id="rId7"/>
    <p:sldId id="305" r:id="rId8"/>
    <p:sldId id="298" r:id="rId9"/>
    <p:sldId id="300" r:id="rId10"/>
    <p:sldId id="309" r:id="rId11"/>
    <p:sldId id="302" r:id="rId12"/>
    <p:sldId id="303" r:id="rId13"/>
    <p:sldId id="307" r:id="rId14"/>
    <p:sldId id="304" r:id="rId15"/>
    <p:sldId id="310" r:id="rId16"/>
    <p:sldId id="311" r:id="rId17"/>
    <p:sldId id="32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33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E9E6D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-390" y="-114"/>
      </p:cViewPr>
      <p:guideLst>
        <p:guide orient="horz" pos="33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4632" y="1332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xmlns="" id="{53F6ED8B-CF52-4A64-BACC-61D9C1041E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0D7022B2-02C5-4E03-99BC-0BA3C57AC49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C54730-5EBA-4920-A6C4-7F8458A7F940}" type="datetime1">
              <a:rPr lang="it-IT" smtClean="0"/>
              <a:pPr rtl="0"/>
              <a:t>20/01/2025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BC3FEE8C-8D38-4F2A-950E-071C6823E2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8C567A6D-959B-4552-AB8D-4CCA819CAA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BF9A36D-7FAC-478F-9944-F324014F6FD1}" type="slidenum">
              <a:rPr lang="it-IT" smtClean="0"/>
              <a:pPr rtl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424676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1C34-318D-43A8-83F5-3AC8647FE75E}" type="datetime1">
              <a:rPr lang="it-IT" smtClean="0"/>
              <a:pPr/>
              <a:t>20/01/2025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D4B9A9E5-4F7F-4A7D-9DE1-899232329269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38778318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38429553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2000366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19930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834207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73742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9525848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7450698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1366984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054411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5797369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D4B9A9E5-4F7F-4A7D-9DE1-899232329269}" type="slidenum">
              <a:rPr lang="it-IT" smtClean="0"/>
              <a:pPr rtl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xmlns="" val="37609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svg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16.svg"/><Relationship Id="rId4" Type="http://schemas.openxmlformats.org/officeDocument/2006/relationships/image" Target="../media/image9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850544477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magine panoramica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75651329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3303284895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1587108156"/>
      </p:ext>
    </p:extLst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3011158932"/>
      </p:ext>
    </p:extLst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264619627"/>
      </p:ext>
    </p:extLst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onn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909033270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595505593"/>
      </p:ext>
    </p:extLst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3185133540"/>
      </p:ext>
    </p:extLst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onna contenuto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85900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485664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1" name="Segnaposto testo 15">
            <a:extLst>
              <a:ext uri="{FF2B5EF4-FFF2-40B4-BE49-F238E27FC236}">
                <a16:creationId xmlns:a16="http://schemas.microsoft.com/office/drawing/2014/main" xmlns="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73004" y="2563123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2" name="Segnaposto testo 18">
            <a:extLst>
              <a:ext uri="{FF2B5EF4-FFF2-40B4-BE49-F238E27FC236}">
                <a16:creationId xmlns:a16="http://schemas.microsoft.com/office/drawing/2014/main" xmlns="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73143" y="3070348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3" name="Segnaposto testo 15">
            <a:extLst>
              <a:ext uri="{FF2B5EF4-FFF2-40B4-BE49-F238E27FC236}">
                <a16:creationId xmlns:a16="http://schemas.microsoft.com/office/drawing/2014/main" xmlns="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485899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34" name="Segnaposto testo 18">
            <a:extLst>
              <a:ext uri="{FF2B5EF4-FFF2-40B4-BE49-F238E27FC236}">
                <a16:creationId xmlns:a16="http://schemas.microsoft.com/office/drawing/2014/main" xmlns="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486412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2" name="Segnaposto testo 15">
            <a:extLst>
              <a:ext uri="{FF2B5EF4-FFF2-40B4-BE49-F238E27FC236}">
                <a16:creationId xmlns:a16="http://schemas.microsoft.com/office/drawing/2014/main" xmlns="" id="{3B05E19C-DF33-4515-AC52-F95850810E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672630" y="4319431"/>
            <a:ext cx="4031945" cy="365125"/>
          </a:xfrm>
        </p:spPr>
        <p:txBody>
          <a:bodyPr rtlCol="0">
            <a:normAutofit/>
          </a:bodyPr>
          <a:lstStyle>
            <a:lvl1pPr marL="0" indent="0" algn="ctr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FAI CLIC PER AGGIUNGERE IL SOTTOTITOLO</a:t>
            </a:r>
          </a:p>
        </p:txBody>
      </p:sp>
      <p:sp>
        <p:nvSpPr>
          <p:cNvPr id="13" name="Segnaposto testo 18">
            <a:extLst>
              <a:ext uri="{FF2B5EF4-FFF2-40B4-BE49-F238E27FC236}">
                <a16:creationId xmlns:a16="http://schemas.microsoft.com/office/drawing/2014/main" xmlns="" id="{C0EBC62D-442C-45D3-B66B-C6578FBB337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673143" y="4826656"/>
            <a:ext cx="4031030" cy="1057308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 rtlCol="0"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 rtlCol="0"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xmlns="" id="{9298DCF7-7DC1-4618-8133-F63847B0AF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8688388" y="0"/>
            <a:ext cx="3503612" cy="23529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ttore diritto 5">
            <a:extLst>
              <a:ext uri="{FF2B5EF4-FFF2-40B4-BE49-F238E27FC236}">
                <a16:creationId xmlns:a16="http://schemas.microsoft.com/office/drawing/2014/main" xmlns="" id="{653A6567-233D-4A3B-B52B-DE7E5E35A17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9720943" y="0"/>
            <a:ext cx="2471057" cy="2699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64D564EB-CA78-42C6-AD76-3C4E7B3AEA8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473953"/>
            <a:ext cx="2057400" cy="1647825"/>
          </a:xfrm>
          <a:prstGeom prst="rect">
            <a:avLst/>
          </a:prstGeom>
        </p:spPr>
      </p:pic>
      <p:pic>
        <p:nvPicPr>
          <p:cNvPr id="8" name="Elemento grafico 7">
            <a:extLst>
              <a:ext uri="{FF2B5EF4-FFF2-40B4-BE49-F238E27FC236}">
                <a16:creationId xmlns:a16="http://schemas.microsoft.com/office/drawing/2014/main" xmlns="" id="{1CFFBB3A-BDCF-4878-8D04-E8BB9A050E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049000" y="5180889"/>
            <a:ext cx="1143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6175253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nna contenu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olo 1">
            <a:extLst>
              <a:ext uri="{FF2B5EF4-FFF2-40B4-BE49-F238E27FC236}">
                <a16:creationId xmlns:a16="http://schemas.microsoft.com/office/drawing/2014/main" xmlns="" id="{42ACEF30-0520-40B3-A1F1-F3D2530563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8760" y="4156405"/>
            <a:ext cx="3139440" cy="1325563"/>
          </a:xfrm>
        </p:spPr>
        <p:txBody>
          <a:bodyPr rtlCol="0" anchor="b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xmlns="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153063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7" name="Segnaposto testo 18">
            <a:extLst>
              <a:ext uri="{FF2B5EF4-FFF2-40B4-BE49-F238E27FC236}">
                <a16:creationId xmlns:a16="http://schemas.microsoft.com/office/drawing/2014/main" xmlns="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186006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6" name="Segnaposto testo 15">
            <a:extLst>
              <a:ext uri="{FF2B5EF4-FFF2-40B4-BE49-F238E27FC236}">
                <a16:creationId xmlns:a16="http://schemas.microsoft.com/office/drawing/2014/main" xmlns="" id="{07D6A00C-D56B-4E8B-B992-7DA51D3C726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263043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8" name="Segnaposto testo 18">
            <a:extLst>
              <a:ext uri="{FF2B5EF4-FFF2-40B4-BE49-F238E27FC236}">
                <a16:creationId xmlns:a16="http://schemas.microsoft.com/office/drawing/2014/main" xmlns="" id="{DA90DA32-7E6A-4713-BDC9-73910E2A0E6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295985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9" name="Segnaposto testo 15">
            <a:extLst>
              <a:ext uri="{FF2B5EF4-FFF2-40B4-BE49-F238E27FC236}">
                <a16:creationId xmlns:a16="http://schemas.microsoft.com/office/drawing/2014/main" xmlns="" id="{D7E57261-C874-4DFD-AF7D-F9EC50B3BFD0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373022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0" name="Segnaposto testo 18">
            <a:extLst>
              <a:ext uri="{FF2B5EF4-FFF2-40B4-BE49-F238E27FC236}">
                <a16:creationId xmlns:a16="http://schemas.microsoft.com/office/drawing/2014/main" xmlns="" id="{843F77CE-098F-4777-8C30-5CEE7954D14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05965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3" name="Segnaposto testo 15">
            <a:extLst>
              <a:ext uri="{FF2B5EF4-FFF2-40B4-BE49-F238E27FC236}">
                <a16:creationId xmlns:a16="http://schemas.microsoft.com/office/drawing/2014/main" xmlns="" id="{4CAE269A-B6AB-42A6-9575-6057FA25A29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920106" y="4830024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4" name="Segnaposto testo 18">
            <a:extLst>
              <a:ext uri="{FF2B5EF4-FFF2-40B4-BE49-F238E27FC236}">
                <a16:creationId xmlns:a16="http://schemas.microsoft.com/office/drawing/2014/main" xmlns="" id="{46866A49-A3A8-4869-961C-EB41F6BC784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919680" y="5159449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98EC90C5-A811-4E5C-ADD1-A89DB4E94DAA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3356B621-AE19-45D3-B25F-23256C242DDD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158BDCB2-D8C3-4571-8154-76BEA9AE41A8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xmlns="" id="{6D8D9106-8780-461D-9091-E074B0A3C95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39434" t="20278" b="22673"/>
          <a:stretch/>
        </p:blipFill>
        <p:spPr>
          <a:xfrm>
            <a:off x="-4696" y="-1"/>
            <a:ext cx="4896735" cy="43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061950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493449127"/>
      </p:ext>
    </p:extLst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rruzione di sezion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571235"/>
            <a:ext cx="4179570" cy="1715531"/>
          </a:xfrm>
        </p:spPr>
        <p:txBody>
          <a:bodyPr rtlCol="0" anchor="ctr">
            <a:noAutofit/>
          </a:bodyPr>
          <a:lstStyle>
            <a:lvl1pPr algn="l">
              <a:defRPr sz="3600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pic>
        <p:nvPicPr>
          <p:cNvPr id="5" name="Elemento grafico 4">
            <a:extLst>
              <a:ext uri="{FF2B5EF4-FFF2-40B4-BE49-F238E27FC236}">
                <a16:creationId xmlns:a16="http://schemas.microsoft.com/office/drawing/2014/main" xmlns="" id="{F05D2CCB-CCFC-4A8A-ADA9-C1E4D13B96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286688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Elemento grafico 6">
            <a:extLst>
              <a:ext uri="{FF2B5EF4-FFF2-40B4-BE49-F238E27FC236}">
                <a16:creationId xmlns:a16="http://schemas.microsoft.com/office/drawing/2014/main" xmlns="" id="{AEE644D4-F9A4-4237-BD5C-4B97ABA93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xmlns="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cxnSp>
        <p:nvCxnSpPr>
          <p:cNvPr id="9" name="Connettore diritto 8">
            <a:extLst>
              <a:ext uri="{FF2B5EF4-FFF2-40B4-BE49-F238E27FC236}">
                <a16:creationId xmlns:a16="http://schemas.microsoft.com/office/drawing/2014/main" xmlns="" id="{BDAC7E4E-FE06-4E90-8107-6B543E5515ED}"/>
              </a:ext>
            </a:extLst>
          </p:cNvPr>
          <p:cNvCxnSpPr/>
          <p:nvPr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Segnaposto testo 15">
            <a:extLst>
              <a:ext uri="{FF2B5EF4-FFF2-40B4-BE49-F238E27FC236}">
                <a16:creationId xmlns:a16="http://schemas.microsoft.com/office/drawing/2014/main" xmlns="" id="{3864668D-D640-4ABF-BB9A-D60176660F0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2" name="Segnaposto testo 18">
            <a:extLst>
              <a:ext uri="{FF2B5EF4-FFF2-40B4-BE49-F238E27FC236}">
                <a16:creationId xmlns:a16="http://schemas.microsoft.com/office/drawing/2014/main" xmlns="" id="{2E289D5A-B06B-43D4-A3CA-3B06C4D49F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3" name="Segnaposto testo 15">
            <a:extLst>
              <a:ext uri="{FF2B5EF4-FFF2-40B4-BE49-F238E27FC236}">
                <a16:creationId xmlns:a16="http://schemas.microsoft.com/office/drawing/2014/main" xmlns="" id="{1DCC2995-DE17-436D-82AE-6E107865CB7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4" name="Segnaposto testo 18">
            <a:extLst>
              <a:ext uri="{FF2B5EF4-FFF2-40B4-BE49-F238E27FC236}">
                <a16:creationId xmlns:a16="http://schemas.microsoft.com/office/drawing/2014/main" xmlns="" id="{C7E70A65-1FB1-4F42-854B-8213ED73F79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5" name="Segnaposto testo 15">
            <a:extLst>
              <a:ext uri="{FF2B5EF4-FFF2-40B4-BE49-F238E27FC236}">
                <a16:creationId xmlns:a16="http://schemas.microsoft.com/office/drawing/2014/main" xmlns="" id="{45657994-DC61-4DEB-BB2B-65DFCA997AF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16" name="Segnaposto testo 18">
            <a:extLst>
              <a:ext uri="{FF2B5EF4-FFF2-40B4-BE49-F238E27FC236}">
                <a16:creationId xmlns:a16="http://schemas.microsoft.com/office/drawing/2014/main" xmlns="" id="{18397EE2-60CD-47FD-AF8F-83A5324D9D1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17" name="Segnaposto data 2">
            <a:extLst>
              <a:ext uri="{FF2B5EF4-FFF2-40B4-BE49-F238E27FC236}">
                <a16:creationId xmlns:a16="http://schemas.microsoft.com/office/drawing/2014/main" xmlns="" id="{1E25EFF1-65C7-4F93-8740-46885C6BEA57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5919680" y="6356350"/>
            <a:ext cx="947516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18" name="Segnaposto piè di pagina 3">
            <a:extLst>
              <a:ext uri="{FF2B5EF4-FFF2-40B4-BE49-F238E27FC236}">
                <a16:creationId xmlns:a16="http://schemas.microsoft.com/office/drawing/2014/main" xmlns="" id="{C16D80BF-B599-4FC0-ABD5-98777872FE5F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>
          <a:xfrm>
            <a:off x="7161955" y="6356350"/>
            <a:ext cx="3243942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19" name="Segnaposto numero diapositiva 4">
            <a:extLst>
              <a:ext uri="{FF2B5EF4-FFF2-40B4-BE49-F238E27FC236}">
                <a16:creationId xmlns:a16="http://schemas.microsoft.com/office/drawing/2014/main" xmlns="" id="{F64421B1-FF90-4939-90BD-8206DE5036D0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>
          <a:xfrm>
            <a:off x="10700656" y="6356350"/>
            <a:ext cx="653143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64798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 di mercato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063855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xmlns="" id="{A066E2EA-C6EA-4A02-818E-33BD582D92E7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547551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4" name="Segnaposto testo 2">
            <a:extLst>
              <a:ext uri="{FF2B5EF4-FFF2-40B4-BE49-F238E27FC236}">
                <a16:creationId xmlns:a16="http://schemas.microsoft.com/office/drawing/2014/main" xmlns="" id="{97B9C3B0-3522-407C-B662-631E19ECC95F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887174" y="3064615"/>
            <a:ext cx="1240971" cy="823912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lang="en-US" sz="4000" kern="1200" cap="all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129698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526261" y="4824188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2000" cap="all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Fai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7938210" y="4824188"/>
            <a:ext cx="3124093" cy="462927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cap="all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xmlns="" id="{B38B0D13-BD5F-460B-B337-F4A9342026D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65141" y="2358007"/>
            <a:ext cx="2438400" cy="2019300"/>
          </a:xfrm>
          <a:prstGeom prst="rect">
            <a:avLst/>
          </a:pr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xmlns="" id="{BE72876B-D3DA-4462-9E24-3354D8D02A2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000625" y="2531837"/>
            <a:ext cx="2190750" cy="1943100"/>
          </a:xfrm>
          <a:prstGeom prst="rect">
            <a:avLst/>
          </a:prstGeom>
        </p:spPr>
      </p:pic>
      <p:pic>
        <p:nvPicPr>
          <p:cNvPr id="15" name="Elemento grafico 14">
            <a:extLst>
              <a:ext uri="{FF2B5EF4-FFF2-40B4-BE49-F238E27FC236}">
                <a16:creationId xmlns:a16="http://schemas.microsoft.com/office/drawing/2014/main" xmlns="" id="{14A539B6-6E3F-41BA-ACE2-76E8BB65163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45608" y="2421056"/>
            <a:ext cx="2324100" cy="2057400"/>
          </a:xfrm>
          <a:prstGeom prst="rect">
            <a:avLst/>
          </a:prstGeom>
        </p:spPr>
      </p:pic>
      <p:sp>
        <p:nvSpPr>
          <p:cNvPr id="25" name="Segnaposto contenuto 3">
            <a:extLst>
              <a:ext uri="{FF2B5EF4-FFF2-40B4-BE49-F238E27FC236}">
                <a16:creationId xmlns:a16="http://schemas.microsoft.com/office/drawing/2014/main" xmlns="" id="{82D8880F-3EAC-45C9-91F2-19A193791A18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1129698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5">
            <a:extLst>
              <a:ext uri="{FF2B5EF4-FFF2-40B4-BE49-F238E27FC236}">
                <a16:creationId xmlns:a16="http://schemas.microsoft.com/office/drawing/2014/main" xmlns="" id="{9019518E-E850-403D-A5B5-4B53F8C4A56B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4526261" y="5280763"/>
            <a:ext cx="3139479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endParaRPr lang="it-IT" noProof="0"/>
          </a:p>
        </p:txBody>
      </p:sp>
      <p:sp>
        <p:nvSpPr>
          <p:cNvPr id="27" name="Segnaposto contenuto 3">
            <a:extLst>
              <a:ext uri="{FF2B5EF4-FFF2-40B4-BE49-F238E27FC236}">
                <a16:creationId xmlns:a16="http://schemas.microsoft.com/office/drawing/2014/main" xmlns="" id="{A8058154-45E5-403E-B714-AC85774F391F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938210" y="5280763"/>
            <a:ext cx="3124093" cy="462927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cap="none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2pPr>
            <a:lvl3pPr marL="9144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3pPr>
            <a:lvl4pPr marL="13716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4pPr>
            <a:lvl5pPr marL="1828800" indent="0">
              <a:lnSpc>
                <a:spcPct val="100000"/>
              </a:lnSpc>
              <a:buNone/>
              <a:defRPr sz="1400" spc="50" baseline="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4426193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xmlns="" id="{AE202E03-5C65-4305-B969-65220AD4100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t="18301" r="41825" b="23071"/>
          <a:stretch/>
        </p:blipFill>
        <p:spPr>
          <a:xfrm flipH="1">
            <a:off x="0" y="0"/>
            <a:ext cx="5441888" cy="6858000"/>
          </a:xfrm>
          <a:custGeom>
            <a:avLst/>
            <a:gdLst>
              <a:gd name="connsiteX0" fmla="*/ 5441888 w 5441888"/>
              <a:gd name="connsiteY0" fmla="*/ 0 h 6858000"/>
              <a:gd name="connsiteX1" fmla="*/ 0 w 5441888"/>
              <a:gd name="connsiteY1" fmla="*/ 0 h 6858000"/>
              <a:gd name="connsiteX2" fmla="*/ 0 w 5441888"/>
              <a:gd name="connsiteY2" fmla="*/ 6858000 h 6858000"/>
              <a:gd name="connsiteX3" fmla="*/ 5441888 w 5441888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41888" h="6858000">
                <a:moveTo>
                  <a:pt x="5441888" y="0"/>
                </a:moveTo>
                <a:lnTo>
                  <a:pt x="0" y="0"/>
                </a:lnTo>
                <a:lnTo>
                  <a:pt x="0" y="6858000"/>
                </a:lnTo>
                <a:lnTo>
                  <a:pt x="5441888" y="6858000"/>
                </a:lnTo>
                <a:close/>
              </a:path>
            </a:pathLst>
          </a:custGeom>
        </p:spPr>
      </p:pic>
      <p:sp>
        <p:nvSpPr>
          <p:cNvPr id="19" name="Titolo 1">
            <a:extLst>
              <a:ext uri="{FF2B5EF4-FFF2-40B4-BE49-F238E27FC236}">
                <a16:creationId xmlns:a16="http://schemas.microsoft.com/office/drawing/2014/main" xmlns="" id="{1E1C8C6D-0530-475B-A7F7-0E00C33ACF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20169" y="1152771"/>
            <a:ext cx="5431971" cy="846301"/>
          </a:xfrm>
        </p:spPr>
        <p:txBody>
          <a:bodyPr rtlCol="0" anchor="t">
            <a:normAutofit/>
          </a:bodyPr>
          <a:lstStyle>
            <a:lvl1pPr>
              <a:defRPr lang="en-US" sz="28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20" name="Segnaposto testo 15">
            <a:extLst>
              <a:ext uri="{FF2B5EF4-FFF2-40B4-BE49-F238E27FC236}">
                <a16:creationId xmlns:a16="http://schemas.microsoft.com/office/drawing/2014/main" xmlns="" id="{3D2778A3-7084-4333-8349-03B1FEB5FE7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922254" y="2469515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5" name="Segnaposto testo 18">
            <a:extLst>
              <a:ext uri="{FF2B5EF4-FFF2-40B4-BE49-F238E27FC236}">
                <a16:creationId xmlns:a16="http://schemas.microsoft.com/office/drawing/2014/main" xmlns="" id="{70ED2545-F96B-400C-B6F4-F1D2D83B724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21828" y="2798940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6" name="Segnaposto testo 15">
            <a:extLst>
              <a:ext uri="{FF2B5EF4-FFF2-40B4-BE49-F238E27FC236}">
                <a16:creationId xmlns:a16="http://schemas.microsoft.com/office/drawing/2014/main" xmlns="" id="{4A2FECA2-3808-47DC-84EB-CD3395C2052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22254" y="3569311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7" name="Segnaposto testo 18">
            <a:extLst>
              <a:ext uri="{FF2B5EF4-FFF2-40B4-BE49-F238E27FC236}">
                <a16:creationId xmlns:a16="http://schemas.microsoft.com/office/drawing/2014/main" xmlns="" id="{24393B9A-03C4-45C1-8172-F8B354458A4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21828" y="3898736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8" name="Segnaposto testo 15">
            <a:extLst>
              <a:ext uri="{FF2B5EF4-FFF2-40B4-BE49-F238E27FC236}">
                <a16:creationId xmlns:a16="http://schemas.microsoft.com/office/drawing/2014/main" xmlns="" id="{18EC24A5-B4A5-4BAB-AE40-30EB69D6EF7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922254" y="4669107"/>
            <a:ext cx="5433204" cy="365125"/>
          </a:xfrm>
        </p:spPr>
        <p:txBody>
          <a:bodyPr rtlCol="0">
            <a:normAutofit/>
          </a:bodyPr>
          <a:lstStyle>
            <a:lvl1pPr marL="0" indent="0">
              <a:buNone/>
              <a:defRPr lang="en-US" sz="2000" kern="1200" cap="all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rtl="0"/>
            <a:r>
              <a:rPr lang="it-IT" noProof="0"/>
              <a:t>FAI CLIC PER AGGIUNGERE IL SOTTOTITOLO</a:t>
            </a:r>
          </a:p>
        </p:txBody>
      </p:sp>
      <p:sp>
        <p:nvSpPr>
          <p:cNvPr id="29" name="Segnaposto testo 18">
            <a:extLst>
              <a:ext uri="{FF2B5EF4-FFF2-40B4-BE49-F238E27FC236}">
                <a16:creationId xmlns:a16="http://schemas.microsoft.com/office/drawing/2014/main" xmlns="" id="{726F36C0-4E6A-4A10-960D-11D78D04447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921828" y="4998532"/>
            <a:ext cx="5431971" cy="557950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Fare clic per inserire il testo</a:t>
            </a:r>
          </a:p>
        </p:txBody>
      </p:sp>
      <p:sp>
        <p:nvSpPr>
          <p:cNvPr id="21" name="Segnaposto data 6">
            <a:extLst>
              <a:ext uri="{FF2B5EF4-FFF2-40B4-BE49-F238E27FC236}">
                <a16:creationId xmlns:a16="http://schemas.microsoft.com/office/drawing/2014/main" xmlns="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22" name="Segnaposto piè di pagina 7">
            <a:extLst>
              <a:ext uri="{FF2B5EF4-FFF2-40B4-BE49-F238E27FC236}">
                <a16:creationId xmlns:a16="http://schemas.microsoft.com/office/drawing/2014/main" xmlns="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24" name="Segnaposto numero diapositiva 8">
            <a:extLst>
              <a:ext uri="{FF2B5EF4-FFF2-40B4-BE49-F238E27FC236}">
                <a16:creationId xmlns:a16="http://schemas.microsoft.com/office/drawing/2014/main" xmlns="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376933483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pos="300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xmlns="" id="{7D46070C-E825-43D0-99F4-8B4614131131}"/>
              </a:ext>
            </a:extLst>
          </p:cNvPr>
          <p:cNvSpPr/>
          <p:nvPr userDrawn="1"/>
        </p:nvSpPr>
        <p:spPr>
          <a:xfrm>
            <a:off x="0" y="3057683"/>
            <a:ext cx="12191998" cy="201019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l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6" name="Segnaposto testo 10">
            <a:extLst>
              <a:ext uri="{FF2B5EF4-FFF2-40B4-BE49-F238E27FC236}">
                <a16:creationId xmlns:a16="http://schemas.microsoft.com/office/drawing/2014/main" xmlns="" id="{E4E92FC5-6FC2-45C2-9200-3244F9EA69A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14399" y="3354712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7" name="Segnaposto testo 10">
            <a:extLst>
              <a:ext uri="{FF2B5EF4-FFF2-40B4-BE49-F238E27FC236}">
                <a16:creationId xmlns:a16="http://schemas.microsoft.com/office/drawing/2014/main" xmlns="" id="{4D75C136-D6C3-4431-8776-997070627AA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659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8" name="Segnaposto testo 10">
            <a:extLst>
              <a:ext uri="{FF2B5EF4-FFF2-40B4-BE49-F238E27FC236}">
                <a16:creationId xmlns:a16="http://schemas.microsoft.com/office/drawing/2014/main" xmlns="" id="{FD15D323-BFE3-4ACE-9A2E-C9EB69458B1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7538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9" name="Segnaposto testo 10">
            <a:extLst>
              <a:ext uri="{FF2B5EF4-FFF2-40B4-BE49-F238E27FC236}">
                <a16:creationId xmlns:a16="http://schemas.microsoft.com/office/drawing/2014/main" xmlns="" id="{3B520767-B49F-4503-8120-B66E411F33E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5418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0" name="Segnaposto testo 10">
            <a:extLst>
              <a:ext uri="{FF2B5EF4-FFF2-40B4-BE49-F238E27FC236}">
                <a16:creationId xmlns:a16="http://schemas.microsoft.com/office/drawing/2014/main" xmlns="" id="{30C2F5A0-E03E-4C89-B9EB-8D48889F5F9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3297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xmlns="" id="{AB3645A3-D681-45BF-B195-452D000802C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4400" y="4292468"/>
            <a:ext cx="731520" cy="457200"/>
          </a:xfrm>
        </p:spPr>
        <p:txBody>
          <a:bodyPr rtlCol="0" anchor="ctr"/>
          <a:lstStyle>
            <a:lvl1pPr marL="0" indent="0" algn="l"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lvl="0" rtl="0"/>
            <a:r>
              <a:rPr lang="it-IT" noProof="0"/>
              <a:t>Anno</a:t>
            </a:r>
          </a:p>
        </p:txBody>
      </p:sp>
      <p:sp>
        <p:nvSpPr>
          <p:cNvPr id="12" name="Segnaposto testo 10">
            <a:extLst>
              <a:ext uri="{FF2B5EF4-FFF2-40B4-BE49-F238E27FC236}">
                <a16:creationId xmlns:a16="http://schemas.microsoft.com/office/drawing/2014/main" xmlns="" id="{59D3CBFE-13C8-4DB1-A831-9393264923E7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1176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3" name="Segnaposto testo 10">
            <a:extLst>
              <a:ext uri="{FF2B5EF4-FFF2-40B4-BE49-F238E27FC236}">
                <a16:creationId xmlns:a16="http://schemas.microsoft.com/office/drawing/2014/main" xmlns="" id="{82385A0A-C61D-4BBD-AC77-D7642F895E2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9055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4" name="Segnaposto testo 10">
            <a:extLst>
              <a:ext uri="{FF2B5EF4-FFF2-40B4-BE49-F238E27FC236}">
                <a16:creationId xmlns:a16="http://schemas.microsoft.com/office/drawing/2014/main" xmlns="" id="{FED89FCE-7507-4C8C-923F-92229058946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69348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5" name="Segnaposto testo 10">
            <a:extLst>
              <a:ext uri="{FF2B5EF4-FFF2-40B4-BE49-F238E27FC236}">
                <a16:creationId xmlns:a16="http://schemas.microsoft.com/office/drawing/2014/main" xmlns="" id="{F2F73935-BF53-4510-8B8F-EDB1CD56A1BB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05724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6" name="Segnaposto testo 10">
            <a:extLst>
              <a:ext uri="{FF2B5EF4-FFF2-40B4-BE49-F238E27FC236}">
                <a16:creationId xmlns:a16="http://schemas.microsoft.com/office/drawing/2014/main" xmlns="" id="{2A9276DB-F427-4F8E-8E4C-466600F390F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48140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xmlns="" id="{79023948-0C1E-4DAB-B885-1C713409AA08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26932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8" name="Segnaposto testo 10">
            <a:extLst>
              <a:ext uri="{FF2B5EF4-FFF2-40B4-BE49-F238E27FC236}">
                <a16:creationId xmlns:a16="http://schemas.microsoft.com/office/drawing/2014/main" xmlns="" id="{4AB6A03C-6180-41ED-A88D-ECBB80D160F2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845160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19" name="Segnaposto testo 10">
            <a:extLst>
              <a:ext uri="{FF2B5EF4-FFF2-40B4-BE49-F238E27FC236}">
                <a16:creationId xmlns:a16="http://schemas.microsoft.com/office/drawing/2014/main" xmlns="" id="{145AD645-55F0-41A9-AC53-ED30BF1340BA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633085" y="3502152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0" name="Segnaposto testo 10">
            <a:extLst>
              <a:ext uri="{FF2B5EF4-FFF2-40B4-BE49-F238E27FC236}">
                <a16:creationId xmlns:a16="http://schemas.microsoft.com/office/drawing/2014/main" xmlns="" id="{C39F248D-01B4-40EE-B483-E8E81806DFB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6991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1" name="Segnaposto testo 10">
            <a:extLst>
              <a:ext uri="{FF2B5EF4-FFF2-40B4-BE49-F238E27FC236}">
                <a16:creationId xmlns:a16="http://schemas.microsoft.com/office/drawing/2014/main" xmlns="" id="{1D0F1859-7A34-42DF-873E-2CF864E4C4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75760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2" name="Segnaposto testo 10">
            <a:extLst>
              <a:ext uri="{FF2B5EF4-FFF2-40B4-BE49-F238E27FC236}">
                <a16:creationId xmlns:a16="http://schemas.microsoft.com/office/drawing/2014/main" xmlns="" id="{6EB397AF-B5C1-40FE-86D4-BA660E4C6E4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545289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3" name="Segnaposto testo 10">
            <a:extLst>
              <a:ext uri="{FF2B5EF4-FFF2-40B4-BE49-F238E27FC236}">
                <a16:creationId xmlns:a16="http://schemas.microsoft.com/office/drawing/2014/main" xmlns="" id="{AF1343D5-DC0F-4C7E-967F-CFC300A2C80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332976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4" name="Segnaposto testo 10">
            <a:extLst>
              <a:ext uri="{FF2B5EF4-FFF2-40B4-BE49-F238E27FC236}">
                <a16:creationId xmlns:a16="http://schemas.microsoft.com/office/drawing/2014/main" xmlns="" id="{9AD688A5-D2DF-4FC3-8171-FAEA8C4F556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20663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5" name="Segnaposto testo 10">
            <a:extLst>
              <a:ext uri="{FF2B5EF4-FFF2-40B4-BE49-F238E27FC236}">
                <a16:creationId xmlns:a16="http://schemas.microsoft.com/office/drawing/2014/main" xmlns="" id="{EA05A5D4-01B0-4932-B03E-571986E282EA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908350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6" name="Segnaposto testo 10">
            <a:extLst>
              <a:ext uri="{FF2B5EF4-FFF2-40B4-BE49-F238E27FC236}">
                <a16:creationId xmlns:a16="http://schemas.microsoft.com/office/drawing/2014/main" xmlns="" id="{72A84601-CD4F-49ED-8D51-CEF03236305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696037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7" name="Segnaposto testo 10">
            <a:extLst>
              <a:ext uri="{FF2B5EF4-FFF2-40B4-BE49-F238E27FC236}">
                <a16:creationId xmlns:a16="http://schemas.microsoft.com/office/drawing/2014/main" xmlns="" id="{C49FB196-753D-4A12-9460-57D8AB4B540B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059098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8" name="Segnaposto testo 10">
            <a:extLst>
              <a:ext uri="{FF2B5EF4-FFF2-40B4-BE49-F238E27FC236}">
                <a16:creationId xmlns:a16="http://schemas.microsoft.com/office/drawing/2014/main" xmlns="" id="{DFC05EC7-9D6C-486B-9E2F-D3612013C0A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483724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29" name="Segnaposto testo 10">
            <a:extLst>
              <a:ext uri="{FF2B5EF4-FFF2-40B4-BE49-F238E27FC236}">
                <a16:creationId xmlns:a16="http://schemas.microsoft.com/office/drawing/2014/main" xmlns="" id="{98F455FB-241B-4E1F-B581-FA6CBA239545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271411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0" name="Segnaposto testo 10">
            <a:extLst>
              <a:ext uri="{FF2B5EF4-FFF2-40B4-BE49-F238E27FC236}">
                <a16:creationId xmlns:a16="http://schemas.microsoft.com/office/drawing/2014/main" xmlns="" id="{9E38664A-8108-4E24-800B-3C32ADA43978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9846785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1" name="Segnaposto testo 10">
            <a:extLst>
              <a:ext uri="{FF2B5EF4-FFF2-40B4-BE49-F238E27FC236}">
                <a16:creationId xmlns:a16="http://schemas.microsoft.com/office/drawing/2014/main" xmlns="" id="{2908458B-A3ED-4855-9E08-108D7C4A8D36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10634472" y="4425696"/>
            <a:ext cx="640080" cy="201776"/>
          </a:xfrm>
        </p:spPr>
        <p:txBody>
          <a:bodyPr rtlCol="0">
            <a:noAutofit/>
          </a:bodyPr>
          <a:lstStyle>
            <a:lvl1pPr marL="0" indent="0" algn="ctr">
              <a:buNone/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 rtl="0"/>
            <a:r>
              <a:rPr lang="it-IT" noProof="0"/>
              <a:t>MM</a:t>
            </a:r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xmlns="" id="{FFA35437-CCDE-4D92-B879-F23B329C8EC3}"/>
              </a:ext>
            </a:extLst>
          </p:cNvPr>
          <p:cNvSpPr/>
          <p:nvPr userDrawn="1"/>
        </p:nvSpPr>
        <p:spPr>
          <a:xfrm>
            <a:off x="929640" y="4034785"/>
            <a:ext cx="1033272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Segnaposto data 2">
            <a:extLst>
              <a:ext uri="{FF2B5EF4-FFF2-40B4-BE49-F238E27FC236}">
                <a16:creationId xmlns:a16="http://schemas.microsoft.com/office/drawing/2014/main" xmlns="" id="{1CDC588F-73BC-4108-974B-0EAAB8213C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37" name="Segnaposto piè di pagina 3">
            <a:extLst>
              <a:ext uri="{FF2B5EF4-FFF2-40B4-BE49-F238E27FC236}">
                <a16:creationId xmlns:a16="http://schemas.microsoft.com/office/drawing/2014/main" xmlns="" id="{B2AC1EB2-9B8F-4077-8B66-64F9549F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38" name="Segnaposto numero diapositiva 4">
            <a:extLst>
              <a:ext uri="{FF2B5EF4-FFF2-40B4-BE49-F238E27FC236}">
                <a16:creationId xmlns:a16="http://schemas.microsoft.com/office/drawing/2014/main" xmlns="" id="{28DE3E33-346A-45AF-B164-CB5DF04F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05632346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martArt Placeholder 6">
            <a:extLst>
              <a:ext uri="{FF2B5EF4-FFF2-40B4-BE49-F238E27FC236}">
                <a16:creationId xmlns:a16="http://schemas.microsoft.com/office/drawing/2014/main" xmlns="" id="{156CA116-0F6E-4EE9-B34F-03BA07161A7A}"/>
              </a:ext>
            </a:extLst>
          </p:cNvPr>
          <p:cNvSpPr>
            <a:spLocks noGrp="1"/>
          </p:cNvSpPr>
          <p:nvPr>
            <p:ph type="dgm" sz="quarter" idx="15" hasCustomPrompt="1"/>
          </p:nvPr>
        </p:nvSpPr>
        <p:spPr>
          <a:xfrm>
            <a:off x="838200" y="2136776"/>
            <a:ext cx="10515600" cy="3697645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Fai clic sull'icona per aggiungere l'elemento grafico SmartArt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xmlns="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xmlns="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xmlns="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xmlns="" id="{66988B2D-0240-4256-8268-4B9FF1E72363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2590800" cy="762000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xmlns="" id="{D8EEAAE1-3D04-41C3-B2D2-B3BEF34C3B27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704850" cy="1027906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xmlns="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35431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 rtlCol="0">
            <a:normAutofit/>
          </a:bodyPr>
          <a:lstStyle>
            <a:lvl1pPr algn="ctr">
              <a:defRPr lang="en-US" sz="28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it-IT" noProof="0"/>
              <a:t>FAI CLIC PER MODIFICARE LO STILE DEL TITOLO DELLO SCHEMA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xmlns="" id="{ADC2540D-94C4-405B-8607-0CEDD6F54B9C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107544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xmlns="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8200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xmlns="" id="{E43D2F47-FAF2-42C2-967D-251DD4B940D7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838200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xmlns="" id="{AC9B20CF-6B91-4562-B799-0ABDAEBC0D2A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38200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4" name="Segnaposto contenuto 10">
            <a:extLst>
              <a:ext uri="{FF2B5EF4-FFF2-40B4-BE49-F238E27FC236}">
                <a16:creationId xmlns:a16="http://schemas.microsoft.com/office/drawing/2014/main" xmlns="" id="{11C6EC54-ADFA-4CFF-9E9B-DC7E96C854C2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80565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xmlns="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562665" y="3788813"/>
            <a:ext cx="2342205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8" name="Segnaposto testo 4">
            <a:extLst>
              <a:ext uri="{FF2B5EF4-FFF2-40B4-BE49-F238E27FC236}">
                <a16:creationId xmlns:a16="http://schemas.microsoft.com/office/drawing/2014/main" xmlns="" id="{3322C250-87FC-4F14-A42C-FFDA120D0D6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562665" y="4464810"/>
            <a:ext cx="2342205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it-IT" noProof="0"/>
              <a:t>FARE CLIC PER MODIFICARE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xmlns="" id="{B36EE64B-44BF-4634-97BC-5ED74C6DF280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562665" y="5120722"/>
            <a:ext cx="2342205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5" name="Segnaposto contenuto 10">
            <a:extLst>
              <a:ext uri="{FF2B5EF4-FFF2-40B4-BE49-F238E27FC236}">
                <a16:creationId xmlns:a16="http://schemas.microsoft.com/office/drawing/2014/main" xmlns="" id="{1B6DD41C-FCE2-4AC6-A235-2FF1B905DAAD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6530117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21" name="Segnaposto testo 2">
            <a:extLst>
              <a:ext uri="{FF2B5EF4-FFF2-40B4-BE49-F238E27FC236}">
                <a16:creationId xmlns:a16="http://schemas.microsoft.com/office/drawing/2014/main" xmlns="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298609" y="3788813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xmlns="" id="{D3C675D6-83FA-4036-B516-098EDCAF2506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298609" y="4464810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sp>
        <p:nvSpPr>
          <p:cNvPr id="22" name="Segnaposto contenuto 3">
            <a:extLst>
              <a:ext uri="{FF2B5EF4-FFF2-40B4-BE49-F238E27FC236}">
                <a16:creationId xmlns:a16="http://schemas.microsoft.com/office/drawing/2014/main" xmlns="" id="{C464A9BD-B815-4632-8F54-6EB70E48BAF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298609" y="5120722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26" name="Segnaposto contenuto 10">
            <a:extLst>
              <a:ext uri="{FF2B5EF4-FFF2-40B4-BE49-F238E27FC236}">
                <a16:creationId xmlns:a16="http://schemas.microsoft.com/office/drawing/2014/main" xmlns="" id="{CEB4C3DB-E51E-4479-90C2-DFE5DB4B2482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260321" y="2370670"/>
            <a:ext cx="1856232" cy="166420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 rtl="0"/>
            <a:r>
              <a:rPr lang="it-IT" noProof="0"/>
              <a:t>Fai clic per aggiungere contenuto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xmlns="" id="{84A1E92D-A5BF-4268-BFF3-1418A1F03589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9023074" y="3788457"/>
            <a:ext cx="2330726" cy="804859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32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#</a:t>
            </a:r>
          </a:p>
        </p:txBody>
      </p:sp>
      <p:sp>
        <p:nvSpPr>
          <p:cNvPr id="23" name="Segnaposto testo 2">
            <a:extLst>
              <a:ext uri="{FF2B5EF4-FFF2-40B4-BE49-F238E27FC236}">
                <a16:creationId xmlns:a16="http://schemas.microsoft.com/office/drawing/2014/main" xmlns="" id="{B6439AAC-8A96-4015-8A87-ED8DF7027B60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9023074" y="4464454"/>
            <a:ext cx="2330726" cy="438505"/>
          </a:xfrm>
        </p:spPr>
        <p:txBody>
          <a:bodyPr lIns="0" rIns="0" rtlCol="0" anchor="b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</a:t>
            </a:r>
          </a:p>
        </p:txBody>
      </p: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xmlns="" id="{463D7850-C2A6-43CE-BBE4-8E81A0A593B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1238250" cy="1328057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xmlns="" id="{EBAD3E03-2E3B-440C-9105-6F9D33006D6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790950" cy="892177"/>
          </a:xfrm>
          <a:prstGeom prst="lin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egnaposto contenuto 3">
            <a:extLst>
              <a:ext uri="{FF2B5EF4-FFF2-40B4-BE49-F238E27FC236}">
                <a16:creationId xmlns:a16="http://schemas.microsoft.com/office/drawing/2014/main" xmlns="" id="{492F9083-A886-4EEB-94D6-1FAE6DC33000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9023074" y="5120366"/>
            <a:ext cx="2330726" cy="853167"/>
          </a:xfrm>
        </p:spPr>
        <p:txBody>
          <a:bodyPr lIns="0" rIns="0"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400" spc="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xmlns="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xmlns="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xmlns="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/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386696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888040310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11989637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55430953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480852014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910297996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548057723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r>
              <a:rPr lang="it-IT" noProof="0"/>
              <a:t>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it-IT" noProof="0"/>
              <a:t>Presentazione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22143651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it-IT" noProof="0"/>
              <a:t>Presentazione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xmlns="" val="719364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  <p:sldLayoutId id="2147483750" r:id="rId17"/>
    <p:sldLayoutId id="2147483732" r:id="rId18"/>
    <p:sldLayoutId id="2147483694" r:id="rId19"/>
    <p:sldLayoutId id="2147483673" r:id="rId20"/>
    <p:sldLayoutId id="2147483676" r:id="rId21"/>
    <p:sldLayoutId id="2147483699" r:id="rId22"/>
    <p:sldLayoutId id="2147483700" r:id="rId23"/>
    <p:sldLayoutId id="2147483692" r:id="rId24"/>
    <p:sldLayoutId id="2147483681" r:id="rId25"/>
    <p:sldLayoutId id="2147483696" r:id="rId26"/>
  </p:sldLayoutIdLst>
  <p:hf hdr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Users\nnico\Desktop\Fall%20Simulator%202025-01-20%2011-48-29.mp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86" y="2366941"/>
            <a:ext cx="9448800" cy="1825096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b="1" dirty="0"/>
              <a:t>Progetto ingegneria del software</a:t>
            </a:r>
            <a:br>
              <a:rPr lang="it-IT" b="1" dirty="0"/>
            </a:br>
            <a:r>
              <a:rPr lang="it-IT" dirty="0"/>
              <a:t/>
            </a:r>
            <a:br>
              <a:rPr lang="it-IT" dirty="0"/>
            </a:br>
            <a:r>
              <a:rPr lang="it-IT" dirty="0"/>
              <a:t>FALL SIMULATOR</a:t>
            </a:r>
            <a:endParaRPr lang="it-IT" i="1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xmlns="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4192037"/>
            <a:ext cx="9448800" cy="685800"/>
          </a:xfrm>
        </p:spPr>
        <p:txBody>
          <a:bodyPr rtlCol="0">
            <a:normAutofit fontScale="92500" lnSpcReduction="10000"/>
          </a:bodyPr>
          <a:lstStyle/>
          <a:p>
            <a:pPr rtl="0"/>
            <a:r>
              <a:rPr lang="it-IT" dirty="0"/>
              <a:t>Marco Locatelli 1079236</a:t>
            </a:r>
          </a:p>
          <a:p>
            <a:pPr rtl="0"/>
            <a:r>
              <a:rPr lang="it-IT" dirty="0"/>
              <a:t>Nicolò Nava </a:t>
            </a:r>
            <a:r>
              <a:rPr lang="it-IT" dirty="0" smtClean="0"/>
              <a:t>1079151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164242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DB7800B-90D1-8C4B-56B7-FA1626BB1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498" y="136525"/>
            <a:ext cx="10515600" cy="1325563"/>
          </a:xfrm>
        </p:spPr>
        <p:txBody>
          <a:bodyPr/>
          <a:lstStyle/>
          <a:p>
            <a:r>
              <a:rPr lang="it-IT" b="1" dirty="0"/>
              <a:t>Modellazione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7BF9D8-A7CB-D3F1-7E12-AD682B8F0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457" y="1462088"/>
            <a:ext cx="11066106" cy="4880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Sono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svolti</a:t>
            </a:r>
            <a:r>
              <a:rPr lang="en-US" dirty="0"/>
              <a:t>: </a:t>
            </a:r>
            <a:r>
              <a:rPr lang="en-US" dirty="0" err="1"/>
              <a:t>UseCaseDiagram</a:t>
            </a:r>
            <a:r>
              <a:rPr lang="en-US" dirty="0"/>
              <a:t>, </a:t>
            </a:r>
            <a:r>
              <a:rPr lang="en-US" dirty="0" err="1"/>
              <a:t>ClassDiagram</a:t>
            </a:r>
            <a:r>
              <a:rPr lang="en-US" dirty="0"/>
              <a:t>, </a:t>
            </a:r>
            <a:r>
              <a:rPr lang="en-US" dirty="0" err="1"/>
              <a:t>StateMachineDiagram</a:t>
            </a:r>
            <a:r>
              <a:rPr lang="en-US" dirty="0"/>
              <a:t>, </a:t>
            </a:r>
            <a:r>
              <a:rPr lang="en-US" dirty="0" err="1"/>
              <a:t>SequenceDiagram</a:t>
            </a:r>
            <a:r>
              <a:rPr lang="en-US" dirty="0"/>
              <a:t>, </a:t>
            </a:r>
            <a:r>
              <a:rPr lang="en-US" dirty="0" err="1"/>
              <a:t>CommunicationDiagram</a:t>
            </a:r>
            <a:r>
              <a:rPr lang="en-US" dirty="0"/>
              <a:t>, </a:t>
            </a:r>
            <a:r>
              <a:rPr lang="en-US" dirty="0" err="1"/>
              <a:t>ComponentDiagram</a:t>
            </a:r>
            <a:r>
              <a:rPr lang="en-US" dirty="0"/>
              <a:t>, </a:t>
            </a:r>
            <a:r>
              <a:rPr lang="en-US" dirty="0" err="1"/>
              <a:t>PackageDiagram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use case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definito</a:t>
            </a:r>
            <a:r>
              <a:rPr lang="en-US" dirty="0"/>
              <a:t> per primo come </a:t>
            </a:r>
            <a:r>
              <a:rPr lang="en-US" dirty="0" err="1"/>
              <a:t>risultato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Il class diagram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come </a:t>
            </a:r>
            <a:r>
              <a:rPr lang="en-US" dirty="0" err="1"/>
              <a:t>modello</a:t>
            </a:r>
            <a:r>
              <a:rPr lang="en-US" dirty="0"/>
              <a:t> per </a:t>
            </a:r>
            <a:r>
              <a:rPr lang="en-US" dirty="0" err="1"/>
              <a:t>un’attività</a:t>
            </a:r>
            <a:r>
              <a:rPr lang="en-US" dirty="0"/>
              <a:t> di model driven architecture, </a:t>
            </a:r>
            <a:r>
              <a:rPr lang="en-US" dirty="0" err="1"/>
              <a:t>costruendo</a:t>
            </a:r>
            <a:r>
              <a:rPr lang="en-US" dirty="0"/>
              <a:t> lo </a:t>
            </a:r>
            <a:r>
              <a:rPr lang="en-US" dirty="0" err="1"/>
              <a:t>scheletro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 con il tool di </a:t>
            </a:r>
            <a:r>
              <a:rPr lang="en-US" dirty="0" err="1"/>
              <a:t>generazione</a:t>
            </a:r>
            <a:r>
              <a:rPr lang="en-US" dirty="0"/>
              <a:t> </a:t>
            </a:r>
            <a:r>
              <a:rPr lang="en-US" dirty="0" err="1"/>
              <a:t>automatica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di Papyrus. Durante la </a:t>
            </a:r>
            <a:r>
              <a:rPr lang="en-US" dirty="0" err="1"/>
              <a:t>ristrutturazione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ampiamente</a:t>
            </a:r>
            <a:r>
              <a:rPr lang="en-US" dirty="0"/>
              <a:t> </a:t>
            </a:r>
            <a:r>
              <a:rPr lang="en-US" dirty="0" err="1"/>
              <a:t>modificato</a:t>
            </a:r>
            <a:r>
              <a:rPr lang="en-US" dirty="0"/>
              <a:t> per </a:t>
            </a:r>
            <a:r>
              <a:rPr lang="en-US" dirty="0" err="1"/>
              <a:t>migliorare</a:t>
            </a:r>
            <a:r>
              <a:rPr lang="en-US" dirty="0"/>
              <a:t> la </a:t>
            </a:r>
            <a:r>
              <a:rPr lang="en-US" dirty="0" err="1"/>
              <a:t>modularità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Lo state machine diagram è </a:t>
            </a:r>
            <a:r>
              <a:rPr lang="en-US" dirty="0" err="1"/>
              <a:t>stato</a:t>
            </a:r>
            <a:r>
              <a:rPr lang="en-US" dirty="0"/>
              <a:t> definite in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iniziale</a:t>
            </a:r>
            <a:r>
              <a:rPr lang="en-US" dirty="0"/>
              <a:t> per </a:t>
            </a:r>
            <a:r>
              <a:rPr lang="en-US" dirty="0" err="1"/>
              <a:t>chiarire</a:t>
            </a:r>
            <a:r>
              <a:rPr lang="en-US" dirty="0"/>
              <a:t> il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ed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utilizzato</a:t>
            </a:r>
            <a:r>
              <a:rPr lang="en-US" dirty="0"/>
              <a:t> per </a:t>
            </a:r>
            <a:r>
              <a:rPr lang="en-US" dirty="0" err="1"/>
              <a:t>guidare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. La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struttura</a:t>
            </a:r>
            <a:r>
              <a:rPr lang="en-US" dirty="0"/>
              <a:t> è </a:t>
            </a:r>
            <a:r>
              <a:rPr lang="en-US" dirty="0" err="1"/>
              <a:t>rimasta</a:t>
            </a:r>
            <a:r>
              <a:rPr lang="en-US" dirty="0"/>
              <a:t> </a:t>
            </a:r>
            <a:r>
              <a:rPr lang="en-US" dirty="0" err="1"/>
              <a:t>inalterata</a:t>
            </a:r>
            <a:r>
              <a:rPr lang="en-US" dirty="0"/>
              <a:t> per </a:t>
            </a:r>
            <a:r>
              <a:rPr lang="en-US" dirty="0" err="1"/>
              <a:t>tutto</a:t>
            </a:r>
            <a:r>
              <a:rPr lang="en-US" dirty="0"/>
              <a:t> il </a:t>
            </a:r>
            <a:r>
              <a:rPr lang="en-US" dirty="0" err="1"/>
              <a:t>ciclo</a:t>
            </a:r>
            <a:r>
              <a:rPr lang="en-US" dirty="0"/>
              <a:t> di vita. </a:t>
            </a:r>
          </a:p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rimanenti</a:t>
            </a:r>
            <a:r>
              <a:rPr lang="en-US" dirty="0"/>
              <a:t> </a:t>
            </a:r>
            <a:r>
              <a:rPr lang="en-US" dirty="0" err="1"/>
              <a:t>diagrammi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eseguiti</a:t>
            </a:r>
            <a:r>
              <a:rPr lang="en-US" dirty="0"/>
              <a:t> </a:t>
            </a:r>
            <a:r>
              <a:rPr lang="en-US" dirty="0" err="1"/>
              <a:t>successivamente</a:t>
            </a:r>
            <a:r>
              <a:rPr lang="en-US" dirty="0"/>
              <a:t> </a:t>
            </a:r>
            <a:r>
              <a:rPr lang="en-US" dirty="0" err="1"/>
              <a:t>allo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codice</a:t>
            </a:r>
            <a:r>
              <a:rPr lang="en-US" dirty="0"/>
              <a:t> e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serviti</a:t>
            </a:r>
            <a:r>
              <a:rPr lang="en-US" dirty="0"/>
              <a:t> a </a:t>
            </a:r>
            <a:r>
              <a:rPr lang="en-US" dirty="0" err="1"/>
              <a:t>esplicitare</a:t>
            </a:r>
            <a:r>
              <a:rPr lang="en-US" dirty="0"/>
              <a:t> </a:t>
            </a:r>
            <a:r>
              <a:rPr lang="en-US" dirty="0" err="1"/>
              <a:t>graficamente</a:t>
            </a:r>
            <a:r>
              <a:rPr lang="en-US" dirty="0"/>
              <a:t> la </a:t>
            </a:r>
            <a:r>
              <a:rPr lang="en-US" dirty="0" err="1"/>
              <a:t>struttura</a:t>
            </a:r>
            <a:r>
              <a:rPr lang="en-US" dirty="0"/>
              <a:t> del </a:t>
            </a:r>
            <a:r>
              <a:rPr lang="en-US" dirty="0" err="1"/>
              <a:t>sistema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xmlns="" val="421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5448" y="457233"/>
            <a:ext cx="8610600" cy="1293028"/>
          </a:xfrm>
        </p:spPr>
        <p:txBody>
          <a:bodyPr rtlCol="0">
            <a:normAutofit/>
          </a:bodyPr>
          <a:lstStyle/>
          <a:p>
            <a:pPr rtl="0"/>
            <a:r>
              <a:rPr lang="it-IT" sz="4400" b="1" dirty="0"/>
              <a:t>Implementazione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Per </a:t>
            </a:r>
            <a:r>
              <a:rPr lang="en-US" dirty="0" err="1"/>
              <a:t>l’implementazione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usato</a:t>
            </a:r>
            <a:r>
              <a:rPr lang="en-US" dirty="0"/>
              <a:t> </a:t>
            </a:r>
            <a:r>
              <a:rPr lang="en-US" dirty="0" err="1"/>
              <a:t>l’ambiente</a:t>
            </a:r>
            <a:r>
              <a:rPr lang="en-US" dirty="0"/>
              <a:t> di </a:t>
            </a:r>
            <a:r>
              <a:rPr lang="en-US" dirty="0" err="1"/>
              <a:t>sviluppo</a:t>
            </a:r>
            <a:r>
              <a:rPr lang="en-US" dirty="0"/>
              <a:t> Eclipse.</a:t>
            </a:r>
          </a:p>
          <a:p>
            <a:pPr marL="0" indent="0">
              <a:buNone/>
            </a:pPr>
            <a:r>
              <a:rPr lang="en-US" dirty="0"/>
              <a:t>Il Sistema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come Progetto maven per la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dipendenze</a:t>
            </a:r>
            <a:r>
              <a:rPr lang="en-US" dirty="0"/>
              <a:t>. Le </a:t>
            </a:r>
            <a:r>
              <a:rPr lang="en-US" dirty="0" err="1"/>
              <a:t>principali</a:t>
            </a:r>
            <a:r>
              <a:rPr lang="en-US" dirty="0"/>
              <a:t> </a:t>
            </a:r>
            <a:r>
              <a:rPr lang="en-US" dirty="0" err="1"/>
              <a:t>librerie</a:t>
            </a:r>
            <a:r>
              <a:rPr lang="en-US" dirty="0"/>
              <a:t> e framework definite </a:t>
            </a:r>
            <a:r>
              <a:rPr lang="en-US" dirty="0" err="1"/>
              <a:t>nel</a:t>
            </a:r>
            <a:r>
              <a:rPr lang="en-US" dirty="0"/>
              <a:t> pom e </a:t>
            </a:r>
            <a:r>
              <a:rPr lang="en-US" dirty="0" err="1"/>
              <a:t>utilizzate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codice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JavaFX per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, Log4J per il logging, Apache Common Math per </a:t>
            </a:r>
            <a:r>
              <a:rPr lang="en-US" dirty="0" err="1"/>
              <a:t>l’interpolazione</a:t>
            </a:r>
            <a:r>
              <a:rPr lang="en-US" dirty="0"/>
              <a:t> spline e Junit per il testing.</a:t>
            </a:r>
          </a:p>
          <a:p>
            <a:pPr marL="0" indent="0">
              <a:buNone/>
            </a:pPr>
            <a:r>
              <a:rPr lang="en-US" dirty="0"/>
              <a:t>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implementato</a:t>
            </a:r>
            <a:r>
              <a:rPr lang="en-US" dirty="0"/>
              <a:t> </a:t>
            </a:r>
            <a:r>
              <a:rPr lang="en-US" dirty="0" err="1"/>
              <a:t>tutto</a:t>
            </a:r>
            <a:r>
              <a:rPr lang="en-US" dirty="0"/>
              <a:t> </a:t>
            </a:r>
            <a:r>
              <a:rPr lang="en-US" dirty="0" err="1"/>
              <a:t>ciò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aveva</a:t>
            </a:r>
            <a:r>
              <a:rPr lang="en-US" dirty="0"/>
              <a:t> </a:t>
            </a:r>
            <a:r>
              <a:rPr lang="en-US" dirty="0" err="1"/>
              <a:t>pianificato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 err="1"/>
              <a:t>Un’estensione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potrebbe</a:t>
            </a:r>
            <a:r>
              <a:rPr lang="en-US" dirty="0"/>
              <a:t> </a:t>
            </a:r>
            <a:r>
              <a:rPr lang="en-US" dirty="0" err="1"/>
              <a:t>rappresentare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sfida</a:t>
            </a:r>
            <a:r>
              <a:rPr lang="en-US" dirty="0"/>
              <a:t> </a:t>
            </a:r>
            <a:r>
              <a:rPr lang="en-US" dirty="0" err="1"/>
              <a:t>futura</a:t>
            </a:r>
            <a:r>
              <a:rPr lang="en-US" dirty="0"/>
              <a:t>, come </a:t>
            </a:r>
            <a:r>
              <a:rPr lang="en-US" dirty="0" err="1"/>
              <a:t>occasione</a:t>
            </a:r>
            <a:r>
              <a:rPr lang="en-US" dirty="0"/>
              <a:t> per </a:t>
            </a:r>
            <a:r>
              <a:rPr lang="en-US" dirty="0" err="1"/>
              <a:t>imparare</a:t>
            </a:r>
            <a:r>
              <a:rPr lang="en-US" dirty="0"/>
              <a:t> </a:t>
            </a:r>
            <a:r>
              <a:rPr lang="en-US" dirty="0" err="1"/>
              <a:t>nuovi</a:t>
            </a:r>
            <a:r>
              <a:rPr lang="en-US" dirty="0"/>
              <a:t> </a:t>
            </a:r>
            <a:r>
              <a:rPr lang="en-US" dirty="0" err="1"/>
              <a:t>tecnologie</a:t>
            </a:r>
            <a:r>
              <a:rPr lang="en-US" dirty="0"/>
              <a:t> e </a:t>
            </a:r>
            <a:r>
              <a:rPr lang="en-US" dirty="0" err="1"/>
              <a:t>strumenti</a:t>
            </a:r>
            <a:r>
              <a:rPr lang="en-US" dirty="0"/>
              <a:t>, è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come </a:t>
            </a:r>
            <a:r>
              <a:rPr lang="en-US" dirty="0" err="1"/>
              <a:t>applicazione</a:t>
            </a:r>
            <a:r>
              <a:rPr lang="en-US" dirty="0"/>
              <a:t> VR con Unity.</a:t>
            </a:r>
          </a:p>
        </p:txBody>
      </p:sp>
    </p:spTree>
    <p:extLst>
      <p:ext uri="{BB962C8B-B14F-4D97-AF65-F5344CB8AC3E}">
        <p14:creationId xmlns:p14="http://schemas.microsoft.com/office/powerpoint/2010/main" xmlns="" val="2728347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Testing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45B50AB-E09E-377A-4B46-AFA47F523E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 err="1"/>
              <a:t>Oltre</a:t>
            </a:r>
            <a:r>
              <a:rPr lang="en-US" dirty="0"/>
              <a:t> a </a:t>
            </a:r>
            <a:r>
              <a:rPr lang="en-US" dirty="0" err="1"/>
              <a:t>svolgere</a:t>
            </a:r>
            <a:r>
              <a:rPr lang="en-US" dirty="0"/>
              <a:t> test </a:t>
            </a:r>
            <a:r>
              <a:rPr lang="en-US" dirty="0" err="1"/>
              <a:t>d’unità</a:t>
            </a:r>
            <a:r>
              <a:rPr lang="en-US" dirty="0"/>
              <a:t> con Junit per </a:t>
            </a:r>
            <a:r>
              <a:rPr lang="en-US" dirty="0" err="1"/>
              <a:t>dimostrare</a:t>
            </a:r>
            <a:r>
              <a:rPr lang="en-US" dirty="0"/>
              <a:t> la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l’attività</a:t>
            </a:r>
            <a:r>
              <a:rPr lang="en-US" dirty="0"/>
              <a:t> di testing </a:t>
            </a:r>
            <a:r>
              <a:rPr lang="en-US" dirty="0" err="1"/>
              <a:t>si</a:t>
            </a:r>
            <a:r>
              <a:rPr lang="en-US" dirty="0"/>
              <a:t> è </a:t>
            </a:r>
            <a:r>
              <a:rPr lang="en-US" dirty="0" err="1"/>
              <a:t>basata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test </a:t>
            </a:r>
            <a:r>
              <a:rPr lang="en-US" dirty="0" err="1"/>
              <a:t>manuale</a:t>
            </a:r>
            <a:r>
              <a:rPr lang="en-US" dirty="0"/>
              <a:t>: </a:t>
            </a:r>
            <a:r>
              <a:rPr lang="en-US" dirty="0" err="1"/>
              <a:t>eseguendo</a:t>
            </a:r>
            <a:r>
              <a:rPr lang="en-US" dirty="0"/>
              <a:t> la </a:t>
            </a:r>
            <a:r>
              <a:rPr lang="en-US" dirty="0" err="1"/>
              <a:t>simulazione</a:t>
            </a:r>
            <a:r>
              <a:rPr lang="en-US" dirty="0"/>
              <a:t> e </a:t>
            </a:r>
            <a:r>
              <a:rPr lang="en-US" dirty="0" err="1"/>
              <a:t>interagendo</a:t>
            </a:r>
            <a:r>
              <a:rPr lang="en-US" dirty="0"/>
              <a:t> con </a:t>
            </a:r>
            <a:r>
              <a:rPr lang="en-US" dirty="0" err="1"/>
              <a:t>l’interfaccia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Gli</a:t>
            </a:r>
            <a:r>
              <a:rPr lang="en-US" dirty="0"/>
              <a:t> </a:t>
            </a:r>
            <a:r>
              <a:rPr lang="en-US" dirty="0" err="1"/>
              <a:t>aspetti</a:t>
            </a:r>
            <a:r>
              <a:rPr lang="en-US" dirty="0"/>
              <a:t> </a:t>
            </a:r>
            <a:r>
              <a:rPr lang="en-US" dirty="0" err="1"/>
              <a:t>matematici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valutati</a:t>
            </a:r>
            <a:r>
              <a:rPr lang="en-US" dirty="0"/>
              <a:t> con il support di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Un’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prova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correttezza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calcoli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tempi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cicloide</a:t>
            </a:r>
            <a:r>
              <a:rPr lang="en-US" dirty="0"/>
              <a:t>, </a:t>
            </a:r>
            <a:r>
              <a:rPr lang="en-US" dirty="0" err="1"/>
              <a:t>cioè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sempre la curva per cui il tempo di </a:t>
            </a:r>
            <a:r>
              <a:rPr lang="en-US" dirty="0" err="1"/>
              <a:t>caduta</a:t>
            </a:r>
            <a:r>
              <a:rPr lang="en-US" dirty="0"/>
              <a:t> è il </a:t>
            </a:r>
            <a:r>
              <a:rPr lang="en-US" dirty="0" err="1"/>
              <a:t>minimo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/>
              <a:t>Il </a:t>
            </a:r>
            <a:r>
              <a:rPr lang="en-US" dirty="0" err="1"/>
              <a:t>rilevamento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bug </a:t>
            </a:r>
            <a:r>
              <a:rPr lang="en-US" dirty="0" err="1"/>
              <a:t>nell’interfaccia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svolto</a:t>
            </a:r>
            <a:r>
              <a:rPr lang="en-US" dirty="0"/>
              <a:t> </a:t>
            </a:r>
            <a:r>
              <a:rPr lang="en-US" dirty="0" err="1"/>
              <a:t>facendo</a:t>
            </a:r>
            <a:r>
              <a:rPr lang="en-US" dirty="0"/>
              <a:t> </a:t>
            </a:r>
            <a:r>
              <a:rPr lang="en-US" dirty="0" err="1"/>
              <a:t>interagire</a:t>
            </a:r>
            <a:r>
              <a:rPr lang="en-US" dirty="0"/>
              <a:t> con 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utenti</a:t>
            </a:r>
            <a:r>
              <a:rPr lang="en-US" dirty="0"/>
              <a:t> non </a:t>
            </a:r>
            <a:r>
              <a:rPr lang="en-US" dirty="0" err="1"/>
              <a:t>implicitamente</a:t>
            </a:r>
            <a:r>
              <a:rPr lang="en-US" dirty="0"/>
              <a:t> a </a:t>
            </a:r>
            <a:r>
              <a:rPr lang="en-US" dirty="0" err="1"/>
              <a:t>conoscenza</a:t>
            </a:r>
            <a:r>
              <a:rPr lang="en-US" dirty="0"/>
              <a:t> del </a:t>
            </a:r>
            <a:r>
              <a:rPr lang="en-US" dirty="0" err="1"/>
              <a:t>flusso</a:t>
            </a:r>
            <a:r>
              <a:rPr lang="en-US" dirty="0"/>
              <a:t> </a:t>
            </a:r>
            <a:r>
              <a:rPr lang="en-US" dirty="0" err="1"/>
              <a:t>dell’interazione</a:t>
            </a:r>
            <a:r>
              <a:rPr lang="en-US" dirty="0"/>
              <a:t>, in modo da </a:t>
            </a:r>
            <a:r>
              <a:rPr lang="en-US" dirty="0" err="1"/>
              <a:t>sottoporre</a:t>
            </a:r>
            <a:r>
              <a:rPr lang="en-US" dirty="0"/>
              <a:t> </a:t>
            </a:r>
            <a:r>
              <a:rPr lang="en-US" dirty="0" err="1"/>
              <a:t>comportamenti</a:t>
            </a:r>
            <a:r>
              <a:rPr lang="en-US" dirty="0"/>
              <a:t> non </a:t>
            </a:r>
            <a:r>
              <a:rPr lang="en-US" dirty="0" err="1"/>
              <a:t>previsti</a:t>
            </a:r>
            <a:r>
              <a:rPr lang="en-US" dirty="0"/>
              <a:t>. Tale </a:t>
            </a:r>
            <a:r>
              <a:rPr lang="en-US" dirty="0" err="1"/>
              <a:t>approccio</a:t>
            </a:r>
            <a:r>
              <a:rPr lang="en-US" dirty="0"/>
              <a:t> ha </a:t>
            </a:r>
            <a:r>
              <a:rPr lang="en-US" dirty="0" err="1"/>
              <a:t>portato</a:t>
            </a:r>
            <a:r>
              <a:rPr lang="en-US" dirty="0"/>
              <a:t> ad </a:t>
            </a:r>
            <a:r>
              <a:rPr lang="en-US" dirty="0" err="1"/>
              <a:t>esempio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luce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scorretta</a:t>
            </a:r>
            <a:r>
              <a:rPr lang="en-US" dirty="0"/>
              <a:t> </a:t>
            </a:r>
            <a:r>
              <a:rPr lang="en-US" dirty="0" err="1"/>
              <a:t>gestione</a:t>
            </a:r>
            <a:r>
              <a:rPr lang="en-US" dirty="0"/>
              <a:t> </a:t>
            </a:r>
            <a:r>
              <a:rPr lang="en-US" dirty="0" err="1"/>
              <a:t>degli</a:t>
            </a:r>
            <a:r>
              <a:rPr lang="en-US" dirty="0"/>
              <a:t> input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punti</a:t>
            </a:r>
            <a:r>
              <a:rPr lang="en-US" dirty="0"/>
              <a:t> </a:t>
            </a:r>
            <a:r>
              <a:rPr lang="en-US" dirty="0" err="1"/>
              <a:t>intermedi</a:t>
            </a:r>
            <a:r>
              <a:rPr lang="en-US" dirty="0"/>
              <a:t> da </a:t>
            </a:r>
            <a:r>
              <a:rPr lang="en-US" dirty="0" err="1"/>
              <a:t>interpolare</a:t>
            </a:r>
            <a:r>
              <a:rPr lang="en-US" dirty="0"/>
              <a:t>,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potevano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inseriti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dopo </a:t>
            </a:r>
            <a:r>
              <a:rPr lang="en-US" dirty="0" err="1"/>
              <a:t>che</a:t>
            </a:r>
            <a:r>
              <a:rPr lang="en-US" dirty="0"/>
              <a:t> la spline era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calcolata</a:t>
            </a:r>
            <a:r>
              <a:rPr lang="en-US" dirty="0"/>
              <a:t> e </a:t>
            </a:r>
            <a:r>
              <a:rPr lang="en-US" dirty="0" err="1"/>
              <a:t>disegnata</a:t>
            </a:r>
            <a:r>
              <a:rPr lang="en-US" dirty="0"/>
              <a:t> </a:t>
            </a:r>
            <a:r>
              <a:rPr lang="en-US" dirty="0" err="1"/>
              <a:t>nel</a:t>
            </a:r>
            <a:r>
              <a:rPr lang="en-US" dirty="0"/>
              <a:t> </a:t>
            </a:r>
            <a:r>
              <a:rPr lang="en-US" dirty="0" err="1"/>
              <a:t>pannello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214790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33CD56C4-6E5B-3F50-8E45-0B5F76D2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0" y="372487"/>
            <a:ext cx="8610600" cy="1293028"/>
          </a:xfrm>
        </p:spPr>
        <p:txBody>
          <a:bodyPr/>
          <a:lstStyle/>
          <a:p>
            <a:r>
              <a:rPr lang="it-IT" b="1" dirty="0"/>
              <a:t>Manutenzione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xmlns="" id="{6C82BFE7-C732-8EE2-5773-C7A1C2B32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it-IT" dirty="0"/>
              <a:t>In seguito al completamento del prototipo è stata eseguita una corposa attività di ristrutturazione guidata dai tool:</a:t>
            </a:r>
          </a:p>
          <a:p>
            <a:pPr marL="0" indent="0">
              <a:buNone/>
            </a:pPr>
            <a:r>
              <a:rPr lang="it-IT" dirty="0" err="1"/>
              <a:t>SonarLint</a:t>
            </a:r>
            <a:r>
              <a:rPr lang="it-IT" dirty="0"/>
              <a:t> ha guidato il miglioramento della qualità del codice</a:t>
            </a:r>
          </a:p>
          <a:p>
            <a:pPr marL="0" indent="0">
              <a:buNone/>
            </a:pPr>
            <a:r>
              <a:rPr lang="it-IT" dirty="0" err="1"/>
              <a:t>StanIDE</a:t>
            </a:r>
            <a:r>
              <a:rPr lang="it-IT" dirty="0"/>
              <a:t> ha suggerito miglioramenti nella struttura modulare del sistema.</a:t>
            </a:r>
          </a:p>
          <a:p>
            <a:pPr marL="0" indent="0">
              <a:buNone/>
            </a:pPr>
            <a:r>
              <a:rPr lang="it-IT" dirty="0"/>
              <a:t>L’attività di manutenzione ha richiesto complessivamente uno sforzo circa pari a quello dello sviluppo.</a:t>
            </a:r>
          </a:p>
          <a:p>
            <a:pPr marL="0" indent="0">
              <a:buNone/>
            </a:pPr>
            <a:r>
              <a:rPr lang="it-IT" dirty="0"/>
              <a:t>La manutenzione perfettiva ha riguardato l’aggiunta della possibilità di scegliere tra diversi campi gravitazionali per selezionare l’</a:t>
            </a:r>
            <a:r>
              <a:rPr lang="it-IT" dirty="0" err="1"/>
              <a:t>accellerazione</a:t>
            </a:r>
            <a:r>
              <a:rPr lang="it-IT" dirty="0"/>
              <a:t> di gravità.</a:t>
            </a:r>
          </a:p>
          <a:p>
            <a:pPr marL="0" indent="0">
              <a:buNone/>
            </a:pPr>
            <a:r>
              <a:rPr lang="it-IT" dirty="0"/>
              <a:t>La manutenzione preventiva ha riguardato l’aggiunta di commenti per esplicare il significato del codice.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xmlns="" val="2652939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Fall Simulator 2025-01-20 11-48-29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4742347" y="2214694"/>
            <a:ext cx="2879250" cy="2520174"/>
          </a:xfrm>
          <a:prstGeom prst="rect">
            <a:avLst/>
          </a:prstGeom>
          <a:ln>
            <a:noFill/>
          </a:ln>
          <a:effectLst/>
        </p:spPr>
      </p:pic>
      <p:sp>
        <p:nvSpPr>
          <p:cNvPr id="6" name="CasellaDiTesto 5"/>
          <p:cNvSpPr txBox="1"/>
          <p:nvPr/>
        </p:nvSpPr>
        <p:spPr>
          <a:xfrm>
            <a:off x="6054621" y="568562"/>
            <a:ext cx="72245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4000" b="1" dirty="0" smtClean="0"/>
              <a:t>DEMO FALLSIMULATOR</a:t>
            </a:r>
            <a:endParaRPr lang="it-IT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 fullScrn="1"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Obiettivo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EADD32B-2BED-B9CD-8880-5933A888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ha </a:t>
            </a:r>
            <a:r>
              <a:rPr lang="en-US" dirty="0" err="1"/>
              <a:t>l’obiettivo</a:t>
            </a:r>
            <a:r>
              <a:rPr lang="en-US" dirty="0"/>
              <a:t> di </a:t>
            </a:r>
            <a:r>
              <a:rPr lang="en-US" dirty="0" err="1"/>
              <a:t>realizzare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simulazione</a:t>
            </a:r>
            <a:r>
              <a:rPr lang="en-US" dirty="0"/>
              <a:t> </a:t>
            </a:r>
            <a:r>
              <a:rPr lang="en-US" dirty="0" err="1"/>
              <a:t>fisica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 di </a:t>
            </a:r>
            <a:r>
              <a:rPr lang="en-US" dirty="0" err="1"/>
              <a:t>gravi</a:t>
            </a:r>
            <a:r>
              <a:rPr lang="en-US" dirty="0"/>
              <a:t>, sotto </a:t>
            </a:r>
            <a:r>
              <a:rPr lang="en-US" dirty="0" err="1"/>
              <a:t>l’influenza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forza di </a:t>
            </a:r>
            <a:r>
              <a:rPr lang="en-US" dirty="0" err="1"/>
              <a:t>gravità</a:t>
            </a:r>
            <a:r>
              <a:rPr lang="en-US" dirty="0"/>
              <a:t>, </a:t>
            </a:r>
            <a:r>
              <a:rPr lang="en-US" dirty="0" err="1"/>
              <a:t>lungo</a:t>
            </a:r>
            <a:r>
              <a:rPr lang="en-US" dirty="0"/>
              <a:t> </a:t>
            </a:r>
            <a:r>
              <a:rPr lang="en-US" dirty="0" err="1"/>
              <a:t>diversi</a:t>
            </a:r>
            <a:r>
              <a:rPr lang="en-US" dirty="0"/>
              <a:t> tipi di curve. </a:t>
            </a:r>
          </a:p>
          <a:p>
            <a:pPr marL="0" indent="0">
              <a:buNone/>
            </a:pPr>
            <a:r>
              <a:rPr lang="en-US" dirty="0" err="1"/>
              <a:t>L’idea</a:t>
            </a:r>
            <a:r>
              <a:rPr lang="en-US" dirty="0"/>
              <a:t> ha origine dal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, di cui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vuole</a:t>
            </a:r>
            <a:r>
              <a:rPr lang="en-US" dirty="0"/>
              <a:t> </a:t>
            </a:r>
            <a:r>
              <a:rPr lang="en-US" dirty="0" err="1"/>
              <a:t>comprovare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la </a:t>
            </a:r>
            <a:r>
              <a:rPr lang="en-US" dirty="0" err="1"/>
              <a:t>soluzione</a:t>
            </a:r>
            <a:r>
              <a:rPr lang="en-US" dirty="0"/>
              <a:t>: la </a:t>
            </a:r>
            <a:r>
              <a:rPr lang="en-US" dirty="0" err="1"/>
              <a:t>cicloide</a:t>
            </a:r>
            <a:r>
              <a:rPr lang="en-US" dirty="0"/>
              <a:t>, è </a:t>
            </a:r>
            <a:r>
              <a:rPr lang="en-US" dirty="0" err="1"/>
              <a:t>effettivamente</a:t>
            </a:r>
            <a:r>
              <a:rPr lang="en-US" dirty="0"/>
              <a:t> la curva </a:t>
            </a:r>
            <a:r>
              <a:rPr lang="en-US" dirty="0" err="1"/>
              <a:t>più</a:t>
            </a:r>
            <a:r>
              <a:rPr lang="en-US" dirty="0"/>
              <a:t> veloce.</a:t>
            </a:r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propone di </a:t>
            </a:r>
            <a:r>
              <a:rPr lang="en-US" dirty="0" err="1"/>
              <a:t>conciliare</a:t>
            </a:r>
            <a:r>
              <a:rPr lang="en-US" dirty="0"/>
              <a:t> un </a:t>
            </a:r>
            <a:r>
              <a:rPr lang="en-US" dirty="0" err="1"/>
              <a:t>rigoroso</a:t>
            </a:r>
            <a:r>
              <a:rPr lang="en-US" dirty="0"/>
              <a:t> studio </a:t>
            </a:r>
            <a:r>
              <a:rPr lang="en-US" dirty="0" err="1"/>
              <a:t>simulativo</a:t>
            </a:r>
            <a:r>
              <a:rPr lang="en-US" dirty="0"/>
              <a:t> del </a:t>
            </a:r>
            <a:r>
              <a:rPr lang="en-US" dirty="0" err="1"/>
              <a:t>fenomeno</a:t>
            </a:r>
            <a:r>
              <a:rPr lang="en-US" dirty="0"/>
              <a:t> a un </a:t>
            </a:r>
            <a:r>
              <a:rPr lang="en-US" dirty="0" err="1"/>
              <a:t>utilizzo</a:t>
            </a:r>
            <a:r>
              <a:rPr lang="en-US" dirty="0"/>
              <a:t> semplice e </a:t>
            </a:r>
            <a:r>
              <a:rPr lang="en-US" dirty="0" err="1"/>
              <a:t>ricreativo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può</a:t>
            </a:r>
            <a:r>
              <a:rPr lang="en-US" dirty="0"/>
              <a:t> </a:t>
            </a:r>
            <a:r>
              <a:rPr lang="en-US" dirty="0" err="1"/>
              <a:t>soddisfare</a:t>
            </a:r>
            <a:r>
              <a:rPr lang="en-US" dirty="0"/>
              <a:t> </a:t>
            </a:r>
            <a:r>
              <a:rPr lang="en-US" dirty="0" err="1"/>
              <a:t>anche</a:t>
            </a:r>
            <a:r>
              <a:rPr lang="en-US" dirty="0"/>
              <a:t> </a:t>
            </a:r>
            <a:r>
              <a:rPr lang="en-US" dirty="0" err="1"/>
              <a:t>l’utente</a:t>
            </a:r>
            <a:r>
              <a:rPr lang="en-US" dirty="0"/>
              <a:t> </a:t>
            </a:r>
            <a:r>
              <a:rPr lang="en-US" dirty="0" err="1"/>
              <a:t>meno</a:t>
            </a:r>
            <a:r>
              <a:rPr lang="en-US" dirty="0"/>
              <a:t> </a:t>
            </a:r>
            <a:r>
              <a:rPr lang="en-US" dirty="0" err="1"/>
              <a:t>esperto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50768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Difficoltà incontrate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0B9BE06A-2A10-766E-30FB-68BA1AE33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difficoltà</a:t>
            </a:r>
            <a:r>
              <a:rPr lang="en-US" dirty="0"/>
              <a:t> </a:t>
            </a:r>
            <a:r>
              <a:rPr lang="en-US" dirty="0" err="1"/>
              <a:t>principale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la </a:t>
            </a:r>
            <a:r>
              <a:rPr lang="en-US" dirty="0" err="1"/>
              <a:t>progettazione</a:t>
            </a:r>
            <a:r>
              <a:rPr lang="en-US" dirty="0"/>
              <a:t> e lo </a:t>
            </a:r>
            <a:r>
              <a:rPr lang="en-US" dirty="0" err="1"/>
              <a:t>sviluppo</a:t>
            </a:r>
            <a:r>
              <a:rPr lang="en-US" dirty="0"/>
              <a:t>  del </a:t>
            </a:r>
            <a:r>
              <a:rPr lang="en-US" dirty="0" err="1"/>
              <a:t>sistema</a:t>
            </a:r>
            <a:r>
              <a:rPr lang="en-US" dirty="0"/>
              <a:t> a causa dell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 </a:t>
            </a:r>
            <a:r>
              <a:rPr lang="en-US" dirty="0" err="1"/>
              <a:t>precedente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realizzazione</a:t>
            </a:r>
            <a:r>
              <a:rPr lang="en-US" dirty="0"/>
              <a:t> di software di tale </a:t>
            </a:r>
            <a:r>
              <a:rPr lang="en-US" dirty="0" err="1"/>
              <a:t>complessità</a:t>
            </a:r>
            <a:r>
              <a:rPr lang="en-US" dirty="0"/>
              <a:t>. </a:t>
            </a:r>
          </a:p>
          <a:p>
            <a:r>
              <a:rPr lang="en-US" dirty="0" err="1"/>
              <a:t>Numerosi</a:t>
            </a:r>
            <a:r>
              <a:rPr lang="en-US" dirty="0"/>
              <a:t> </a:t>
            </a:r>
            <a:r>
              <a:rPr lang="en-US" dirty="0" err="1"/>
              <a:t>problematiche</a:t>
            </a:r>
            <a:r>
              <a:rPr lang="en-US" dirty="0"/>
              <a:t> e </a:t>
            </a:r>
            <a:r>
              <a:rPr lang="en-US" dirty="0" err="1"/>
              <a:t>questioni</a:t>
            </a:r>
            <a:r>
              <a:rPr lang="en-US" dirty="0"/>
              <a:t> </a:t>
            </a:r>
            <a:r>
              <a:rPr lang="en-US" dirty="0" err="1"/>
              <a:t>matematiche</a:t>
            </a:r>
            <a:r>
              <a:rPr lang="en-US" dirty="0"/>
              <a:t> da </a:t>
            </a:r>
            <a:r>
              <a:rPr lang="en-US" dirty="0" err="1"/>
              <a:t>affrontare</a:t>
            </a:r>
            <a:r>
              <a:rPr lang="en-US" dirty="0"/>
              <a:t> </a:t>
            </a:r>
            <a:r>
              <a:rPr lang="en-US" dirty="0" err="1"/>
              <a:t>nella</a:t>
            </a:r>
            <a:r>
              <a:rPr lang="en-US" dirty="0"/>
              <a:t> </a:t>
            </a:r>
            <a:r>
              <a:rPr lang="en-US" dirty="0" err="1"/>
              <a:t>progettazione</a:t>
            </a:r>
            <a:r>
              <a:rPr lang="en-US" dirty="0"/>
              <a:t>.</a:t>
            </a:r>
          </a:p>
          <a:p>
            <a:r>
              <a:rPr lang="en-US" dirty="0" err="1"/>
              <a:t>Ricerca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 da </a:t>
            </a:r>
            <a:r>
              <a:rPr lang="en-US" dirty="0" err="1"/>
              <a:t>librerie</a:t>
            </a:r>
            <a:r>
              <a:rPr lang="en-US" dirty="0"/>
              <a:t> </a:t>
            </a:r>
            <a:r>
              <a:rPr lang="en-US" dirty="0" err="1"/>
              <a:t>adeguati</a:t>
            </a:r>
            <a:r>
              <a:rPr lang="en-US" dirty="0"/>
              <a:t> al </a:t>
            </a:r>
            <a:r>
              <a:rPr lang="en-US" dirty="0" err="1"/>
              <a:t>contesto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r>
              <a:rPr lang="en-US" dirty="0" err="1"/>
              <a:t>Utilizzo</a:t>
            </a:r>
            <a:r>
              <a:rPr lang="en-US" dirty="0"/>
              <a:t> di </a:t>
            </a:r>
            <a:r>
              <a:rPr lang="en-US" dirty="0" err="1"/>
              <a:t>numerosi</a:t>
            </a:r>
            <a:r>
              <a:rPr lang="en-US" dirty="0"/>
              <a:t> tool </a:t>
            </a:r>
            <a:r>
              <a:rPr lang="en-US" dirty="0" err="1"/>
              <a:t>diversi</a:t>
            </a:r>
            <a:r>
              <a:rPr lang="en-US" dirty="0"/>
              <a:t> </a:t>
            </a:r>
          </a:p>
          <a:p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dell’animazione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49612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9429" y="764373"/>
            <a:ext cx="9546771" cy="1293028"/>
          </a:xfrm>
        </p:spPr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Paradigma di programmazione/modellazione utilizzato e tools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C7EED8C2-BF86-0679-9809-36A68E5A2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basa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paradigma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programmazione</a:t>
            </a:r>
            <a:r>
              <a:rPr lang="en-US" dirty="0"/>
              <a:t> </a:t>
            </a:r>
            <a:r>
              <a:rPr lang="en-US" dirty="0" err="1"/>
              <a:t>orientata</a:t>
            </a:r>
            <a:r>
              <a:rPr lang="en-US" dirty="0"/>
              <a:t> </a:t>
            </a:r>
            <a:r>
              <a:rPr lang="en-US" dirty="0" err="1"/>
              <a:t>agli</a:t>
            </a:r>
            <a:r>
              <a:rPr lang="en-US" dirty="0"/>
              <a:t> </a:t>
            </a:r>
            <a:r>
              <a:rPr lang="en-US" dirty="0" err="1"/>
              <a:t>oggetti</a:t>
            </a:r>
            <a:r>
              <a:rPr lang="en-US" dirty="0"/>
              <a:t>, ed </a:t>
            </a:r>
            <a:r>
              <a:rPr lang="en-US" dirty="0" err="1"/>
              <a:t>infatti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scritto</a:t>
            </a:r>
            <a:r>
              <a:rPr lang="en-US" dirty="0"/>
              <a:t> con Java. </a:t>
            </a:r>
            <a:r>
              <a:rPr lang="en-US" dirty="0" err="1"/>
              <a:t>L’interfaccia</a:t>
            </a:r>
            <a:r>
              <a:rPr lang="en-US" dirty="0"/>
              <a:t> </a:t>
            </a:r>
            <a:r>
              <a:rPr lang="en-US" dirty="0" err="1"/>
              <a:t>grafica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con il framework JavaFX per </a:t>
            </a:r>
            <a:r>
              <a:rPr lang="en-US" dirty="0" err="1"/>
              <a:t>assicurare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interfaccia</a:t>
            </a:r>
            <a:r>
              <a:rPr lang="en-US" dirty="0"/>
              <a:t> moderna e </a:t>
            </a:r>
            <a:r>
              <a:rPr lang="en-US" dirty="0" err="1"/>
              <a:t>prestante</a:t>
            </a:r>
            <a:r>
              <a:rPr lang="en-US" dirty="0"/>
              <a:t>, </a:t>
            </a:r>
            <a:r>
              <a:rPr lang="en-US" dirty="0" err="1"/>
              <a:t>soprattutto</a:t>
            </a:r>
            <a:r>
              <a:rPr lang="en-US" dirty="0"/>
              <a:t> per </a:t>
            </a:r>
            <a:r>
              <a:rPr lang="en-US" dirty="0" err="1"/>
              <a:t>l’animazione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caduta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Per la </a:t>
            </a:r>
            <a:r>
              <a:rPr lang="en-US" dirty="0" err="1"/>
              <a:t>progettazione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usata</a:t>
            </a:r>
            <a:r>
              <a:rPr lang="en-US" dirty="0"/>
              <a:t> </a:t>
            </a:r>
            <a:r>
              <a:rPr lang="en-US" dirty="0" err="1"/>
              <a:t>principalmente</a:t>
            </a:r>
            <a:r>
              <a:rPr lang="en-US" dirty="0"/>
              <a:t> la </a:t>
            </a:r>
            <a:r>
              <a:rPr lang="en-US" dirty="0" err="1"/>
              <a:t>modellazione</a:t>
            </a:r>
            <a:r>
              <a:rPr lang="en-US" dirty="0"/>
              <a:t> UML, </a:t>
            </a:r>
            <a:r>
              <a:rPr lang="en-US" dirty="0" err="1"/>
              <a:t>tramite</a:t>
            </a:r>
            <a:r>
              <a:rPr lang="en-US" dirty="0"/>
              <a:t> Papyrus.</a:t>
            </a:r>
          </a:p>
          <a:p>
            <a:pPr marL="0" indent="0">
              <a:buNone/>
            </a:pPr>
            <a:r>
              <a:rPr lang="en-US" dirty="0"/>
              <a:t>I tool </a:t>
            </a:r>
            <a:r>
              <a:rPr lang="en-US" dirty="0" err="1"/>
              <a:t>utilizzati</a:t>
            </a:r>
            <a:r>
              <a:rPr lang="en-US" dirty="0"/>
              <a:t> </a:t>
            </a:r>
            <a:r>
              <a:rPr lang="en-US" dirty="0" err="1"/>
              <a:t>comprendono</a:t>
            </a:r>
            <a:r>
              <a:rPr lang="en-US" dirty="0"/>
              <a:t> </a:t>
            </a:r>
            <a:r>
              <a:rPr lang="en-US" dirty="0" err="1"/>
              <a:t>github</a:t>
            </a:r>
            <a:r>
              <a:rPr lang="en-US" dirty="0"/>
              <a:t>, Eclipse, Papyrus, Junit, </a:t>
            </a:r>
            <a:r>
              <a:rPr lang="en-US" dirty="0" err="1"/>
              <a:t>StanID</a:t>
            </a:r>
            <a:r>
              <a:rPr lang="en-US" dirty="0"/>
              <a:t>, </a:t>
            </a:r>
            <a:r>
              <a:rPr lang="en-US" dirty="0" err="1"/>
              <a:t>SonarLint</a:t>
            </a:r>
            <a:r>
              <a:rPr lang="en-US" dirty="0"/>
              <a:t> e </a:t>
            </a:r>
            <a:r>
              <a:rPr lang="en-US" dirty="0" err="1"/>
              <a:t>Geogebra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1306003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rtl="0"/>
            <a:r>
              <a:rPr lang="it-IT" sz="4400" b="1" dirty="0"/>
              <a:t>Software configuration management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47F007E-FE0A-2A87-17AB-DD88FD1E8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dirty="0"/>
              <a:t>La gestione della configurazione è stata supportata da </a:t>
            </a:r>
            <a:r>
              <a:rPr lang="it-IT" dirty="0" err="1"/>
              <a:t>github</a:t>
            </a:r>
            <a:r>
              <a:rPr lang="it-IT" dirty="0"/>
              <a:t> e </a:t>
            </a:r>
            <a:r>
              <a:rPr lang="it-IT" dirty="0" err="1"/>
              <a:t>github</a:t>
            </a:r>
            <a:r>
              <a:rPr lang="it-IT" dirty="0"/>
              <a:t> desktop, per il controllo delle versioni, l’implementazione delle modifiche e la collaborazione.</a:t>
            </a:r>
          </a:p>
          <a:p>
            <a:pPr marL="0" indent="0">
              <a:buNone/>
            </a:pPr>
            <a:r>
              <a:rPr lang="it-IT" dirty="0"/>
              <a:t>Sono state utilizzate le principali caratteristiche di </a:t>
            </a:r>
            <a:r>
              <a:rPr lang="it-IT" dirty="0" err="1"/>
              <a:t>github</a:t>
            </a:r>
            <a:r>
              <a:rPr lang="it-IT" dirty="0"/>
              <a:t>, come gli </a:t>
            </a:r>
            <a:r>
              <a:rPr lang="it-IT" dirty="0" err="1"/>
              <a:t>issue</a:t>
            </a:r>
            <a:r>
              <a:rPr lang="it-IT" dirty="0"/>
              <a:t> per la comunicazione di esigenze e problematiche, i </a:t>
            </a:r>
            <a:r>
              <a:rPr lang="it-IT" dirty="0" err="1"/>
              <a:t>branch</a:t>
            </a:r>
            <a:r>
              <a:rPr lang="it-IT" dirty="0"/>
              <a:t> e le pull </a:t>
            </a:r>
            <a:r>
              <a:rPr lang="it-IT" dirty="0" err="1"/>
              <a:t>request</a:t>
            </a:r>
            <a:r>
              <a:rPr lang="it-IT" dirty="0"/>
              <a:t> per lo sviluppo di nuove modifiche incerte che rischiavano di invalidare la correttezza della baseline funzionante.</a:t>
            </a:r>
          </a:p>
        </p:txBody>
      </p:sp>
    </p:spTree>
    <p:extLst>
      <p:ext uri="{BB962C8B-B14F-4D97-AF65-F5344CB8AC3E}">
        <p14:creationId xmlns:p14="http://schemas.microsoft.com/office/powerpoint/2010/main" xmlns="" val="399699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Software life </a:t>
            </a:r>
            <a:r>
              <a:rPr lang="it-IT" sz="4400" b="1" dirty="0" err="1"/>
              <a:t>cycle</a:t>
            </a:r>
            <a:endParaRPr lang="it-IT" sz="4400" b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progetto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realizzato</a:t>
            </a:r>
            <a:r>
              <a:rPr lang="en-US" dirty="0"/>
              <a:t> con </a:t>
            </a:r>
            <a:r>
              <a:rPr lang="en-US" dirty="0" err="1"/>
              <a:t>l’approccio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prototipazione</a:t>
            </a:r>
            <a:r>
              <a:rPr lang="en-US" dirty="0"/>
              <a:t> </a:t>
            </a:r>
            <a:r>
              <a:rPr lang="en-US" dirty="0" err="1"/>
              <a:t>evolutiva</a:t>
            </a:r>
            <a:r>
              <a:rPr lang="en-US" dirty="0"/>
              <a:t>, a causa </a:t>
            </a:r>
            <a:r>
              <a:rPr lang="en-US" dirty="0" err="1"/>
              <a:t>dell’elevata</a:t>
            </a:r>
            <a:r>
              <a:rPr lang="en-US" dirty="0"/>
              <a:t> </a:t>
            </a:r>
            <a:r>
              <a:rPr lang="en-US" dirty="0" err="1"/>
              <a:t>incertezza</a:t>
            </a:r>
            <a:r>
              <a:rPr lang="en-US" dirty="0"/>
              <a:t>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mancanza</a:t>
            </a:r>
            <a:r>
              <a:rPr lang="en-US" dirty="0"/>
              <a:t> di </a:t>
            </a:r>
            <a:r>
              <a:rPr lang="en-US" dirty="0" err="1"/>
              <a:t>esperienza</a:t>
            </a:r>
            <a:r>
              <a:rPr lang="en-US" dirty="0"/>
              <a:t>. Si ha </a:t>
            </a:r>
            <a:r>
              <a:rPr lang="en-US" dirty="0" err="1"/>
              <a:t>cercato</a:t>
            </a:r>
            <a:r>
              <a:rPr lang="en-US" dirty="0"/>
              <a:t> di </a:t>
            </a:r>
            <a:r>
              <a:rPr lang="en-US" dirty="0" err="1"/>
              <a:t>raggiungere</a:t>
            </a:r>
            <a:r>
              <a:rPr lang="en-US" dirty="0"/>
              <a:t> il prima possible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successivamente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svolta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attività</a:t>
            </a:r>
            <a:r>
              <a:rPr lang="en-US" dirty="0"/>
              <a:t> di </a:t>
            </a:r>
            <a:r>
              <a:rPr lang="en-US" dirty="0" err="1"/>
              <a:t>ristrutturazione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Nel </a:t>
            </a:r>
            <a:r>
              <a:rPr lang="en-US" dirty="0" err="1"/>
              <a:t>contesto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del </a:t>
            </a:r>
            <a:r>
              <a:rPr lang="en-US" dirty="0" err="1"/>
              <a:t>prototipo</a:t>
            </a:r>
            <a:r>
              <a:rPr lang="en-US" dirty="0"/>
              <a:t> è </a:t>
            </a:r>
            <a:r>
              <a:rPr lang="en-US" dirty="0" err="1"/>
              <a:t>stato</a:t>
            </a:r>
            <a:r>
              <a:rPr lang="en-US" dirty="0"/>
              <a:t> </a:t>
            </a:r>
            <a:r>
              <a:rPr lang="en-US" dirty="0" err="1"/>
              <a:t>seguito</a:t>
            </a:r>
            <a:r>
              <a:rPr lang="en-US" dirty="0"/>
              <a:t> il </a:t>
            </a:r>
            <a:r>
              <a:rPr lang="en-US" dirty="0" err="1"/>
              <a:t>modello</a:t>
            </a:r>
            <a:r>
              <a:rPr lang="en-US" dirty="0"/>
              <a:t> </a:t>
            </a:r>
            <a:r>
              <a:rPr lang="en-US" dirty="0" err="1"/>
              <a:t>dello</a:t>
            </a:r>
            <a:r>
              <a:rPr lang="en-US" dirty="0"/>
              <a:t> </a:t>
            </a:r>
            <a:r>
              <a:rPr lang="en-US" dirty="0" err="1"/>
              <a:t>sviluppo</a:t>
            </a:r>
            <a:r>
              <a:rPr lang="en-US" dirty="0"/>
              <a:t> </a:t>
            </a:r>
            <a:r>
              <a:rPr lang="en-US" dirty="0" err="1"/>
              <a:t>incrementale</a:t>
            </a:r>
            <a:r>
              <a:rPr lang="en-US" dirty="0"/>
              <a:t>, </a:t>
            </a:r>
            <a:r>
              <a:rPr lang="en-US" dirty="0" err="1"/>
              <a:t>partendo</a:t>
            </a:r>
            <a:r>
              <a:rPr lang="en-US" dirty="0"/>
              <a:t> fin da subito con un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funzionante</a:t>
            </a:r>
            <a:r>
              <a:rPr lang="en-US" dirty="0"/>
              <a:t> e </a:t>
            </a:r>
            <a:r>
              <a:rPr lang="en-US" dirty="0" err="1"/>
              <a:t>aggiungendo</a:t>
            </a:r>
            <a:r>
              <a:rPr lang="en-US" dirty="0"/>
              <a:t> le </a:t>
            </a:r>
            <a:r>
              <a:rPr lang="en-US" dirty="0" err="1"/>
              <a:t>funzionalità</a:t>
            </a:r>
            <a:r>
              <a:rPr lang="en-US" dirty="0"/>
              <a:t> </a:t>
            </a:r>
            <a:r>
              <a:rPr lang="en-US" dirty="0" err="1"/>
              <a:t>gradualmente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Tale </a:t>
            </a:r>
            <a:r>
              <a:rPr lang="en-US" dirty="0" err="1"/>
              <a:t>scelta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spinta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caratteristica</a:t>
            </a:r>
            <a:r>
              <a:rPr lang="en-US" dirty="0"/>
              <a:t> del Sistema di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organizzato</a:t>
            </a:r>
            <a:r>
              <a:rPr lang="en-US" dirty="0"/>
              <a:t> secondo un </a:t>
            </a:r>
            <a:r>
              <a:rPr lang="en-US" dirty="0" err="1"/>
              <a:t>rigido</a:t>
            </a:r>
            <a:r>
              <a:rPr lang="en-US" dirty="0"/>
              <a:t> schema di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e </a:t>
            </a:r>
            <a:r>
              <a:rPr lang="en-US" dirty="0" err="1"/>
              <a:t>pertanto</a:t>
            </a:r>
            <a:r>
              <a:rPr lang="en-US" dirty="0"/>
              <a:t> la </a:t>
            </a:r>
            <a:r>
              <a:rPr lang="en-US" dirty="0" err="1"/>
              <a:t>funzionalità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aggiunta</a:t>
            </a:r>
            <a:r>
              <a:rPr lang="en-US" dirty="0"/>
              <a:t> </a:t>
            </a:r>
            <a:r>
              <a:rPr lang="en-US" dirty="0" err="1"/>
              <a:t>seguendo</a:t>
            </a:r>
            <a:r>
              <a:rPr lang="en-US" dirty="0"/>
              <a:t> </a:t>
            </a:r>
            <a:r>
              <a:rPr lang="en-US" dirty="0" err="1"/>
              <a:t>l’ordinamento</a:t>
            </a:r>
            <a:r>
              <a:rPr lang="en-US" dirty="0"/>
              <a:t> </a:t>
            </a:r>
            <a:r>
              <a:rPr lang="en-US" dirty="0" err="1"/>
              <a:t>temporale</a:t>
            </a:r>
            <a:r>
              <a:rPr lang="en-US" dirty="0"/>
              <a:t> di tale </a:t>
            </a:r>
            <a:r>
              <a:rPr lang="en-US" dirty="0" err="1"/>
              <a:t>flusso</a:t>
            </a:r>
            <a:r>
              <a:rPr lang="en-US" dirty="0"/>
              <a:t> di </a:t>
            </a:r>
            <a:r>
              <a:rPr lang="en-US" dirty="0" err="1"/>
              <a:t>interazione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930824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Requisiti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BE1F23F2-64C7-BE07-E80F-A34081568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 </a:t>
            </a:r>
            <a:r>
              <a:rPr lang="en-US" dirty="0" err="1"/>
              <a:t>requisiti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stati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dal </a:t>
            </a:r>
            <a:r>
              <a:rPr lang="en-US" dirty="0" err="1"/>
              <a:t>contesto</a:t>
            </a:r>
            <a:r>
              <a:rPr lang="en-US" dirty="0"/>
              <a:t> del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brachistocrona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en-US" dirty="0"/>
              <a:t>Non è </a:t>
            </a:r>
            <a:r>
              <a:rPr lang="en-US" dirty="0" err="1" smtClean="0"/>
              <a:t>stata</a:t>
            </a:r>
            <a:r>
              <a:rPr lang="en-US" dirty="0" smtClean="0"/>
              <a:t> </a:t>
            </a:r>
            <a:r>
              <a:rPr lang="en-US" dirty="0"/>
              <a:t>necessaria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corposa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di </a:t>
            </a:r>
            <a:r>
              <a:rPr lang="en-US" dirty="0" err="1"/>
              <a:t>ingegneria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in </a:t>
            </a:r>
            <a:r>
              <a:rPr lang="en-US" dirty="0" err="1"/>
              <a:t>quanto</a:t>
            </a:r>
            <a:r>
              <a:rPr lang="en-US" dirty="0"/>
              <a:t> la </a:t>
            </a:r>
            <a:r>
              <a:rPr lang="en-US" dirty="0" err="1"/>
              <a:t>complessità</a:t>
            </a:r>
            <a:r>
              <a:rPr lang="en-US" dirty="0"/>
              <a:t> del Sistema non è </a:t>
            </a:r>
            <a:r>
              <a:rPr lang="en-US" dirty="0" err="1"/>
              <a:t>dovuta</a:t>
            </a:r>
            <a:r>
              <a:rPr lang="en-US" dirty="0"/>
              <a:t> </a:t>
            </a:r>
            <a:r>
              <a:rPr lang="en-US" dirty="0" err="1"/>
              <a:t>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modellazione</a:t>
            </a:r>
            <a:r>
              <a:rPr lang="en-US" dirty="0"/>
              <a:t> </a:t>
            </a:r>
            <a:r>
              <a:rPr lang="en-US" dirty="0" err="1"/>
              <a:t>dell’UoD</a:t>
            </a:r>
            <a:r>
              <a:rPr lang="en-US" dirty="0"/>
              <a:t>, </a:t>
            </a:r>
            <a:r>
              <a:rPr lang="en-US" dirty="0" err="1"/>
              <a:t>quanto</a:t>
            </a:r>
            <a:r>
              <a:rPr lang="en-US" dirty="0"/>
              <a:t> </a:t>
            </a:r>
            <a:r>
              <a:rPr lang="en-US" dirty="0" err="1"/>
              <a:t>piuttosto</a:t>
            </a:r>
            <a:r>
              <a:rPr lang="en-US" dirty="0"/>
              <a:t> </a:t>
            </a:r>
            <a:r>
              <a:rPr lang="en-US" dirty="0" err="1"/>
              <a:t>dalla</a:t>
            </a:r>
            <a:r>
              <a:rPr lang="en-US" dirty="0"/>
              <a:t> </a:t>
            </a:r>
            <a:r>
              <a:rPr lang="en-US" dirty="0" err="1"/>
              <a:t>complessità</a:t>
            </a:r>
            <a:r>
              <a:rPr lang="en-US" dirty="0"/>
              <a:t> </a:t>
            </a:r>
            <a:r>
              <a:rPr lang="en-US" dirty="0" err="1"/>
              <a:t>intrinseca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componenti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La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dei</a:t>
            </a:r>
            <a:r>
              <a:rPr lang="en-US" dirty="0"/>
              <a:t> </a:t>
            </a:r>
            <a:r>
              <a:rPr lang="en-US" dirty="0" err="1"/>
              <a:t>requisiti</a:t>
            </a:r>
            <a:r>
              <a:rPr lang="en-US" dirty="0"/>
              <a:t> ha </a:t>
            </a:r>
            <a:r>
              <a:rPr lang="en-US" dirty="0" err="1"/>
              <a:t>riguardato</a:t>
            </a:r>
            <a:r>
              <a:rPr lang="en-US" dirty="0"/>
              <a:t> </a:t>
            </a:r>
            <a:r>
              <a:rPr lang="en-US" dirty="0" err="1"/>
              <a:t>principalemente</a:t>
            </a:r>
            <a:r>
              <a:rPr lang="en-US" dirty="0"/>
              <a:t> le </a:t>
            </a:r>
            <a:r>
              <a:rPr lang="en-US" dirty="0" err="1"/>
              <a:t>decisioni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come </a:t>
            </a:r>
            <a:r>
              <a:rPr lang="en-US" dirty="0" err="1"/>
              <a:t>dovesse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realizzata</a:t>
            </a:r>
            <a:r>
              <a:rPr lang="en-US" dirty="0"/>
              <a:t> </a:t>
            </a:r>
            <a:r>
              <a:rPr lang="en-US" dirty="0" err="1"/>
              <a:t>l’interfaccia</a:t>
            </a:r>
            <a:r>
              <a:rPr lang="en-US" dirty="0"/>
              <a:t> e </a:t>
            </a:r>
            <a:r>
              <a:rPr lang="en-US" dirty="0" err="1"/>
              <a:t>l’interazione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Si è </a:t>
            </a:r>
            <a:r>
              <a:rPr lang="en-US" dirty="0" err="1" smtClean="0"/>
              <a:t>op</a:t>
            </a:r>
            <a:r>
              <a:rPr lang="en-US" dirty="0" err="1" smtClean="0"/>
              <a:t>tato</a:t>
            </a:r>
            <a:r>
              <a:rPr lang="en-US" dirty="0" smtClean="0"/>
              <a:t> </a:t>
            </a:r>
            <a:r>
              <a:rPr lang="en-US" dirty="0"/>
              <a:t>per un </a:t>
            </a:r>
            <a:r>
              <a:rPr lang="en-US" dirty="0" err="1"/>
              <a:t>approccio</a:t>
            </a:r>
            <a:r>
              <a:rPr lang="en-US" dirty="0"/>
              <a:t> </a:t>
            </a:r>
            <a:r>
              <a:rPr lang="en-US" dirty="0" err="1"/>
              <a:t>caratterizzato</a:t>
            </a:r>
            <a:r>
              <a:rPr lang="en-US" dirty="0"/>
              <a:t> da </a:t>
            </a:r>
            <a:r>
              <a:rPr lang="en-US" dirty="0" err="1"/>
              <a:t>un’interfaccia</a:t>
            </a:r>
            <a:r>
              <a:rPr lang="en-US" dirty="0"/>
              <a:t> </a:t>
            </a:r>
            <a:r>
              <a:rPr lang="en-US" dirty="0" err="1"/>
              <a:t>pulita</a:t>
            </a:r>
            <a:r>
              <a:rPr lang="en-US" dirty="0"/>
              <a:t>, con </a:t>
            </a:r>
            <a:r>
              <a:rPr lang="en-US" dirty="0" err="1"/>
              <a:t>pochi</a:t>
            </a:r>
            <a:r>
              <a:rPr lang="en-US" dirty="0"/>
              <a:t> </a:t>
            </a:r>
            <a:r>
              <a:rPr lang="en-US" dirty="0" err="1"/>
              <a:t>elementi</a:t>
            </a:r>
            <a:r>
              <a:rPr lang="en-US" dirty="0"/>
              <a:t> e un’ </a:t>
            </a:r>
            <a:r>
              <a:rPr lang="en-US" dirty="0" err="1"/>
              <a:t>interazione</a:t>
            </a:r>
            <a:r>
              <a:rPr lang="en-US" dirty="0"/>
              <a:t> con </a:t>
            </a:r>
            <a:r>
              <a:rPr lang="en-US" dirty="0" err="1"/>
              <a:t>l’utente</a:t>
            </a:r>
            <a:r>
              <a:rPr lang="en-US" dirty="0"/>
              <a:t> semplice, veloce, e </a:t>
            </a:r>
            <a:r>
              <a:rPr lang="en-US" dirty="0" err="1"/>
              <a:t>finalizzata</a:t>
            </a:r>
            <a:r>
              <a:rPr lang="en-US" dirty="0"/>
              <a:t> </a:t>
            </a:r>
            <a:r>
              <a:rPr lang="en-US" dirty="0" err="1"/>
              <a:t>all’obiettivo</a:t>
            </a:r>
            <a:r>
              <a:rPr lang="en-US" dirty="0"/>
              <a:t>, senza </a:t>
            </a:r>
            <a:r>
              <a:rPr lang="en-US" dirty="0" err="1"/>
              <a:t>richiedere</a:t>
            </a:r>
            <a:r>
              <a:rPr lang="en-US" dirty="0"/>
              <a:t> </a:t>
            </a:r>
            <a:r>
              <a:rPr lang="en-US" dirty="0" err="1"/>
              <a:t>lunghe</a:t>
            </a:r>
            <a:r>
              <a:rPr lang="en-US" dirty="0"/>
              <a:t> e </a:t>
            </a:r>
            <a:r>
              <a:rPr lang="en-US" dirty="0" err="1"/>
              <a:t>ingombranti</a:t>
            </a:r>
            <a:r>
              <a:rPr lang="en-US" dirty="0"/>
              <a:t> </a:t>
            </a:r>
            <a:r>
              <a:rPr lang="en-US" dirty="0" err="1"/>
              <a:t>configurazioni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581940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Architettura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9E5AF19-2813-23F3-53D8-44D5983D2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Non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eseguita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approfondita</a:t>
            </a:r>
            <a:r>
              <a:rPr lang="en-US" dirty="0"/>
              <a:t> </a:t>
            </a:r>
            <a:r>
              <a:rPr lang="en-US" dirty="0" err="1"/>
              <a:t>fase</a:t>
            </a:r>
            <a:r>
              <a:rPr lang="en-US" dirty="0"/>
              <a:t> </a:t>
            </a:r>
            <a:r>
              <a:rPr lang="en-US" dirty="0" err="1"/>
              <a:t>architettonica</a:t>
            </a:r>
            <a:r>
              <a:rPr lang="en-US" dirty="0"/>
              <a:t>. La </a:t>
            </a:r>
            <a:r>
              <a:rPr lang="en-US" dirty="0" err="1"/>
              <a:t>qualità</a:t>
            </a:r>
            <a:r>
              <a:rPr lang="en-US" dirty="0"/>
              <a:t> è </a:t>
            </a:r>
            <a:r>
              <a:rPr lang="en-US" dirty="0" err="1"/>
              <a:t>stata</a:t>
            </a:r>
            <a:r>
              <a:rPr lang="en-US" dirty="0"/>
              <a:t> </a:t>
            </a:r>
            <a:r>
              <a:rPr lang="en-US" dirty="0" err="1"/>
              <a:t>incorporata</a:t>
            </a:r>
            <a:r>
              <a:rPr lang="en-US" dirty="0"/>
              <a:t> </a:t>
            </a:r>
            <a:r>
              <a:rPr lang="en-US" dirty="0" err="1"/>
              <a:t>durante</a:t>
            </a:r>
            <a:r>
              <a:rPr lang="en-US" dirty="0"/>
              <a:t> lo </a:t>
            </a:r>
            <a:r>
              <a:rPr lang="en-US" dirty="0" err="1"/>
              <a:t>sviluppo</a:t>
            </a:r>
            <a:r>
              <a:rPr lang="en-US" dirty="0"/>
              <a:t> con </a:t>
            </a:r>
            <a:r>
              <a:rPr lang="en-US" dirty="0" err="1"/>
              <a:t>miglioramenti</a:t>
            </a:r>
            <a:r>
              <a:rPr lang="en-US" dirty="0"/>
              <a:t> </a:t>
            </a:r>
            <a:r>
              <a:rPr lang="en-US" dirty="0" err="1"/>
              <a:t>suggeriti</a:t>
            </a:r>
            <a:r>
              <a:rPr lang="en-US" dirty="0"/>
              <a:t> </a:t>
            </a:r>
            <a:r>
              <a:rPr lang="en-US" dirty="0" err="1" smtClean="0"/>
              <a:t>dai</a:t>
            </a:r>
            <a:r>
              <a:rPr lang="en-US" dirty="0" smtClean="0"/>
              <a:t> </a:t>
            </a:r>
            <a:r>
              <a:rPr lang="en-US" dirty="0"/>
              <a:t>test </a:t>
            </a:r>
            <a:r>
              <a:rPr lang="en-US" dirty="0" err="1" smtClean="0"/>
              <a:t>manuali</a:t>
            </a:r>
            <a:r>
              <a:rPr lang="en-US" dirty="0" smtClean="0"/>
              <a:t>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Il </a:t>
            </a:r>
            <a:r>
              <a:rPr lang="en-US" dirty="0" err="1"/>
              <a:t>sistema</a:t>
            </a:r>
            <a:r>
              <a:rPr lang="en-US" dirty="0"/>
              <a:t> </a:t>
            </a:r>
            <a:r>
              <a:rPr lang="en-US" dirty="0" err="1"/>
              <a:t>presenta</a:t>
            </a:r>
            <a:r>
              <a:rPr lang="en-US" dirty="0"/>
              <a:t> uno stile </a:t>
            </a:r>
            <a:r>
              <a:rPr lang="en-US" dirty="0" err="1"/>
              <a:t>architetturale</a:t>
            </a:r>
            <a:r>
              <a:rPr lang="en-US" dirty="0"/>
              <a:t> </a:t>
            </a:r>
            <a:r>
              <a:rPr lang="en-US" dirty="0" err="1"/>
              <a:t>che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ispira</a:t>
            </a:r>
            <a:r>
              <a:rPr lang="en-US" dirty="0"/>
              <a:t> a MVC: Il model </a:t>
            </a:r>
            <a:r>
              <a:rPr lang="en-US" dirty="0" err="1"/>
              <a:t>gestisce</a:t>
            </a:r>
            <a:r>
              <a:rPr lang="en-US" dirty="0"/>
              <a:t> I </a:t>
            </a:r>
            <a:r>
              <a:rPr lang="en-US" dirty="0" err="1"/>
              <a:t>calcoli</a:t>
            </a:r>
            <a:r>
              <a:rPr lang="en-US" dirty="0"/>
              <a:t> e il </a:t>
            </a:r>
            <a:r>
              <a:rPr lang="en-US" dirty="0" err="1"/>
              <a:t>popolamento</a:t>
            </a:r>
            <a:r>
              <a:rPr lang="en-US" dirty="0"/>
              <a:t> </a:t>
            </a:r>
            <a:r>
              <a:rPr lang="en-US" dirty="0" err="1"/>
              <a:t>delle</a:t>
            </a:r>
            <a:r>
              <a:rPr lang="en-US" dirty="0"/>
              <a:t> </a:t>
            </a:r>
            <a:r>
              <a:rPr lang="en-US" dirty="0" err="1"/>
              <a:t>strutture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in background, Il View </a:t>
            </a:r>
            <a:r>
              <a:rPr lang="en-US" dirty="0" err="1"/>
              <a:t>rappresenta</a:t>
            </a:r>
            <a:r>
              <a:rPr lang="en-US" dirty="0"/>
              <a:t> </a:t>
            </a:r>
            <a:r>
              <a:rPr lang="en-US" dirty="0" err="1"/>
              <a:t>tutta</a:t>
            </a:r>
            <a:r>
              <a:rPr lang="en-US" dirty="0"/>
              <a:t> la </a:t>
            </a:r>
            <a:r>
              <a:rPr lang="en-US" dirty="0" err="1"/>
              <a:t>parte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utente</a:t>
            </a:r>
            <a:r>
              <a:rPr lang="en-US" dirty="0"/>
              <a:t>, </a:t>
            </a:r>
            <a:r>
              <a:rPr lang="en-US" dirty="0" err="1"/>
              <a:t>mentre</a:t>
            </a:r>
            <a:r>
              <a:rPr lang="en-US" dirty="0"/>
              <a:t> il controller </a:t>
            </a:r>
            <a:r>
              <a:rPr lang="en-US" dirty="0" err="1"/>
              <a:t>valida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input </a:t>
            </a:r>
            <a:r>
              <a:rPr lang="en-US" dirty="0" err="1"/>
              <a:t>dell’utente</a:t>
            </a:r>
            <a:r>
              <a:rPr lang="en-US" dirty="0"/>
              <a:t> e </a:t>
            </a:r>
            <a:r>
              <a:rPr lang="en-US" dirty="0" err="1"/>
              <a:t>trasmette</a:t>
            </a:r>
            <a:r>
              <a:rPr lang="en-US" dirty="0"/>
              <a:t> I </a:t>
            </a:r>
            <a:r>
              <a:rPr lang="en-US" dirty="0" err="1"/>
              <a:t>comandi</a:t>
            </a:r>
            <a:r>
              <a:rPr lang="en-US" dirty="0"/>
              <a:t> al model.</a:t>
            </a:r>
          </a:p>
          <a:p>
            <a:pPr marL="0" indent="0">
              <a:buNone/>
            </a:pPr>
            <a:r>
              <a:rPr lang="en-US" dirty="0" err="1"/>
              <a:t>Inoltre</a:t>
            </a:r>
            <a:r>
              <a:rPr lang="en-US" dirty="0"/>
              <a:t>,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fatto</a:t>
            </a:r>
            <a:r>
              <a:rPr lang="en-US" dirty="0"/>
              <a:t> </a:t>
            </a:r>
            <a:r>
              <a:rPr lang="en-US" dirty="0" err="1"/>
              <a:t>ampio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</a:t>
            </a:r>
            <a:r>
              <a:rPr lang="en-US" dirty="0" err="1"/>
              <a:t>dell’invocazione</a:t>
            </a:r>
            <a:r>
              <a:rPr lang="en-US" dirty="0"/>
              <a:t> </a:t>
            </a:r>
            <a:r>
              <a:rPr lang="en-US" dirty="0" err="1"/>
              <a:t>implicita</a:t>
            </a:r>
            <a:r>
              <a:rPr lang="en-US" dirty="0"/>
              <a:t> per la </a:t>
            </a:r>
            <a:r>
              <a:rPr lang="en-US" dirty="0" err="1"/>
              <a:t>realizzazione</a:t>
            </a:r>
            <a:r>
              <a:rPr lang="en-US" dirty="0"/>
              <a:t> </a:t>
            </a:r>
            <a:r>
              <a:rPr lang="en-US" dirty="0" err="1"/>
              <a:t>dell’interfaccia</a:t>
            </a:r>
            <a:r>
              <a:rPr lang="en-US" dirty="0"/>
              <a:t> </a:t>
            </a:r>
            <a:r>
              <a:rPr lang="en-US" dirty="0" err="1"/>
              <a:t>interattiva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141201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xmlns="" id="{75031FE9-9059-4FE8-B4AC-9771F23A1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rtl="0"/>
            <a:r>
              <a:rPr lang="it-IT" sz="4400" b="1" dirty="0"/>
              <a:t>design pattern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34029E2-3A07-28E1-FE72-E1D9FA770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Singleton pattern per le </a:t>
            </a:r>
            <a:r>
              <a:rPr lang="en-US" dirty="0" err="1"/>
              <a:t>classi</a:t>
            </a:r>
            <a:r>
              <a:rPr lang="en-US" dirty="0"/>
              <a:t> Layout e </a:t>
            </a:r>
            <a:r>
              <a:rPr lang="en-US" dirty="0" err="1"/>
              <a:t>EventHandler</a:t>
            </a:r>
            <a:r>
              <a:rPr lang="en-US" dirty="0"/>
              <a:t>.</a:t>
            </a:r>
          </a:p>
          <a:p>
            <a:r>
              <a:rPr lang="en-US" dirty="0"/>
              <a:t>Observer pattern per </a:t>
            </a:r>
            <a:r>
              <a:rPr lang="en-US" dirty="0" err="1"/>
              <a:t>reagire</a:t>
            </a:r>
            <a:r>
              <a:rPr lang="en-US" dirty="0"/>
              <a:t> </a:t>
            </a:r>
            <a:r>
              <a:rPr lang="en-US" dirty="0" err="1"/>
              <a:t>all’arrivo</a:t>
            </a:r>
            <a:r>
              <a:rPr lang="en-US" dirty="0"/>
              <a:t> del grave e per </a:t>
            </a:r>
            <a:r>
              <a:rPr lang="en-US" dirty="0" err="1"/>
              <a:t>reagire</a:t>
            </a:r>
            <a:r>
              <a:rPr lang="en-US" dirty="0"/>
              <a:t> a </a:t>
            </a:r>
            <a:r>
              <a:rPr lang="en-US" dirty="0" err="1"/>
              <a:t>cambiamenti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dimensione</a:t>
            </a:r>
            <a:r>
              <a:rPr lang="en-US" dirty="0"/>
              <a:t> </a:t>
            </a:r>
            <a:r>
              <a:rPr lang="en-US" dirty="0" err="1"/>
              <a:t>della</a:t>
            </a:r>
            <a:r>
              <a:rPr lang="en-US" dirty="0"/>
              <a:t> </a:t>
            </a:r>
            <a:r>
              <a:rPr lang="en-US" dirty="0" err="1"/>
              <a:t>finestra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Le </a:t>
            </a:r>
            <a:r>
              <a:rPr lang="en-US" dirty="0" err="1"/>
              <a:t>metriche</a:t>
            </a:r>
            <a:r>
              <a:rPr lang="en-US" dirty="0"/>
              <a:t> di </a:t>
            </a:r>
            <a:r>
              <a:rPr lang="en-US" dirty="0" err="1"/>
              <a:t>complessità</a:t>
            </a:r>
            <a:r>
              <a:rPr lang="en-US" dirty="0"/>
              <a:t> e la </a:t>
            </a:r>
            <a:r>
              <a:rPr lang="en-US" dirty="0" err="1"/>
              <a:t>struttura</a:t>
            </a:r>
            <a:r>
              <a:rPr lang="en-US" dirty="0"/>
              <a:t> </a:t>
            </a:r>
            <a:r>
              <a:rPr lang="en-US" dirty="0" err="1"/>
              <a:t>modulare</a:t>
            </a:r>
            <a:r>
              <a:rPr lang="en-US" dirty="0"/>
              <a:t> </a:t>
            </a:r>
            <a:r>
              <a:rPr lang="en-US" dirty="0" err="1"/>
              <a:t>sono</a:t>
            </a:r>
            <a:r>
              <a:rPr lang="en-US" dirty="0"/>
              <a:t> state </a:t>
            </a:r>
            <a:r>
              <a:rPr lang="en-US" dirty="0" err="1"/>
              <a:t>valutate</a:t>
            </a:r>
            <a:r>
              <a:rPr lang="en-US" dirty="0"/>
              <a:t> con </a:t>
            </a:r>
            <a:r>
              <a:rPr lang="en-US" dirty="0" err="1"/>
              <a:t>stanIDE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944479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cia di vapore">
  <a:themeElements>
    <a:clrScheme name="Scia di vapore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Scia di vapore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ia di vapore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0BE48A2B77EEF4CB4FF24FD0340C2FE" ma:contentTypeVersion="8" ma:contentTypeDescription="Create a new document." ma:contentTypeScope="" ma:versionID="cb6e8591a2a2f4ddb8dfb974104dcf18">
  <xsd:schema xmlns:xsd="http://www.w3.org/2001/XMLSchema" xmlns:xs="http://www.w3.org/2001/XMLSchema" xmlns:p="http://schemas.microsoft.com/office/2006/metadata/properties" xmlns:ns2="fcab9357-b746-4231-ac20-22bc1da5f33b" targetNamespace="http://schemas.microsoft.com/office/2006/metadata/properties" ma:root="true" ma:fieldsID="0a560b8fb34b785fa30925c54e88109f" ns2:_="">
    <xsd:import namespace="fcab9357-b746-4231-ac20-22bc1da5f33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cab9357-b746-4231-ac20-22bc1da5f33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2BC90D6-94CF-42F7-AAC4-9CF6824C54D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C4FCE4-10B3-4AE0-ACB5-B1011C53C9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cab9357-b746-4231-ac20-22bc1da5f33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F97B18F-50BC-4F30-8373-93489E845F83}">
  <ds:schemaRefs>
    <ds:schemaRef ds:uri="fcab9357-b746-4231-ac20-22bc1da5f33b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TM04033937[[fn=Scia di vapore]]</Template>
  <TotalTime>496</TotalTime>
  <Words>1140</Words>
  <Application>Microsoft Office PowerPoint</Application>
  <PresentationFormat>Personalizzato</PresentationFormat>
  <Paragraphs>75</Paragraphs>
  <Slides>14</Slides>
  <Notes>11</Notes>
  <HiddenSlides>0</HiddenSlides>
  <MMClips>1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5" baseType="lpstr">
      <vt:lpstr>Scia di vapore</vt:lpstr>
      <vt:lpstr>Progetto ingegneria del software  FALL SIMULATOR</vt:lpstr>
      <vt:lpstr>Obiettivo</vt:lpstr>
      <vt:lpstr>Difficoltà incontrate</vt:lpstr>
      <vt:lpstr>Paradigma di programmazione/modellazione utilizzato e tools</vt:lpstr>
      <vt:lpstr>Software configuration management</vt:lpstr>
      <vt:lpstr>Software life cycle</vt:lpstr>
      <vt:lpstr>Requisiti</vt:lpstr>
      <vt:lpstr>Architettura</vt:lpstr>
      <vt:lpstr>design pattern</vt:lpstr>
      <vt:lpstr>Modellazione</vt:lpstr>
      <vt:lpstr>Implementazione</vt:lpstr>
      <vt:lpstr>Testing</vt:lpstr>
      <vt:lpstr>Manutenzione </vt:lpstr>
      <vt:lpstr>Diapositiva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Progetto ingegneria del software concessionaria</dc:title>
  <dc:creator>365 Pro Plus</dc:creator>
  <cp:lastModifiedBy>Nico Nava</cp:lastModifiedBy>
  <cp:revision>18</cp:revision>
  <dcterms:created xsi:type="dcterms:W3CDTF">2022-02-12T14:59:00Z</dcterms:created>
  <dcterms:modified xsi:type="dcterms:W3CDTF">2025-01-20T11:23:28Z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0x01010020BE48A2B77EEF4CB4FF24FD0340C2FE</vt:lpwstr>
  </property>
</Properties>
</file>