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4"/>
  </p:sldMasterIdLst>
  <p:notesMasterIdLst>
    <p:notesMasterId r:id="rId30"/>
  </p:notesMasterIdLst>
  <p:handoutMasterIdLst>
    <p:handoutMasterId r:id="rId31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09" r:id="rId11"/>
    <p:sldId id="302" r:id="rId12"/>
    <p:sldId id="303" r:id="rId13"/>
    <p:sldId id="307" r:id="rId14"/>
    <p:sldId id="304" r:id="rId15"/>
    <p:sldId id="310" r:id="rId16"/>
    <p:sldId id="311" r:id="rId17"/>
    <p:sldId id="323" r:id="rId18"/>
    <p:sldId id="324" r:id="rId19"/>
    <p:sldId id="325" r:id="rId20"/>
    <p:sldId id="326" r:id="rId21"/>
    <p:sldId id="327" r:id="rId22"/>
    <p:sldId id="328" r:id="rId23"/>
    <p:sldId id="329" r:id="rId24"/>
    <p:sldId id="330" r:id="rId25"/>
    <p:sldId id="331" r:id="rId26"/>
    <p:sldId id="332" r:id="rId27"/>
    <p:sldId id="333" r:id="rId28"/>
    <p:sldId id="322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10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=""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pPr rtl="0"/>
              <a:t>20/01/2025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pPr rtl="0"/>
              <a:t>‹N›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20/01/2025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11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12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2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3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4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5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6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7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8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9</a:t>
            </a:fld>
            <a:endParaRPr lang="it-IT"/>
          </a:p>
        </p:txBody>
      </p:sp>
    </p:spTree>
    <p:extLst>
      <p:ext uri="{BB962C8B-B14F-4D97-AF65-F5344CB8AC3E}">
        <p14:creationId xmlns="" xmlns:p14="http://schemas.microsoft.com/office/powerpoint/2010/main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16.sv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285054447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27565132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330328489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="" xmlns:p14="http://schemas.microsoft.com/office/powerpoint/2010/main" val="158710815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301115893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226461962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190903327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259550559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3185133540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=""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=""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=""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=""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=""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=""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=""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="" xmlns:a16="http://schemas.microsoft.com/office/drawing/2014/main" id="{9298DCF7-7DC1-4618-8133-F63847B0AFE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="" xmlns:a16="http://schemas.microsoft.com/office/drawing/2014/main" id="{653A6567-233D-4A3B-B52B-DE7E5E35A1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="" xmlns:a16="http://schemas.microsoft.com/office/drawing/2014/main" id="{64D564EB-CA78-42C6-AD76-3C4E7B3AEA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="" xmlns:a16="http://schemas.microsoft.com/office/drawing/2014/main" id="{1CFFBB3A-BDCF-4878-8D04-E8BB9A050E7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17525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=""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=""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=""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=""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=""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=""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=""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=""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=""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="" xmlns:a16="http://schemas.microsoft.com/office/drawing/2014/main" id="{6D8D9106-8780-461D-9091-E074B0A3C95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6195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1493449127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=""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8668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=""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=""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=""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=""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=""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=""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=""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=""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=""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=""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=""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=""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264798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=""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=""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="" xmlns:a16="http://schemas.microsoft.com/office/drawing/2014/main" id="{B38B0D13-BD5F-460B-B337-F4A934202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="" xmlns:a16="http://schemas.microsoft.com/office/drawing/2014/main" id="{BE72876B-D3DA-4462-9E24-3354D8D02A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="" xmlns:a16="http://schemas.microsoft.com/office/drawing/2014/main" id="{14A539B6-6E3F-41BA-ACE2-76E8BB65163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=""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=""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=""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="" xmlns:a16="http://schemas.microsoft.com/office/drawing/2014/main" id="{AE202E03-5C65-4305-B969-65220AD410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=""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=""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=""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=""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=""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=""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=""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=""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=""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=""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=""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=""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=""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=""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=""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=""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=""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=""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=""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=""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=""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=""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=""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=""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=""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=""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=""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=""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=""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=""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=""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=""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=""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=""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=""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=""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=""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=""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=""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=""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=""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=""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2056323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=""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=""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=""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=""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=""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=""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=""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=""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=""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=""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=""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=""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=""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=""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=""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=""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=""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=""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=""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=""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=""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=""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="" xmlns:a16="http://schemas.microsoft.com/office/drawing/2014/main" id="{463D7850-C2A6-43CE-BBE4-8E81A0A593B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="" xmlns:a16="http://schemas.microsoft.com/office/drawing/2014/main" id="{EBAD3E03-2E3B-440C-9105-6F9D33006D6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=""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=""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=""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=""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288804031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119896378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255430953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48085201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91029799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254805772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22143651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="" xmlns:p14="http://schemas.microsoft.com/office/powerpoint/2010/main" val="719364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32" r:id="rId18"/>
    <p:sldLayoutId id="2147483694" r:id="rId19"/>
    <p:sldLayoutId id="2147483673" r:id="rId20"/>
    <p:sldLayoutId id="2147483676" r:id="rId21"/>
    <p:sldLayoutId id="2147483699" r:id="rId22"/>
    <p:sldLayoutId id="2147483700" r:id="rId23"/>
    <p:sldLayoutId id="2147483692" r:id="rId24"/>
    <p:sldLayoutId id="2147483681" r:id="rId25"/>
    <p:sldLayoutId id="2147483696" r:id="rId26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nnico\Desktop\Nico\Ing.%20del%20Software\Programma\FallSimulatorRepository\Docs\Documents\Presentazione\Fall%20Simulator%202025-01-20%2011-48-29.mp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486" y="2366941"/>
            <a:ext cx="9448800" cy="1825096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dirty="0"/>
              <a:t>Progetto ingegneria del software</a:t>
            </a:r>
            <a:br>
              <a:rPr lang="it-IT" b="1" dirty="0"/>
            </a:br>
            <a:r>
              <a:rPr lang="it-IT" dirty="0"/>
              <a:t/>
            </a:r>
            <a:br>
              <a:rPr lang="it-IT" dirty="0"/>
            </a:br>
            <a:r>
              <a:rPr lang="it-IT" dirty="0"/>
              <a:t>FALL SIMULATOR</a:t>
            </a:r>
            <a:endParaRPr lang="it-IT" i="1" dirty="0"/>
          </a:p>
        </p:txBody>
      </p:sp>
      <p:sp>
        <p:nvSpPr>
          <p:cNvPr id="3" name="Sottotitolo 2">
            <a:extLst>
              <a:ext uri="{FF2B5EF4-FFF2-40B4-BE49-F238E27FC236}">
                <a16:creationId xmlns=""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486" y="4192037"/>
            <a:ext cx="9448800" cy="68580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it-IT" dirty="0"/>
              <a:t>Marco Locatelli 1079236</a:t>
            </a:r>
          </a:p>
          <a:p>
            <a:pPr rtl="0"/>
            <a:r>
              <a:rPr lang="it-IT" dirty="0"/>
              <a:t>Nicolò Nava </a:t>
            </a:r>
            <a:r>
              <a:rPr lang="it-IT" dirty="0" smtClean="0"/>
              <a:t>1079151</a:t>
            </a: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16424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136525"/>
            <a:ext cx="10515600" cy="1325563"/>
          </a:xfrm>
        </p:spPr>
        <p:txBody>
          <a:bodyPr/>
          <a:lstStyle/>
          <a:p>
            <a:r>
              <a:rPr lang="it-IT" b="1" dirty="0"/>
              <a:t>Modellazione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462088"/>
            <a:ext cx="11066106" cy="4880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Sono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svolti</a:t>
            </a:r>
            <a:r>
              <a:rPr lang="en-US" dirty="0"/>
              <a:t>: </a:t>
            </a:r>
            <a:r>
              <a:rPr lang="en-US" dirty="0" err="1"/>
              <a:t>UseCaseDiagram</a:t>
            </a:r>
            <a:r>
              <a:rPr lang="en-US" dirty="0"/>
              <a:t>, </a:t>
            </a:r>
            <a:r>
              <a:rPr lang="en-US" dirty="0" err="1"/>
              <a:t>ClassDiagram</a:t>
            </a:r>
            <a:r>
              <a:rPr lang="en-US" dirty="0"/>
              <a:t>, </a:t>
            </a:r>
            <a:r>
              <a:rPr lang="en-US" dirty="0" err="1"/>
              <a:t>StateMachineDiagram</a:t>
            </a:r>
            <a:r>
              <a:rPr lang="en-US" dirty="0"/>
              <a:t>, </a:t>
            </a:r>
            <a:r>
              <a:rPr lang="en-US" dirty="0" err="1"/>
              <a:t>SequenceDiagram</a:t>
            </a:r>
            <a:r>
              <a:rPr lang="en-US" dirty="0"/>
              <a:t>, </a:t>
            </a:r>
            <a:r>
              <a:rPr lang="en-US" dirty="0" err="1"/>
              <a:t>CommunicationDiagram</a:t>
            </a:r>
            <a:r>
              <a:rPr lang="en-US" dirty="0"/>
              <a:t>, </a:t>
            </a:r>
            <a:r>
              <a:rPr lang="en-US" dirty="0" err="1"/>
              <a:t>ComponentDiagram</a:t>
            </a:r>
            <a:r>
              <a:rPr lang="en-US" dirty="0"/>
              <a:t>, </a:t>
            </a:r>
            <a:r>
              <a:rPr lang="en-US" dirty="0" err="1"/>
              <a:t>PackageDiagram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Lo use case diagram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definito</a:t>
            </a:r>
            <a:r>
              <a:rPr lang="en-US" dirty="0"/>
              <a:t> per primo come </a:t>
            </a:r>
            <a:r>
              <a:rPr lang="en-US" dirty="0" err="1"/>
              <a:t>risultato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Il class diagram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usato</a:t>
            </a:r>
            <a:r>
              <a:rPr lang="en-US" dirty="0"/>
              <a:t> come </a:t>
            </a:r>
            <a:r>
              <a:rPr lang="en-US" dirty="0" err="1"/>
              <a:t>modello</a:t>
            </a:r>
            <a:r>
              <a:rPr lang="en-US" dirty="0"/>
              <a:t> per </a:t>
            </a:r>
            <a:r>
              <a:rPr lang="en-US" dirty="0" err="1"/>
              <a:t>un’attività</a:t>
            </a:r>
            <a:r>
              <a:rPr lang="en-US" dirty="0"/>
              <a:t> di model driven architecture, </a:t>
            </a:r>
            <a:r>
              <a:rPr lang="en-US" dirty="0" err="1"/>
              <a:t>costruendo</a:t>
            </a:r>
            <a:r>
              <a:rPr lang="en-US" dirty="0"/>
              <a:t> lo </a:t>
            </a:r>
            <a:r>
              <a:rPr lang="en-US" dirty="0" err="1"/>
              <a:t>scheletro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con il tool di </a:t>
            </a:r>
            <a:r>
              <a:rPr lang="en-US" dirty="0" err="1"/>
              <a:t>generazione</a:t>
            </a:r>
            <a:r>
              <a:rPr lang="en-US" dirty="0"/>
              <a:t> </a:t>
            </a:r>
            <a:r>
              <a:rPr lang="en-US" dirty="0" err="1"/>
              <a:t>automatica</a:t>
            </a:r>
            <a:r>
              <a:rPr lang="en-US" dirty="0"/>
              <a:t> del </a:t>
            </a:r>
            <a:r>
              <a:rPr lang="en-US" dirty="0" err="1"/>
              <a:t>codice</a:t>
            </a:r>
            <a:r>
              <a:rPr lang="en-US" dirty="0"/>
              <a:t> di Papyrus. Durante la </a:t>
            </a:r>
            <a:r>
              <a:rPr lang="en-US" dirty="0" err="1"/>
              <a:t>ristrutturazione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ampiamente</a:t>
            </a:r>
            <a:r>
              <a:rPr lang="en-US" dirty="0"/>
              <a:t> </a:t>
            </a:r>
            <a:r>
              <a:rPr lang="en-US" dirty="0" err="1"/>
              <a:t>modificato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la </a:t>
            </a:r>
            <a:r>
              <a:rPr lang="en-US" dirty="0" err="1"/>
              <a:t>modularità</a:t>
            </a:r>
            <a:r>
              <a:rPr lang="en-US" dirty="0"/>
              <a:t> del </a:t>
            </a:r>
            <a:r>
              <a:rPr lang="en-US" dirty="0" err="1"/>
              <a:t>codice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Lo state machine diagram è </a:t>
            </a:r>
            <a:r>
              <a:rPr lang="en-US" dirty="0" err="1"/>
              <a:t>stato</a:t>
            </a:r>
            <a:r>
              <a:rPr lang="en-US" dirty="0"/>
              <a:t> definite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iniziale</a:t>
            </a:r>
            <a:r>
              <a:rPr lang="en-US" dirty="0"/>
              <a:t> per </a:t>
            </a:r>
            <a:r>
              <a:rPr lang="en-US" dirty="0" err="1"/>
              <a:t>chiarire</a:t>
            </a:r>
            <a:r>
              <a:rPr lang="en-US" dirty="0"/>
              <a:t> il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dell’interazione</a:t>
            </a:r>
            <a:r>
              <a:rPr lang="en-US" dirty="0"/>
              <a:t> con </a:t>
            </a:r>
            <a:r>
              <a:rPr lang="en-US" dirty="0" err="1"/>
              <a:t>l’utente</a:t>
            </a:r>
            <a:r>
              <a:rPr lang="en-US" dirty="0"/>
              <a:t> ed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guidare</a:t>
            </a:r>
            <a:r>
              <a:rPr lang="en-US" dirty="0"/>
              <a:t> lo </a:t>
            </a:r>
            <a:r>
              <a:rPr lang="en-US" dirty="0" err="1"/>
              <a:t>sviluppo</a:t>
            </a:r>
            <a:r>
              <a:rPr lang="en-US" dirty="0"/>
              <a:t>. La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struttura</a:t>
            </a:r>
            <a:r>
              <a:rPr lang="en-US" dirty="0"/>
              <a:t> è </a:t>
            </a:r>
            <a:r>
              <a:rPr lang="en-US" dirty="0" err="1"/>
              <a:t>rimasta</a:t>
            </a:r>
            <a:r>
              <a:rPr lang="en-US" dirty="0"/>
              <a:t> </a:t>
            </a:r>
            <a:r>
              <a:rPr lang="en-US" dirty="0" err="1"/>
              <a:t>inalterata</a:t>
            </a:r>
            <a:r>
              <a:rPr lang="en-US" dirty="0"/>
              <a:t> per </a:t>
            </a:r>
            <a:r>
              <a:rPr lang="en-US" dirty="0" err="1"/>
              <a:t>tutto</a:t>
            </a:r>
            <a:r>
              <a:rPr lang="en-US" dirty="0"/>
              <a:t> il </a:t>
            </a:r>
            <a:r>
              <a:rPr lang="en-US" dirty="0" err="1"/>
              <a:t>ciclo</a:t>
            </a:r>
            <a:r>
              <a:rPr lang="en-US" dirty="0"/>
              <a:t> di vita. </a:t>
            </a:r>
          </a:p>
          <a:p>
            <a:pPr marL="0" indent="0">
              <a:buNone/>
            </a:pPr>
            <a:r>
              <a:rPr lang="en-US" dirty="0"/>
              <a:t>I </a:t>
            </a:r>
            <a:r>
              <a:rPr lang="en-US" dirty="0" err="1"/>
              <a:t>rimanenti</a:t>
            </a:r>
            <a:r>
              <a:rPr lang="en-US" dirty="0"/>
              <a:t> </a:t>
            </a:r>
            <a:r>
              <a:rPr lang="en-US" dirty="0" err="1"/>
              <a:t>diagrammi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eseguiti</a:t>
            </a:r>
            <a:r>
              <a:rPr lang="en-US" dirty="0"/>
              <a:t>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sviluppo</a:t>
            </a:r>
            <a:r>
              <a:rPr lang="en-US" dirty="0"/>
              <a:t> del </a:t>
            </a:r>
            <a:r>
              <a:rPr lang="en-US" dirty="0" err="1"/>
              <a:t>codice</a:t>
            </a:r>
            <a:r>
              <a:rPr lang="en-US" dirty="0"/>
              <a:t> 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serviti</a:t>
            </a:r>
            <a:r>
              <a:rPr lang="en-US" dirty="0"/>
              <a:t> a </a:t>
            </a:r>
            <a:r>
              <a:rPr lang="en-US" dirty="0" err="1"/>
              <a:t>esplicitare</a:t>
            </a:r>
            <a:r>
              <a:rPr lang="en-US" dirty="0"/>
              <a:t> </a:t>
            </a:r>
            <a:r>
              <a:rPr lang="en-US" dirty="0" err="1"/>
              <a:t>graficamente</a:t>
            </a:r>
            <a:r>
              <a:rPr lang="en-US" dirty="0"/>
              <a:t> la </a:t>
            </a:r>
            <a:r>
              <a:rPr lang="en-US" dirty="0" err="1"/>
              <a:t>struttura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="" xmlns:p14="http://schemas.microsoft.com/office/powerpoint/2010/main" val="421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448" y="457233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Implementazione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 </a:t>
            </a:r>
            <a:r>
              <a:rPr lang="en-US" dirty="0" err="1"/>
              <a:t>l’implementazione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usato</a:t>
            </a:r>
            <a:r>
              <a:rPr lang="en-US" dirty="0"/>
              <a:t> </a:t>
            </a:r>
            <a:r>
              <a:rPr lang="en-US" dirty="0" err="1"/>
              <a:t>l’ambiente</a:t>
            </a:r>
            <a:r>
              <a:rPr lang="en-US" dirty="0"/>
              <a:t> di </a:t>
            </a:r>
            <a:r>
              <a:rPr lang="en-US" dirty="0" err="1"/>
              <a:t>sviluppo</a:t>
            </a:r>
            <a:r>
              <a:rPr lang="en-US" dirty="0"/>
              <a:t> Eclipse.</a:t>
            </a:r>
          </a:p>
          <a:p>
            <a:pPr marL="0" indent="0">
              <a:buNone/>
            </a:pPr>
            <a:r>
              <a:rPr lang="en-US" dirty="0"/>
              <a:t>Il Sistema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realizzato</a:t>
            </a:r>
            <a:r>
              <a:rPr lang="en-US" dirty="0"/>
              <a:t> come Progetto maven per la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dipendenze</a:t>
            </a:r>
            <a:r>
              <a:rPr lang="en-US" dirty="0"/>
              <a:t>. Le </a:t>
            </a:r>
            <a:r>
              <a:rPr lang="en-US" dirty="0" err="1"/>
              <a:t>principali</a:t>
            </a:r>
            <a:r>
              <a:rPr lang="en-US" dirty="0"/>
              <a:t> </a:t>
            </a:r>
            <a:r>
              <a:rPr lang="en-US" dirty="0" err="1"/>
              <a:t>librerie</a:t>
            </a:r>
            <a:r>
              <a:rPr lang="en-US" dirty="0"/>
              <a:t> e framework definite </a:t>
            </a:r>
            <a:r>
              <a:rPr lang="en-US" dirty="0" err="1"/>
              <a:t>nel</a:t>
            </a:r>
            <a:r>
              <a:rPr lang="en-US" dirty="0"/>
              <a:t> pom e </a:t>
            </a:r>
            <a:r>
              <a:rPr lang="en-US" dirty="0" err="1"/>
              <a:t>utilizzate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JavaFX per </a:t>
            </a:r>
            <a:r>
              <a:rPr lang="en-US" dirty="0" err="1"/>
              <a:t>l’interfaccia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, Log4J per il logging, Apache Common Math per </a:t>
            </a:r>
            <a:r>
              <a:rPr lang="en-US" dirty="0" err="1"/>
              <a:t>l’interpolazione</a:t>
            </a:r>
            <a:r>
              <a:rPr lang="en-US" dirty="0"/>
              <a:t> spline e Junit per il testing.</a:t>
            </a:r>
          </a:p>
          <a:p>
            <a:pPr marL="0" indent="0">
              <a:buNone/>
            </a:pPr>
            <a:r>
              <a:rPr lang="en-US" dirty="0"/>
              <a:t>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implementato</a:t>
            </a:r>
            <a:r>
              <a:rPr lang="en-US" dirty="0"/>
              <a:t>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ciò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aveva</a:t>
            </a:r>
            <a:r>
              <a:rPr lang="en-US" dirty="0"/>
              <a:t> </a:t>
            </a:r>
            <a:r>
              <a:rPr lang="en-US" dirty="0" err="1"/>
              <a:t>pianificato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Un’estensione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rappresentare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sfida</a:t>
            </a:r>
            <a:r>
              <a:rPr lang="en-US" dirty="0"/>
              <a:t> </a:t>
            </a:r>
            <a:r>
              <a:rPr lang="en-US" dirty="0" err="1"/>
              <a:t>futura</a:t>
            </a:r>
            <a:r>
              <a:rPr lang="en-US" dirty="0"/>
              <a:t>, come </a:t>
            </a:r>
            <a:r>
              <a:rPr lang="en-US" dirty="0" err="1"/>
              <a:t>occasione</a:t>
            </a:r>
            <a:r>
              <a:rPr lang="en-US" dirty="0"/>
              <a:t> per </a:t>
            </a:r>
            <a:r>
              <a:rPr lang="en-US" dirty="0" err="1"/>
              <a:t>imparare</a:t>
            </a:r>
            <a:r>
              <a:rPr lang="en-US" dirty="0"/>
              <a:t> </a:t>
            </a:r>
            <a:r>
              <a:rPr lang="en-US" dirty="0" err="1"/>
              <a:t>nuovi</a:t>
            </a:r>
            <a:r>
              <a:rPr lang="en-US" dirty="0"/>
              <a:t> </a:t>
            </a:r>
            <a:r>
              <a:rPr lang="en-US" dirty="0" err="1"/>
              <a:t>tecnologie</a:t>
            </a:r>
            <a:r>
              <a:rPr lang="en-US" dirty="0"/>
              <a:t> e </a:t>
            </a:r>
            <a:r>
              <a:rPr lang="en-US" dirty="0" err="1"/>
              <a:t>strumenti</a:t>
            </a:r>
            <a:r>
              <a:rPr lang="en-US" dirty="0"/>
              <a:t>, è la </a:t>
            </a:r>
            <a:r>
              <a:rPr lang="en-US" dirty="0" err="1"/>
              <a:t>realizzazione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come </a:t>
            </a:r>
            <a:r>
              <a:rPr lang="en-US" dirty="0" err="1"/>
              <a:t>applicazione</a:t>
            </a:r>
            <a:r>
              <a:rPr lang="en-US" dirty="0"/>
              <a:t> VR con Unity.</a:t>
            </a:r>
          </a:p>
        </p:txBody>
      </p:sp>
    </p:spTree>
    <p:extLst>
      <p:ext uri="{BB962C8B-B14F-4D97-AF65-F5344CB8AC3E}">
        <p14:creationId xmlns="" xmlns:p14="http://schemas.microsoft.com/office/powerpoint/2010/main" val="272834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Oltre</a:t>
            </a:r>
            <a:r>
              <a:rPr lang="en-US" dirty="0"/>
              <a:t> a </a:t>
            </a:r>
            <a:r>
              <a:rPr lang="en-US" dirty="0" err="1"/>
              <a:t>svolgere</a:t>
            </a:r>
            <a:r>
              <a:rPr lang="en-US" dirty="0"/>
              <a:t> test </a:t>
            </a:r>
            <a:r>
              <a:rPr lang="en-US" dirty="0" err="1"/>
              <a:t>d’unità</a:t>
            </a:r>
            <a:r>
              <a:rPr lang="en-US" dirty="0"/>
              <a:t> con Junit per </a:t>
            </a:r>
            <a:r>
              <a:rPr lang="en-US" dirty="0" err="1"/>
              <a:t>dimostrare</a:t>
            </a:r>
            <a:r>
              <a:rPr lang="en-US" dirty="0"/>
              <a:t> la </a:t>
            </a:r>
            <a:r>
              <a:rPr lang="en-US" dirty="0" err="1"/>
              <a:t>correttezza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metodi</a:t>
            </a:r>
            <a:r>
              <a:rPr lang="en-US" dirty="0"/>
              <a:t>, </a:t>
            </a:r>
            <a:r>
              <a:rPr lang="en-US" dirty="0" err="1"/>
              <a:t>l’attività</a:t>
            </a:r>
            <a:r>
              <a:rPr lang="en-US" dirty="0"/>
              <a:t> di testing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basata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test </a:t>
            </a:r>
            <a:r>
              <a:rPr lang="en-US" dirty="0" err="1"/>
              <a:t>manuale</a:t>
            </a:r>
            <a:r>
              <a:rPr lang="en-US" dirty="0"/>
              <a:t>: </a:t>
            </a:r>
            <a:r>
              <a:rPr lang="en-US" dirty="0" err="1"/>
              <a:t>eseguendo</a:t>
            </a:r>
            <a:r>
              <a:rPr lang="en-US" dirty="0"/>
              <a:t> la </a:t>
            </a:r>
            <a:r>
              <a:rPr lang="en-US" dirty="0" err="1"/>
              <a:t>simulazione</a:t>
            </a:r>
            <a:r>
              <a:rPr lang="en-US" dirty="0"/>
              <a:t> e </a:t>
            </a:r>
            <a:r>
              <a:rPr lang="en-US" dirty="0" err="1"/>
              <a:t>interagendo</a:t>
            </a:r>
            <a:r>
              <a:rPr lang="en-US" dirty="0"/>
              <a:t> con </a:t>
            </a:r>
            <a:r>
              <a:rPr lang="en-US" dirty="0" err="1"/>
              <a:t>l’interfaccia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aspetti</a:t>
            </a:r>
            <a:r>
              <a:rPr lang="en-US" dirty="0"/>
              <a:t> </a:t>
            </a:r>
            <a:r>
              <a:rPr lang="en-US" dirty="0" err="1"/>
              <a:t>matematici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valutati</a:t>
            </a:r>
            <a:r>
              <a:rPr lang="en-US" dirty="0"/>
              <a:t> con il support di </a:t>
            </a:r>
            <a:r>
              <a:rPr lang="en-US" dirty="0" err="1"/>
              <a:t>geogebra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Un’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prova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correttezza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calcoli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tempi di </a:t>
            </a:r>
            <a:r>
              <a:rPr lang="en-US" dirty="0" err="1"/>
              <a:t>caduta</a:t>
            </a:r>
            <a:r>
              <a:rPr lang="en-US" dirty="0"/>
              <a:t> è il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</a:t>
            </a:r>
            <a:r>
              <a:rPr lang="en-US" dirty="0" err="1"/>
              <a:t>cicloide</a:t>
            </a:r>
            <a:r>
              <a:rPr lang="en-US" dirty="0"/>
              <a:t>, </a:t>
            </a:r>
            <a:r>
              <a:rPr lang="en-US" dirty="0" err="1"/>
              <a:t>cioè</a:t>
            </a:r>
            <a:r>
              <a:rPr lang="en-US" dirty="0"/>
              <a:t> la </a:t>
            </a:r>
            <a:r>
              <a:rPr lang="en-US" dirty="0" err="1"/>
              <a:t>soluzione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brachistocrona</a:t>
            </a:r>
            <a:r>
              <a:rPr lang="en-US" dirty="0"/>
              <a:t>, è </a:t>
            </a:r>
            <a:r>
              <a:rPr lang="en-US" dirty="0" err="1"/>
              <a:t>effettivamente</a:t>
            </a:r>
            <a:r>
              <a:rPr lang="en-US" dirty="0"/>
              <a:t> sempre la curva per cui il tempo di </a:t>
            </a:r>
            <a:r>
              <a:rPr lang="en-US" dirty="0" err="1"/>
              <a:t>caduta</a:t>
            </a:r>
            <a:r>
              <a:rPr lang="en-US" dirty="0"/>
              <a:t> è il </a:t>
            </a:r>
            <a:r>
              <a:rPr lang="en-US" dirty="0" err="1"/>
              <a:t>minimo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Il </a:t>
            </a:r>
            <a:r>
              <a:rPr lang="en-US" dirty="0" err="1"/>
              <a:t>rilevamento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bug </a:t>
            </a:r>
            <a:r>
              <a:rPr lang="en-US" dirty="0" err="1"/>
              <a:t>nell’interfaccia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svolto</a:t>
            </a:r>
            <a:r>
              <a:rPr lang="en-US" dirty="0"/>
              <a:t> </a:t>
            </a:r>
            <a:r>
              <a:rPr lang="en-US" dirty="0" err="1"/>
              <a:t>facendo</a:t>
            </a:r>
            <a:r>
              <a:rPr lang="en-US" dirty="0"/>
              <a:t> </a:t>
            </a:r>
            <a:r>
              <a:rPr lang="en-US" dirty="0" err="1"/>
              <a:t>interagire</a:t>
            </a:r>
            <a:r>
              <a:rPr lang="en-US" dirty="0"/>
              <a:t> con il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non </a:t>
            </a:r>
            <a:r>
              <a:rPr lang="en-US" dirty="0" err="1"/>
              <a:t>implicitamente</a:t>
            </a:r>
            <a:r>
              <a:rPr lang="en-US" dirty="0"/>
              <a:t> a </a:t>
            </a:r>
            <a:r>
              <a:rPr lang="en-US" dirty="0" err="1"/>
              <a:t>conoscenza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dell’interazione</a:t>
            </a:r>
            <a:r>
              <a:rPr lang="en-US" dirty="0"/>
              <a:t>, in modo da </a:t>
            </a:r>
            <a:r>
              <a:rPr lang="en-US" dirty="0" err="1"/>
              <a:t>sottoporre</a:t>
            </a:r>
            <a:r>
              <a:rPr lang="en-US" dirty="0"/>
              <a:t> </a:t>
            </a:r>
            <a:r>
              <a:rPr lang="en-US" dirty="0" err="1"/>
              <a:t>comportamenti</a:t>
            </a:r>
            <a:r>
              <a:rPr lang="en-US" dirty="0"/>
              <a:t> non </a:t>
            </a:r>
            <a:r>
              <a:rPr lang="en-US" dirty="0" err="1"/>
              <a:t>previsti</a:t>
            </a:r>
            <a:r>
              <a:rPr lang="en-US" dirty="0"/>
              <a:t>. Tale </a:t>
            </a:r>
            <a:r>
              <a:rPr lang="en-US" dirty="0" err="1"/>
              <a:t>approccio</a:t>
            </a:r>
            <a:r>
              <a:rPr lang="en-US" dirty="0"/>
              <a:t> ha </a:t>
            </a:r>
            <a:r>
              <a:rPr lang="en-US" dirty="0" err="1"/>
              <a:t>portato</a:t>
            </a:r>
            <a:r>
              <a:rPr lang="en-US" dirty="0"/>
              <a:t> ad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luce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scorretta</a:t>
            </a:r>
            <a:r>
              <a:rPr lang="en-US" dirty="0"/>
              <a:t>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input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punti</a:t>
            </a:r>
            <a:r>
              <a:rPr lang="en-US" dirty="0"/>
              <a:t> </a:t>
            </a:r>
            <a:r>
              <a:rPr lang="en-US" dirty="0" err="1"/>
              <a:t>intermedi</a:t>
            </a:r>
            <a:r>
              <a:rPr lang="en-US" dirty="0"/>
              <a:t> da </a:t>
            </a:r>
            <a:r>
              <a:rPr lang="en-US" dirty="0" err="1"/>
              <a:t>interpolare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potevano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inseriti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dopo </a:t>
            </a:r>
            <a:r>
              <a:rPr lang="en-US" dirty="0" err="1"/>
              <a:t>che</a:t>
            </a:r>
            <a:r>
              <a:rPr lang="en-US" dirty="0"/>
              <a:t> la spline era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calcolata</a:t>
            </a:r>
            <a:r>
              <a:rPr lang="en-US" dirty="0"/>
              <a:t> e </a:t>
            </a:r>
            <a:r>
              <a:rPr lang="en-US" dirty="0" err="1"/>
              <a:t>disegnata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pannello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2147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33CD56C4-6E5B-3F50-8E45-0B5F76D2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2487"/>
            <a:ext cx="8610600" cy="1293028"/>
          </a:xfrm>
        </p:spPr>
        <p:txBody>
          <a:bodyPr/>
          <a:lstStyle/>
          <a:p>
            <a:r>
              <a:rPr lang="it-IT" b="1" dirty="0"/>
              <a:t>Manutenzione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="" xmlns:a16="http://schemas.microsoft.com/office/drawing/2014/main" id="{6C82BFE7-C732-8EE2-5773-C7A1C2B32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In seguito al completamento del prototipo è stata eseguita una corposa attività di ristrutturazione guidata dai tool:</a:t>
            </a:r>
          </a:p>
          <a:p>
            <a:pPr marL="0" indent="0">
              <a:buNone/>
            </a:pPr>
            <a:r>
              <a:rPr lang="it-IT" dirty="0" err="1"/>
              <a:t>SonarLint</a:t>
            </a:r>
            <a:r>
              <a:rPr lang="it-IT" dirty="0"/>
              <a:t> ha guidato il miglioramento della qualità del codice</a:t>
            </a:r>
          </a:p>
          <a:p>
            <a:pPr marL="0" indent="0">
              <a:buNone/>
            </a:pPr>
            <a:r>
              <a:rPr lang="it-IT" dirty="0" err="1"/>
              <a:t>StanIDE</a:t>
            </a:r>
            <a:r>
              <a:rPr lang="it-IT" dirty="0"/>
              <a:t> ha suggerito miglioramenti nella struttura modulare del sistema.</a:t>
            </a:r>
          </a:p>
          <a:p>
            <a:pPr marL="0" indent="0">
              <a:buNone/>
            </a:pPr>
            <a:r>
              <a:rPr lang="it-IT" dirty="0"/>
              <a:t>L’attività di manutenzione ha richiesto complessivamente uno sforzo circa pari a quello dello sviluppo.</a:t>
            </a:r>
          </a:p>
          <a:p>
            <a:pPr marL="0" indent="0">
              <a:buNone/>
            </a:pPr>
            <a:r>
              <a:rPr lang="it-IT" dirty="0"/>
              <a:t>La manutenzione perfettiva ha riguardato l’aggiunta della possibilità di scegliere tra diversi campi gravitazionali per selezionare l’</a:t>
            </a:r>
            <a:r>
              <a:rPr lang="it-IT" dirty="0" err="1"/>
              <a:t>accellerazione</a:t>
            </a:r>
            <a:r>
              <a:rPr lang="it-IT" dirty="0"/>
              <a:t> di gravità.</a:t>
            </a:r>
          </a:p>
          <a:p>
            <a:pPr marL="0" indent="0">
              <a:buNone/>
            </a:pPr>
            <a:r>
              <a:rPr lang="it-IT" dirty="0"/>
              <a:t>La manutenzione preventiva ha riguardato l’aggiunta di commenti per esplicare il significato del codice.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="" xmlns:p14="http://schemas.microsoft.com/office/powerpoint/2010/main" val="26529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19C0A22-E6F8-667E-3A72-25D2351DA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841" y="502155"/>
            <a:ext cx="8610600" cy="1293028"/>
          </a:xfrm>
        </p:spPr>
        <p:txBody>
          <a:bodyPr/>
          <a:lstStyle/>
          <a:p>
            <a:r>
              <a:rPr lang="it-IT" b="1" dirty="0"/>
              <a:t>DEMO per mostrare il flusso dell’interazione con l’utente</a:t>
            </a:r>
          </a:p>
        </p:txBody>
      </p:sp>
      <p:pic>
        <p:nvPicPr>
          <p:cNvPr id="15" name="Segnaposto contenuto 14" descr="Immagine che contiene testo, schermata&#10;&#10;Descrizione generata automaticamente">
            <a:extLst>
              <a:ext uri="{FF2B5EF4-FFF2-40B4-BE49-F238E27FC236}">
                <a16:creationId xmlns:a16="http://schemas.microsoft.com/office/drawing/2014/main" xmlns="" id="{4F340178-FE59-2D39-9D8B-E6D37D074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340" y="2439729"/>
            <a:ext cx="7685320" cy="4024313"/>
          </a:xfr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xmlns="" id="{0E0A8C1D-62C0-2BFA-6215-7AEE8D861046}"/>
              </a:ext>
            </a:extLst>
          </p:cNvPr>
          <p:cNvSpPr txBox="1"/>
          <p:nvPr/>
        </p:nvSpPr>
        <p:spPr>
          <a:xfrm>
            <a:off x="3476532" y="1852520"/>
            <a:ext cx="5238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SELEZIONE DELL’ ACCELERAZIONE DI GRAVITÀ</a:t>
            </a:r>
          </a:p>
        </p:txBody>
      </p:sp>
    </p:spTree>
    <p:extLst>
      <p:ext uri="{BB962C8B-B14F-4D97-AF65-F5344CB8AC3E}">
        <p14:creationId xmlns:p14="http://schemas.microsoft.com/office/powerpoint/2010/main" xmlns="" val="1907026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>
            <a:extLst>
              <a:ext uri="{FF2B5EF4-FFF2-40B4-BE49-F238E27FC236}">
                <a16:creationId xmlns:a16="http://schemas.microsoft.com/office/drawing/2014/main" xmlns="" id="{E946118C-3779-0329-388D-9A695FD7985A}"/>
              </a:ext>
            </a:extLst>
          </p:cNvPr>
          <p:cNvSpPr txBox="1"/>
          <p:nvPr/>
        </p:nvSpPr>
        <p:spPr>
          <a:xfrm>
            <a:off x="3750907" y="1013224"/>
            <a:ext cx="7403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INSERIMENTO DEL PUNTO DI PARTENZA</a:t>
            </a:r>
          </a:p>
        </p:txBody>
      </p:sp>
      <p:pic>
        <p:nvPicPr>
          <p:cNvPr id="14" name="Segnaposto contenuto 7">
            <a:extLst>
              <a:ext uri="{FF2B5EF4-FFF2-40B4-BE49-F238E27FC236}">
                <a16:creationId xmlns:a16="http://schemas.microsoft.com/office/drawing/2014/main" xmlns="" id="{63516E48-DDF8-C555-128B-28861514E5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1100" y="1660849"/>
            <a:ext cx="8781573" cy="4557390"/>
          </a:xfrm>
        </p:spPr>
      </p:pic>
    </p:spTree>
    <p:extLst>
      <p:ext uri="{BB962C8B-B14F-4D97-AF65-F5344CB8AC3E}">
        <p14:creationId xmlns:p14="http://schemas.microsoft.com/office/powerpoint/2010/main" xmlns="" val="356876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F8997902-2740-A6A6-E32B-E6B98F14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85969" y="653294"/>
            <a:ext cx="9425473" cy="1293028"/>
          </a:xfrm>
        </p:spPr>
        <p:txBody>
          <a:bodyPr>
            <a:normAutofit/>
          </a:bodyPr>
          <a:lstStyle/>
          <a:p>
            <a:r>
              <a:rPr lang="it-IT" sz="2000" dirty="0"/>
              <a:t>Inserimento del punto di arrivo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xmlns="" id="{FC43A86B-8CE0-4CFE-9309-E157AE92D3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6755" y="1979717"/>
            <a:ext cx="9998489" cy="4071923"/>
          </a:xfrm>
        </p:spPr>
      </p:pic>
    </p:spTree>
    <p:extLst>
      <p:ext uri="{BB962C8B-B14F-4D97-AF65-F5344CB8AC3E}">
        <p14:creationId xmlns:p14="http://schemas.microsoft.com/office/powerpoint/2010/main" xmlns="" val="21423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BC55025-8C9F-FE27-78A4-3BB627817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91885" y="523212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Selezione della curva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xmlns="" id="{322506BC-9FE7-529D-606F-08D4C265C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9891" y="1551753"/>
            <a:ext cx="9001516" cy="4687747"/>
          </a:xfrm>
        </p:spPr>
      </p:pic>
    </p:spTree>
    <p:extLst>
      <p:ext uri="{BB962C8B-B14F-4D97-AF65-F5344CB8AC3E}">
        <p14:creationId xmlns:p14="http://schemas.microsoft.com/office/powerpoint/2010/main" xmlns="" val="2530934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439A337-0D8B-CAD1-2EFF-98232D62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02" y="397643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Disegno della curva e Selezione della massa</a:t>
            </a:r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xmlns="" id="{D33852EB-FCEA-7E2D-7471-72199158D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9702" y="1527350"/>
            <a:ext cx="9088748" cy="4540163"/>
          </a:xfrm>
        </p:spPr>
      </p:pic>
    </p:spTree>
    <p:extLst>
      <p:ext uri="{BB962C8B-B14F-4D97-AF65-F5344CB8AC3E}">
        <p14:creationId xmlns:p14="http://schemas.microsoft.com/office/powerpoint/2010/main" xmlns="" val="3292722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DDB99E4-5146-83CB-63D5-BA8603D2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1126" y="493224"/>
            <a:ext cx="9393535" cy="1293028"/>
          </a:xfrm>
        </p:spPr>
        <p:txBody>
          <a:bodyPr>
            <a:normAutofit/>
          </a:bodyPr>
          <a:lstStyle/>
          <a:p>
            <a:r>
              <a:rPr lang="it-IT" sz="2000" dirty="0"/>
              <a:t>Possibilità di inserire un’altra curva o avviare la simulazione</a:t>
            </a:r>
          </a:p>
        </p:txBody>
      </p:sp>
      <p:pic>
        <p:nvPicPr>
          <p:cNvPr id="8" name="Segnaposto contenuto 7" descr="Immagine che contiene testo, schermata, logo&#10;&#10;Descrizione generata automaticamente">
            <a:extLst>
              <a:ext uri="{FF2B5EF4-FFF2-40B4-BE49-F238E27FC236}">
                <a16:creationId xmlns:a16="http://schemas.microsoft.com/office/drawing/2014/main" xmlns="" id="{BE3FDDEF-DAAC-5813-C5DD-F7CEA57CE6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7338" y="1604700"/>
            <a:ext cx="10497323" cy="4613539"/>
          </a:xfrm>
        </p:spPr>
      </p:pic>
    </p:spTree>
    <p:extLst>
      <p:ext uri="{BB962C8B-B14F-4D97-AF65-F5344CB8AC3E}">
        <p14:creationId xmlns:p14="http://schemas.microsoft.com/office/powerpoint/2010/main" xmlns="" val="585519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Obiettivo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progetto</a:t>
            </a:r>
            <a:r>
              <a:rPr lang="en-US" dirty="0"/>
              <a:t> ha </a:t>
            </a:r>
            <a:r>
              <a:rPr lang="en-US" dirty="0" err="1"/>
              <a:t>l’obiettivo</a:t>
            </a:r>
            <a:r>
              <a:rPr lang="en-US" dirty="0"/>
              <a:t> di </a:t>
            </a:r>
            <a:r>
              <a:rPr lang="en-US" dirty="0" err="1"/>
              <a:t>realizzare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fisica</a:t>
            </a:r>
            <a:r>
              <a:rPr lang="en-US" dirty="0"/>
              <a:t> del </a:t>
            </a:r>
            <a:r>
              <a:rPr lang="en-US" dirty="0" err="1"/>
              <a:t>fenomeno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caduta</a:t>
            </a:r>
            <a:r>
              <a:rPr lang="en-US" dirty="0"/>
              <a:t> di </a:t>
            </a:r>
            <a:r>
              <a:rPr lang="en-US" dirty="0" err="1"/>
              <a:t>gravi</a:t>
            </a:r>
            <a:r>
              <a:rPr lang="en-US" dirty="0"/>
              <a:t>, sotto </a:t>
            </a:r>
            <a:r>
              <a:rPr lang="en-US" dirty="0" err="1"/>
              <a:t>l’influenza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forza di </a:t>
            </a:r>
            <a:r>
              <a:rPr lang="en-US" dirty="0" err="1"/>
              <a:t>gravità</a:t>
            </a:r>
            <a:r>
              <a:rPr lang="en-US" dirty="0"/>
              <a:t>, </a:t>
            </a:r>
            <a:r>
              <a:rPr lang="en-US" dirty="0" err="1"/>
              <a:t>lungo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tipi di curve. </a:t>
            </a:r>
          </a:p>
          <a:p>
            <a:pPr marL="0" indent="0">
              <a:buNone/>
            </a:pPr>
            <a:r>
              <a:rPr lang="en-US" dirty="0" err="1"/>
              <a:t>L’idea</a:t>
            </a:r>
            <a:r>
              <a:rPr lang="en-US" dirty="0"/>
              <a:t> ha origine dal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Brachistocrona</a:t>
            </a:r>
            <a:r>
              <a:rPr lang="en-US" dirty="0"/>
              <a:t>, di cui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comprovare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</a:t>
            </a:r>
            <a:r>
              <a:rPr lang="en-US" dirty="0" err="1"/>
              <a:t>soluzione</a:t>
            </a:r>
            <a:r>
              <a:rPr lang="en-US" dirty="0"/>
              <a:t>: la </a:t>
            </a:r>
            <a:r>
              <a:rPr lang="en-US" dirty="0" err="1"/>
              <a:t>cicloide</a:t>
            </a:r>
            <a:r>
              <a:rPr lang="en-US" dirty="0"/>
              <a:t>, è </a:t>
            </a:r>
            <a:r>
              <a:rPr lang="en-US" dirty="0" err="1"/>
              <a:t>effettivamente</a:t>
            </a:r>
            <a:r>
              <a:rPr lang="en-US" dirty="0"/>
              <a:t> la curva </a:t>
            </a:r>
            <a:r>
              <a:rPr lang="en-US" dirty="0" err="1"/>
              <a:t>più</a:t>
            </a:r>
            <a:r>
              <a:rPr lang="en-US" dirty="0"/>
              <a:t> veloce.</a:t>
            </a:r>
          </a:p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propone di </a:t>
            </a:r>
            <a:r>
              <a:rPr lang="en-US" dirty="0" err="1"/>
              <a:t>conciliare</a:t>
            </a:r>
            <a:r>
              <a:rPr lang="en-US" dirty="0"/>
              <a:t> un </a:t>
            </a:r>
            <a:r>
              <a:rPr lang="en-US" dirty="0" err="1"/>
              <a:t>rigoroso</a:t>
            </a:r>
            <a:r>
              <a:rPr lang="en-US" dirty="0"/>
              <a:t> studio </a:t>
            </a:r>
            <a:r>
              <a:rPr lang="en-US" dirty="0" err="1"/>
              <a:t>simulativo</a:t>
            </a:r>
            <a:r>
              <a:rPr lang="en-US" dirty="0"/>
              <a:t> del </a:t>
            </a:r>
            <a:r>
              <a:rPr lang="en-US" dirty="0" err="1"/>
              <a:t>fenomeno</a:t>
            </a:r>
            <a:r>
              <a:rPr lang="en-US" dirty="0"/>
              <a:t> a un </a:t>
            </a:r>
            <a:r>
              <a:rPr lang="en-US" dirty="0" err="1"/>
              <a:t>utilizzo</a:t>
            </a:r>
            <a:r>
              <a:rPr lang="en-US" dirty="0"/>
              <a:t> semplice e </a:t>
            </a:r>
            <a:r>
              <a:rPr lang="en-US" dirty="0" err="1"/>
              <a:t>ricreativo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soddisfare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l’utente</a:t>
            </a:r>
            <a:r>
              <a:rPr lang="en-US" dirty="0"/>
              <a:t>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esperto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07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074AA9D-2BC8-FBC6-DC35-2C07E35FB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848" y="456103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Inserimento dei punti intermedi da interpolare</a:t>
            </a:r>
          </a:p>
        </p:txBody>
      </p:sp>
      <p:pic>
        <p:nvPicPr>
          <p:cNvPr id="8" name="Segnaposto contenuto 7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xmlns="" id="{7B3B6A84-9BB4-E864-1B73-4E478E5D2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6848" y="1627833"/>
            <a:ext cx="10159589" cy="4530115"/>
          </a:xfrm>
        </p:spPr>
      </p:pic>
    </p:spTree>
    <p:extLst>
      <p:ext uri="{BB962C8B-B14F-4D97-AF65-F5344CB8AC3E}">
        <p14:creationId xmlns:p14="http://schemas.microsoft.com/office/powerpoint/2010/main" xmlns="" val="1480993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13E7B61-8AE6-BD8A-D699-8C16BAB73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33754" y="481867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Disegno della </a:t>
            </a:r>
            <a:r>
              <a:rPr lang="it-IT" sz="2000" dirty="0" err="1"/>
              <a:t>spline</a:t>
            </a:r>
            <a:endParaRPr lang="it-IT" sz="2000" dirty="0"/>
          </a:p>
        </p:txBody>
      </p:sp>
      <p:pic>
        <p:nvPicPr>
          <p:cNvPr id="8" name="Segnaposto contenuto 7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xmlns="" id="{7AFDB912-69F5-B843-11B6-65768A0606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624" y="1698173"/>
            <a:ext cx="10306751" cy="4439680"/>
          </a:xfrm>
        </p:spPr>
      </p:pic>
    </p:spTree>
    <p:extLst>
      <p:ext uri="{BB962C8B-B14F-4D97-AF65-F5344CB8AC3E}">
        <p14:creationId xmlns:p14="http://schemas.microsoft.com/office/powerpoint/2010/main" xmlns="" val="14307440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00356CF6-6203-30AE-195E-BD1948F3E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93979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Selezione della convessità della circonferenza</a:t>
            </a:r>
          </a:p>
        </p:txBody>
      </p:sp>
      <p:pic>
        <p:nvPicPr>
          <p:cNvPr id="8" name="Segnaposto contenuto 7" descr="Immagine che contiene schermata, testo&#10;&#10;Descrizione generata automaticamente">
            <a:extLst>
              <a:ext uri="{FF2B5EF4-FFF2-40B4-BE49-F238E27FC236}">
                <a16:creationId xmlns:a16="http://schemas.microsoft.com/office/drawing/2014/main" xmlns="" id="{BBECCF44-3C6E-CB90-2F81-BFCAE868B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377" y="1591701"/>
            <a:ext cx="10137245" cy="4526053"/>
          </a:xfrm>
        </p:spPr>
      </p:pic>
    </p:spTree>
    <p:extLst>
      <p:ext uri="{BB962C8B-B14F-4D97-AF65-F5344CB8AC3E}">
        <p14:creationId xmlns:p14="http://schemas.microsoft.com/office/powerpoint/2010/main" xmlns="" val="252763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145B183D-6DCE-09B9-3299-09B8E906B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356" y="395611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Selezione del raggio della circonferenza</a:t>
            </a:r>
          </a:p>
        </p:txBody>
      </p:sp>
      <p:pic>
        <p:nvPicPr>
          <p:cNvPr id="8" name="Segnaposto contenuto 7" descr="Immagine che contiene schermata, testo, Sistema operativo&#10;&#10;Descrizione generata automaticamente">
            <a:extLst>
              <a:ext uri="{FF2B5EF4-FFF2-40B4-BE49-F238E27FC236}">
                <a16:creationId xmlns:a16="http://schemas.microsoft.com/office/drawing/2014/main" xmlns="" id="{98E8AB7B-FE70-98D8-3DE5-A482654C3C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844" y="1578428"/>
            <a:ext cx="9678311" cy="4716010"/>
          </a:xfrm>
        </p:spPr>
      </p:pic>
    </p:spTree>
    <p:extLst>
      <p:ext uri="{BB962C8B-B14F-4D97-AF65-F5344CB8AC3E}">
        <p14:creationId xmlns:p14="http://schemas.microsoft.com/office/powerpoint/2010/main" xmlns="" val="1135729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6C08DC7F-C9DA-023A-17DC-A41B18572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62" y="519181"/>
            <a:ext cx="8610600" cy="1293028"/>
          </a:xfrm>
        </p:spPr>
        <p:txBody>
          <a:bodyPr>
            <a:normAutofit/>
          </a:bodyPr>
          <a:lstStyle/>
          <a:p>
            <a:r>
              <a:rPr lang="it-IT" sz="2000" dirty="0"/>
              <a:t>Simulazione e classifica dei tempi di arrivo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xmlns="" id="{315E4EFF-3696-5E80-CCAF-3C562A7949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7243" y="1657978"/>
            <a:ext cx="9512145" cy="4560261"/>
          </a:xfrm>
        </p:spPr>
      </p:pic>
    </p:spTree>
    <p:extLst>
      <p:ext uri="{BB962C8B-B14F-4D97-AF65-F5344CB8AC3E}">
        <p14:creationId xmlns:p14="http://schemas.microsoft.com/office/powerpoint/2010/main" xmlns="" val="2136751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all Simulator 2025-01-20 11-48-29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42347" y="2214694"/>
            <a:ext cx="2879250" cy="25201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CasellaDiTesto 5"/>
          <p:cNvSpPr txBox="1"/>
          <p:nvPr/>
        </p:nvSpPr>
        <p:spPr>
          <a:xfrm>
            <a:off x="6054621" y="568562"/>
            <a:ext cx="7224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DEMO FALLSIMULATOR</a:t>
            </a:r>
            <a:endParaRPr lang="it-IT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Difficoltà incontrate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difficoltà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la </a:t>
            </a:r>
            <a:r>
              <a:rPr lang="en-US" dirty="0" err="1"/>
              <a:t>progettazione</a:t>
            </a:r>
            <a:r>
              <a:rPr lang="en-US" dirty="0"/>
              <a:t> e lo </a:t>
            </a:r>
            <a:r>
              <a:rPr lang="en-US" dirty="0" err="1"/>
              <a:t>sviluppo</a:t>
            </a:r>
            <a:r>
              <a:rPr lang="en-US" dirty="0"/>
              <a:t>  del </a:t>
            </a:r>
            <a:r>
              <a:rPr lang="en-US" dirty="0" err="1"/>
              <a:t>sistema</a:t>
            </a:r>
            <a:r>
              <a:rPr lang="en-US" dirty="0"/>
              <a:t> a causa dell </a:t>
            </a:r>
            <a:r>
              <a:rPr lang="en-US" dirty="0" err="1"/>
              <a:t>mancanza</a:t>
            </a:r>
            <a:r>
              <a:rPr lang="en-US" dirty="0"/>
              <a:t> di </a:t>
            </a:r>
            <a:r>
              <a:rPr lang="en-US" dirty="0" err="1"/>
              <a:t>esperienza</a:t>
            </a:r>
            <a:r>
              <a:rPr lang="en-US" dirty="0"/>
              <a:t> </a:t>
            </a:r>
            <a:r>
              <a:rPr lang="en-US" dirty="0" err="1"/>
              <a:t>precedente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realizzazione</a:t>
            </a:r>
            <a:r>
              <a:rPr lang="en-US" dirty="0"/>
              <a:t> di software di tale </a:t>
            </a:r>
            <a:r>
              <a:rPr lang="en-US" dirty="0" err="1"/>
              <a:t>complessità</a:t>
            </a:r>
            <a:r>
              <a:rPr lang="en-US" dirty="0"/>
              <a:t>. </a:t>
            </a:r>
          </a:p>
          <a:p>
            <a:r>
              <a:rPr lang="en-US" dirty="0" err="1"/>
              <a:t>Numerosi</a:t>
            </a:r>
            <a:r>
              <a:rPr lang="en-US" dirty="0"/>
              <a:t> </a:t>
            </a:r>
            <a:r>
              <a:rPr lang="en-US" dirty="0" err="1"/>
              <a:t>problematiche</a:t>
            </a:r>
            <a:r>
              <a:rPr lang="en-US" dirty="0"/>
              <a:t> e </a:t>
            </a:r>
            <a:r>
              <a:rPr lang="en-US" dirty="0" err="1"/>
              <a:t>questioni</a:t>
            </a:r>
            <a:r>
              <a:rPr lang="en-US" dirty="0"/>
              <a:t> </a:t>
            </a:r>
            <a:r>
              <a:rPr lang="en-US" dirty="0" err="1"/>
              <a:t>matematiche</a:t>
            </a:r>
            <a:r>
              <a:rPr lang="en-US" dirty="0"/>
              <a:t> da </a:t>
            </a:r>
            <a:r>
              <a:rPr lang="en-US" dirty="0" err="1"/>
              <a:t>affrontare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progettazione</a:t>
            </a:r>
            <a:r>
              <a:rPr lang="en-US" dirty="0"/>
              <a:t>.</a:t>
            </a:r>
          </a:p>
          <a:p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 da </a:t>
            </a:r>
            <a:r>
              <a:rPr lang="en-US" dirty="0" err="1"/>
              <a:t>librerie</a:t>
            </a:r>
            <a:r>
              <a:rPr lang="en-US" dirty="0"/>
              <a:t> </a:t>
            </a:r>
            <a:r>
              <a:rPr lang="en-US" dirty="0" err="1"/>
              <a:t>adeguati</a:t>
            </a:r>
            <a:r>
              <a:rPr lang="en-US" dirty="0"/>
              <a:t> al </a:t>
            </a:r>
            <a:r>
              <a:rPr lang="en-US" dirty="0" err="1"/>
              <a:t>contesto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Utilizzo</a:t>
            </a:r>
            <a:r>
              <a:rPr lang="en-US" dirty="0"/>
              <a:t> di </a:t>
            </a:r>
            <a:r>
              <a:rPr lang="en-US" dirty="0" err="1"/>
              <a:t>numerosi</a:t>
            </a:r>
            <a:r>
              <a:rPr lang="en-US" dirty="0"/>
              <a:t> tool </a:t>
            </a:r>
            <a:r>
              <a:rPr lang="en-US" dirty="0" err="1"/>
              <a:t>diversi</a:t>
            </a:r>
            <a:r>
              <a:rPr lang="en-US" dirty="0"/>
              <a:t> </a:t>
            </a:r>
          </a:p>
          <a:p>
            <a:r>
              <a:rPr lang="en-US" dirty="0" err="1"/>
              <a:t>Realizzazione</a:t>
            </a:r>
            <a:r>
              <a:rPr lang="en-US" dirty="0"/>
              <a:t> </a:t>
            </a:r>
            <a:r>
              <a:rPr lang="en-US" dirty="0" err="1"/>
              <a:t>dell’animazione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496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9" y="764373"/>
            <a:ext cx="9546771" cy="1293028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4400" b="1" dirty="0"/>
              <a:t>Paradigma di programmazione/modellazione utilizzato e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C7EED8C2-BF86-0679-9809-36A68E5A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programmazione</a:t>
            </a:r>
            <a:r>
              <a:rPr lang="en-US" dirty="0"/>
              <a:t> </a:t>
            </a:r>
            <a:r>
              <a:rPr lang="en-US" dirty="0" err="1"/>
              <a:t>orientata</a:t>
            </a:r>
            <a:r>
              <a:rPr lang="en-US" dirty="0"/>
              <a:t>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oggetti</a:t>
            </a:r>
            <a:r>
              <a:rPr lang="en-US" dirty="0"/>
              <a:t>, ed </a:t>
            </a:r>
            <a:r>
              <a:rPr lang="en-US" dirty="0" err="1"/>
              <a:t>infatti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scritto</a:t>
            </a:r>
            <a:r>
              <a:rPr lang="en-US" dirty="0"/>
              <a:t> con Java. </a:t>
            </a:r>
            <a:r>
              <a:rPr lang="en-US" dirty="0" err="1"/>
              <a:t>L’interfaccia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realizzata</a:t>
            </a:r>
            <a:r>
              <a:rPr lang="en-US" dirty="0"/>
              <a:t> con il framework JavaFX per </a:t>
            </a:r>
            <a:r>
              <a:rPr lang="en-US" dirty="0" err="1"/>
              <a:t>assicurare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interfaccia</a:t>
            </a:r>
            <a:r>
              <a:rPr lang="en-US" dirty="0"/>
              <a:t> moderna e </a:t>
            </a:r>
            <a:r>
              <a:rPr lang="en-US" dirty="0" err="1"/>
              <a:t>prestante</a:t>
            </a:r>
            <a:r>
              <a:rPr lang="en-US" dirty="0"/>
              <a:t>, </a:t>
            </a:r>
            <a:r>
              <a:rPr lang="en-US" dirty="0" err="1"/>
              <a:t>soprattutto</a:t>
            </a:r>
            <a:r>
              <a:rPr lang="en-US" dirty="0"/>
              <a:t> per </a:t>
            </a:r>
            <a:r>
              <a:rPr lang="en-US" dirty="0" err="1"/>
              <a:t>l’animazione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caduta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Per la </a:t>
            </a:r>
            <a:r>
              <a:rPr lang="en-US" dirty="0" err="1"/>
              <a:t>progettazione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usata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/>
              <a:t> la </a:t>
            </a:r>
            <a:r>
              <a:rPr lang="en-US" dirty="0" err="1"/>
              <a:t>modellazione</a:t>
            </a:r>
            <a:r>
              <a:rPr lang="en-US" dirty="0"/>
              <a:t> UML, </a:t>
            </a:r>
            <a:r>
              <a:rPr lang="en-US" dirty="0" err="1"/>
              <a:t>tramite</a:t>
            </a:r>
            <a:r>
              <a:rPr lang="en-US" dirty="0"/>
              <a:t> Papyrus.</a:t>
            </a:r>
          </a:p>
          <a:p>
            <a:pPr marL="0" indent="0">
              <a:buNone/>
            </a:pPr>
            <a:r>
              <a:rPr lang="en-US" dirty="0"/>
              <a:t>I tool </a:t>
            </a:r>
            <a:r>
              <a:rPr lang="en-US" dirty="0" err="1"/>
              <a:t>utilizzati</a:t>
            </a:r>
            <a:r>
              <a:rPr lang="en-US" dirty="0"/>
              <a:t> </a:t>
            </a:r>
            <a:r>
              <a:rPr lang="en-US" dirty="0" err="1"/>
              <a:t>comprendono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, Eclipse, Papyrus, Junit, </a:t>
            </a:r>
            <a:r>
              <a:rPr lang="en-US" dirty="0" err="1"/>
              <a:t>StanID</a:t>
            </a:r>
            <a:r>
              <a:rPr lang="en-US" dirty="0"/>
              <a:t>, </a:t>
            </a:r>
            <a:r>
              <a:rPr lang="en-US" dirty="0" err="1"/>
              <a:t>SonarLint</a:t>
            </a:r>
            <a:r>
              <a:rPr lang="en-US" dirty="0"/>
              <a:t> e </a:t>
            </a:r>
            <a:r>
              <a:rPr lang="en-US" dirty="0" err="1"/>
              <a:t>Geogebra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="" xmlns:p14="http://schemas.microsoft.com/office/powerpoint/2010/main" val="13060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sz="4400" b="1" dirty="0"/>
              <a:t>Software configuration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gestione della configurazione è stata supportata da </a:t>
            </a:r>
            <a:r>
              <a:rPr lang="it-IT" dirty="0" err="1"/>
              <a:t>github</a:t>
            </a:r>
            <a:r>
              <a:rPr lang="it-IT" dirty="0"/>
              <a:t> e </a:t>
            </a:r>
            <a:r>
              <a:rPr lang="it-IT" dirty="0" err="1"/>
              <a:t>github</a:t>
            </a:r>
            <a:r>
              <a:rPr lang="it-IT" dirty="0"/>
              <a:t> desktop, per il controllo delle versioni, l’implementazione delle modifiche e la collaborazione.</a:t>
            </a:r>
          </a:p>
          <a:p>
            <a:pPr marL="0" indent="0">
              <a:buNone/>
            </a:pPr>
            <a:r>
              <a:rPr lang="it-IT" dirty="0"/>
              <a:t>Sono state utilizzate le principali caratteristiche di </a:t>
            </a:r>
            <a:r>
              <a:rPr lang="it-IT" dirty="0" err="1"/>
              <a:t>github</a:t>
            </a:r>
            <a:r>
              <a:rPr lang="it-IT" dirty="0"/>
              <a:t>, come gli </a:t>
            </a:r>
            <a:r>
              <a:rPr lang="it-IT" dirty="0" err="1"/>
              <a:t>issue</a:t>
            </a:r>
            <a:r>
              <a:rPr lang="it-IT" dirty="0"/>
              <a:t> per la comunicazione di esigenze e problematiche, i </a:t>
            </a:r>
            <a:r>
              <a:rPr lang="it-IT" dirty="0" err="1"/>
              <a:t>branch</a:t>
            </a:r>
            <a:r>
              <a:rPr lang="it-IT" dirty="0"/>
              <a:t> e le pull </a:t>
            </a:r>
            <a:r>
              <a:rPr lang="it-IT" dirty="0" err="1"/>
              <a:t>request</a:t>
            </a:r>
            <a:r>
              <a:rPr lang="it-IT" dirty="0"/>
              <a:t> per lo sviluppo di nuove modifiche incerte che rischiavano di invalidare la correttezza della baseline funzionante.</a:t>
            </a:r>
          </a:p>
        </p:txBody>
      </p:sp>
    </p:spTree>
    <p:extLst>
      <p:ext uri="{BB962C8B-B14F-4D97-AF65-F5344CB8AC3E}">
        <p14:creationId xmlns="" xmlns:p14="http://schemas.microsoft.com/office/powerpoint/2010/main" val="399699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life </a:t>
            </a:r>
            <a:r>
              <a:rPr lang="it-IT" sz="4400" b="1" dirty="0" err="1"/>
              <a:t>cycle</a:t>
            </a:r>
            <a:endParaRPr lang="it-IT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progetto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realizzato</a:t>
            </a:r>
            <a:r>
              <a:rPr lang="en-US" dirty="0"/>
              <a:t> con </a:t>
            </a:r>
            <a:r>
              <a:rPr lang="en-US" dirty="0" err="1"/>
              <a:t>l’approccio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prototipazione</a:t>
            </a:r>
            <a:r>
              <a:rPr lang="en-US" dirty="0"/>
              <a:t> </a:t>
            </a:r>
            <a:r>
              <a:rPr lang="en-US" dirty="0" err="1"/>
              <a:t>evolutiva</a:t>
            </a:r>
            <a:r>
              <a:rPr lang="en-US" dirty="0"/>
              <a:t>, a causa </a:t>
            </a:r>
            <a:r>
              <a:rPr lang="en-US" dirty="0" err="1"/>
              <a:t>dell’elevata</a:t>
            </a:r>
            <a:r>
              <a:rPr lang="en-US" dirty="0"/>
              <a:t> </a:t>
            </a:r>
            <a:r>
              <a:rPr lang="en-US" dirty="0" err="1"/>
              <a:t>incertezza</a:t>
            </a:r>
            <a:r>
              <a:rPr lang="en-US" dirty="0"/>
              <a:t> </a:t>
            </a:r>
            <a:r>
              <a:rPr lang="en-US" dirty="0" err="1"/>
              <a:t>dovuta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mancanza</a:t>
            </a:r>
            <a:r>
              <a:rPr lang="en-US" dirty="0"/>
              <a:t> di </a:t>
            </a:r>
            <a:r>
              <a:rPr lang="en-US" dirty="0" err="1"/>
              <a:t>esperienza</a:t>
            </a:r>
            <a:r>
              <a:rPr lang="en-US" dirty="0"/>
              <a:t>. Si ha </a:t>
            </a:r>
            <a:r>
              <a:rPr lang="en-US" dirty="0" err="1"/>
              <a:t>cercato</a:t>
            </a:r>
            <a:r>
              <a:rPr lang="en-US" dirty="0"/>
              <a:t> di </a:t>
            </a:r>
            <a:r>
              <a:rPr lang="en-US" dirty="0" err="1"/>
              <a:t>raggiungere</a:t>
            </a:r>
            <a:r>
              <a:rPr lang="en-US" dirty="0"/>
              <a:t> il prima possible un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funzionante</a:t>
            </a:r>
            <a:r>
              <a:rPr lang="en-US" dirty="0"/>
              <a:t> e </a:t>
            </a:r>
            <a:r>
              <a:rPr lang="en-US" dirty="0" err="1"/>
              <a:t>successivamente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svolta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corposa</a:t>
            </a:r>
            <a:r>
              <a:rPr lang="en-US" dirty="0"/>
              <a:t> </a:t>
            </a:r>
            <a:r>
              <a:rPr lang="en-US" dirty="0" err="1"/>
              <a:t>attività</a:t>
            </a:r>
            <a:r>
              <a:rPr lang="en-US" dirty="0"/>
              <a:t> di </a:t>
            </a:r>
            <a:r>
              <a:rPr lang="en-US" dirty="0" err="1"/>
              <a:t>ristrutturazione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Nel </a:t>
            </a:r>
            <a:r>
              <a:rPr lang="en-US" dirty="0" err="1"/>
              <a:t>contesto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sviluppo</a:t>
            </a:r>
            <a:r>
              <a:rPr lang="en-US" dirty="0"/>
              <a:t> del </a:t>
            </a:r>
            <a:r>
              <a:rPr lang="en-US" dirty="0" err="1"/>
              <a:t>prototipo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seguito</a:t>
            </a:r>
            <a:r>
              <a:rPr lang="en-US" dirty="0"/>
              <a:t> 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sviluppo</a:t>
            </a:r>
            <a:r>
              <a:rPr lang="en-US" dirty="0"/>
              <a:t> </a:t>
            </a:r>
            <a:r>
              <a:rPr lang="en-US" dirty="0" err="1"/>
              <a:t>incrementale</a:t>
            </a:r>
            <a:r>
              <a:rPr lang="en-US" dirty="0"/>
              <a:t>, </a:t>
            </a:r>
            <a:r>
              <a:rPr lang="en-US" dirty="0" err="1"/>
              <a:t>partendo</a:t>
            </a:r>
            <a:r>
              <a:rPr lang="en-US" dirty="0"/>
              <a:t> fin da subito con un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funzionante</a:t>
            </a:r>
            <a:r>
              <a:rPr lang="en-US" dirty="0"/>
              <a:t> e </a:t>
            </a:r>
            <a:r>
              <a:rPr lang="en-US" dirty="0" err="1"/>
              <a:t>aggiungendo</a:t>
            </a:r>
            <a:r>
              <a:rPr lang="en-US" dirty="0"/>
              <a:t> le </a:t>
            </a:r>
            <a:r>
              <a:rPr lang="en-US" dirty="0" err="1"/>
              <a:t>funzionalità</a:t>
            </a:r>
            <a:r>
              <a:rPr lang="en-US" dirty="0"/>
              <a:t> </a:t>
            </a:r>
            <a:r>
              <a:rPr lang="en-US" dirty="0" err="1"/>
              <a:t>gradualmente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Tale </a:t>
            </a:r>
            <a:r>
              <a:rPr lang="en-US" dirty="0" err="1"/>
              <a:t>scelta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spinta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caratteristica</a:t>
            </a:r>
            <a:r>
              <a:rPr lang="en-US" dirty="0"/>
              <a:t> del Sistema di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organizzato</a:t>
            </a:r>
            <a:r>
              <a:rPr lang="en-US" dirty="0"/>
              <a:t> secondo un </a:t>
            </a:r>
            <a:r>
              <a:rPr lang="en-US" dirty="0" err="1"/>
              <a:t>rigido</a:t>
            </a:r>
            <a:r>
              <a:rPr lang="en-US" dirty="0"/>
              <a:t> schema di </a:t>
            </a:r>
            <a:r>
              <a:rPr lang="en-US" dirty="0" err="1"/>
              <a:t>interazione</a:t>
            </a:r>
            <a:r>
              <a:rPr lang="en-US" dirty="0"/>
              <a:t> con </a:t>
            </a:r>
            <a:r>
              <a:rPr lang="en-US" dirty="0" err="1"/>
              <a:t>l’utente</a:t>
            </a:r>
            <a:r>
              <a:rPr lang="en-US" dirty="0"/>
              <a:t> e </a:t>
            </a:r>
            <a:r>
              <a:rPr lang="en-US" dirty="0" err="1"/>
              <a:t>pertanto</a:t>
            </a:r>
            <a:r>
              <a:rPr lang="en-US" dirty="0"/>
              <a:t> la </a:t>
            </a:r>
            <a:r>
              <a:rPr lang="en-US" dirty="0" err="1"/>
              <a:t>funzionalità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aggiunta</a:t>
            </a:r>
            <a:r>
              <a:rPr lang="en-US" dirty="0"/>
              <a:t> </a:t>
            </a:r>
            <a:r>
              <a:rPr lang="en-US" dirty="0" err="1"/>
              <a:t>seguendo</a:t>
            </a:r>
            <a:r>
              <a:rPr lang="en-US" dirty="0"/>
              <a:t> </a:t>
            </a:r>
            <a:r>
              <a:rPr lang="en-US" dirty="0" err="1"/>
              <a:t>l’ordinamento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 di tale </a:t>
            </a:r>
            <a:r>
              <a:rPr lang="en-US" dirty="0" err="1"/>
              <a:t>flusso</a:t>
            </a:r>
            <a:r>
              <a:rPr lang="en-US" dirty="0"/>
              <a:t> di </a:t>
            </a:r>
            <a:r>
              <a:rPr lang="en-US" dirty="0" err="1"/>
              <a:t>interazione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9308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Requisiti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</a:t>
            </a:r>
            <a:r>
              <a:rPr lang="en-US" dirty="0" err="1"/>
              <a:t>requisiti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suggeriti</a:t>
            </a:r>
            <a:r>
              <a:rPr lang="en-US" dirty="0"/>
              <a:t> dal </a:t>
            </a:r>
            <a:r>
              <a:rPr lang="en-US" dirty="0" err="1"/>
              <a:t>contesto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brachistocrona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Non è </a:t>
            </a:r>
            <a:r>
              <a:rPr lang="en-US" dirty="0" err="1" smtClean="0"/>
              <a:t>stata</a:t>
            </a:r>
            <a:r>
              <a:rPr lang="en-US" dirty="0" smtClean="0"/>
              <a:t> </a:t>
            </a:r>
            <a:r>
              <a:rPr lang="en-US" dirty="0"/>
              <a:t>necessaria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corposa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di </a:t>
            </a:r>
            <a:r>
              <a:rPr lang="en-US" dirty="0" err="1"/>
              <a:t>ingegneria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in </a:t>
            </a:r>
            <a:r>
              <a:rPr lang="en-US" dirty="0" err="1"/>
              <a:t>quanto</a:t>
            </a:r>
            <a:r>
              <a:rPr lang="en-US" dirty="0"/>
              <a:t> la </a:t>
            </a:r>
            <a:r>
              <a:rPr lang="en-US" dirty="0" err="1"/>
              <a:t>complessità</a:t>
            </a:r>
            <a:r>
              <a:rPr lang="en-US" dirty="0"/>
              <a:t> del Sistema non è </a:t>
            </a:r>
            <a:r>
              <a:rPr lang="en-US" dirty="0" err="1"/>
              <a:t>dovuta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complessità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dell’UoD</a:t>
            </a:r>
            <a:r>
              <a:rPr lang="en-US" dirty="0"/>
              <a:t>,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piuttosto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complessità</a:t>
            </a:r>
            <a:r>
              <a:rPr lang="en-US" dirty="0"/>
              <a:t> </a:t>
            </a:r>
            <a:r>
              <a:rPr lang="en-US" dirty="0" err="1"/>
              <a:t>intrinseca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ha </a:t>
            </a:r>
            <a:r>
              <a:rPr lang="en-US" dirty="0" err="1"/>
              <a:t>riguardato</a:t>
            </a:r>
            <a:r>
              <a:rPr lang="en-US" dirty="0"/>
              <a:t> </a:t>
            </a:r>
            <a:r>
              <a:rPr lang="en-US" dirty="0" err="1"/>
              <a:t>principalemente</a:t>
            </a:r>
            <a:r>
              <a:rPr lang="en-US" dirty="0"/>
              <a:t> le </a:t>
            </a:r>
            <a:r>
              <a:rPr lang="en-US" dirty="0" err="1"/>
              <a:t>decisioni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come </a:t>
            </a:r>
            <a:r>
              <a:rPr lang="en-US" dirty="0" err="1"/>
              <a:t>dovesse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realizzata</a:t>
            </a:r>
            <a:r>
              <a:rPr lang="en-US" dirty="0"/>
              <a:t> </a:t>
            </a:r>
            <a:r>
              <a:rPr lang="en-US" dirty="0" err="1"/>
              <a:t>l’interfaccia</a:t>
            </a:r>
            <a:r>
              <a:rPr lang="en-US" dirty="0"/>
              <a:t> e </a:t>
            </a:r>
            <a:r>
              <a:rPr lang="en-US" dirty="0" err="1"/>
              <a:t>l’interazione</a:t>
            </a:r>
            <a:r>
              <a:rPr lang="en-US" dirty="0"/>
              <a:t> con </a:t>
            </a:r>
            <a:r>
              <a:rPr lang="en-US" dirty="0" err="1"/>
              <a:t>l’utente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Si è </a:t>
            </a:r>
            <a:r>
              <a:rPr lang="en-US" dirty="0" err="1" smtClean="0"/>
              <a:t>optato</a:t>
            </a:r>
            <a:r>
              <a:rPr lang="en-US" dirty="0" smtClean="0"/>
              <a:t> </a:t>
            </a:r>
            <a:r>
              <a:rPr lang="en-US" dirty="0"/>
              <a:t>per un </a:t>
            </a:r>
            <a:r>
              <a:rPr lang="en-US" dirty="0" err="1"/>
              <a:t>approccio</a:t>
            </a:r>
            <a:r>
              <a:rPr lang="en-US" dirty="0"/>
              <a:t> </a:t>
            </a:r>
            <a:r>
              <a:rPr lang="en-US" dirty="0" err="1"/>
              <a:t>caratterizzato</a:t>
            </a:r>
            <a:r>
              <a:rPr lang="en-US" dirty="0"/>
              <a:t> da </a:t>
            </a:r>
            <a:r>
              <a:rPr lang="en-US" dirty="0" err="1"/>
              <a:t>un’interfaccia</a:t>
            </a:r>
            <a:r>
              <a:rPr lang="en-US" dirty="0"/>
              <a:t> </a:t>
            </a:r>
            <a:r>
              <a:rPr lang="en-US" dirty="0" err="1"/>
              <a:t>pulita</a:t>
            </a:r>
            <a:r>
              <a:rPr lang="en-US" dirty="0"/>
              <a:t>, con </a:t>
            </a:r>
            <a:r>
              <a:rPr lang="en-US" dirty="0" err="1"/>
              <a:t>pochi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e un’ </a:t>
            </a:r>
            <a:r>
              <a:rPr lang="en-US" dirty="0" err="1"/>
              <a:t>interazione</a:t>
            </a:r>
            <a:r>
              <a:rPr lang="en-US" dirty="0"/>
              <a:t> con </a:t>
            </a:r>
            <a:r>
              <a:rPr lang="en-US" dirty="0" err="1"/>
              <a:t>l’utente</a:t>
            </a:r>
            <a:r>
              <a:rPr lang="en-US" dirty="0"/>
              <a:t> semplice, veloce, e </a:t>
            </a:r>
            <a:r>
              <a:rPr lang="en-US" dirty="0" err="1"/>
              <a:t>finalizzata</a:t>
            </a:r>
            <a:r>
              <a:rPr lang="en-US" dirty="0"/>
              <a:t> </a:t>
            </a:r>
            <a:r>
              <a:rPr lang="en-US" dirty="0" err="1"/>
              <a:t>all’obiettivo</a:t>
            </a:r>
            <a:r>
              <a:rPr lang="en-US" dirty="0"/>
              <a:t>, senza </a:t>
            </a:r>
            <a:r>
              <a:rPr lang="en-US" dirty="0" err="1"/>
              <a:t>richiedere</a:t>
            </a:r>
            <a:r>
              <a:rPr lang="en-US" dirty="0"/>
              <a:t> </a:t>
            </a:r>
            <a:r>
              <a:rPr lang="en-US" dirty="0" err="1"/>
              <a:t>lunghe</a:t>
            </a:r>
            <a:r>
              <a:rPr lang="en-US" dirty="0"/>
              <a:t> e </a:t>
            </a:r>
            <a:r>
              <a:rPr lang="en-US" dirty="0" err="1"/>
              <a:t>ingombranti</a:t>
            </a:r>
            <a:r>
              <a:rPr lang="en-US" dirty="0"/>
              <a:t> </a:t>
            </a:r>
            <a:r>
              <a:rPr lang="en-US" dirty="0" err="1"/>
              <a:t>configurazioni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5819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9E5AF19-2813-23F3-53D8-44D5983D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eseguita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approfondita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architettonica</a:t>
            </a:r>
            <a:r>
              <a:rPr lang="en-US" dirty="0"/>
              <a:t>. La </a:t>
            </a:r>
            <a:r>
              <a:rPr lang="en-US" dirty="0" err="1"/>
              <a:t>qualità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incorporata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lo </a:t>
            </a:r>
            <a:r>
              <a:rPr lang="en-US" dirty="0" err="1"/>
              <a:t>sviluppo</a:t>
            </a:r>
            <a:r>
              <a:rPr lang="en-US" dirty="0"/>
              <a:t> con </a:t>
            </a:r>
            <a:r>
              <a:rPr lang="en-US" dirty="0" err="1"/>
              <a:t>miglioramenti</a:t>
            </a:r>
            <a:r>
              <a:rPr lang="en-US" dirty="0"/>
              <a:t> </a:t>
            </a:r>
            <a:r>
              <a:rPr lang="en-US" dirty="0" err="1"/>
              <a:t>suggeriti</a:t>
            </a:r>
            <a:r>
              <a:rPr lang="en-US" dirty="0"/>
              <a:t> </a:t>
            </a:r>
            <a:r>
              <a:rPr lang="en-US" dirty="0" err="1" smtClean="0"/>
              <a:t>dai</a:t>
            </a:r>
            <a:r>
              <a:rPr lang="en-US" dirty="0" smtClean="0"/>
              <a:t> </a:t>
            </a:r>
            <a:r>
              <a:rPr lang="en-US" dirty="0"/>
              <a:t>test </a:t>
            </a:r>
            <a:r>
              <a:rPr lang="en-US" dirty="0" err="1" smtClean="0"/>
              <a:t>manuali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presenta</a:t>
            </a:r>
            <a:r>
              <a:rPr lang="en-US" dirty="0"/>
              <a:t> uno stile </a:t>
            </a:r>
            <a:r>
              <a:rPr lang="en-US" dirty="0" err="1"/>
              <a:t>architetturale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ispira</a:t>
            </a:r>
            <a:r>
              <a:rPr lang="en-US" dirty="0"/>
              <a:t> a MVC: Il model </a:t>
            </a:r>
            <a:r>
              <a:rPr lang="en-US" dirty="0" err="1"/>
              <a:t>gestisce</a:t>
            </a:r>
            <a:r>
              <a:rPr lang="en-US" dirty="0"/>
              <a:t> I </a:t>
            </a:r>
            <a:r>
              <a:rPr lang="en-US" dirty="0" err="1"/>
              <a:t>calcoli</a:t>
            </a:r>
            <a:r>
              <a:rPr lang="en-US" dirty="0"/>
              <a:t> e il </a:t>
            </a:r>
            <a:r>
              <a:rPr lang="en-US" dirty="0" err="1"/>
              <a:t>popolamento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strutture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in background, Il View </a:t>
            </a:r>
            <a:r>
              <a:rPr lang="en-US" dirty="0" err="1"/>
              <a:t>rappresenta</a:t>
            </a:r>
            <a:r>
              <a:rPr lang="en-US" dirty="0"/>
              <a:t> </a:t>
            </a:r>
            <a:r>
              <a:rPr lang="en-US" dirty="0" err="1"/>
              <a:t>tutta</a:t>
            </a:r>
            <a:r>
              <a:rPr lang="en-US" dirty="0"/>
              <a:t> la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dell’interfaccia</a:t>
            </a:r>
            <a:r>
              <a:rPr lang="en-US" dirty="0"/>
              <a:t> </a:t>
            </a:r>
            <a:r>
              <a:rPr lang="en-US" dirty="0" err="1"/>
              <a:t>utente</a:t>
            </a:r>
            <a:r>
              <a:rPr lang="en-US" dirty="0"/>
              <a:t>, </a:t>
            </a:r>
            <a:r>
              <a:rPr lang="en-US" dirty="0" err="1"/>
              <a:t>mentre</a:t>
            </a:r>
            <a:r>
              <a:rPr lang="en-US" dirty="0"/>
              <a:t> il controller </a:t>
            </a:r>
            <a:r>
              <a:rPr lang="en-US" dirty="0" err="1"/>
              <a:t>valida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input </a:t>
            </a:r>
            <a:r>
              <a:rPr lang="en-US" dirty="0" err="1"/>
              <a:t>dell’utente</a:t>
            </a:r>
            <a:r>
              <a:rPr lang="en-US" dirty="0"/>
              <a:t> e </a:t>
            </a:r>
            <a:r>
              <a:rPr lang="en-US" dirty="0" err="1"/>
              <a:t>trasmette</a:t>
            </a:r>
            <a:r>
              <a:rPr lang="en-US" dirty="0"/>
              <a:t> I </a:t>
            </a:r>
            <a:r>
              <a:rPr lang="en-US" dirty="0" err="1"/>
              <a:t>comandi</a:t>
            </a:r>
            <a:r>
              <a:rPr lang="en-US" dirty="0"/>
              <a:t> al model.</a:t>
            </a:r>
          </a:p>
          <a:p>
            <a:pPr marL="0" indent="0">
              <a:buNone/>
            </a:pPr>
            <a:r>
              <a:rPr lang="en-US" dirty="0" err="1"/>
              <a:t>Inoltre</a:t>
            </a:r>
            <a:r>
              <a:rPr lang="en-US" dirty="0"/>
              <a:t>,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ampio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dell’invocazione</a:t>
            </a:r>
            <a:r>
              <a:rPr lang="en-US" dirty="0"/>
              <a:t> </a:t>
            </a:r>
            <a:r>
              <a:rPr lang="en-US" dirty="0" err="1"/>
              <a:t>implicita</a:t>
            </a:r>
            <a:r>
              <a:rPr lang="en-US" dirty="0"/>
              <a:t> per la </a:t>
            </a:r>
            <a:r>
              <a:rPr lang="en-US" dirty="0" err="1"/>
              <a:t>realizzazione</a:t>
            </a:r>
            <a:r>
              <a:rPr lang="en-US" dirty="0"/>
              <a:t> </a:t>
            </a:r>
            <a:r>
              <a:rPr lang="en-US" dirty="0" err="1"/>
              <a:t>dell’interfaccia</a:t>
            </a:r>
            <a:r>
              <a:rPr lang="en-US" dirty="0"/>
              <a:t> </a:t>
            </a:r>
            <a:r>
              <a:rPr lang="en-US" dirty="0" err="1"/>
              <a:t>interattiva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1412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=""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design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 pattern per le </a:t>
            </a:r>
            <a:r>
              <a:rPr lang="en-US" dirty="0" err="1"/>
              <a:t>classi</a:t>
            </a:r>
            <a:r>
              <a:rPr lang="en-US" dirty="0"/>
              <a:t> Layout e </a:t>
            </a:r>
            <a:r>
              <a:rPr lang="en-US" dirty="0" err="1"/>
              <a:t>EventHandler</a:t>
            </a:r>
            <a:r>
              <a:rPr lang="en-US" dirty="0"/>
              <a:t>.</a:t>
            </a:r>
          </a:p>
          <a:p>
            <a:r>
              <a:rPr lang="en-US" dirty="0"/>
              <a:t>Observer pattern per </a:t>
            </a:r>
            <a:r>
              <a:rPr lang="en-US" dirty="0" err="1"/>
              <a:t>reagire</a:t>
            </a:r>
            <a:r>
              <a:rPr lang="en-US" dirty="0"/>
              <a:t> </a:t>
            </a:r>
            <a:r>
              <a:rPr lang="en-US" dirty="0" err="1"/>
              <a:t>all’arrivo</a:t>
            </a:r>
            <a:r>
              <a:rPr lang="en-US" dirty="0"/>
              <a:t> del grave e per </a:t>
            </a:r>
            <a:r>
              <a:rPr lang="en-US" dirty="0" err="1"/>
              <a:t>reagire</a:t>
            </a:r>
            <a:r>
              <a:rPr lang="en-US" dirty="0"/>
              <a:t> a </a:t>
            </a:r>
            <a:r>
              <a:rPr lang="en-US" dirty="0" err="1"/>
              <a:t>cambiamenti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dimensione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finestra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 </a:t>
            </a:r>
            <a:r>
              <a:rPr lang="en-US" dirty="0" err="1"/>
              <a:t>metriche</a:t>
            </a:r>
            <a:r>
              <a:rPr lang="en-US" dirty="0"/>
              <a:t> di </a:t>
            </a:r>
            <a:r>
              <a:rPr lang="en-US" dirty="0" err="1"/>
              <a:t>complessità</a:t>
            </a:r>
            <a:r>
              <a:rPr lang="en-US" dirty="0"/>
              <a:t> e la </a:t>
            </a:r>
            <a:r>
              <a:rPr lang="en-US" dirty="0" err="1"/>
              <a:t>struttura</a:t>
            </a:r>
            <a:r>
              <a:rPr lang="en-US" dirty="0"/>
              <a:t> </a:t>
            </a:r>
            <a:r>
              <a:rPr lang="en-US" dirty="0" err="1"/>
              <a:t>modulare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state </a:t>
            </a:r>
            <a:r>
              <a:rPr lang="en-US" dirty="0" err="1"/>
              <a:t>valutate</a:t>
            </a:r>
            <a:r>
              <a:rPr lang="en-US" dirty="0"/>
              <a:t> con </a:t>
            </a:r>
            <a:r>
              <a:rPr lang="en-US" dirty="0" err="1"/>
              <a:t>stanIDE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29444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Scia di vapore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BE48A2B77EEF4CB4FF24FD0340C2FE" ma:contentTypeVersion="8" ma:contentTypeDescription="Create a new document." ma:contentTypeScope="" ma:versionID="cb6e8591a2a2f4ddb8dfb974104dcf18">
  <xsd:schema xmlns:xsd="http://www.w3.org/2001/XMLSchema" xmlns:xs="http://www.w3.org/2001/XMLSchema" xmlns:p="http://schemas.microsoft.com/office/2006/metadata/properties" xmlns:ns2="fcab9357-b746-4231-ac20-22bc1da5f33b" targetNamespace="http://schemas.microsoft.com/office/2006/metadata/properties" ma:root="true" ma:fieldsID="0a560b8fb34b785fa30925c54e88109f" ns2:_="">
    <xsd:import namespace="fcab9357-b746-4231-ac20-22bc1da5f3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b9357-b746-4231-ac20-22bc1da5f3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97B18F-50BC-4F30-8373-93489E845F83}">
  <ds:schemaRefs>
    <ds:schemaRef ds:uri="fcab9357-b746-4231-ac20-22bc1da5f33b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BC4FCE4-10B3-4AE0-ACB5-B1011C53C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ab9357-b746-4231-ac20-22bc1da5f3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526</TotalTime>
  <Words>1209</Words>
  <Application>Microsoft Office PowerPoint</Application>
  <PresentationFormat>Personalizzato</PresentationFormat>
  <Paragraphs>87</Paragraphs>
  <Slides>25</Slides>
  <Notes>11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26" baseType="lpstr">
      <vt:lpstr>Scia di vapore</vt:lpstr>
      <vt:lpstr>Progetto ingegneria del software  FALL SIMULATOR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Requisiti</vt:lpstr>
      <vt:lpstr>Architettura</vt:lpstr>
      <vt:lpstr>design pattern</vt:lpstr>
      <vt:lpstr>Modellazione</vt:lpstr>
      <vt:lpstr>Implementazione</vt:lpstr>
      <vt:lpstr>Testing</vt:lpstr>
      <vt:lpstr>Manutenzione </vt:lpstr>
      <vt:lpstr>DEMO per mostrare il flusso dell’interazione con l’utente</vt:lpstr>
      <vt:lpstr>Diapositiva 15</vt:lpstr>
      <vt:lpstr>Inserimento del punto di arrivo</vt:lpstr>
      <vt:lpstr>Selezione della curva</vt:lpstr>
      <vt:lpstr>Disegno della curva e Selezione della massa</vt:lpstr>
      <vt:lpstr>Possibilità di inserire un’altra curva o avviare la simulazione</vt:lpstr>
      <vt:lpstr>Inserimento dei punti intermedi da interpolare</vt:lpstr>
      <vt:lpstr>Disegno della spline</vt:lpstr>
      <vt:lpstr>Selezione della convessità della circonferenza</vt:lpstr>
      <vt:lpstr>Selezione del raggio della circonferenza</vt:lpstr>
      <vt:lpstr>Simulazione e classifica dei tempi di arrivo</vt:lpstr>
      <vt:lpstr>Diapositiva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Nico Nava</cp:lastModifiedBy>
  <cp:revision>19</cp:revision>
  <dcterms:created xsi:type="dcterms:W3CDTF">2022-02-12T14:59:00Z</dcterms:created>
  <dcterms:modified xsi:type="dcterms:W3CDTF">2025-01-20T14:18:39Z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0x01010020BE48A2B77EEF4CB4FF24FD0340C2FE</vt:lpwstr>
  </property>
</Properties>
</file>