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4" r:id="rId3"/>
    <p:sldId id="256" r:id="rId4"/>
    <p:sldId id="263" r:id="rId5"/>
    <p:sldId id="265" r:id="rId6"/>
    <p:sldId id="257" r:id="rId7"/>
    <p:sldId id="258" r:id="rId8"/>
    <p:sldId id="259" r:id="rId9"/>
    <p:sldId id="260" r:id="rId10"/>
    <p:sldId id="261" r:id="rId11"/>
    <p:sldId id="262"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993" autoAdjust="0"/>
  </p:normalViewPr>
  <p:slideViewPr>
    <p:cSldViewPr snapToGrid="0">
      <p:cViewPr varScale="1">
        <p:scale>
          <a:sx n="105" d="100"/>
          <a:sy n="105" d="100"/>
        </p:scale>
        <p:origin x="8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C983A1-0310-E336-379A-DC60DE24B82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ABD6E03-1ECD-6A89-0F18-475C4B4748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5C0E621-603D-BE2A-726F-28B795A14E99}"/>
              </a:ext>
            </a:extLst>
          </p:cNvPr>
          <p:cNvSpPr>
            <a:spLocks noGrp="1"/>
          </p:cNvSpPr>
          <p:nvPr>
            <p:ph type="dt" sz="half" idx="10"/>
          </p:nvPr>
        </p:nvSpPr>
        <p:spPr/>
        <p:txBody>
          <a:bodyPr/>
          <a:lstStyle/>
          <a:p>
            <a:fld id="{15598A77-FCA1-4AA5-AA3B-7ED48681E930}" type="datetimeFigureOut">
              <a:rPr lang="it-IT" smtClean="0"/>
              <a:t>20/02/2023</a:t>
            </a:fld>
            <a:endParaRPr lang="it-IT"/>
          </a:p>
        </p:txBody>
      </p:sp>
      <p:sp>
        <p:nvSpPr>
          <p:cNvPr id="5" name="Segnaposto piè di pagina 4">
            <a:extLst>
              <a:ext uri="{FF2B5EF4-FFF2-40B4-BE49-F238E27FC236}">
                <a16:creationId xmlns:a16="http://schemas.microsoft.com/office/drawing/2014/main" id="{FA8556E9-8BEB-F04E-C1A4-0FC7688D78F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CD47722-DEAA-43F6-3300-1CDBDD9C616C}"/>
              </a:ext>
            </a:extLst>
          </p:cNvPr>
          <p:cNvSpPr>
            <a:spLocks noGrp="1"/>
          </p:cNvSpPr>
          <p:nvPr>
            <p:ph type="sldNum" sz="quarter" idx="12"/>
          </p:nvPr>
        </p:nvSpPr>
        <p:spPr/>
        <p:txBody>
          <a:bodyPr/>
          <a:lstStyle/>
          <a:p>
            <a:fld id="{074072FF-32DD-43C2-A42E-E2305C3A8C3D}" type="slidenum">
              <a:rPr lang="it-IT" smtClean="0"/>
              <a:t>‹N›</a:t>
            </a:fld>
            <a:endParaRPr lang="it-IT"/>
          </a:p>
        </p:txBody>
      </p:sp>
    </p:spTree>
    <p:extLst>
      <p:ext uri="{BB962C8B-B14F-4D97-AF65-F5344CB8AC3E}">
        <p14:creationId xmlns:p14="http://schemas.microsoft.com/office/powerpoint/2010/main" val="67154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7D3C50-3B20-44C7-E48C-1FEB6398A9E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C867002-21A6-B2A4-0F15-247CF6B16B2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5BA2312-8731-8D2E-21BE-A12ED300D5F5}"/>
              </a:ext>
            </a:extLst>
          </p:cNvPr>
          <p:cNvSpPr>
            <a:spLocks noGrp="1"/>
          </p:cNvSpPr>
          <p:nvPr>
            <p:ph type="dt" sz="half" idx="10"/>
          </p:nvPr>
        </p:nvSpPr>
        <p:spPr/>
        <p:txBody>
          <a:bodyPr/>
          <a:lstStyle/>
          <a:p>
            <a:fld id="{15598A77-FCA1-4AA5-AA3B-7ED48681E930}" type="datetimeFigureOut">
              <a:rPr lang="it-IT" smtClean="0"/>
              <a:t>20/02/2023</a:t>
            </a:fld>
            <a:endParaRPr lang="it-IT"/>
          </a:p>
        </p:txBody>
      </p:sp>
      <p:sp>
        <p:nvSpPr>
          <p:cNvPr id="5" name="Segnaposto piè di pagina 4">
            <a:extLst>
              <a:ext uri="{FF2B5EF4-FFF2-40B4-BE49-F238E27FC236}">
                <a16:creationId xmlns:a16="http://schemas.microsoft.com/office/drawing/2014/main" id="{E7F0DBBC-CD21-424B-4807-720D3CB8827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16ADB6A-7B6F-604D-F970-15BE90AE9DE9}"/>
              </a:ext>
            </a:extLst>
          </p:cNvPr>
          <p:cNvSpPr>
            <a:spLocks noGrp="1"/>
          </p:cNvSpPr>
          <p:nvPr>
            <p:ph type="sldNum" sz="quarter" idx="12"/>
          </p:nvPr>
        </p:nvSpPr>
        <p:spPr/>
        <p:txBody>
          <a:bodyPr/>
          <a:lstStyle/>
          <a:p>
            <a:fld id="{074072FF-32DD-43C2-A42E-E2305C3A8C3D}" type="slidenum">
              <a:rPr lang="it-IT" smtClean="0"/>
              <a:t>‹N›</a:t>
            </a:fld>
            <a:endParaRPr lang="it-IT"/>
          </a:p>
        </p:txBody>
      </p:sp>
    </p:spTree>
    <p:extLst>
      <p:ext uri="{BB962C8B-B14F-4D97-AF65-F5344CB8AC3E}">
        <p14:creationId xmlns:p14="http://schemas.microsoft.com/office/powerpoint/2010/main" val="208921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DC4D7497-0426-B8DD-7ADD-5E56EAE52DC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607A66D-9314-2BC5-B993-4AD7D4CACE7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583A6D9-589D-30C7-8059-FFED8A05C7A8}"/>
              </a:ext>
            </a:extLst>
          </p:cNvPr>
          <p:cNvSpPr>
            <a:spLocks noGrp="1"/>
          </p:cNvSpPr>
          <p:nvPr>
            <p:ph type="dt" sz="half" idx="10"/>
          </p:nvPr>
        </p:nvSpPr>
        <p:spPr/>
        <p:txBody>
          <a:bodyPr/>
          <a:lstStyle/>
          <a:p>
            <a:fld id="{15598A77-FCA1-4AA5-AA3B-7ED48681E930}" type="datetimeFigureOut">
              <a:rPr lang="it-IT" smtClean="0"/>
              <a:t>20/02/2023</a:t>
            </a:fld>
            <a:endParaRPr lang="it-IT"/>
          </a:p>
        </p:txBody>
      </p:sp>
      <p:sp>
        <p:nvSpPr>
          <p:cNvPr id="5" name="Segnaposto piè di pagina 4">
            <a:extLst>
              <a:ext uri="{FF2B5EF4-FFF2-40B4-BE49-F238E27FC236}">
                <a16:creationId xmlns:a16="http://schemas.microsoft.com/office/drawing/2014/main" id="{6491BE31-5366-79B3-01D0-8DB1B60BBED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D2C5D4A-9CB3-7D39-9C22-086A758B75C5}"/>
              </a:ext>
            </a:extLst>
          </p:cNvPr>
          <p:cNvSpPr>
            <a:spLocks noGrp="1"/>
          </p:cNvSpPr>
          <p:nvPr>
            <p:ph type="sldNum" sz="quarter" idx="12"/>
          </p:nvPr>
        </p:nvSpPr>
        <p:spPr/>
        <p:txBody>
          <a:bodyPr/>
          <a:lstStyle/>
          <a:p>
            <a:fld id="{074072FF-32DD-43C2-A42E-E2305C3A8C3D}" type="slidenum">
              <a:rPr lang="it-IT" smtClean="0"/>
              <a:t>‹N›</a:t>
            </a:fld>
            <a:endParaRPr lang="it-IT"/>
          </a:p>
        </p:txBody>
      </p:sp>
    </p:spTree>
    <p:extLst>
      <p:ext uri="{BB962C8B-B14F-4D97-AF65-F5344CB8AC3E}">
        <p14:creationId xmlns:p14="http://schemas.microsoft.com/office/powerpoint/2010/main" val="2356323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D671A3-8194-0A31-8D31-77F0C100ED9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C16E83E-63E1-32FB-1BAB-DFB92A9B9A6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A8DA0AD-88DE-BF28-C5CE-8FA905009226}"/>
              </a:ext>
            </a:extLst>
          </p:cNvPr>
          <p:cNvSpPr>
            <a:spLocks noGrp="1"/>
          </p:cNvSpPr>
          <p:nvPr>
            <p:ph type="dt" sz="half" idx="10"/>
          </p:nvPr>
        </p:nvSpPr>
        <p:spPr/>
        <p:txBody>
          <a:bodyPr/>
          <a:lstStyle/>
          <a:p>
            <a:fld id="{15598A77-FCA1-4AA5-AA3B-7ED48681E930}" type="datetimeFigureOut">
              <a:rPr lang="it-IT" smtClean="0"/>
              <a:t>20/02/2023</a:t>
            </a:fld>
            <a:endParaRPr lang="it-IT"/>
          </a:p>
        </p:txBody>
      </p:sp>
      <p:sp>
        <p:nvSpPr>
          <p:cNvPr id="5" name="Segnaposto piè di pagina 4">
            <a:extLst>
              <a:ext uri="{FF2B5EF4-FFF2-40B4-BE49-F238E27FC236}">
                <a16:creationId xmlns:a16="http://schemas.microsoft.com/office/drawing/2014/main" id="{E5D16926-A482-89B6-68C4-34859A8C884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040B1CC-1D8C-2667-4C7F-3720A5569A12}"/>
              </a:ext>
            </a:extLst>
          </p:cNvPr>
          <p:cNvSpPr>
            <a:spLocks noGrp="1"/>
          </p:cNvSpPr>
          <p:nvPr>
            <p:ph type="sldNum" sz="quarter" idx="12"/>
          </p:nvPr>
        </p:nvSpPr>
        <p:spPr/>
        <p:txBody>
          <a:bodyPr/>
          <a:lstStyle/>
          <a:p>
            <a:fld id="{074072FF-32DD-43C2-A42E-E2305C3A8C3D}" type="slidenum">
              <a:rPr lang="it-IT" smtClean="0"/>
              <a:t>‹N›</a:t>
            </a:fld>
            <a:endParaRPr lang="it-IT"/>
          </a:p>
        </p:txBody>
      </p:sp>
    </p:spTree>
    <p:extLst>
      <p:ext uri="{BB962C8B-B14F-4D97-AF65-F5344CB8AC3E}">
        <p14:creationId xmlns:p14="http://schemas.microsoft.com/office/powerpoint/2010/main" val="826559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D69234-6279-6C25-8777-A01491650CD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ED7759E-8CF2-0802-518D-94FCC53EF6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181D87B-E900-7E28-6E7F-D28BC400426E}"/>
              </a:ext>
            </a:extLst>
          </p:cNvPr>
          <p:cNvSpPr>
            <a:spLocks noGrp="1"/>
          </p:cNvSpPr>
          <p:nvPr>
            <p:ph type="dt" sz="half" idx="10"/>
          </p:nvPr>
        </p:nvSpPr>
        <p:spPr/>
        <p:txBody>
          <a:bodyPr/>
          <a:lstStyle/>
          <a:p>
            <a:fld id="{15598A77-FCA1-4AA5-AA3B-7ED48681E930}" type="datetimeFigureOut">
              <a:rPr lang="it-IT" smtClean="0"/>
              <a:t>20/02/2023</a:t>
            </a:fld>
            <a:endParaRPr lang="it-IT"/>
          </a:p>
        </p:txBody>
      </p:sp>
      <p:sp>
        <p:nvSpPr>
          <p:cNvPr id="5" name="Segnaposto piè di pagina 4">
            <a:extLst>
              <a:ext uri="{FF2B5EF4-FFF2-40B4-BE49-F238E27FC236}">
                <a16:creationId xmlns:a16="http://schemas.microsoft.com/office/drawing/2014/main" id="{4562EFC9-4D22-1488-93B6-15845CCBD4D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E8F3A77-2DC3-929F-ABEC-D47BFB9722B9}"/>
              </a:ext>
            </a:extLst>
          </p:cNvPr>
          <p:cNvSpPr>
            <a:spLocks noGrp="1"/>
          </p:cNvSpPr>
          <p:nvPr>
            <p:ph type="sldNum" sz="quarter" idx="12"/>
          </p:nvPr>
        </p:nvSpPr>
        <p:spPr/>
        <p:txBody>
          <a:bodyPr/>
          <a:lstStyle/>
          <a:p>
            <a:fld id="{074072FF-32DD-43C2-A42E-E2305C3A8C3D}" type="slidenum">
              <a:rPr lang="it-IT" smtClean="0"/>
              <a:t>‹N›</a:t>
            </a:fld>
            <a:endParaRPr lang="it-IT"/>
          </a:p>
        </p:txBody>
      </p:sp>
    </p:spTree>
    <p:extLst>
      <p:ext uri="{BB962C8B-B14F-4D97-AF65-F5344CB8AC3E}">
        <p14:creationId xmlns:p14="http://schemas.microsoft.com/office/powerpoint/2010/main" val="232458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368EA2-FAB6-AFFE-2A22-642EFBF0B3B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6A2EC0E-9933-E2FE-18DB-0FBA32C6DD0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49C7BDD-8E71-FFE7-7C2C-9B4118E7AF0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144919B-2A03-EFCB-DB5C-2B36A5BAEAFA}"/>
              </a:ext>
            </a:extLst>
          </p:cNvPr>
          <p:cNvSpPr>
            <a:spLocks noGrp="1"/>
          </p:cNvSpPr>
          <p:nvPr>
            <p:ph type="dt" sz="half" idx="10"/>
          </p:nvPr>
        </p:nvSpPr>
        <p:spPr/>
        <p:txBody>
          <a:bodyPr/>
          <a:lstStyle/>
          <a:p>
            <a:fld id="{15598A77-FCA1-4AA5-AA3B-7ED48681E930}" type="datetimeFigureOut">
              <a:rPr lang="it-IT" smtClean="0"/>
              <a:t>20/02/2023</a:t>
            </a:fld>
            <a:endParaRPr lang="it-IT"/>
          </a:p>
        </p:txBody>
      </p:sp>
      <p:sp>
        <p:nvSpPr>
          <p:cNvPr id="6" name="Segnaposto piè di pagina 5">
            <a:extLst>
              <a:ext uri="{FF2B5EF4-FFF2-40B4-BE49-F238E27FC236}">
                <a16:creationId xmlns:a16="http://schemas.microsoft.com/office/drawing/2014/main" id="{2294E293-68C3-FC66-F0CD-91ECD5DC08E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2BB464F-AF33-EC38-A9A3-B3989B836584}"/>
              </a:ext>
            </a:extLst>
          </p:cNvPr>
          <p:cNvSpPr>
            <a:spLocks noGrp="1"/>
          </p:cNvSpPr>
          <p:nvPr>
            <p:ph type="sldNum" sz="quarter" idx="12"/>
          </p:nvPr>
        </p:nvSpPr>
        <p:spPr/>
        <p:txBody>
          <a:bodyPr/>
          <a:lstStyle/>
          <a:p>
            <a:fld id="{074072FF-32DD-43C2-A42E-E2305C3A8C3D}" type="slidenum">
              <a:rPr lang="it-IT" smtClean="0"/>
              <a:t>‹N›</a:t>
            </a:fld>
            <a:endParaRPr lang="it-IT"/>
          </a:p>
        </p:txBody>
      </p:sp>
    </p:spTree>
    <p:extLst>
      <p:ext uri="{BB962C8B-B14F-4D97-AF65-F5344CB8AC3E}">
        <p14:creationId xmlns:p14="http://schemas.microsoft.com/office/powerpoint/2010/main" val="418475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BBA2FD-2559-655D-3AE8-E6E6B55E9CF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E2F67D9-24B2-1741-656E-921CFA9AD0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792BE88-2A6D-B235-F190-BB849AFB341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79B794D-1E96-9AF0-2948-EF053FE0B6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015B122-5A0D-BF33-53D1-89330AF2239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758052D-E61F-F405-9DB7-31235FF392C6}"/>
              </a:ext>
            </a:extLst>
          </p:cNvPr>
          <p:cNvSpPr>
            <a:spLocks noGrp="1"/>
          </p:cNvSpPr>
          <p:nvPr>
            <p:ph type="dt" sz="half" idx="10"/>
          </p:nvPr>
        </p:nvSpPr>
        <p:spPr/>
        <p:txBody>
          <a:bodyPr/>
          <a:lstStyle/>
          <a:p>
            <a:fld id="{15598A77-FCA1-4AA5-AA3B-7ED48681E930}" type="datetimeFigureOut">
              <a:rPr lang="it-IT" smtClean="0"/>
              <a:t>20/02/2023</a:t>
            </a:fld>
            <a:endParaRPr lang="it-IT"/>
          </a:p>
        </p:txBody>
      </p:sp>
      <p:sp>
        <p:nvSpPr>
          <p:cNvPr id="8" name="Segnaposto piè di pagina 7">
            <a:extLst>
              <a:ext uri="{FF2B5EF4-FFF2-40B4-BE49-F238E27FC236}">
                <a16:creationId xmlns:a16="http://schemas.microsoft.com/office/drawing/2014/main" id="{61260D70-3268-1155-395A-7078BA805A27}"/>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CCF8DF30-2C11-54AF-755A-7EA6E417E754}"/>
              </a:ext>
            </a:extLst>
          </p:cNvPr>
          <p:cNvSpPr>
            <a:spLocks noGrp="1"/>
          </p:cNvSpPr>
          <p:nvPr>
            <p:ph type="sldNum" sz="quarter" idx="12"/>
          </p:nvPr>
        </p:nvSpPr>
        <p:spPr/>
        <p:txBody>
          <a:bodyPr/>
          <a:lstStyle/>
          <a:p>
            <a:fld id="{074072FF-32DD-43C2-A42E-E2305C3A8C3D}" type="slidenum">
              <a:rPr lang="it-IT" smtClean="0"/>
              <a:t>‹N›</a:t>
            </a:fld>
            <a:endParaRPr lang="it-IT"/>
          </a:p>
        </p:txBody>
      </p:sp>
    </p:spTree>
    <p:extLst>
      <p:ext uri="{BB962C8B-B14F-4D97-AF65-F5344CB8AC3E}">
        <p14:creationId xmlns:p14="http://schemas.microsoft.com/office/powerpoint/2010/main" val="373362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5AD810-0245-C4D0-028F-F8388A76DE0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6698E72-E4EA-CF07-0987-D7AD0FF7B404}"/>
              </a:ext>
            </a:extLst>
          </p:cNvPr>
          <p:cNvSpPr>
            <a:spLocks noGrp="1"/>
          </p:cNvSpPr>
          <p:nvPr>
            <p:ph type="dt" sz="half" idx="10"/>
          </p:nvPr>
        </p:nvSpPr>
        <p:spPr/>
        <p:txBody>
          <a:bodyPr/>
          <a:lstStyle/>
          <a:p>
            <a:fld id="{15598A77-FCA1-4AA5-AA3B-7ED48681E930}" type="datetimeFigureOut">
              <a:rPr lang="it-IT" smtClean="0"/>
              <a:t>20/02/2023</a:t>
            </a:fld>
            <a:endParaRPr lang="it-IT"/>
          </a:p>
        </p:txBody>
      </p:sp>
      <p:sp>
        <p:nvSpPr>
          <p:cNvPr id="4" name="Segnaposto piè di pagina 3">
            <a:extLst>
              <a:ext uri="{FF2B5EF4-FFF2-40B4-BE49-F238E27FC236}">
                <a16:creationId xmlns:a16="http://schemas.microsoft.com/office/drawing/2014/main" id="{B0F03434-2E3E-E590-643B-B78481FEB006}"/>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B9D6318-6FD2-2C75-71AB-D1A8B43926BC}"/>
              </a:ext>
            </a:extLst>
          </p:cNvPr>
          <p:cNvSpPr>
            <a:spLocks noGrp="1"/>
          </p:cNvSpPr>
          <p:nvPr>
            <p:ph type="sldNum" sz="quarter" idx="12"/>
          </p:nvPr>
        </p:nvSpPr>
        <p:spPr/>
        <p:txBody>
          <a:bodyPr/>
          <a:lstStyle/>
          <a:p>
            <a:fld id="{074072FF-32DD-43C2-A42E-E2305C3A8C3D}" type="slidenum">
              <a:rPr lang="it-IT" smtClean="0"/>
              <a:t>‹N›</a:t>
            </a:fld>
            <a:endParaRPr lang="it-IT"/>
          </a:p>
        </p:txBody>
      </p:sp>
    </p:spTree>
    <p:extLst>
      <p:ext uri="{BB962C8B-B14F-4D97-AF65-F5344CB8AC3E}">
        <p14:creationId xmlns:p14="http://schemas.microsoft.com/office/powerpoint/2010/main" val="1008573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ACE4FBA-36FF-3D0A-76F7-2CC891CBA242}"/>
              </a:ext>
            </a:extLst>
          </p:cNvPr>
          <p:cNvSpPr>
            <a:spLocks noGrp="1"/>
          </p:cNvSpPr>
          <p:nvPr>
            <p:ph type="dt" sz="half" idx="10"/>
          </p:nvPr>
        </p:nvSpPr>
        <p:spPr/>
        <p:txBody>
          <a:bodyPr/>
          <a:lstStyle/>
          <a:p>
            <a:fld id="{15598A77-FCA1-4AA5-AA3B-7ED48681E930}" type="datetimeFigureOut">
              <a:rPr lang="it-IT" smtClean="0"/>
              <a:t>20/02/2023</a:t>
            </a:fld>
            <a:endParaRPr lang="it-IT"/>
          </a:p>
        </p:txBody>
      </p:sp>
      <p:sp>
        <p:nvSpPr>
          <p:cNvPr id="3" name="Segnaposto piè di pagina 2">
            <a:extLst>
              <a:ext uri="{FF2B5EF4-FFF2-40B4-BE49-F238E27FC236}">
                <a16:creationId xmlns:a16="http://schemas.microsoft.com/office/drawing/2014/main" id="{763888AA-3113-6AE5-D2C2-18FF8DEB496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406F0B3D-7EF3-3F33-AC73-54C66482C306}"/>
              </a:ext>
            </a:extLst>
          </p:cNvPr>
          <p:cNvSpPr>
            <a:spLocks noGrp="1"/>
          </p:cNvSpPr>
          <p:nvPr>
            <p:ph type="sldNum" sz="quarter" idx="12"/>
          </p:nvPr>
        </p:nvSpPr>
        <p:spPr/>
        <p:txBody>
          <a:bodyPr/>
          <a:lstStyle/>
          <a:p>
            <a:fld id="{074072FF-32DD-43C2-A42E-E2305C3A8C3D}" type="slidenum">
              <a:rPr lang="it-IT" smtClean="0"/>
              <a:t>‹N›</a:t>
            </a:fld>
            <a:endParaRPr lang="it-IT"/>
          </a:p>
        </p:txBody>
      </p:sp>
    </p:spTree>
    <p:extLst>
      <p:ext uri="{BB962C8B-B14F-4D97-AF65-F5344CB8AC3E}">
        <p14:creationId xmlns:p14="http://schemas.microsoft.com/office/powerpoint/2010/main" val="1553934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92D02A-8235-329A-623E-D6F30147731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4C019D8-2CE8-64FA-2134-9D92488DF8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867BB61-384B-42DC-11D6-9053C5D0B1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F71AC9F-F7B6-056D-E0A1-20B54B2A8D3E}"/>
              </a:ext>
            </a:extLst>
          </p:cNvPr>
          <p:cNvSpPr>
            <a:spLocks noGrp="1"/>
          </p:cNvSpPr>
          <p:nvPr>
            <p:ph type="dt" sz="half" idx="10"/>
          </p:nvPr>
        </p:nvSpPr>
        <p:spPr/>
        <p:txBody>
          <a:bodyPr/>
          <a:lstStyle/>
          <a:p>
            <a:fld id="{15598A77-FCA1-4AA5-AA3B-7ED48681E930}" type="datetimeFigureOut">
              <a:rPr lang="it-IT" smtClean="0"/>
              <a:t>20/02/2023</a:t>
            </a:fld>
            <a:endParaRPr lang="it-IT"/>
          </a:p>
        </p:txBody>
      </p:sp>
      <p:sp>
        <p:nvSpPr>
          <p:cNvPr id="6" name="Segnaposto piè di pagina 5">
            <a:extLst>
              <a:ext uri="{FF2B5EF4-FFF2-40B4-BE49-F238E27FC236}">
                <a16:creationId xmlns:a16="http://schemas.microsoft.com/office/drawing/2014/main" id="{ACFCF764-E2B5-40D0-67D3-8A48E4EA436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04F1230-BBC5-C18F-ECDE-369BE64ADF10}"/>
              </a:ext>
            </a:extLst>
          </p:cNvPr>
          <p:cNvSpPr>
            <a:spLocks noGrp="1"/>
          </p:cNvSpPr>
          <p:nvPr>
            <p:ph type="sldNum" sz="quarter" idx="12"/>
          </p:nvPr>
        </p:nvSpPr>
        <p:spPr/>
        <p:txBody>
          <a:bodyPr/>
          <a:lstStyle/>
          <a:p>
            <a:fld id="{074072FF-32DD-43C2-A42E-E2305C3A8C3D}" type="slidenum">
              <a:rPr lang="it-IT" smtClean="0"/>
              <a:t>‹N›</a:t>
            </a:fld>
            <a:endParaRPr lang="it-IT"/>
          </a:p>
        </p:txBody>
      </p:sp>
    </p:spTree>
    <p:extLst>
      <p:ext uri="{BB962C8B-B14F-4D97-AF65-F5344CB8AC3E}">
        <p14:creationId xmlns:p14="http://schemas.microsoft.com/office/powerpoint/2010/main" val="1828769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C36547-84D7-6994-F2F7-B3F0AA18CE3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363A115-4BB1-5270-68AA-CEAA7D3624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FAD0681E-17AD-34F9-ADDF-7673CBDAE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37B19E0-8079-A19C-1220-6F37608A3FA2}"/>
              </a:ext>
            </a:extLst>
          </p:cNvPr>
          <p:cNvSpPr>
            <a:spLocks noGrp="1"/>
          </p:cNvSpPr>
          <p:nvPr>
            <p:ph type="dt" sz="half" idx="10"/>
          </p:nvPr>
        </p:nvSpPr>
        <p:spPr/>
        <p:txBody>
          <a:bodyPr/>
          <a:lstStyle/>
          <a:p>
            <a:fld id="{15598A77-FCA1-4AA5-AA3B-7ED48681E930}" type="datetimeFigureOut">
              <a:rPr lang="it-IT" smtClean="0"/>
              <a:t>20/02/2023</a:t>
            </a:fld>
            <a:endParaRPr lang="it-IT"/>
          </a:p>
        </p:txBody>
      </p:sp>
      <p:sp>
        <p:nvSpPr>
          <p:cNvPr id="6" name="Segnaposto piè di pagina 5">
            <a:extLst>
              <a:ext uri="{FF2B5EF4-FFF2-40B4-BE49-F238E27FC236}">
                <a16:creationId xmlns:a16="http://schemas.microsoft.com/office/drawing/2014/main" id="{517B167E-B8F9-EFC5-BA72-AF73D380277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9158919-9638-22D0-BCC9-93C3D2734641}"/>
              </a:ext>
            </a:extLst>
          </p:cNvPr>
          <p:cNvSpPr>
            <a:spLocks noGrp="1"/>
          </p:cNvSpPr>
          <p:nvPr>
            <p:ph type="sldNum" sz="quarter" idx="12"/>
          </p:nvPr>
        </p:nvSpPr>
        <p:spPr/>
        <p:txBody>
          <a:bodyPr/>
          <a:lstStyle/>
          <a:p>
            <a:fld id="{074072FF-32DD-43C2-A42E-E2305C3A8C3D}" type="slidenum">
              <a:rPr lang="it-IT" smtClean="0"/>
              <a:t>‹N›</a:t>
            </a:fld>
            <a:endParaRPr lang="it-IT"/>
          </a:p>
        </p:txBody>
      </p:sp>
    </p:spTree>
    <p:extLst>
      <p:ext uri="{BB962C8B-B14F-4D97-AF65-F5344CB8AC3E}">
        <p14:creationId xmlns:p14="http://schemas.microsoft.com/office/powerpoint/2010/main" val="703804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1C3F105-1F0C-DB84-EBFE-45E981C323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F0E2644-D1FA-9D15-A61E-4F554AE745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D5F0161-FA67-8384-B8B0-7D4F4F35D8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98A77-FCA1-4AA5-AA3B-7ED48681E930}" type="datetimeFigureOut">
              <a:rPr lang="it-IT" smtClean="0"/>
              <a:t>20/02/2023</a:t>
            </a:fld>
            <a:endParaRPr lang="it-IT"/>
          </a:p>
        </p:txBody>
      </p:sp>
      <p:sp>
        <p:nvSpPr>
          <p:cNvPr id="5" name="Segnaposto piè di pagina 4">
            <a:extLst>
              <a:ext uri="{FF2B5EF4-FFF2-40B4-BE49-F238E27FC236}">
                <a16:creationId xmlns:a16="http://schemas.microsoft.com/office/drawing/2014/main" id="{E639C0B7-EAE2-B56B-5930-44E8417465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C901FB00-3DAD-87D8-FFF2-892D8638A6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4072FF-32DD-43C2-A42E-E2305C3A8C3D}" type="slidenum">
              <a:rPr lang="it-IT" smtClean="0"/>
              <a:t>‹N›</a:t>
            </a:fld>
            <a:endParaRPr lang="it-IT"/>
          </a:p>
        </p:txBody>
      </p:sp>
    </p:spTree>
    <p:extLst>
      <p:ext uri="{BB962C8B-B14F-4D97-AF65-F5344CB8AC3E}">
        <p14:creationId xmlns:p14="http://schemas.microsoft.com/office/powerpoint/2010/main" val="33120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Segnaposto contenuto 3">
            <a:extLst>
              <a:ext uri="{FF2B5EF4-FFF2-40B4-BE49-F238E27FC236}">
                <a16:creationId xmlns:a16="http://schemas.microsoft.com/office/drawing/2014/main" id="{F5949B25-8373-F50E-0D3C-B6C96062453D}"/>
              </a:ext>
            </a:extLst>
          </p:cNvPr>
          <p:cNvPicPr>
            <a:picLocks noGrp="1" noChangeAspect="1"/>
          </p:cNvPicPr>
          <p:nvPr>
            <p:ph idx="1"/>
          </p:nvPr>
        </p:nvPicPr>
        <p:blipFill rotWithShape="1">
          <a:blip r:embed="rId2"/>
          <a:srcRect t="8806" r="9093" b="2503"/>
          <a:stretch/>
        </p:blipFill>
        <p:spPr>
          <a:xfrm>
            <a:off x="2562726" y="1"/>
            <a:ext cx="9629274" cy="6857999"/>
          </a:xfrm>
          <a:prstGeom prst="rect">
            <a:avLst/>
          </a:prstGeom>
        </p:spPr>
      </p:pic>
      <p:sp>
        <p:nvSpPr>
          <p:cNvPr id="34" name="Freeform: Shape 33">
            <a:extLst>
              <a:ext uri="{FF2B5EF4-FFF2-40B4-BE49-F238E27FC236}">
                <a16:creationId xmlns:a16="http://schemas.microsoft.com/office/drawing/2014/main" id="{D928DD85-BB99-450D-A702-2683E0296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240E5BD2-4019-4012-A1AA-628900E65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8"/>
            <a:ext cx="5953780" cy="6858478"/>
          </a:xfrm>
          <a:custGeom>
            <a:avLst/>
            <a:gdLst>
              <a:gd name="connsiteX0" fmla="*/ 0 w 5953780"/>
              <a:gd name="connsiteY0" fmla="*/ 6858478 h 6858478"/>
              <a:gd name="connsiteX1" fmla="*/ 5953780 w 5953780"/>
              <a:gd name="connsiteY1" fmla="*/ 6858478 h 6858478"/>
              <a:gd name="connsiteX2" fmla="*/ 2777405 w 5953780"/>
              <a:gd name="connsiteY2" fmla="*/ 0 h 6858478"/>
              <a:gd name="connsiteX3" fmla="*/ 2771828 w 5953780"/>
              <a:gd name="connsiteY3" fmla="*/ 0 h 6858478"/>
              <a:gd name="connsiteX4" fmla="*/ 1705600 w 5953780"/>
              <a:gd name="connsiteY4" fmla="*/ 0 h 6858478"/>
              <a:gd name="connsiteX5" fmla="*/ 0 w 595378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780" h="6858478">
                <a:moveTo>
                  <a:pt x="0" y="6858478"/>
                </a:moveTo>
                <a:lnTo>
                  <a:pt x="5953780" y="6858478"/>
                </a:lnTo>
                <a:lnTo>
                  <a:pt x="2777405" y="0"/>
                </a:lnTo>
                <a:lnTo>
                  <a:pt x="2771828" y="0"/>
                </a:lnTo>
                <a:lnTo>
                  <a:pt x="1705600" y="0"/>
                </a:lnTo>
                <a:lnTo>
                  <a:pt x="0"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4397422-EBC1-339C-A643-748C64FAA1F2}"/>
              </a:ext>
            </a:extLst>
          </p:cNvPr>
          <p:cNvSpPr>
            <a:spLocks noGrp="1"/>
          </p:cNvSpPr>
          <p:nvPr>
            <p:ph type="title"/>
          </p:nvPr>
        </p:nvSpPr>
        <p:spPr>
          <a:xfrm>
            <a:off x="420624" y="521208"/>
            <a:ext cx="3803904" cy="2039112"/>
          </a:xfrm>
        </p:spPr>
        <p:txBody>
          <a:bodyPr vert="horz" lIns="91440" tIns="45720" rIns="91440" bIns="45720" rtlCol="0" anchor="b">
            <a:noAutofit/>
          </a:bodyPr>
          <a:lstStyle/>
          <a:p>
            <a:pPr marL="0" marR="0" lvl="0" indent="0" defTabSz="914400" rtl="0" eaLnBrk="1" fontAlgn="auto" latinLnBrk="0" hangingPunct="1">
              <a:lnSpc>
                <a:spcPct val="90000"/>
              </a:lnSpc>
              <a:spcBef>
                <a:spcPts val="1000"/>
              </a:spcBef>
              <a:spcAft>
                <a:spcPts val="0"/>
              </a:spcAft>
              <a:tabLst/>
              <a:defRPr/>
            </a:pPr>
            <a:r>
              <a:rPr kumimoji="0" lang="it-IT" sz="2400" b="0" i="0" u="none" strike="noStrike" kern="1200" cap="none" spc="0" normalizeH="0" baseline="0" noProof="0" dirty="0">
                <a:ln>
                  <a:noFill/>
                </a:ln>
                <a:solidFill>
                  <a:prstClr val="white"/>
                </a:solidFill>
                <a:effectLst/>
                <a:uLnTx/>
                <a:uFillTx/>
                <a:latin typeface="Söhne"/>
                <a:ea typeface="+mn-ea"/>
                <a:cs typeface="+mn-cs"/>
              </a:rPr>
              <a:t>Marco Michele Pisacane: 0124002296</a:t>
            </a:r>
            <a:br>
              <a:rPr kumimoji="0" lang="it-IT" sz="2400" b="0" i="0" u="none" strike="noStrike" kern="1200" cap="none" spc="0" normalizeH="0" baseline="0" noProof="0" dirty="0">
                <a:ln>
                  <a:noFill/>
                </a:ln>
                <a:solidFill>
                  <a:prstClr val="white"/>
                </a:solidFill>
                <a:effectLst/>
                <a:uLnTx/>
                <a:uFillTx/>
                <a:latin typeface="Söhne"/>
                <a:ea typeface="+mn-ea"/>
                <a:cs typeface="+mn-cs"/>
              </a:rPr>
            </a:br>
            <a:r>
              <a:rPr kumimoji="0" lang="it-IT" sz="2400" b="0" i="0" u="none" strike="noStrike" kern="1200" cap="none" spc="0" normalizeH="0" baseline="0" noProof="0" dirty="0">
                <a:ln>
                  <a:noFill/>
                </a:ln>
                <a:solidFill>
                  <a:prstClr val="white"/>
                </a:solidFill>
                <a:effectLst/>
                <a:uLnTx/>
                <a:uFillTx/>
                <a:latin typeface="Söhne"/>
                <a:ea typeface="+mn-ea"/>
                <a:cs typeface="+mn-cs"/>
              </a:rPr>
              <a:t>Claudio Marotta: 0124002343</a:t>
            </a:r>
            <a:br>
              <a:rPr kumimoji="0" lang="it-IT" sz="2400" b="0" i="0" u="none" strike="noStrike" kern="1200" cap="none" spc="0" normalizeH="0" baseline="0" noProof="0" dirty="0">
                <a:ln>
                  <a:noFill/>
                </a:ln>
                <a:solidFill>
                  <a:prstClr val="white"/>
                </a:solidFill>
                <a:effectLst/>
                <a:uLnTx/>
                <a:uFillTx/>
                <a:latin typeface="Söhne"/>
                <a:ea typeface="+mn-ea"/>
                <a:cs typeface="+mn-cs"/>
              </a:rPr>
            </a:br>
            <a:r>
              <a:rPr kumimoji="0" lang="it-IT" sz="2400" b="0" i="0" u="none" strike="noStrike" kern="1200" cap="none" spc="0" normalizeH="0" baseline="0" noProof="0" dirty="0">
                <a:ln>
                  <a:noFill/>
                </a:ln>
                <a:solidFill>
                  <a:prstClr val="white"/>
                </a:solidFill>
                <a:effectLst/>
                <a:uLnTx/>
                <a:uFillTx/>
                <a:latin typeface="Söhne"/>
                <a:ea typeface="+mn-ea"/>
                <a:cs typeface="+mn-cs"/>
              </a:rPr>
              <a:t>Mariano Pio Stora: 0124002329</a:t>
            </a:r>
            <a:endParaRPr lang="en-US" sz="2400" dirty="0"/>
          </a:p>
        </p:txBody>
      </p:sp>
    </p:spTree>
    <p:extLst>
      <p:ext uri="{BB962C8B-B14F-4D97-AF65-F5344CB8AC3E}">
        <p14:creationId xmlns:p14="http://schemas.microsoft.com/office/powerpoint/2010/main" val="38903830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4D2A6EEF-6A65-2F46-48B8-2D8D55108B8C}"/>
              </a:ext>
            </a:extLst>
          </p:cNvPr>
          <p:cNvSpPr>
            <a:spLocks noGrp="1"/>
          </p:cNvSpPr>
          <p:nvPr>
            <p:ph type="subTitle" idx="1"/>
          </p:nvPr>
        </p:nvSpPr>
        <p:spPr>
          <a:xfrm>
            <a:off x="155643" y="1440873"/>
            <a:ext cx="11916383" cy="4036291"/>
          </a:xfrm>
        </p:spPr>
        <p:txBody>
          <a:bodyPr/>
          <a:lstStyle/>
          <a:p>
            <a:pPr algn="l"/>
            <a:r>
              <a:rPr lang="it-IT" dirty="0">
                <a:solidFill>
                  <a:schemeClr val="bg1"/>
                </a:solidFill>
              </a:rPr>
              <a:t>Abbiamo creato vari file html: per la home, per la pagina contenente il gioco, per il log-in e per il </a:t>
            </a:r>
            <a:r>
              <a:rPr lang="it-IT" dirty="0" err="1">
                <a:solidFill>
                  <a:schemeClr val="bg1"/>
                </a:solidFill>
              </a:rPr>
              <a:t>sign</a:t>
            </a:r>
            <a:r>
              <a:rPr lang="it-IT" dirty="0">
                <a:solidFill>
                  <a:schemeClr val="bg1"/>
                </a:solidFill>
              </a:rPr>
              <a:t>-in</a:t>
            </a:r>
          </a:p>
          <a:p>
            <a:pPr algn="l"/>
            <a:endParaRPr lang="it-IT" dirty="0">
              <a:solidFill>
                <a:schemeClr val="bg1"/>
              </a:solidFill>
            </a:endParaRPr>
          </a:p>
          <a:p>
            <a:pPr algn="l"/>
            <a:r>
              <a:rPr lang="it-IT" dirty="0">
                <a:solidFill>
                  <a:schemeClr val="bg1"/>
                </a:solidFill>
              </a:rPr>
              <a:t>Il file home permette l’esecuzione della homepage. Nel file home abbiamo usato il file </a:t>
            </a:r>
            <a:r>
              <a:rPr lang="it-IT" dirty="0" err="1">
                <a:solidFill>
                  <a:schemeClr val="bg1"/>
                </a:solidFill>
              </a:rPr>
              <a:t>css</a:t>
            </a:r>
            <a:r>
              <a:rPr lang="it-IT" dirty="0">
                <a:solidFill>
                  <a:schemeClr val="bg1"/>
                </a:solidFill>
              </a:rPr>
              <a:t> che ci permette di modificare la larghezza e l’altezza delle immagini e la posizione e il colore del nome del gioco</a:t>
            </a:r>
          </a:p>
          <a:p>
            <a:pPr algn="l"/>
            <a:endParaRPr lang="it-IT" dirty="0">
              <a:solidFill>
                <a:schemeClr val="bg1"/>
              </a:solidFill>
            </a:endParaRPr>
          </a:p>
          <a:p>
            <a:pPr algn="l"/>
            <a:r>
              <a:rPr lang="it-IT" dirty="0">
                <a:solidFill>
                  <a:schemeClr val="bg1"/>
                </a:solidFill>
              </a:rPr>
              <a:t>Il file index, è la parte integrante del gioco che permette l’esecuzione dell’applicazione. Nel file index abbiamo usato il file </a:t>
            </a:r>
            <a:r>
              <a:rPr lang="it-IT" dirty="0" err="1">
                <a:solidFill>
                  <a:schemeClr val="bg1"/>
                </a:solidFill>
              </a:rPr>
              <a:t>css</a:t>
            </a:r>
            <a:r>
              <a:rPr lang="it-IT" dirty="0">
                <a:solidFill>
                  <a:schemeClr val="bg1"/>
                </a:solidFill>
              </a:rPr>
              <a:t> che ci permette di modificare la posizione, il cursore, la dimensione del carattere, l’imbottitura dei vari pulsanti</a:t>
            </a:r>
          </a:p>
          <a:p>
            <a:pPr algn="l"/>
            <a:endParaRPr lang="it-IT" dirty="0">
              <a:solidFill>
                <a:schemeClr val="bg1"/>
              </a:solidFill>
            </a:endParaRPr>
          </a:p>
        </p:txBody>
      </p:sp>
    </p:spTree>
    <p:extLst>
      <p:ext uri="{BB962C8B-B14F-4D97-AF65-F5344CB8AC3E}">
        <p14:creationId xmlns:p14="http://schemas.microsoft.com/office/powerpoint/2010/main" val="1316322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6540A283-096B-AF5F-E606-8AFAAFFCFBF4}"/>
              </a:ext>
            </a:extLst>
          </p:cNvPr>
          <p:cNvSpPr>
            <a:spLocks noGrp="1"/>
          </p:cNvSpPr>
          <p:nvPr>
            <p:ph type="subTitle" idx="1"/>
          </p:nvPr>
        </p:nvSpPr>
        <p:spPr>
          <a:xfrm>
            <a:off x="520284" y="1533236"/>
            <a:ext cx="11416076" cy="3519054"/>
          </a:xfrm>
        </p:spPr>
        <p:txBody>
          <a:bodyPr>
            <a:normAutofit/>
          </a:bodyPr>
          <a:lstStyle/>
          <a:p>
            <a:pPr algn="l"/>
            <a:r>
              <a:rPr lang="it-IT" dirty="0">
                <a:solidFill>
                  <a:schemeClr val="bg1"/>
                </a:solidFill>
                <a:latin typeface="Söhne"/>
              </a:rPr>
              <a:t>Nel file log-in abbiamo creato una tabella per creare una </a:t>
            </a:r>
            <a:r>
              <a:rPr lang="it-IT" dirty="0" err="1">
                <a:solidFill>
                  <a:schemeClr val="bg1"/>
                </a:solidFill>
                <a:latin typeface="Söhne"/>
              </a:rPr>
              <a:t>form</a:t>
            </a:r>
            <a:r>
              <a:rPr lang="it-IT" dirty="0">
                <a:solidFill>
                  <a:schemeClr val="bg1"/>
                </a:solidFill>
                <a:latin typeface="Söhne"/>
              </a:rPr>
              <a:t> di accesso all’account dell’applicazione. Nel file log-in abbiamo usato il file </a:t>
            </a:r>
            <a:r>
              <a:rPr lang="it-IT" dirty="0" err="1">
                <a:solidFill>
                  <a:schemeClr val="bg1"/>
                </a:solidFill>
                <a:latin typeface="Söhne"/>
              </a:rPr>
              <a:t>css</a:t>
            </a:r>
            <a:r>
              <a:rPr lang="it-IT" dirty="0">
                <a:solidFill>
                  <a:schemeClr val="bg1"/>
                </a:solidFill>
                <a:latin typeface="Söhne"/>
              </a:rPr>
              <a:t> che ci permette di creare lo stile di un elemento etichetta che viene visualizzato come un blocco in linea con un margine, una spaziatura tra le lettere, un’altezza della riga.</a:t>
            </a:r>
          </a:p>
          <a:p>
            <a:pPr algn="l"/>
            <a:endParaRPr lang="it-IT" dirty="0">
              <a:solidFill>
                <a:schemeClr val="bg1"/>
              </a:solidFill>
              <a:latin typeface="Söhne"/>
            </a:endParaRPr>
          </a:p>
          <a:p>
            <a:pPr algn="l"/>
            <a:r>
              <a:rPr lang="it-IT" dirty="0">
                <a:solidFill>
                  <a:schemeClr val="bg1"/>
                </a:solidFill>
                <a:latin typeface="Söhne"/>
              </a:rPr>
              <a:t>Nel file </a:t>
            </a:r>
            <a:r>
              <a:rPr lang="it-IT" dirty="0" err="1">
                <a:solidFill>
                  <a:schemeClr val="bg1"/>
                </a:solidFill>
                <a:latin typeface="Söhne"/>
              </a:rPr>
              <a:t>sign</a:t>
            </a:r>
            <a:r>
              <a:rPr lang="it-IT" dirty="0">
                <a:solidFill>
                  <a:schemeClr val="bg1"/>
                </a:solidFill>
                <a:latin typeface="Söhne"/>
              </a:rPr>
              <a:t>-in abbiamo creato una tabella per creare una </a:t>
            </a:r>
            <a:r>
              <a:rPr lang="it-IT" dirty="0" err="1">
                <a:solidFill>
                  <a:schemeClr val="bg1"/>
                </a:solidFill>
                <a:latin typeface="Söhne"/>
              </a:rPr>
              <a:t>form</a:t>
            </a:r>
            <a:r>
              <a:rPr lang="it-IT" dirty="0">
                <a:solidFill>
                  <a:schemeClr val="bg1"/>
                </a:solidFill>
                <a:latin typeface="Söhne"/>
              </a:rPr>
              <a:t> di registrazione, questa poi la connettiamo con il nome della </a:t>
            </a:r>
            <a:r>
              <a:rPr lang="it-IT" dirty="0" err="1">
                <a:solidFill>
                  <a:schemeClr val="bg1"/>
                </a:solidFill>
                <a:latin typeface="Söhne"/>
              </a:rPr>
              <a:t>form</a:t>
            </a:r>
            <a:r>
              <a:rPr lang="it-IT" dirty="0">
                <a:solidFill>
                  <a:schemeClr val="bg1"/>
                </a:solidFill>
                <a:latin typeface="Söhne"/>
              </a:rPr>
              <a:t> e del </a:t>
            </a:r>
            <a:r>
              <a:rPr lang="it-IT" dirty="0" err="1">
                <a:solidFill>
                  <a:schemeClr val="bg1"/>
                </a:solidFill>
                <a:latin typeface="Söhne"/>
              </a:rPr>
              <a:t>method</a:t>
            </a:r>
            <a:r>
              <a:rPr lang="it-IT" dirty="0">
                <a:solidFill>
                  <a:schemeClr val="bg1"/>
                </a:solidFill>
                <a:latin typeface="Söhne"/>
              </a:rPr>
              <a:t> che si va a collegare con il lato server dell’applicazione. Nel file </a:t>
            </a:r>
            <a:r>
              <a:rPr lang="it-IT" dirty="0" err="1">
                <a:solidFill>
                  <a:schemeClr val="bg1"/>
                </a:solidFill>
                <a:latin typeface="Söhne"/>
              </a:rPr>
              <a:t>sign</a:t>
            </a:r>
            <a:r>
              <a:rPr lang="it-IT" dirty="0">
                <a:solidFill>
                  <a:schemeClr val="bg1"/>
                </a:solidFill>
                <a:latin typeface="Söhne"/>
              </a:rPr>
              <a:t>-in abbiamo usato il file </a:t>
            </a:r>
            <a:r>
              <a:rPr lang="it-IT" dirty="0" err="1">
                <a:solidFill>
                  <a:schemeClr val="bg1"/>
                </a:solidFill>
                <a:latin typeface="Söhne"/>
              </a:rPr>
              <a:t>css</a:t>
            </a:r>
            <a:r>
              <a:rPr lang="it-IT" dirty="0">
                <a:solidFill>
                  <a:schemeClr val="bg1"/>
                </a:solidFill>
                <a:latin typeface="Söhne"/>
              </a:rPr>
              <a:t> che ci permette di creare uno stile di carta di base con un bordo, angoli arrotondati, un'ombreggiatura  e uno sfondo.</a:t>
            </a:r>
          </a:p>
          <a:p>
            <a:pPr algn="l"/>
            <a:endParaRPr lang="it-IT" dirty="0">
              <a:solidFill>
                <a:schemeClr val="bg1"/>
              </a:solidFill>
            </a:endParaRPr>
          </a:p>
        </p:txBody>
      </p:sp>
    </p:spTree>
    <p:extLst>
      <p:ext uri="{BB962C8B-B14F-4D97-AF65-F5344CB8AC3E}">
        <p14:creationId xmlns:p14="http://schemas.microsoft.com/office/powerpoint/2010/main" val="72913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46FAB1-51C9-39E0-A515-8F1232530BCF}"/>
              </a:ext>
            </a:extLst>
          </p:cNvPr>
          <p:cNvSpPr>
            <a:spLocks noGrp="1"/>
          </p:cNvSpPr>
          <p:nvPr>
            <p:ph type="ctrTitle"/>
          </p:nvPr>
        </p:nvSpPr>
        <p:spPr>
          <a:xfrm>
            <a:off x="-265556" y="247650"/>
            <a:ext cx="4420743" cy="1467040"/>
          </a:xfrm>
        </p:spPr>
        <p:txBody>
          <a:bodyPr>
            <a:normAutofit fontScale="90000"/>
          </a:bodyPr>
          <a:lstStyle/>
          <a:p>
            <a:r>
              <a:rPr lang="it-IT" dirty="0" err="1">
                <a:solidFill>
                  <a:schemeClr val="bg1"/>
                </a:solidFill>
              </a:rPr>
              <a:t>Vengeance’s</a:t>
            </a:r>
            <a:r>
              <a:rPr lang="it-IT" dirty="0">
                <a:solidFill>
                  <a:schemeClr val="bg1"/>
                </a:solidFill>
              </a:rPr>
              <a:t> </a:t>
            </a:r>
            <a:r>
              <a:rPr lang="it-IT" dirty="0" err="1">
                <a:solidFill>
                  <a:schemeClr val="bg1"/>
                </a:solidFill>
              </a:rPr>
              <a:t>Journey</a:t>
            </a:r>
            <a:endParaRPr lang="it-IT" dirty="0">
              <a:solidFill>
                <a:schemeClr val="bg1"/>
              </a:solidFill>
            </a:endParaRPr>
          </a:p>
        </p:txBody>
      </p:sp>
      <p:sp>
        <p:nvSpPr>
          <p:cNvPr id="3" name="Sottotitolo 2">
            <a:extLst>
              <a:ext uri="{FF2B5EF4-FFF2-40B4-BE49-F238E27FC236}">
                <a16:creationId xmlns:a16="http://schemas.microsoft.com/office/drawing/2014/main" id="{CBDC9A12-7119-3DAE-DA60-BD0927EA9A43}"/>
              </a:ext>
            </a:extLst>
          </p:cNvPr>
          <p:cNvSpPr>
            <a:spLocks noGrp="1"/>
          </p:cNvSpPr>
          <p:nvPr>
            <p:ph type="subTitle" idx="1"/>
          </p:nvPr>
        </p:nvSpPr>
        <p:spPr>
          <a:xfrm>
            <a:off x="667512" y="2066544"/>
            <a:ext cx="11082528" cy="4543806"/>
          </a:xfrm>
        </p:spPr>
        <p:txBody>
          <a:bodyPr>
            <a:normAutofit/>
          </a:bodyPr>
          <a:lstStyle/>
          <a:p>
            <a:pPr algn="l"/>
            <a:r>
              <a:rPr lang="it-IT" dirty="0">
                <a:solidFill>
                  <a:schemeClr val="bg1"/>
                </a:solidFill>
                <a:latin typeface="Söhne"/>
              </a:rPr>
              <a:t>L’obbiettivo del gioco consiste nell’abbattere il maggior numero di nemici nell’intervallo di tempo stabilito. Ogni volta che un nemico viene eliminato, ne appare immediatamente uno nuovo in una nuova posizione casuale all’interno dell’area di gioco. </a:t>
            </a:r>
          </a:p>
          <a:p>
            <a:pPr algn="l"/>
            <a:r>
              <a:rPr lang="it-IT" dirty="0">
                <a:solidFill>
                  <a:schemeClr val="bg1"/>
                </a:solidFill>
                <a:latin typeface="Söhne"/>
              </a:rPr>
              <a:t>È possibile muoversi e sparare nell’ambiente sia attraverso i tasti indicati, sia tramite i pulsanti presenti sullo schermo.</a:t>
            </a:r>
          </a:p>
          <a:p>
            <a:pPr algn="l"/>
            <a:r>
              <a:rPr lang="it-IT" dirty="0">
                <a:solidFill>
                  <a:schemeClr val="bg1"/>
                </a:solidFill>
                <a:latin typeface="Söhne"/>
              </a:rPr>
              <a:t>Il gioco è stato sviluppato in </a:t>
            </a:r>
            <a:r>
              <a:rPr lang="it-IT" dirty="0" err="1">
                <a:solidFill>
                  <a:schemeClr val="bg1"/>
                </a:solidFill>
                <a:latin typeface="Söhne"/>
              </a:rPr>
              <a:t>javascript</a:t>
            </a:r>
            <a:r>
              <a:rPr lang="it-IT" dirty="0">
                <a:solidFill>
                  <a:schemeClr val="bg1"/>
                </a:solidFill>
                <a:latin typeface="Söhne"/>
              </a:rPr>
              <a:t> usufruendo di librerie specializzate per la grafica tridimensionale. Gli elementi 3D presenti all’interno della scena sono stati generati tramite Blender, famoso software di modellazione digitale. </a:t>
            </a:r>
          </a:p>
        </p:txBody>
      </p:sp>
    </p:spTree>
    <p:extLst>
      <p:ext uri="{BB962C8B-B14F-4D97-AF65-F5344CB8AC3E}">
        <p14:creationId xmlns:p14="http://schemas.microsoft.com/office/powerpoint/2010/main" val="100922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46FAB1-51C9-39E0-A515-8F1232530BCF}"/>
              </a:ext>
            </a:extLst>
          </p:cNvPr>
          <p:cNvSpPr>
            <a:spLocks noGrp="1"/>
          </p:cNvSpPr>
          <p:nvPr>
            <p:ph type="ctrTitle"/>
          </p:nvPr>
        </p:nvSpPr>
        <p:spPr>
          <a:xfrm>
            <a:off x="329184" y="247650"/>
            <a:ext cx="2463927" cy="823913"/>
          </a:xfrm>
        </p:spPr>
        <p:txBody>
          <a:bodyPr>
            <a:normAutofit fontScale="90000"/>
          </a:bodyPr>
          <a:lstStyle/>
          <a:p>
            <a:r>
              <a:rPr lang="it-IT" dirty="0">
                <a:solidFill>
                  <a:schemeClr val="bg1"/>
                </a:solidFill>
              </a:rPr>
              <a:t>Three.js</a:t>
            </a:r>
          </a:p>
        </p:txBody>
      </p:sp>
      <p:sp>
        <p:nvSpPr>
          <p:cNvPr id="3" name="Sottotitolo 2">
            <a:extLst>
              <a:ext uri="{FF2B5EF4-FFF2-40B4-BE49-F238E27FC236}">
                <a16:creationId xmlns:a16="http://schemas.microsoft.com/office/drawing/2014/main" id="{CBDC9A12-7119-3DAE-DA60-BD0927EA9A43}"/>
              </a:ext>
            </a:extLst>
          </p:cNvPr>
          <p:cNvSpPr>
            <a:spLocks noGrp="1"/>
          </p:cNvSpPr>
          <p:nvPr>
            <p:ph type="subTitle" idx="1"/>
          </p:nvPr>
        </p:nvSpPr>
        <p:spPr>
          <a:xfrm>
            <a:off x="4690872" y="3429000"/>
            <a:ext cx="7282052" cy="3181350"/>
          </a:xfrm>
        </p:spPr>
        <p:txBody>
          <a:bodyPr>
            <a:normAutofit/>
          </a:bodyPr>
          <a:lstStyle/>
          <a:p>
            <a:r>
              <a:rPr lang="it-IT" sz="2000" dirty="0">
                <a:solidFill>
                  <a:schemeClr val="bg1"/>
                </a:solidFill>
                <a:latin typeface="Söhne"/>
              </a:rPr>
              <a:t>Essendo la scena un ambiente tridimensionale, la posizione degli oggetti è definita lungo tre assi. In questo modo si ha la </a:t>
            </a:r>
            <a:r>
              <a:rPr lang="it-IT" sz="2000" dirty="0" err="1">
                <a:solidFill>
                  <a:schemeClr val="bg1"/>
                </a:solidFill>
                <a:latin typeface="Söhne"/>
              </a:rPr>
              <a:t>possibilitá</a:t>
            </a:r>
            <a:r>
              <a:rPr lang="it-IT" sz="2000" dirty="0">
                <a:solidFill>
                  <a:schemeClr val="bg1"/>
                </a:solidFill>
                <a:latin typeface="Söhne"/>
              </a:rPr>
              <a:t> di inserirli tenendo conto anche della </a:t>
            </a:r>
            <a:r>
              <a:rPr lang="it-IT" sz="2000" dirty="0" err="1">
                <a:solidFill>
                  <a:schemeClr val="bg1"/>
                </a:solidFill>
                <a:latin typeface="Söhne"/>
              </a:rPr>
              <a:t>profonditá</a:t>
            </a:r>
            <a:r>
              <a:rPr lang="it-IT" sz="2000" dirty="0">
                <a:solidFill>
                  <a:schemeClr val="bg1"/>
                </a:solidFill>
                <a:latin typeface="Söhne"/>
              </a:rPr>
              <a:t>.</a:t>
            </a:r>
          </a:p>
          <a:p>
            <a:r>
              <a:rPr lang="it-IT" sz="2000" dirty="0">
                <a:solidFill>
                  <a:schemeClr val="bg1"/>
                </a:solidFill>
                <a:latin typeface="Söhne"/>
              </a:rPr>
              <a:t>Le </a:t>
            </a:r>
            <a:r>
              <a:rPr lang="it-IT" sz="2000" dirty="0" err="1">
                <a:solidFill>
                  <a:schemeClr val="bg1"/>
                </a:solidFill>
                <a:latin typeface="Söhne"/>
              </a:rPr>
              <a:t>funzionalitá</a:t>
            </a:r>
            <a:r>
              <a:rPr lang="it-IT" sz="2000" dirty="0">
                <a:solidFill>
                  <a:schemeClr val="bg1"/>
                </a:solidFill>
                <a:latin typeface="Söhne"/>
              </a:rPr>
              <a:t> di questa libreria sono innumerevoli come ad esempio: la gestione delle mesh, ovvero reti di poligoni necessarie per la geometri degli oggetti nella scena, la gestione delle collisioni, dei materiali, delle luci, e delle interazioni da parte degli utenti. Inoltre Three.js permette di creare forme geometriche basilari senza la </a:t>
            </a:r>
            <a:r>
              <a:rPr lang="it-IT" sz="2000" dirty="0" err="1">
                <a:solidFill>
                  <a:schemeClr val="bg1"/>
                </a:solidFill>
                <a:latin typeface="Söhne"/>
              </a:rPr>
              <a:t>necessitá</a:t>
            </a:r>
            <a:r>
              <a:rPr lang="it-IT" sz="2000" dirty="0">
                <a:solidFill>
                  <a:schemeClr val="bg1"/>
                </a:solidFill>
                <a:latin typeface="Söhne"/>
              </a:rPr>
              <a:t> di doverle importare.</a:t>
            </a:r>
            <a:endParaRPr lang="it-IT" sz="2000" dirty="0">
              <a:solidFill>
                <a:schemeClr val="bg1"/>
              </a:solidFill>
            </a:endParaRPr>
          </a:p>
        </p:txBody>
      </p:sp>
      <p:sp>
        <p:nvSpPr>
          <p:cNvPr id="4" name="CasellaDiTesto 3">
            <a:extLst>
              <a:ext uri="{FF2B5EF4-FFF2-40B4-BE49-F238E27FC236}">
                <a16:creationId xmlns:a16="http://schemas.microsoft.com/office/drawing/2014/main" id="{3F3609F9-9352-0511-7AF5-300FCCEAAE82}"/>
              </a:ext>
            </a:extLst>
          </p:cNvPr>
          <p:cNvSpPr txBox="1"/>
          <p:nvPr/>
        </p:nvSpPr>
        <p:spPr>
          <a:xfrm>
            <a:off x="701511" y="1071563"/>
            <a:ext cx="3852201" cy="5324535"/>
          </a:xfrm>
          <a:prstGeom prst="rect">
            <a:avLst/>
          </a:prstGeom>
          <a:noFill/>
        </p:spPr>
        <p:txBody>
          <a:bodyPr wrap="square" rtlCol="0">
            <a:spAutoFit/>
          </a:bodyPr>
          <a:lstStyle/>
          <a:p>
            <a:r>
              <a:rPr lang="it-IT" sz="2000" b="0" i="0" dirty="0">
                <a:solidFill>
                  <a:schemeClr val="bg1"/>
                </a:solidFill>
                <a:effectLst/>
                <a:latin typeface="Söhne"/>
              </a:rPr>
              <a:t>Three.js è una libreria JavaScript open source che permette di creare grafica 3D e animazioni all'interno del browser. Ess</a:t>
            </a:r>
            <a:r>
              <a:rPr lang="it-IT" sz="2000" dirty="0">
                <a:solidFill>
                  <a:schemeClr val="bg1"/>
                </a:solidFill>
                <a:latin typeface="Söhne"/>
              </a:rPr>
              <a:t>a permette di definire le </a:t>
            </a:r>
            <a:r>
              <a:rPr lang="it-IT" sz="2000" b="0" i="0" dirty="0">
                <a:solidFill>
                  <a:schemeClr val="bg1"/>
                </a:solidFill>
                <a:effectLst/>
                <a:latin typeface="Söhne"/>
              </a:rPr>
              <a:t>proprietà degli oggetti importati e modificarli apportando delle texture o inserendo le luci e le ombre nell’ambiente.</a:t>
            </a:r>
          </a:p>
          <a:p>
            <a:r>
              <a:rPr lang="it-IT" sz="2000" dirty="0">
                <a:solidFill>
                  <a:schemeClr val="bg1"/>
                </a:solidFill>
                <a:latin typeface="Söhne"/>
              </a:rPr>
              <a:t>Per quanto concerne la visualizzazione della scena, viene posta una camera che definisce il punto di vista dell’osservatore. Quindi spostando o ruotando la camera è possibile dare l’idea di movimento in prima persona all’interno della scena.</a:t>
            </a:r>
          </a:p>
        </p:txBody>
      </p:sp>
      <p:pic>
        <p:nvPicPr>
          <p:cNvPr id="5" name="Immagine 4">
            <a:extLst>
              <a:ext uri="{FF2B5EF4-FFF2-40B4-BE49-F238E27FC236}">
                <a16:creationId xmlns:a16="http://schemas.microsoft.com/office/drawing/2014/main" id="{B0A938B7-FD13-7B3C-2EDD-994E739415CD}"/>
              </a:ext>
            </a:extLst>
          </p:cNvPr>
          <p:cNvPicPr>
            <a:picLocks noChangeAspect="1"/>
          </p:cNvPicPr>
          <p:nvPr/>
        </p:nvPicPr>
        <p:blipFill>
          <a:blip r:embed="rId3"/>
          <a:stretch>
            <a:fillRect/>
          </a:stretch>
        </p:blipFill>
        <p:spPr>
          <a:xfrm>
            <a:off x="5569465" y="411480"/>
            <a:ext cx="5205919" cy="2928330"/>
          </a:xfrm>
          <a:prstGeom prst="rect">
            <a:avLst/>
          </a:prstGeom>
        </p:spPr>
      </p:pic>
    </p:spTree>
    <p:extLst>
      <p:ext uri="{BB962C8B-B14F-4D97-AF65-F5344CB8AC3E}">
        <p14:creationId xmlns:p14="http://schemas.microsoft.com/office/powerpoint/2010/main" val="484416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46FAB1-51C9-39E0-A515-8F1232530BCF}"/>
              </a:ext>
            </a:extLst>
          </p:cNvPr>
          <p:cNvSpPr>
            <a:spLocks noGrp="1"/>
          </p:cNvSpPr>
          <p:nvPr>
            <p:ph type="ctrTitle"/>
          </p:nvPr>
        </p:nvSpPr>
        <p:spPr>
          <a:xfrm>
            <a:off x="367285" y="268223"/>
            <a:ext cx="2961132" cy="823913"/>
          </a:xfrm>
        </p:spPr>
        <p:txBody>
          <a:bodyPr>
            <a:normAutofit fontScale="90000"/>
          </a:bodyPr>
          <a:lstStyle/>
          <a:p>
            <a:r>
              <a:rPr lang="it-IT" dirty="0">
                <a:solidFill>
                  <a:schemeClr val="bg1"/>
                </a:solidFill>
              </a:rPr>
              <a:t>Cannon.js</a:t>
            </a:r>
          </a:p>
        </p:txBody>
      </p:sp>
      <p:sp>
        <p:nvSpPr>
          <p:cNvPr id="5" name="CasellaDiTesto 4">
            <a:extLst>
              <a:ext uri="{FF2B5EF4-FFF2-40B4-BE49-F238E27FC236}">
                <a16:creationId xmlns:a16="http://schemas.microsoft.com/office/drawing/2014/main" id="{A67C2C18-EED1-842C-8A6F-94CF7440D117}"/>
              </a:ext>
            </a:extLst>
          </p:cNvPr>
          <p:cNvSpPr txBox="1"/>
          <p:nvPr/>
        </p:nvSpPr>
        <p:spPr>
          <a:xfrm>
            <a:off x="560070" y="1246288"/>
            <a:ext cx="5292090" cy="5016758"/>
          </a:xfrm>
          <a:prstGeom prst="rect">
            <a:avLst/>
          </a:prstGeom>
          <a:noFill/>
        </p:spPr>
        <p:txBody>
          <a:bodyPr wrap="square">
            <a:spAutoFit/>
          </a:bodyPr>
          <a:lstStyle/>
          <a:p>
            <a:pPr algn="l"/>
            <a:r>
              <a:rPr lang="it-IT" sz="2000" b="0" i="0" dirty="0">
                <a:solidFill>
                  <a:schemeClr val="bg1"/>
                </a:solidFill>
                <a:effectLst/>
                <a:latin typeface="Söhne"/>
              </a:rPr>
              <a:t>Cannon.js è una libreria open-source di fisica 3D per JavaScript utilizzata per simulare il movimento e la collisione di oggetti in un ambiente 3D. </a:t>
            </a:r>
          </a:p>
          <a:p>
            <a:pPr algn="l"/>
            <a:r>
              <a:rPr lang="it-IT" sz="2000" dirty="0">
                <a:solidFill>
                  <a:schemeClr val="bg1"/>
                </a:solidFill>
                <a:latin typeface="Söhne"/>
              </a:rPr>
              <a:t>Essa</a:t>
            </a:r>
            <a:r>
              <a:rPr lang="it-IT" sz="2000" b="0" i="0" dirty="0">
                <a:solidFill>
                  <a:schemeClr val="bg1"/>
                </a:solidFill>
                <a:effectLst/>
                <a:latin typeface="Söhne"/>
              </a:rPr>
              <a:t> fornisce un'implementazione completa di un motore di fisica 3D che può gestire molte situazioni fisiche, come la gravità, la frizione, la collisione e la forza. Cannon.js offre molte funzionalità utili per simulare la fisica 3D</a:t>
            </a:r>
            <a:r>
              <a:rPr lang="it-IT" sz="2000" dirty="0">
                <a:solidFill>
                  <a:schemeClr val="bg1"/>
                </a:solidFill>
                <a:latin typeface="Söhne"/>
              </a:rPr>
              <a:t> </a:t>
            </a:r>
            <a:r>
              <a:rPr lang="it-IT" sz="2000" b="0" i="0" dirty="0">
                <a:solidFill>
                  <a:schemeClr val="bg1"/>
                </a:solidFill>
                <a:effectLst/>
                <a:latin typeface="Söhne"/>
              </a:rPr>
              <a:t>come: la gestione delle collisioni tra oggetti, la creazione di giunti e vincoli tra gli oggetti e la gestione delle forze esterne come la gravità e il vento.</a:t>
            </a:r>
          </a:p>
          <a:p>
            <a:pPr algn="l"/>
            <a:r>
              <a:rPr lang="it-IT" sz="2000" b="0" i="0" dirty="0">
                <a:solidFill>
                  <a:schemeClr val="bg1"/>
                </a:solidFill>
                <a:effectLst/>
                <a:latin typeface="Söhne"/>
              </a:rPr>
              <a:t>Cannon.js può essere utilizzato in combinazione con Three.js per creare esperienze 3D all'interno del browser. </a:t>
            </a:r>
          </a:p>
        </p:txBody>
      </p:sp>
      <p:pic>
        <p:nvPicPr>
          <p:cNvPr id="7" name="Immagine 6">
            <a:extLst>
              <a:ext uri="{FF2B5EF4-FFF2-40B4-BE49-F238E27FC236}">
                <a16:creationId xmlns:a16="http://schemas.microsoft.com/office/drawing/2014/main" id="{E451DE54-6F15-4C82-DD0F-15200834DD73}"/>
              </a:ext>
            </a:extLst>
          </p:cNvPr>
          <p:cNvPicPr>
            <a:picLocks noChangeAspect="1"/>
          </p:cNvPicPr>
          <p:nvPr/>
        </p:nvPicPr>
        <p:blipFill>
          <a:blip r:embed="rId3"/>
          <a:stretch>
            <a:fillRect/>
          </a:stretch>
        </p:blipFill>
        <p:spPr>
          <a:xfrm>
            <a:off x="6619356" y="1702927"/>
            <a:ext cx="4738254" cy="3452145"/>
          </a:xfrm>
          <a:prstGeom prst="rect">
            <a:avLst/>
          </a:prstGeom>
        </p:spPr>
      </p:pic>
    </p:spTree>
    <p:extLst>
      <p:ext uri="{BB962C8B-B14F-4D97-AF65-F5344CB8AC3E}">
        <p14:creationId xmlns:p14="http://schemas.microsoft.com/office/powerpoint/2010/main" val="186849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46FAB1-51C9-39E0-A515-8F1232530BCF}"/>
              </a:ext>
            </a:extLst>
          </p:cNvPr>
          <p:cNvSpPr>
            <a:spLocks noGrp="1"/>
          </p:cNvSpPr>
          <p:nvPr>
            <p:ph type="ctrTitle"/>
          </p:nvPr>
        </p:nvSpPr>
        <p:spPr>
          <a:xfrm>
            <a:off x="137160" y="247650"/>
            <a:ext cx="2564511" cy="823913"/>
          </a:xfrm>
        </p:spPr>
        <p:txBody>
          <a:bodyPr>
            <a:normAutofit fontScale="90000"/>
          </a:bodyPr>
          <a:lstStyle/>
          <a:p>
            <a:r>
              <a:rPr lang="it-IT" dirty="0" err="1">
                <a:solidFill>
                  <a:schemeClr val="bg1"/>
                </a:solidFill>
              </a:rPr>
              <a:t>BackEnd</a:t>
            </a:r>
            <a:endParaRPr lang="it-IT" dirty="0">
              <a:solidFill>
                <a:schemeClr val="bg1"/>
              </a:solidFill>
            </a:endParaRPr>
          </a:p>
        </p:txBody>
      </p:sp>
      <p:sp>
        <p:nvSpPr>
          <p:cNvPr id="3" name="Sottotitolo 2">
            <a:extLst>
              <a:ext uri="{FF2B5EF4-FFF2-40B4-BE49-F238E27FC236}">
                <a16:creationId xmlns:a16="http://schemas.microsoft.com/office/drawing/2014/main" id="{CBDC9A12-7119-3DAE-DA60-BD0927EA9A43}"/>
              </a:ext>
            </a:extLst>
          </p:cNvPr>
          <p:cNvSpPr>
            <a:spLocks noGrp="1"/>
          </p:cNvSpPr>
          <p:nvPr>
            <p:ph type="subTitle" idx="1"/>
          </p:nvPr>
        </p:nvSpPr>
        <p:spPr>
          <a:xfrm>
            <a:off x="228599" y="1261873"/>
            <a:ext cx="5010913" cy="5348478"/>
          </a:xfrm>
        </p:spPr>
        <p:txBody>
          <a:bodyPr/>
          <a:lstStyle/>
          <a:p>
            <a:pPr algn="l"/>
            <a:r>
              <a:rPr lang="it-IT" b="0" i="0" u="none" strike="noStrike" kern="1200" cap="none" dirty="0">
                <a:ln>
                  <a:noFill/>
                </a:ln>
                <a:solidFill>
                  <a:schemeClr val="bg1"/>
                </a:solidFill>
                <a:latin typeface="Söhne"/>
                <a:ea typeface="DejaVu Sans" pitchFamily="2"/>
                <a:cs typeface="DejaVu Sans" pitchFamily="2"/>
              </a:rPr>
              <a:t>Il </a:t>
            </a:r>
            <a:r>
              <a:rPr lang="it-IT" b="0" i="0" u="none" strike="noStrike" kern="1200" cap="none" dirty="0" err="1">
                <a:ln>
                  <a:noFill/>
                </a:ln>
                <a:solidFill>
                  <a:schemeClr val="bg1"/>
                </a:solidFill>
                <a:latin typeface="Söhne"/>
                <a:ea typeface="DejaVu Sans" pitchFamily="2"/>
                <a:cs typeface="DejaVu Sans" pitchFamily="2"/>
              </a:rPr>
              <a:t>backend</a:t>
            </a:r>
            <a:r>
              <a:rPr lang="it-IT" b="0" i="0" u="none" strike="noStrike" kern="1200" cap="none" dirty="0">
                <a:ln>
                  <a:noFill/>
                </a:ln>
                <a:solidFill>
                  <a:schemeClr val="bg1"/>
                </a:solidFill>
                <a:latin typeface="Söhne"/>
                <a:ea typeface="DejaVu Sans" pitchFamily="2"/>
                <a:cs typeface="DejaVu Sans" pitchFamily="2"/>
              </a:rPr>
              <a:t> in una web app si occupa di gestire le funzioni essenziali per il funzionamento dell’app, esso gestisce l’elaborazione e il recupero dei dati nel database, gestendo le richieste dell’utente.</a:t>
            </a:r>
          </a:p>
          <a:p>
            <a:endParaRPr lang="it-IT" dirty="0"/>
          </a:p>
          <a:p>
            <a:pPr algn="l"/>
            <a:endParaRPr lang="it-IT" dirty="0"/>
          </a:p>
          <a:p>
            <a:pPr algn="l"/>
            <a:endParaRPr lang="it-IT" dirty="0"/>
          </a:p>
        </p:txBody>
      </p:sp>
      <p:pic>
        <p:nvPicPr>
          <p:cNvPr id="4" name="Immagine 3">
            <a:extLst>
              <a:ext uri="{FF2B5EF4-FFF2-40B4-BE49-F238E27FC236}">
                <a16:creationId xmlns:a16="http://schemas.microsoft.com/office/drawing/2014/main" id="{6A320A16-348C-11EC-C1AD-1013B56D1FD4}"/>
              </a:ext>
            </a:extLst>
          </p:cNvPr>
          <p:cNvPicPr>
            <a:picLocks noChangeAspect="1"/>
          </p:cNvPicPr>
          <p:nvPr/>
        </p:nvPicPr>
        <p:blipFill>
          <a:blip r:embed="rId3"/>
          <a:stretch>
            <a:fillRect/>
          </a:stretch>
        </p:blipFill>
        <p:spPr>
          <a:xfrm>
            <a:off x="4291563" y="3726359"/>
            <a:ext cx="3608873" cy="2116536"/>
          </a:xfrm>
          <a:prstGeom prst="rect">
            <a:avLst/>
          </a:prstGeom>
        </p:spPr>
      </p:pic>
      <p:sp>
        <p:nvSpPr>
          <p:cNvPr id="9" name="CasellaDiTesto 8">
            <a:extLst>
              <a:ext uri="{FF2B5EF4-FFF2-40B4-BE49-F238E27FC236}">
                <a16:creationId xmlns:a16="http://schemas.microsoft.com/office/drawing/2014/main" id="{F747D6D8-470B-F2C1-FB34-85AA20311A4F}"/>
              </a:ext>
            </a:extLst>
          </p:cNvPr>
          <p:cNvSpPr txBox="1"/>
          <p:nvPr/>
        </p:nvSpPr>
        <p:spPr>
          <a:xfrm>
            <a:off x="6832333" y="1185241"/>
            <a:ext cx="4085603" cy="1477328"/>
          </a:xfrm>
          <a:prstGeom prst="rect">
            <a:avLst/>
          </a:prstGeom>
          <a:noFill/>
        </p:spPr>
        <p:txBody>
          <a:bodyPr wrap="square" rtlCol="0">
            <a:spAutoFit/>
          </a:bodyPr>
          <a:lstStyle/>
          <a:p>
            <a:r>
              <a:rPr lang="it-IT" sz="2400" b="0" i="0" u="none" strike="noStrike" kern="1200" cap="none" dirty="0">
                <a:ln>
                  <a:noFill/>
                </a:ln>
                <a:solidFill>
                  <a:schemeClr val="bg1"/>
                </a:solidFill>
                <a:latin typeface="Söhne"/>
                <a:ea typeface="DejaVu Sans" pitchFamily="2"/>
                <a:cs typeface="DejaVu Sans" pitchFamily="2"/>
              </a:rPr>
              <a:t>Esso comunica con il </a:t>
            </a:r>
            <a:r>
              <a:rPr lang="it-IT" sz="2400" b="0" i="0" u="none" strike="noStrike" kern="1200" cap="none" dirty="0" err="1">
                <a:ln>
                  <a:noFill/>
                </a:ln>
                <a:solidFill>
                  <a:schemeClr val="bg1"/>
                </a:solidFill>
                <a:latin typeface="Söhne"/>
                <a:ea typeface="DejaVu Sans" pitchFamily="2"/>
                <a:cs typeface="DejaVu Sans" pitchFamily="2"/>
              </a:rPr>
              <a:t>Frontend</a:t>
            </a:r>
            <a:r>
              <a:rPr lang="it-IT" sz="2400" b="0" i="0" u="none" strike="noStrike" kern="1200" cap="none" dirty="0">
                <a:ln>
                  <a:noFill/>
                </a:ln>
                <a:solidFill>
                  <a:schemeClr val="bg1"/>
                </a:solidFill>
                <a:latin typeface="Söhne"/>
                <a:ea typeface="DejaVu Sans" pitchFamily="2"/>
                <a:cs typeface="DejaVu Sans" pitchFamily="2"/>
              </a:rPr>
              <a:t>  rispondendo ed elaborando le richieste fatte da quest’ultimo</a:t>
            </a:r>
            <a:r>
              <a:rPr lang="it-IT" sz="1800" b="0" i="0" u="none" strike="noStrike" kern="1200" cap="none" dirty="0">
                <a:ln>
                  <a:noFill/>
                </a:ln>
                <a:solidFill>
                  <a:schemeClr val="bg1"/>
                </a:solidFill>
                <a:latin typeface="Söhne"/>
                <a:ea typeface="DejaVu Sans" pitchFamily="2"/>
                <a:cs typeface="DejaVu Sans" pitchFamily="2"/>
              </a:rPr>
              <a:t>.</a:t>
            </a:r>
          </a:p>
          <a:p>
            <a:endParaRPr lang="it-IT" dirty="0"/>
          </a:p>
        </p:txBody>
      </p:sp>
    </p:spTree>
    <p:extLst>
      <p:ext uri="{BB962C8B-B14F-4D97-AF65-F5344CB8AC3E}">
        <p14:creationId xmlns:p14="http://schemas.microsoft.com/office/powerpoint/2010/main" val="3026078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EA6B0915-AFAE-C58A-BE8A-8FD2AE167883}"/>
              </a:ext>
            </a:extLst>
          </p:cNvPr>
          <p:cNvSpPr>
            <a:spLocks noGrp="1"/>
          </p:cNvSpPr>
          <p:nvPr>
            <p:ph type="subTitle" idx="1"/>
          </p:nvPr>
        </p:nvSpPr>
        <p:spPr>
          <a:xfrm>
            <a:off x="200025" y="657225"/>
            <a:ext cx="11915775" cy="6038850"/>
          </a:xfrm>
        </p:spPr>
        <p:txBody>
          <a:bodyPr/>
          <a:lstStyle/>
          <a:p>
            <a:pPr algn="l"/>
            <a:r>
              <a:rPr lang="it-IT" b="0" i="0" u="none" strike="noStrike" kern="1200" cap="none" dirty="0">
                <a:ln>
                  <a:noFill/>
                </a:ln>
                <a:solidFill>
                  <a:schemeClr val="bg1"/>
                </a:solidFill>
                <a:latin typeface="Söhne"/>
                <a:ea typeface="DejaVu Sans" pitchFamily="2"/>
                <a:cs typeface="DejaVu Sans" pitchFamily="2"/>
              </a:rPr>
              <a:t>Per il nostro progetto abbiamo usato </a:t>
            </a:r>
            <a:r>
              <a:rPr lang="it-IT" b="0" i="0" u="none" strike="noStrike" kern="1200" cap="none" dirty="0" err="1">
                <a:ln>
                  <a:noFill/>
                </a:ln>
                <a:solidFill>
                  <a:schemeClr val="bg1"/>
                </a:solidFill>
                <a:latin typeface="Söhne"/>
                <a:ea typeface="DejaVu Sans" pitchFamily="2"/>
                <a:cs typeface="DejaVu Sans" pitchFamily="2"/>
              </a:rPr>
              <a:t>python</a:t>
            </a:r>
            <a:r>
              <a:rPr lang="it-IT" b="0" i="0" u="none" strike="noStrike" kern="1200" cap="none" dirty="0">
                <a:ln>
                  <a:noFill/>
                </a:ln>
                <a:solidFill>
                  <a:schemeClr val="bg1"/>
                </a:solidFill>
                <a:latin typeface="Söhne"/>
                <a:ea typeface="DejaVu Sans" pitchFamily="2"/>
                <a:cs typeface="DejaVu Sans" pitchFamily="2"/>
              </a:rPr>
              <a:t> per la parte di </a:t>
            </a:r>
            <a:r>
              <a:rPr lang="it-IT" b="0" i="0" u="none" strike="noStrike" kern="1200" cap="none" dirty="0" err="1">
                <a:ln>
                  <a:noFill/>
                </a:ln>
                <a:solidFill>
                  <a:schemeClr val="bg1"/>
                </a:solidFill>
                <a:latin typeface="Söhne"/>
                <a:ea typeface="DejaVu Sans" pitchFamily="2"/>
                <a:cs typeface="DejaVu Sans" pitchFamily="2"/>
              </a:rPr>
              <a:t>backend</a:t>
            </a:r>
            <a:r>
              <a:rPr lang="it-IT" b="0" i="0" u="none" strike="noStrike" kern="1200" cap="none" dirty="0">
                <a:ln>
                  <a:noFill/>
                </a:ln>
                <a:solidFill>
                  <a:schemeClr val="bg1"/>
                </a:solidFill>
                <a:latin typeface="Söhne"/>
                <a:ea typeface="DejaVu Sans" pitchFamily="2"/>
                <a:cs typeface="DejaVu Sans" pitchFamily="2"/>
              </a:rPr>
              <a:t>, creando un file app.py che gestisce le richieste del </a:t>
            </a:r>
            <a:r>
              <a:rPr lang="it-IT" b="0" i="0" u="none" strike="noStrike" kern="1200" cap="none" dirty="0" err="1">
                <a:ln>
                  <a:noFill/>
                </a:ln>
                <a:solidFill>
                  <a:schemeClr val="bg1"/>
                </a:solidFill>
                <a:latin typeface="Söhne"/>
                <a:ea typeface="DejaVu Sans" pitchFamily="2"/>
                <a:cs typeface="DejaVu Sans" pitchFamily="2"/>
              </a:rPr>
              <a:t>Frontend</a:t>
            </a:r>
            <a:r>
              <a:rPr lang="it-IT" b="0" i="0" u="none" strike="noStrike" kern="1200" cap="none" dirty="0">
                <a:ln>
                  <a:noFill/>
                </a:ln>
                <a:solidFill>
                  <a:schemeClr val="bg1"/>
                </a:solidFill>
                <a:latin typeface="Söhne"/>
                <a:ea typeface="DejaVu Sans" pitchFamily="2"/>
                <a:cs typeface="DejaVu Sans" pitchFamily="2"/>
              </a:rPr>
              <a:t> tramite un decoratore di funzioni che viene usato dal framework web </a:t>
            </a:r>
            <a:r>
              <a:rPr lang="it-IT" b="0" i="0" u="none" strike="noStrike" kern="1200" cap="none" dirty="0" err="1">
                <a:ln>
                  <a:noFill/>
                </a:ln>
                <a:solidFill>
                  <a:schemeClr val="bg1"/>
                </a:solidFill>
                <a:latin typeface="Söhne"/>
                <a:ea typeface="DejaVu Sans" pitchFamily="2"/>
                <a:cs typeface="DejaVu Sans" pitchFamily="2"/>
              </a:rPr>
              <a:t>Flask</a:t>
            </a:r>
            <a:r>
              <a:rPr lang="it-IT" b="0" i="0" u="none" strike="noStrike" kern="1200" cap="none" dirty="0">
                <a:ln>
                  <a:noFill/>
                </a:ln>
                <a:solidFill>
                  <a:schemeClr val="bg1"/>
                </a:solidFill>
                <a:latin typeface="Söhne"/>
                <a:ea typeface="DejaVu Sans" pitchFamily="2"/>
                <a:cs typeface="DejaVu Sans" pitchFamily="2"/>
              </a:rPr>
              <a:t>  (@app.route)</a:t>
            </a:r>
          </a:p>
          <a:p>
            <a:pPr algn="l"/>
            <a:endParaRPr lang="it-IT" sz="2000" dirty="0">
              <a:latin typeface="Söhne"/>
            </a:endParaRPr>
          </a:p>
          <a:p>
            <a:pPr algn="l"/>
            <a:endParaRPr lang="it-IT" dirty="0"/>
          </a:p>
          <a:p>
            <a:pPr algn="l"/>
            <a:r>
              <a:rPr lang="it-IT" b="0" i="0" u="none" strike="noStrike" kern="1200" cap="none" dirty="0">
                <a:ln>
                  <a:noFill/>
                </a:ln>
                <a:solidFill>
                  <a:schemeClr val="bg1"/>
                </a:solidFill>
                <a:latin typeface="Söhne"/>
                <a:ea typeface="DejaVu Sans" pitchFamily="2"/>
                <a:cs typeface="DejaVu Sans" pitchFamily="2"/>
              </a:rPr>
              <a:t>Il descrittore @app.route è composto da due parametri: il primo corrisponde all’URL dove il </a:t>
            </a:r>
            <a:r>
              <a:rPr lang="it-IT" b="0" i="0" u="none" strike="noStrike" kern="1200" cap="none" dirty="0" err="1">
                <a:ln>
                  <a:noFill/>
                </a:ln>
                <a:solidFill>
                  <a:schemeClr val="bg1"/>
                </a:solidFill>
                <a:latin typeface="Söhne"/>
                <a:ea typeface="DejaVu Sans" pitchFamily="2"/>
                <a:cs typeface="DejaVu Sans" pitchFamily="2"/>
              </a:rPr>
              <a:t>frontend</a:t>
            </a:r>
            <a:r>
              <a:rPr lang="it-IT" b="0" i="0" u="none" strike="noStrike" kern="1200" cap="none" dirty="0">
                <a:ln>
                  <a:noFill/>
                </a:ln>
                <a:solidFill>
                  <a:schemeClr val="bg1"/>
                </a:solidFill>
                <a:latin typeface="Söhne"/>
                <a:ea typeface="DejaVu Sans" pitchFamily="2"/>
                <a:cs typeface="DejaVu Sans" pitchFamily="2"/>
              </a:rPr>
              <a:t> fa una richiesta al </a:t>
            </a:r>
            <a:r>
              <a:rPr lang="it-IT" b="0" i="0" u="none" strike="noStrike" kern="1200" cap="none" dirty="0" err="1">
                <a:ln>
                  <a:noFill/>
                </a:ln>
                <a:solidFill>
                  <a:schemeClr val="bg1"/>
                </a:solidFill>
                <a:latin typeface="Söhne"/>
                <a:ea typeface="DejaVu Sans" pitchFamily="2"/>
                <a:cs typeface="DejaVu Sans" pitchFamily="2"/>
              </a:rPr>
              <a:t>backend</a:t>
            </a:r>
            <a:r>
              <a:rPr lang="it-IT" b="0" i="0" u="none" strike="noStrike" kern="1200" cap="none" dirty="0">
                <a:ln>
                  <a:noFill/>
                </a:ln>
                <a:solidFill>
                  <a:schemeClr val="bg1"/>
                </a:solidFill>
                <a:latin typeface="Söhne"/>
                <a:ea typeface="DejaVu Sans" pitchFamily="2"/>
                <a:cs typeface="DejaVu Sans" pitchFamily="2"/>
              </a:rPr>
              <a:t>; il secondo specifica il tipo di richiesta  POST (quando si vogliono inviare dati al server),  GET(quando si recuperano informazione dal server).</a:t>
            </a:r>
          </a:p>
          <a:p>
            <a:pPr algn="l"/>
            <a:endParaRPr lang="it-IT" dirty="0"/>
          </a:p>
        </p:txBody>
      </p:sp>
      <p:pic>
        <p:nvPicPr>
          <p:cNvPr id="5" name="Immagine 4">
            <a:extLst>
              <a:ext uri="{FF2B5EF4-FFF2-40B4-BE49-F238E27FC236}">
                <a16:creationId xmlns:a16="http://schemas.microsoft.com/office/drawing/2014/main" id="{56E5E7D5-6C01-4C96-0183-EDCC7D5CEEB3}"/>
              </a:ext>
            </a:extLst>
          </p:cNvPr>
          <p:cNvPicPr>
            <a:picLocks noChangeAspect="1"/>
          </p:cNvPicPr>
          <p:nvPr/>
        </p:nvPicPr>
        <p:blipFill>
          <a:blip r:embed="rId3">
            <a:lum/>
            <a:alphaModFix/>
          </a:blip>
          <a:srcRect/>
          <a:stretch>
            <a:fillRect/>
          </a:stretch>
        </p:blipFill>
        <p:spPr>
          <a:xfrm>
            <a:off x="4499730" y="4090146"/>
            <a:ext cx="2942280" cy="1645560"/>
          </a:xfrm>
          <a:prstGeom prst="rect">
            <a:avLst/>
          </a:prstGeom>
          <a:noFill/>
          <a:ln>
            <a:noFill/>
          </a:ln>
        </p:spPr>
      </p:pic>
    </p:spTree>
    <p:extLst>
      <p:ext uri="{BB962C8B-B14F-4D97-AF65-F5344CB8AC3E}">
        <p14:creationId xmlns:p14="http://schemas.microsoft.com/office/powerpoint/2010/main" val="248669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CC4EA478-AED6-3756-AA10-6944FD1B8F21}"/>
              </a:ext>
            </a:extLst>
          </p:cNvPr>
          <p:cNvSpPr>
            <a:spLocks noGrp="1"/>
          </p:cNvSpPr>
          <p:nvPr>
            <p:ph type="subTitle" idx="1"/>
          </p:nvPr>
        </p:nvSpPr>
        <p:spPr>
          <a:xfrm>
            <a:off x="142875" y="304800"/>
            <a:ext cx="6175629" cy="6457950"/>
          </a:xfrm>
        </p:spPr>
        <p:txBody>
          <a:bodyPr>
            <a:normAutofit/>
          </a:bodyPr>
          <a:lstStyle/>
          <a:p>
            <a:pPr algn="l"/>
            <a:r>
              <a:rPr lang="it-IT" dirty="0">
                <a:solidFill>
                  <a:schemeClr val="bg1"/>
                </a:solidFill>
                <a:latin typeface="Söhne"/>
              </a:rPr>
              <a:t>Per memorizzare i dati recuperati dal client tramite le </a:t>
            </a:r>
            <a:r>
              <a:rPr lang="it-IT" dirty="0" err="1">
                <a:solidFill>
                  <a:schemeClr val="bg1"/>
                </a:solidFill>
                <a:latin typeface="Söhne"/>
              </a:rPr>
              <a:t>form</a:t>
            </a:r>
            <a:r>
              <a:rPr lang="it-IT" dirty="0">
                <a:solidFill>
                  <a:schemeClr val="bg1"/>
                </a:solidFill>
                <a:latin typeface="Söhne"/>
              </a:rPr>
              <a:t> di registrazione e login abbiamo utilizzato un database </a:t>
            </a:r>
            <a:r>
              <a:rPr lang="it-IT" dirty="0" err="1">
                <a:solidFill>
                  <a:schemeClr val="bg1"/>
                </a:solidFill>
                <a:latin typeface="Söhne"/>
              </a:rPr>
              <a:t>nosql</a:t>
            </a:r>
            <a:r>
              <a:rPr lang="it-IT" dirty="0">
                <a:solidFill>
                  <a:schemeClr val="bg1"/>
                </a:solidFill>
                <a:latin typeface="Söhne"/>
              </a:rPr>
              <a:t> (</a:t>
            </a:r>
            <a:r>
              <a:rPr lang="it-IT" dirty="0" err="1">
                <a:solidFill>
                  <a:schemeClr val="bg1"/>
                </a:solidFill>
                <a:latin typeface="Söhne"/>
              </a:rPr>
              <a:t>mongo</a:t>
            </a:r>
            <a:r>
              <a:rPr lang="it-IT" dirty="0">
                <a:solidFill>
                  <a:schemeClr val="bg1"/>
                </a:solidFill>
                <a:latin typeface="Söhne"/>
              </a:rPr>
              <a:t> </a:t>
            </a:r>
            <a:r>
              <a:rPr lang="it-IT" dirty="0" err="1">
                <a:solidFill>
                  <a:schemeClr val="bg1"/>
                </a:solidFill>
                <a:latin typeface="Söhne"/>
              </a:rPr>
              <a:t>db</a:t>
            </a:r>
            <a:r>
              <a:rPr lang="it-IT" dirty="0">
                <a:solidFill>
                  <a:schemeClr val="bg1"/>
                </a:solidFill>
                <a:latin typeface="Söhne"/>
              </a:rPr>
              <a:t>) contenuto in un </a:t>
            </a:r>
            <a:r>
              <a:rPr lang="it-IT" dirty="0" err="1">
                <a:solidFill>
                  <a:schemeClr val="bg1"/>
                </a:solidFill>
                <a:latin typeface="Söhne"/>
              </a:rPr>
              <a:t>docker</a:t>
            </a:r>
            <a:endParaRPr lang="it-IT" dirty="0">
              <a:solidFill>
                <a:schemeClr val="bg1"/>
              </a:solidFill>
              <a:latin typeface="Söhne"/>
            </a:endParaRPr>
          </a:p>
          <a:p>
            <a:pPr algn="l"/>
            <a:endParaRPr lang="it-IT" sz="2400" b="0" i="0" u="none" strike="noStrike" kern="1200" cap="none" dirty="0">
              <a:ln>
                <a:noFill/>
              </a:ln>
              <a:solidFill>
                <a:srgbClr val="FFFFFF"/>
              </a:solidFill>
              <a:latin typeface="Liberation Sans" pitchFamily="18"/>
              <a:ea typeface="DejaVu Sans" pitchFamily="2"/>
              <a:cs typeface="DejaVu Sans" pitchFamily="2"/>
            </a:endParaRPr>
          </a:p>
          <a:p>
            <a:pPr algn="l"/>
            <a:r>
              <a:rPr lang="it-IT" sz="2400" b="0" i="0" u="none" strike="noStrike" kern="1200" cap="none" dirty="0">
                <a:ln>
                  <a:noFill/>
                </a:ln>
                <a:solidFill>
                  <a:srgbClr val="FFFFFF"/>
                </a:solidFill>
                <a:latin typeface="Söhne"/>
                <a:ea typeface="DejaVu Sans" pitchFamily="2"/>
                <a:cs typeface="DejaVu Sans" pitchFamily="2"/>
              </a:rPr>
              <a:t>Per passare i dati da client a server abbiamo attuato diversi step, facendo utilizzo sia del file script.js in </a:t>
            </a:r>
            <a:r>
              <a:rPr lang="it-IT" sz="2400" b="0" i="0" u="none" strike="noStrike" kern="1200" cap="none" dirty="0" err="1">
                <a:ln>
                  <a:noFill/>
                </a:ln>
                <a:solidFill>
                  <a:srgbClr val="FFFFFF"/>
                </a:solidFill>
                <a:latin typeface="Söhne"/>
                <a:ea typeface="DejaVu Sans" pitchFamily="2"/>
                <a:cs typeface="DejaVu Sans" pitchFamily="2"/>
              </a:rPr>
              <a:t>javascript</a:t>
            </a:r>
            <a:r>
              <a:rPr lang="it-IT" sz="2400" b="0" i="0" u="none" strike="noStrike" kern="1200" cap="none" dirty="0">
                <a:ln>
                  <a:noFill/>
                </a:ln>
                <a:solidFill>
                  <a:srgbClr val="FFFFFF"/>
                </a:solidFill>
                <a:latin typeface="Söhne"/>
                <a:ea typeface="DejaVu Sans" pitchFamily="2"/>
                <a:cs typeface="DejaVu Sans" pitchFamily="2"/>
              </a:rPr>
              <a:t> che del file app.py in </a:t>
            </a:r>
            <a:r>
              <a:rPr lang="it-IT" sz="2400" b="0" i="0" u="none" strike="noStrike" kern="1200" cap="none" dirty="0" err="1">
                <a:ln>
                  <a:noFill/>
                </a:ln>
                <a:solidFill>
                  <a:srgbClr val="FFFFFF"/>
                </a:solidFill>
                <a:latin typeface="Söhne"/>
                <a:ea typeface="DejaVu Sans" pitchFamily="2"/>
                <a:cs typeface="DejaVu Sans" pitchFamily="2"/>
              </a:rPr>
              <a:t>python</a:t>
            </a:r>
            <a:endParaRPr lang="it-IT" sz="2400" b="0" i="0" u="none" strike="noStrike" kern="1200" cap="none" dirty="0">
              <a:ln>
                <a:noFill/>
              </a:ln>
              <a:solidFill>
                <a:srgbClr val="FFFFFF"/>
              </a:solidFill>
              <a:latin typeface="Söhne"/>
              <a:ea typeface="DejaVu Sans" pitchFamily="2"/>
              <a:cs typeface="DejaVu Sans" pitchFamily="2"/>
            </a:endParaRPr>
          </a:p>
          <a:p>
            <a:pPr algn="l"/>
            <a:endParaRPr lang="it-IT" dirty="0">
              <a:solidFill>
                <a:srgbClr val="FFFFFF"/>
              </a:solidFill>
              <a:latin typeface="Liberation Sans" pitchFamily="18"/>
              <a:ea typeface="DejaVu Sans" pitchFamily="2"/>
              <a:cs typeface="DejaVu Sans" pitchFamily="2"/>
            </a:endParaRPr>
          </a:p>
          <a:p>
            <a:pPr algn="just"/>
            <a:r>
              <a:rPr lang="it-IT" sz="2400" b="0" i="0" u="none" strike="noStrike" kern="1200" cap="none" dirty="0">
                <a:ln>
                  <a:noFill/>
                </a:ln>
                <a:solidFill>
                  <a:srgbClr val="FFFFFF"/>
                </a:solidFill>
                <a:latin typeface="Söhne"/>
                <a:ea typeface="DejaVu Sans" pitchFamily="2"/>
                <a:cs typeface="DejaVu Sans" pitchFamily="2"/>
              </a:rPr>
              <a:t>Tramite il file script.js gestiamo le richieste da parte del client tramite la funzione </a:t>
            </a:r>
            <a:r>
              <a:rPr lang="it-IT" sz="2400" b="0" i="0" u="none" strike="noStrike" kern="1200" cap="none" dirty="0" err="1">
                <a:ln>
                  <a:noFill/>
                </a:ln>
                <a:solidFill>
                  <a:srgbClr val="FFFFFF"/>
                </a:solidFill>
                <a:latin typeface="Söhne"/>
                <a:ea typeface="DejaVu Sans" pitchFamily="2"/>
                <a:cs typeface="DejaVu Sans" pitchFamily="2"/>
              </a:rPr>
              <a:t>ajax</a:t>
            </a:r>
            <a:r>
              <a:rPr lang="it-IT" sz="2400" b="0" i="0" u="none" strike="noStrike" kern="1200" cap="none" dirty="0">
                <a:ln>
                  <a:noFill/>
                </a:ln>
                <a:solidFill>
                  <a:srgbClr val="FFFFFF"/>
                </a:solidFill>
                <a:latin typeface="Söhne"/>
                <a:ea typeface="DejaVu Sans" pitchFamily="2"/>
                <a:cs typeface="DejaVu Sans" pitchFamily="2"/>
              </a:rPr>
              <a:t> della libreria </a:t>
            </a:r>
            <a:r>
              <a:rPr lang="it-IT" sz="2400" b="0" i="0" u="none" strike="noStrike" kern="1200" cap="none" dirty="0" err="1">
                <a:ln>
                  <a:noFill/>
                </a:ln>
                <a:solidFill>
                  <a:srgbClr val="FFFFFF"/>
                </a:solidFill>
                <a:latin typeface="Söhne"/>
                <a:ea typeface="DejaVu Sans" pitchFamily="2"/>
                <a:cs typeface="DejaVu Sans" pitchFamily="2"/>
              </a:rPr>
              <a:t>jQuery</a:t>
            </a:r>
            <a:r>
              <a:rPr lang="it-IT" sz="2400" b="0" i="0" u="none" strike="noStrike" kern="1200" cap="none" dirty="0">
                <a:ln>
                  <a:noFill/>
                </a:ln>
                <a:solidFill>
                  <a:srgbClr val="FFFFFF"/>
                </a:solidFill>
                <a:latin typeface="Söhne"/>
                <a:ea typeface="DejaVu Sans" pitchFamily="2"/>
                <a:cs typeface="DejaVu Sans" pitchFamily="2"/>
              </a:rPr>
              <a:t> che permette di fare richieste asincrone al server. In questo modo riusciamo a connettere le </a:t>
            </a:r>
            <a:r>
              <a:rPr lang="it-IT" sz="2400" b="0" i="0" u="none" strike="noStrike" kern="1200" cap="none" dirty="0" err="1">
                <a:ln>
                  <a:noFill/>
                </a:ln>
                <a:solidFill>
                  <a:srgbClr val="FFFFFF"/>
                </a:solidFill>
                <a:latin typeface="Söhne"/>
                <a:ea typeface="DejaVu Sans" pitchFamily="2"/>
                <a:cs typeface="DejaVu Sans" pitchFamily="2"/>
              </a:rPr>
              <a:t>form</a:t>
            </a:r>
            <a:r>
              <a:rPr lang="it-IT" sz="2400" b="0" i="0" u="none" strike="noStrike" kern="1200" cap="none" dirty="0">
                <a:ln>
                  <a:noFill/>
                </a:ln>
                <a:solidFill>
                  <a:srgbClr val="FFFFFF"/>
                </a:solidFill>
                <a:latin typeface="Söhne"/>
                <a:ea typeface="DejaVu Sans" pitchFamily="2"/>
                <a:cs typeface="DejaVu Sans" pitchFamily="2"/>
              </a:rPr>
              <a:t> di </a:t>
            </a:r>
            <a:r>
              <a:rPr lang="it-IT" sz="2400" b="0" i="0" u="none" strike="noStrike" kern="1200" cap="none" dirty="0" err="1">
                <a:ln>
                  <a:noFill/>
                </a:ln>
                <a:solidFill>
                  <a:srgbClr val="FFFFFF"/>
                </a:solidFill>
                <a:latin typeface="Söhne"/>
                <a:ea typeface="DejaVu Sans" pitchFamily="2"/>
                <a:cs typeface="DejaVu Sans" pitchFamily="2"/>
              </a:rPr>
              <a:t>registarzione</a:t>
            </a:r>
            <a:r>
              <a:rPr lang="it-IT" sz="2400" b="0" i="0" u="none" strike="noStrike" kern="1200" cap="none" dirty="0">
                <a:ln>
                  <a:noFill/>
                </a:ln>
                <a:solidFill>
                  <a:srgbClr val="FFFFFF"/>
                </a:solidFill>
                <a:latin typeface="Söhne"/>
                <a:ea typeface="DejaVu Sans" pitchFamily="2"/>
                <a:cs typeface="DejaVu Sans" pitchFamily="2"/>
              </a:rPr>
              <a:t> e login con l’app in </a:t>
            </a:r>
            <a:r>
              <a:rPr lang="it-IT" sz="2400" b="0" i="0" u="none" strike="noStrike" kern="1200" cap="none" dirty="0" err="1">
                <a:ln>
                  <a:noFill/>
                </a:ln>
                <a:solidFill>
                  <a:srgbClr val="FFFFFF"/>
                </a:solidFill>
                <a:latin typeface="Söhne"/>
                <a:ea typeface="DejaVu Sans" pitchFamily="2"/>
                <a:cs typeface="DejaVu Sans" pitchFamily="2"/>
              </a:rPr>
              <a:t>python</a:t>
            </a:r>
            <a:r>
              <a:rPr lang="it-IT" sz="2400" b="0" i="0" u="none" strike="noStrike" kern="1200" cap="none" dirty="0">
                <a:ln>
                  <a:noFill/>
                </a:ln>
                <a:solidFill>
                  <a:srgbClr val="FFFFFF"/>
                </a:solidFill>
                <a:latin typeface="Söhne"/>
                <a:ea typeface="DejaVu Sans" pitchFamily="2"/>
                <a:cs typeface="DejaVu Sans" pitchFamily="2"/>
              </a:rPr>
              <a:t> (con il server)</a:t>
            </a:r>
          </a:p>
          <a:p>
            <a:pPr algn="l"/>
            <a:endParaRPr lang="it-IT" sz="2400" b="0" i="0" u="none" strike="noStrike" kern="1200" cap="none" dirty="0">
              <a:ln>
                <a:noFill/>
              </a:ln>
              <a:solidFill>
                <a:srgbClr val="FFFFFF"/>
              </a:solidFill>
              <a:latin typeface="Liberation Sans" pitchFamily="18"/>
              <a:ea typeface="DejaVu Sans" pitchFamily="2"/>
              <a:cs typeface="DejaVu Sans" pitchFamily="2"/>
            </a:endParaRPr>
          </a:p>
          <a:p>
            <a:pPr algn="l"/>
            <a:endParaRPr lang="it-IT" dirty="0"/>
          </a:p>
        </p:txBody>
      </p:sp>
      <p:pic>
        <p:nvPicPr>
          <p:cNvPr id="4" name="Immagine 3">
            <a:extLst>
              <a:ext uri="{FF2B5EF4-FFF2-40B4-BE49-F238E27FC236}">
                <a16:creationId xmlns:a16="http://schemas.microsoft.com/office/drawing/2014/main" id="{DC7B5468-F1FD-8E58-E4C4-6DEAAED54B57}"/>
              </a:ext>
            </a:extLst>
          </p:cNvPr>
          <p:cNvPicPr>
            <a:picLocks noChangeAspect="1"/>
          </p:cNvPicPr>
          <p:nvPr/>
        </p:nvPicPr>
        <p:blipFill>
          <a:blip r:embed="rId3">
            <a:lum/>
            <a:alphaModFix/>
          </a:blip>
          <a:srcRect/>
          <a:stretch>
            <a:fillRect/>
          </a:stretch>
        </p:blipFill>
        <p:spPr>
          <a:xfrm>
            <a:off x="7560519" y="831647"/>
            <a:ext cx="3315240" cy="1660319"/>
          </a:xfrm>
          <a:prstGeom prst="rect">
            <a:avLst/>
          </a:prstGeom>
          <a:noFill/>
          <a:ln>
            <a:noFill/>
          </a:ln>
        </p:spPr>
      </p:pic>
      <p:pic>
        <p:nvPicPr>
          <p:cNvPr id="5" name="Immagine 4">
            <a:extLst>
              <a:ext uri="{FF2B5EF4-FFF2-40B4-BE49-F238E27FC236}">
                <a16:creationId xmlns:a16="http://schemas.microsoft.com/office/drawing/2014/main" id="{80F4CA86-B36B-7850-0698-480A9B8E04E8}"/>
              </a:ext>
            </a:extLst>
          </p:cNvPr>
          <p:cNvPicPr>
            <a:picLocks noChangeAspect="1"/>
          </p:cNvPicPr>
          <p:nvPr/>
        </p:nvPicPr>
        <p:blipFill>
          <a:blip r:embed="rId4">
            <a:lum/>
            <a:alphaModFix/>
          </a:blip>
          <a:srcRect/>
          <a:stretch>
            <a:fillRect/>
          </a:stretch>
        </p:blipFill>
        <p:spPr>
          <a:xfrm>
            <a:off x="7992058" y="3714484"/>
            <a:ext cx="2452161" cy="2028202"/>
          </a:xfrm>
          <a:prstGeom prst="rect">
            <a:avLst/>
          </a:prstGeom>
          <a:noFill/>
          <a:ln>
            <a:noFill/>
          </a:ln>
        </p:spPr>
      </p:pic>
    </p:spTree>
    <p:extLst>
      <p:ext uri="{BB962C8B-B14F-4D97-AF65-F5344CB8AC3E}">
        <p14:creationId xmlns:p14="http://schemas.microsoft.com/office/powerpoint/2010/main" val="220278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289BBFEC-0635-E7ED-C715-E96461A38AC0}"/>
              </a:ext>
            </a:extLst>
          </p:cNvPr>
          <p:cNvSpPr>
            <a:spLocks noGrp="1"/>
          </p:cNvSpPr>
          <p:nvPr>
            <p:ph type="subTitle" idx="1"/>
          </p:nvPr>
        </p:nvSpPr>
        <p:spPr>
          <a:xfrm>
            <a:off x="190500" y="1251966"/>
            <a:ext cx="11811000" cy="6172200"/>
          </a:xfrm>
        </p:spPr>
        <p:txBody>
          <a:bodyPr>
            <a:normAutofit/>
          </a:bodyPr>
          <a:lstStyle/>
          <a:p>
            <a:pPr algn="l"/>
            <a:r>
              <a:rPr lang="it-IT" sz="2400" b="0" i="0" u="none" strike="noStrike" kern="1200" cap="none" dirty="0">
                <a:ln>
                  <a:noFill/>
                </a:ln>
                <a:solidFill>
                  <a:srgbClr val="FFFFFF"/>
                </a:solidFill>
                <a:latin typeface="Söhne"/>
                <a:ea typeface="DejaVu Sans" pitchFamily="2"/>
                <a:cs typeface="DejaVu Sans" pitchFamily="2"/>
              </a:rPr>
              <a:t>Una volta terminata la comunicazione lato client il server gestisce la richiesta tramite le </a:t>
            </a:r>
            <a:r>
              <a:rPr lang="it-IT" sz="2400" b="0" i="0" u="none" strike="noStrike" kern="1200" cap="none" dirty="0" err="1">
                <a:ln>
                  <a:noFill/>
                </a:ln>
                <a:solidFill>
                  <a:srgbClr val="FFFFFF"/>
                </a:solidFill>
                <a:latin typeface="Söhne"/>
                <a:ea typeface="DejaVu Sans" pitchFamily="2"/>
                <a:cs typeface="DejaVu Sans" pitchFamily="2"/>
              </a:rPr>
              <a:t>app.route</a:t>
            </a:r>
            <a:r>
              <a:rPr lang="it-IT" sz="2400" b="0" i="0" u="none" strike="noStrike" kern="1200" cap="none" dirty="0">
                <a:ln>
                  <a:noFill/>
                </a:ln>
                <a:solidFill>
                  <a:srgbClr val="FFFFFF"/>
                </a:solidFill>
                <a:latin typeface="Söhne"/>
                <a:ea typeface="DejaVu Sans" pitchFamily="2"/>
                <a:cs typeface="DejaVu Sans" pitchFamily="2"/>
              </a:rPr>
              <a:t> dentro alle quali sono definite funzioni che contengono file .</a:t>
            </a:r>
            <a:r>
              <a:rPr lang="it-IT" sz="2400" b="0" i="0" u="none" strike="noStrike" kern="1200" cap="none" dirty="0" err="1">
                <a:ln>
                  <a:noFill/>
                </a:ln>
                <a:solidFill>
                  <a:srgbClr val="FFFFFF"/>
                </a:solidFill>
                <a:latin typeface="Söhne"/>
                <a:ea typeface="DejaVu Sans" pitchFamily="2"/>
                <a:cs typeface="DejaVu Sans" pitchFamily="2"/>
              </a:rPr>
              <a:t>json</a:t>
            </a:r>
            <a:r>
              <a:rPr lang="it-IT" sz="2400" b="0" i="0" u="none" strike="noStrike" kern="1200" cap="none" dirty="0">
                <a:ln>
                  <a:noFill/>
                </a:ln>
                <a:solidFill>
                  <a:srgbClr val="FFFFFF"/>
                </a:solidFill>
                <a:latin typeface="Söhne"/>
                <a:ea typeface="DejaVu Sans" pitchFamily="2"/>
                <a:cs typeface="DejaVu Sans" pitchFamily="2"/>
              </a:rPr>
              <a:t>.</a:t>
            </a:r>
          </a:p>
          <a:p>
            <a:pPr algn="l"/>
            <a:endParaRPr lang="it-IT" sz="2400" b="0" i="0" u="none" strike="noStrike" kern="1200" cap="none" dirty="0">
              <a:ln>
                <a:noFill/>
              </a:ln>
              <a:solidFill>
                <a:srgbClr val="FFFFFF"/>
              </a:solidFill>
              <a:latin typeface="Söhne"/>
              <a:ea typeface="DejaVu Sans" pitchFamily="2"/>
              <a:cs typeface="DejaVu Sans" pitchFamily="2"/>
            </a:endParaRPr>
          </a:p>
          <a:p>
            <a:pPr algn="l"/>
            <a:r>
              <a:rPr lang="it-IT" sz="2400" b="0" i="0" u="none" strike="noStrike" kern="1200" cap="none" dirty="0">
                <a:ln>
                  <a:noFill/>
                </a:ln>
                <a:solidFill>
                  <a:srgbClr val="FFFFFF"/>
                </a:solidFill>
                <a:latin typeface="Söhne"/>
                <a:ea typeface="DejaVu Sans" pitchFamily="2"/>
                <a:cs typeface="DejaVu Sans" pitchFamily="2"/>
              </a:rPr>
              <a:t>I file .</a:t>
            </a:r>
            <a:r>
              <a:rPr lang="it-IT" sz="2400" b="0" i="0" u="none" strike="noStrike" kern="1200" cap="none" dirty="0" err="1">
                <a:ln>
                  <a:noFill/>
                </a:ln>
                <a:solidFill>
                  <a:srgbClr val="FFFFFF"/>
                </a:solidFill>
                <a:latin typeface="Söhne"/>
                <a:ea typeface="DejaVu Sans" pitchFamily="2"/>
                <a:cs typeface="DejaVu Sans" pitchFamily="2"/>
              </a:rPr>
              <a:t>json</a:t>
            </a:r>
            <a:r>
              <a:rPr lang="it-IT" sz="2400" b="0" i="0" u="none" strike="noStrike" kern="1200" cap="none" dirty="0">
                <a:ln>
                  <a:noFill/>
                </a:ln>
                <a:solidFill>
                  <a:srgbClr val="FFFFFF"/>
                </a:solidFill>
                <a:latin typeface="Söhne"/>
                <a:ea typeface="DejaVu Sans" pitchFamily="2"/>
                <a:cs typeface="DejaVu Sans" pitchFamily="2"/>
              </a:rPr>
              <a:t> il quale è un file di testo che contiene dati nel formato JSON (JavaScript Object </a:t>
            </a:r>
            <a:r>
              <a:rPr lang="it-IT" sz="2400" b="0" i="0" u="none" strike="noStrike" kern="1200" cap="none" dirty="0" err="1">
                <a:ln>
                  <a:noFill/>
                </a:ln>
                <a:solidFill>
                  <a:srgbClr val="FFFFFF"/>
                </a:solidFill>
                <a:latin typeface="Söhne"/>
                <a:ea typeface="DejaVu Sans" pitchFamily="2"/>
                <a:cs typeface="DejaVu Sans" pitchFamily="2"/>
              </a:rPr>
              <a:t>Notation</a:t>
            </a:r>
            <a:r>
              <a:rPr lang="it-IT" sz="2400" b="0" i="0" u="none" strike="noStrike" kern="1200" cap="none" dirty="0">
                <a:ln>
                  <a:noFill/>
                </a:ln>
                <a:solidFill>
                  <a:srgbClr val="FFFFFF"/>
                </a:solidFill>
                <a:latin typeface="Söhne"/>
                <a:ea typeface="DejaVu Sans" pitchFamily="2"/>
                <a:cs typeface="DejaVu Sans" pitchFamily="2"/>
              </a:rPr>
              <a:t>). Esso è molto comune per lo scambio di dati tra diverse applicazioni (in questo caso scritte in  </a:t>
            </a:r>
            <a:r>
              <a:rPr lang="it-IT" sz="2400" b="0" i="0" u="none" strike="noStrike" kern="1200" cap="none" dirty="0" err="1">
                <a:ln>
                  <a:noFill/>
                </a:ln>
                <a:solidFill>
                  <a:srgbClr val="FFFFFF"/>
                </a:solidFill>
                <a:latin typeface="Söhne"/>
                <a:ea typeface="DejaVu Sans" pitchFamily="2"/>
                <a:cs typeface="DejaVu Sans" pitchFamily="2"/>
              </a:rPr>
              <a:t>javascript</a:t>
            </a:r>
            <a:r>
              <a:rPr lang="it-IT" sz="2400" b="0" i="0" u="none" strike="noStrike" kern="1200" cap="none" dirty="0">
                <a:ln>
                  <a:noFill/>
                </a:ln>
                <a:solidFill>
                  <a:srgbClr val="FFFFFF"/>
                </a:solidFill>
                <a:latin typeface="Söhne"/>
                <a:ea typeface="DejaVu Sans" pitchFamily="2"/>
                <a:cs typeface="DejaVu Sans" pitchFamily="2"/>
              </a:rPr>
              <a:t> e </a:t>
            </a:r>
            <a:r>
              <a:rPr lang="it-IT" sz="2400" b="0" i="0" u="none" strike="noStrike" kern="1200" cap="none" dirty="0" err="1">
                <a:ln>
                  <a:noFill/>
                </a:ln>
                <a:solidFill>
                  <a:srgbClr val="FFFFFF"/>
                </a:solidFill>
                <a:latin typeface="Söhne"/>
                <a:ea typeface="DejaVu Sans" pitchFamily="2"/>
                <a:cs typeface="DejaVu Sans" pitchFamily="2"/>
              </a:rPr>
              <a:t>python</a:t>
            </a:r>
            <a:r>
              <a:rPr lang="it-IT" sz="2400" b="0" i="0" u="none" strike="noStrike" kern="1200" cap="none" dirty="0">
                <a:ln>
                  <a:noFill/>
                </a:ln>
                <a:solidFill>
                  <a:srgbClr val="FFFFFF"/>
                </a:solidFill>
                <a:latin typeface="Söhne"/>
                <a:ea typeface="DejaVu Sans" pitchFamily="2"/>
                <a:cs typeface="DejaVu Sans" pitchFamily="2"/>
              </a:rPr>
              <a:t>)</a:t>
            </a:r>
          </a:p>
          <a:p>
            <a:pPr algn="l"/>
            <a:endParaRPr lang="it-IT" dirty="0">
              <a:solidFill>
                <a:srgbClr val="FFFFFF"/>
              </a:solidFill>
              <a:latin typeface="Söhne"/>
            </a:endParaRPr>
          </a:p>
          <a:p>
            <a:pPr algn="l"/>
            <a:r>
              <a:rPr lang="it-IT" sz="2400" b="0" i="0" u="none" strike="noStrike" kern="1200" cap="none" dirty="0">
                <a:ln>
                  <a:noFill/>
                </a:ln>
                <a:solidFill>
                  <a:srgbClr val="FFFFFF"/>
                </a:solidFill>
                <a:latin typeface="Söhne"/>
                <a:ea typeface="DejaVu Sans" pitchFamily="2"/>
                <a:cs typeface="DejaVu Sans" pitchFamily="2"/>
              </a:rPr>
              <a:t>Tramite i </a:t>
            </a:r>
            <a:r>
              <a:rPr lang="it-IT" sz="2400" b="0" i="0" u="none" strike="noStrike" kern="1200" cap="none" dirty="0" err="1">
                <a:ln>
                  <a:noFill/>
                </a:ln>
                <a:solidFill>
                  <a:srgbClr val="FFFFFF"/>
                </a:solidFill>
                <a:latin typeface="Söhne"/>
                <a:ea typeface="DejaVu Sans" pitchFamily="2"/>
                <a:cs typeface="DejaVu Sans" pitchFamily="2"/>
              </a:rPr>
              <a:t>file.json</a:t>
            </a:r>
            <a:r>
              <a:rPr lang="it-IT" sz="2400" b="0" i="0" u="none" strike="noStrike" kern="1200" cap="none" dirty="0">
                <a:ln>
                  <a:noFill/>
                </a:ln>
                <a:solidFill>
                  <a:srgbClr val="FFFFFF"/>
                </a:solidFill>
                <a:latin typeface="Söhne"/>
                <a:ea typeface="DejaVu Sans" pitchFamily="2"/>
                <a:cs typeface="DejaVu Sans" pitchFamily="2"/>
              </a:rPr>
              <a:t> </a:t>
            </a:r>
            <a:r>
              <a:rPr lang="it-IT" sz="2400" b="0" i="0" u="none" strike="noStrike" kern="1200" cap="none" dirty="0" err="1">
                <a:ln>
                  <a:noFill/>
                </a:ln>
                <a:solidFill>
                  <a:srgbClr val="FFFFFF"/>
                </a:solidFill>
                <a:latin typeface="Söhne"/>
                <a:ea typeface="DejaVu Sans" pitchFamily="2"/>
                <a:cs typeface="DejaVu Sans" pitchFamily="2"/>
              </a:rPr>
              <a:t>aggiugiamo</a:t>
            </a:r>
            <a:r>
              <a:rPr lang="it-IT" sz="2400" b="0" i="0" u="none" strike="noStrike" kern="1200" cap="none" dirty="0">
                <a:ln>
                  <a:noFill/>
                </a:ln>
                <a:solidFill>
                  <a:srgbClr val="FFFFFF"/>
                </a:solidFill>
                <a:latin typeface="Söhne"/>
                <a:ea typeface="DejaVu Sans" pitchFamily="2"/>
                <a:cs typeface="DejaVu Sans" pitchFamily="2"/>
              </a:rPr>
              <a:t> o aggiorniamo le informazioni dell’utente nel database connesso. Inoltre tramite l’utilizzo di session creiamo una sessione dell’utente tramite il quale verrà visualizzato il nome dell’utente che ha fatto il </a:t>
            </a:r>
            <a:r>
              <a:rPr lang="it-IT" sz="2400" b="0" i="0" u="none" strike="noStrike" kern="1200" cap="none" dirty="0" err="1">
                <a:ln>
                  <a:noFill/>
                </a:ln>
                <a:solidFill>
                  <a:srgbClr val="FFFFFF"/>
                </a:solidFill>
                <a:latin typeface="Söhne"/>
                <a:ea typeface="DejaVu Sans" pitchFamily="2"/>
                <a:cs typeface="DejaVu Sans" pitchFamily="2"/>
              </a:rPr>
              <a:t>log_in</a:t>
            </a:r>
            <a:r>
              <a:rPr lang="it-IT" sz="2400" b="0" i="0" u="none" strike="noStrike" kern="1200" cap="none" dirty="0">
                <a:ln>
                  <a:noFill/>
                </a:ln>
                <a:solidFill>
                  <a:srgbClr val="FFFFFF"/>
                </a:solidFill>
                <a:latin typeface="Söhne"/>
                <a:ea typeface="DejaVu Sans" pitchFamily="2"/>
                <a:cs typeface="DejaVu Sans" pitchFamily="2"/>
              </a:rPr>
              <a:t> recentemente. Anche la sessione fa utilizzo di un file </a:t>
            </a:r>
            <a:r>
              <a:rPr lang="it-IT" sz="2400" b="0" i="0" u="none" strike="noStrike" kern="1200" cap="none" dirty="0" err="1">
                <a:ln>
                  <a:noFill/>
                </a:ln>
                <a:solidFill>
                  <a:srgbClr val="FFFFFF"/>
                </a:solidFill>
                <a:latin typeface="Söhne"/>
                <a:ea typeface="DejaVu Sans" pitchFamily="2"/>
                <a:cs typeface="DejaVu Sans" pitchFamily="2"/>
              </a:rPr>
              <a:t>json</a:t>
            </a:r>
            <a:r>
              <a:rPr lang="it-IT" sz="2400" b="0" i="0" u="none" strike="noStrike" kern="1200" cap="none" dirty="0">
                <a:ln>
                  <a:noFill/>
                </a:ln>
                <a:solidFill>
                  <a:srgbClr val="FFFFFF"/>
                </a:solidFill>
                <a:latin typeface="Söhne"/>
                <a:ea typeface="DejaVu Sans" pitchFamily="2"/>
                <a:cs typeface="DejaVu Sans" pitchFamily="2"/>
              </a:rPr>
              <a:t> per far visualizzare il nome dell’utente</a:t>
            </a:r>
          </a:p>
          <a:p>
            <a:pPr algn="l"/>
            <a:endParaRPr lang="it-IT" dirty="0"/>
          </a:p>
        </p:txBody>
      </p:sp>
    </p:spTree>
    <p:extLst>
      <p:ext uri="{BB962C8B-B14F-4D97-AF65-F5344CB8AC3E}">
        <p14:creationId xmlns:p14="http://schemas.microsoft.com/office/powerpoint/2010/main" val="392509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5241B0-C78D-AA74-B930-8D10C75A9D2C}"/>
              </a:ext>
            </a:extLst>
          </p:cNvPr>
          <p:cNvSpPr>
            <a:spLocks noGrp="1"/>
          </p:cNvSpPr>
          <p:nvPr>
            <p:ph type="ctrTitle"/>
          </p:nvPr>
        </p:nvSpPr>
        <p:spPr>
          <a:xfrm>
            <a:off x="210312" y="209169"/>
            <a:ext cx="2006727" cy="966788"/>
          </a:xfrm>
        </p:spPr>
        <p:txBody>
          <a:bodyPr/>
          <a:lstStyle/>
          <a:p>
            <a:r>
              <a:rPr lang="it-IT" dirty="0">
                <a:solidFill>
                  <a:schemeClr val="bg1"/>
                </a:solidFill>
              </a:rPr>
              <a:t>HTML</a:t>
            </a:r>
          </a:p>
        </p:txBody>
      </p:sp>
      <p:sp>
        <p:nvSpPr>
          <p:cNvPr id="5" name="Sottotitolo 4">
            <a:extLst>
              <a:ext uri="{FF2B5EF4-FFF2-40B4-BE49-F238E27FC236}">
                <a16:creationId xmlns:a16="http://schemas.microsoft.com/office/drawing/2014/main" id="{1D8D930B-1AB8-FB1F-4C2A-10C3A75BD88E}"/>
              </a:ext>
            </a:extLst>
          </p:cNvPr>
          <p:cNvSpPr>
            <a:spLocks noGrp="1"/>
          </p:cNvSpPr>
          <p:nvPr>
            <p:ph type="subTitle" idx="1"/>
          </p:nvPr>
        </p:nvSpPr>
        <p:spPr>
          <a:xfrm>
            <a:off x="320040" y="1837945"/>
            <a:ext cx="5175504" cy="3493008"/>
          </a:xfrm>
        </p:spPr>
        <p:txBody>
          <a:bodyPr/>
          <a:lstStyle/>
          <a:p>
            <a:pPr algn="l"/>
            <a:r>
              <a:rPr lang="it-IT" dirty="0">
                <a:solidFill>
                  <a:schemeClr val="bg1"/>
                </a:solidFill>
                <a:latin typeface="Söhne"/>
              </a:rPr>
              <a:t>HTML (</a:t>
            </a:r>
            <a:r>
              <a:rPr lang="it-IT" dirty="0" err="1">
                <a:solidFill>
                  <a:schemeClr val="bg1"/>
                </a:solidFill>
                <a:latin typeface="Söhne"/>
              </a:rPr>
              <a:t>Hypertext</a:t>
            </a:r>
            <a:r>
              <a:rPr lang="it-IT" dirty="0">
                <a:solidFill>
                  <a:schemeClr val="bg1"/>
                </a:solidFill>
                <a:latin typeface="Söhne"/>
              </a:rPr>
              <a:t> Markup Language) è un linguaggio di markup utilizzato per creare e strutturare contenuti sul web. È il linguaggio di markup standard per la creazione di pagine Web e altri contenuti online. L'HTML viene utilizzato per descrivere la struttura e il layout di una pagina Web, inclusi titoli, paragrafi, collegamenti, immagini e altri elementi.</a:t>
            </a:r>
          </a:p>
          <a:p>
            <a:pPr algn="l"/>
            <a:endParaRPr lang="it-IT" dirty="0">
              <a:solidFill>
                <a:schemeClr val="bg1"/>
              </a:solidFill>
            </a:endParaRPr>
          </a:p>
        </p:txBody>
      </p:sp>
      <p:pic>
        <p:nvPicPr>
          <p:cNvPr id="1026" name="Picture 2" descr="HTML5 introduction and PDF Tutorials | TestingBrain">
            <a:extLst>
              <a:ext uri="{FF2B5EF4-FFF2-40B4-BE49-F238E27FC236}">
                <a16:creationId xmlns:a16="http://schemas.microsoft.com/office/drawing/2014/main" id="{151F38FF-7DBC-B2BD-C717-FA5D87F94B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435" y="1837945"/>
            <a:ext cx="3225801" cy="3225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09338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1090</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Arial</vt:lpstr>
      <vt:lpstr>Calibri</vt:lpstr>
      <vt:lpstr>Calibri Light</vt:lpstr>
      <vt:lpstr>Liberation Sans</vt:lpstr>
      <vt:lpstr>Söhne</vt:lpstr>
      <vt:lpstr>Tema di Office</vt:lpstr>
      <vt:lpstr>Marco Michele Pisacane: 0124002296 Claudio Marotta: 0124002343 Mariano Pio Stora: 0124002329</vt:lpstr>
      <vt:lpstr>Vengeance’s Journey</vt:lpstr>
      <vt:lpstr>Three.js</vt:lpstr>
      <vt:lpstr>Cannon.js</vt:lpstr>
      <vt:lpstr>BackEnd</vt:lpstr>
      <vt:lpstr>Presentazione standard di PowerPoint</vt:lpstr>
      <vt:lpstr>Presentazione standard di PowerPoint</vt:lpstr>
      <vt:lpstr>Presentazione standard di PowerPoint</vt:lpstr>
      <vt:lpstr>HTML</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BackEnd</dc:title>
  <dc:creator>Michele Stora</dc:creator>
  <cp:lastModifiedBy>Marco Michele Pisacane</cp:lastModifiedBy>
  <cp:revision>8</cp:revision>
  <dcterms:created xsi:type="dcterms:W3CDTF">2023-02-18T10:38:10Z</dcterms:created>
  <dcterms:modified xsi:type="dcterms:W3CDTF">2023-02-20T10:48:37Z</dcterms:modified>
</cp:coreProperties>
</file>