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_rels/presentation.xml.rels" ContentType="application/vnd.openxmlformats-package.relationships+xml"/>
  <Override PartName="/ppt/media/image27.png" ContentType="image/png"/>
  <Override PartName="/ppt/media/image23.png" ContentType="image/png"/>
  <Override PartName="/ppt/media/image22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20.png" ContentType="image/png"/>
  <Override PartName="/ppt/media/image18.png" ContentType="image/png"/>
  <Override PartName="/ppt/media/image28.png" ContentType="image/png"/>
  <Override PartName="/ppt/media/image7.jpeg" ContentType="image/jpeg"/>
  <Override PartName="/ppt/media/image11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2.png" ContentType="image/png"/>
  <Override PartName="/ppt/media/image4.jpeg" ContentType="image/jpeg"/>
  <Override PartName="/ppt/media/image25.png" ContentType="image/png"/>
  <Override PartName="/ppt/media/image2.png" ContentType="image/png"/>
  <Override PartName="/ppt/media/image32.png" ContentType="image/png"/>
  <Override PartName="/ppt/media/image3.png" ContentType="image/png"/>
  <Override PartName="/ppt/media/image26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9.png" ContentType="image/png"/>
  <Override PartName="/ppt/media/image21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spostare la diapositiva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it-IT" sz="2000" spc="-1" strike="noStrike">
                <a:latin typeface="Arial"/>
              </a:rPr>
              <a:t>Fai clic per modificare il formato delle note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it-IT" sz="1400" spc="-1" strike="noStrike">
                <a:latin typeface="Times New Roman"/>
              </a:rPr>
              <a:t>&lt;intestazione&gt;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it-IT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it-IT" sz="1400" spc="-1" strike="noStrike">
                <a:latin typeface="Times New Roman"/>
              </a:rPr>
              <a:t>&lt;data/ora&gt;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it-IT" sz="1400" spc="-1" strike="noStrike">
                <a:latin typeface="Times New Roman"/>
              </a:defRPr>
            </a:lvl1pPr>
          </a:lstStyle>
          <a:p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it-IT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255C920-EE26-42AC-913E-8DAEE50D5685}" type="slidenum">
              <a:rPr b="0" lang="it-IT" sz="1400" spc="-1" strike="noStrike">
                <a:latin typeface="Times New Roman"/>
              </a:rPr>
              <a:t>&lt;numero&gt;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AAD46E6-22EE-4334-9F2A-5B7FEC3B770E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45BA2C-7F6B-4A68-AD87-D76A9D3A1752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E618AA-0E57-41EF-B3D8-FE97EB44C0BD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B17306-9765-4CB5-9501-C9FC48161CE5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9FF443-7498-420B-923B-7B49FE2E2744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2EB1B84-CD01-4E6B-973C-07DC73C803D2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33E7C09-0DC9-45E5-9096-C05219A5CC4D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D8DEE32-EBAE-416E-B1F6-01C807030089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BA027A4-A6CC-4BC1-9BB9-ED1F2B30F781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72BE61-4978-40CD-A04A-CC59730203C5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3CEE2D-DCBD-49B5-A77E-0F75FCD2356F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D5ACE1-C5F1-4721-9374-BFD964D0DF74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56CE466-7F07-4D92-93AD-87537F1DA698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5663B0-DAFF-4A9D-827C-9A3C7F55B104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36630F-4592-4108-8082-73CE25BE47EB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C65609-D6E9-42F2-848A-E869B204F934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BF55B1-5BF4-47DD-935F-73B41BA273C1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462785-DCE9-43FB-9182-9DEF204166C0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6E4589-DF09-4BA5-8069-6093DC9BBBBB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fondo diapositiva" descr="Università degli Studi di Firenze. &#10;&#10;Sfondo blu istituzionale con Salomone e logo di ateneo.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Fai clic per modificare il formato del </a:t>
            </a: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testo della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fondo diapositiva" descr="Sfondo bianco con logo dell'Università degli Studi di Firenze e Salomone.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40" name="Numero slide"/>
          <p:cNvSpPr/>
          <p:nvPr/>
        </p:nvSpPr>
        <p:spPr>
          <a:xfrm>
            <a:off x="10398960" y="6598080"/>
            <a:ext cx="1357560" cy="25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fld id="{67249E04-4C17-40B7-AF1D-535A7EF0CFD2}" type="slidenum">
              <a:rPr b="1" lang="it-IT" sz="1100" spc="-1" strike="noStrike">
                <a:solidFill>
                  <a:srgbClr val="ffffff"/>
                </a:solidFill>
                <a:latin typeface="Verdana"/>
                <a:ea typeface="Verdana"/>
              </a:rPr>
              <a:t>&lt;numero&gt;</a:t>
            </a:fld>
            <a:endParaRPr b="0" lang="it-IT" sz="1100" spc="-1" strike="noStrike"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fondo diapositiva" descr="Sfondo bianco con logo dell'Università degli Studi di Firenze e Salomone.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80" name="Numero slide"/>
          <p:cNvSpPr/>
          <p:nvPr/>
        </p:nvSpPr>
        <p:spPr>
          <a:xfrm>
            <a:off x="10398960" y="6598080"/>
            <a:ext cx="1357560" cy="25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fld id="{CC3F4BAE-31B9-4D71-842A-EC4B64B5B386}" type="slidenum">
              <a:rPr b="1" lang="it-IT" sz="1100" spc="-1" strike="noStrike">
                <a:solidFill>
                  <a:srgbClr val="ffffff"/>
                </a:solidFill>
                <a:latin typeface="Verdana"/>
                <a:ea typeface="Verdana"/>
              </a:rPr>
              <a:t>&lt;numero&gt;</a:t>
            </a:fld>
            <a:endParaRPr b="0" lang="it-IT" sz="1100" spc="-1" strike="noStrike">
              <a:latin typeface="Arial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/>
          </p:nvPr>
        </p:nvSpPr>
        <p:spPr>
          <a:xfrm>
            <a:off x="1589760" y="4433400"/>
            <a:ext cx="6993720" cy="165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792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500" spc="-1" strike="noStrike">
                <a:solidFill>
                  <a:srgbClr val="ffffff"/>
                </a:solidFill>
                <a:latin typeface="Verdana"/>
                <a:ea typeface="Verdana"/>
              </a:rPr>
              <a:t>Elena Bellanova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  <a:p>
            <a:pPr marL="792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500" spc="-1" strike="noStrike">
                <a:solidFill>
                  <a:srgbClr val="ffffff"/>
                </a:solidFill>
                <a:latin typeface="Verdana"/>
                <a:ea typeface="Verdana"/>
              </a:rPr>
              <a:t>Giulio Beltrami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  <a:p>
            <a:pPr marL="792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500" spc="-1" strike="noStrike">
                <a:solidFill>
                  <a:srgbClr val="ffffff"/>
                </a:solidFill>
                <a:latin typeface="Verdana"/>
                <a:ea typeface="Verdana"/>
              </a:rPr>
              <a:t>Marco Minarelli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  <a:p>
            <a:pPr marL="792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title"/>
          </p:nvPr>
        </p:nvSpPr>
        <p:spPr>
          <a:xfrm>
            <a:off x="1541880" y="1802520"/>
            <a:ext cx="8772480" cy="197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1000"/>
          </a:bodyPr>
          <a:p>
            <a:pPr>
              <a:lnSpc>
                <a:spcPct val="90000"/>
              </a:lnSpc>
              <a:buNone/>
            </a:pPr>
            <a:r>
              <a:rPr b="0" lang="it-IT" sz="5000" spc="-1" strike="noStrike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ArUco</a:t>
            </a:r>
            <a:endParaRPr b="0" lang="it-IT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asellaDiTesto 3"/>
          <p:cNvSpPr/>
          <p:nvPr/>
        </p:nvSpPr>
        <p:spPr>
          <a:xfrm>
            <a:off x="8871120" y="246600"/>
            <a:ext cx="32331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Corso di laurea in Ingegneria Elettrica e dell’Automazione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8" name="CasellaDiTesto 4"/>
          <p:cNvSpPr/>
          <p:nvPr/>
        </p:nvSpPr>
        <p:spPr>
          <a:xfrm>
            <a:off x="8749800" y="6089760"/>
            <a:ext cx="4130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Anno accademico 2023/2024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000" cy="85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it-IT" sz="2200" spc="-1" strike="noStrike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Elemento grafico 2" descr=""/>
          <p:cNvPicPr/>
          <p:nvPr/>
        </p:nvPicPr>
        <p:blipFill>
          <a:blip r:embed="rId1"/>
          <a:stretch/>
        </p:blipFill>
        <p:spPr>
          <a:xfrm>
            <a:off x="328680" y="4133160"/>
            <a:ext cx="5826600" cy="2181240"/>
          </a:xfrm>
          <a:prstGeom prst="rect">
            <a:avLst/>
          </a:prstGeom>
          <a:ln w="0">
            <a:noFill/>
          </a:ln>
        </p:spPr>
      </p:pic>
      <p:pic>
        <p:nvPicPr>
          <p:cNvPr id="180" name="Elemento grafico 8" descr=""/>
          <p:cNvPicPr/>
          <p:nvPr/>
        </p:nvPicPr>
        <p:blipFill>
          <a:blip r:embed="rId2"/>
          <a:stretch/>
        </p:blipFill>
        <p:spPr>
          <a:xfrm>
            <a:off x="6959520" y="6022080"/>
            <a:ext cx="3296160" cy="292320"/>
          </a:xfrm>
          <a:prstGeom prst="rect">
            <a:avLst/>
          </a:prstGeom>
          <a:ln w="0">
            <a:noFill/>
          </a:ln>
        </p:spPr>
      </p:pic>
      <p:sp>
        <p:nvSpPr>
          <p:cNvPr id="181" name="PlaceHolder 1"/>
          <p:cNvSpPr/>
          <p:nvPr/>
        </p:nvSpPr>
        <p:spPr>
          <a:xfrm>
            <a:off x="328680" y="6607440"/>
            <a:ext cx="1011924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100" spc="-1" strike="noStrike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ArUco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182" name="CasellaDiTesto 6"/>
          <p:cNvSpPr/>
          <p:nvPr/>
        </p:nvSpPr>
        <p:spPr>
          <a:xfrm>
            <a:off x="576720" y="1311480"/>
            <a:ext cx="1060596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Per ottenere un segnale di velocità longitudinale del rover è stato implementato un filtro complementare. Questo sfrutta:</a:t>
            </a:r>
            <a:endParaRPr b="0" lang="it-IT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i dati della posizione stimata  (Passa Basso) </a:t>
            </a:r>
            <a:endParaRPr b="0" lang="it-IT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i dati dell’accelerometro  (Passa Alto)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Provenendo da sensori diversi, le misurazioni della velocità di entrambi i rami presentano diverse perturbazioni del rumore.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83" name="CasellaDiTesto 7"/>
          <p:cNvSpPr/>
          <p:nvPr/>
        </p:nvSpPr>
        <p:spPr>
          <a:xfrm>
            <a:off x="6310800" y="3692520"/>
            <a:ext cx="5415480" cy="21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è un parametro che indica la percentuale delle due grandezze di ingresso che concorrono a determinare la stima della velocità.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Nel nostro caso è stato scelto . 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788040" y="1157760"/>
            <a:ext cx="8793000" cy="85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it-IT" sz="2200" spc="-1" strike="noStrike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Elemento grafico 8" descr=""/>
          <p:cNvPicPr/>
          <p:nvPr/>
        </p:nvPicPr>
        <p:blipFill>
          <a:blip r:embed="rId1"/>
          <a:stretch/>
        </p:blipFill>
        <p:spPr>
          <a:xfrm>
            <a:off x="1451160" y="3222000"/>
            <a:ext cx="8851680" cy="2565000"/>
          </a:xfrm>
          <a:prstGeom prst="rect">
            <a:avLst/>
          </a:prstGeom>
          <a:ln w="0">
            <a:noFill/>
          </a:ln>
        </p:spPr>
      </p:pic>
      <p:sp>
        <p:nvSpPr>
          <p:cNvPr id="186" name="PlaceHolder 1"/>
          <p:cNvSpPr/>
          <p:nvPr/>
        </p:nvSpPr>
        <p:spPr>
          <a:xfrm>
            <a:off x="328680" y="6607440"/>
            <a:ext cx="1011924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100" spc="-1" strike="noStrike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ArUco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187" name="CasellaDiTesto 2"/>
          <p:cNvSpPr/>
          <p:nvPr/>
        </p:nvSpPr>
        <p:spPr>
          <a:xfrm>
            <a:off x="882000" y="1762200"/>
            <a:ext cx="99900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Per il controllo del throttle e dello sterzo sono stati implementati due PID. Per evitare il fenomeno del wind-up è stata impiegata la tecnica del Clamping. 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775800" y="1086480"/>
            <a:ext cx="8793000" cy="85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it-IT" sz="2200" spc="-1" strike="noStrike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1"/>
          <p:cNvSpPr/>
          <p:nvPr/>
        </p:nvSpPr>
        <p:spPr>
          <a:xfrm>
            <a:off x="328680" y="6607440"/>
            <a:ext cx="1011924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100" spc="-1" strike="noStrike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ArUco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190" name="CasellaDiTesto 6"/>
          <p:cNvSpPr/>
          <p:nvPr/>
        </p:nvSpPr>
        <p:spPr>
          <a:xfrm>
            <a:off x="829800" y="3224880"/>
            <a:ext cx="101178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Il nodo di controllo non fornisce direttamente, ma fornisce . Quindi  il rifermento per il controllore su è dato da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191" name="Elemento grafico 7" descr=""/>
          <p:cNvPicPr/>
          <p:nvPr/>
        </p:nvPicPr>
        <p:blipFill>
          <a:blip r:embed="rId1"/>
          <a:stretch/>
        </p:blipFill>
        <p:spPr>
          <a:xfrm>
            <a:off x="2479320" y="4302720"/>
            <a:ext cx="7089480" cy="506160"/>
          </a:xfrm>
          <a:prstGeom prst="rect">
            <a:avLst/>
          </a:prstGeom>
          <a:ln w="0">
            <a:noFill/>
          </a:ln>
        </p:spPr>
      </p:pic>
      <p:sp>
        <p:nvSpPr>
          <p:cNvPr id="192" name="CasellaDiTesto 9"/>
          <p:cNvSpPr/>
          <p:nvPr/>
        </p:nvSpPr>
        <p:spPr>
          <a:xfrm>
            <a:off x="775800" y="5123880"/>
            <a:ext cx="7733160" cy="5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Mentre  attuale è dato dalla ZED 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93" name="CasellaDiTesto 11"/>
          <p:cNvSpPr/>
          <p:nvPr/>
        </p:nvSpPr>
        <p:spPr>
          <a:xfrm>
            <a:off x="829800" y="1571760"/>
            <a:ext cx="101178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Il riferimento per il controllore su  è dato dal nodo di controllo, mentre il valore attuale della  è quello stimato dal filtro complementare.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194" name="Elemento grafico 13" descr=""/>
          <p:cNvPicPr/>
          <p:nvPr/>
        </p:nvPicPr>
        <p:blipFill>
          <a:blip r:embed="rId2"/>
          <a:stretch/>
        </p:blipFill>
        <p:spPr>
          <a:xfrm>
            <a:off x="4165560" y="2684160"/>
            <a:ext cx="2716560" cy="315000"/>
          </a:xfrm>
          <a:prstGeom prst="rect">
            <a:avLst/>
          </a:prstGeom>
          <a:ln w="0">
            <a:noFill/>
          </a:ln>
        </p:spPr>
      </p:pic>
      <p:pic>
        <p:nvPicPr>
          <p:cNvPr id="195" name="Elemento grafico 16" descr=""/>
          <p:cNvPicPr/>
          <p:nvPr/>
        </p:nvPicPr>
        <p:blipFill>
          <a:blip r:embed="rId3"/>
          <a:stretch/>
        </p:blipFill>
        <p:spPr>
          <a:xfrm>
            <a:off x="4322520" y="5803920"/>
            <a:ext cx="2403000" cy="29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775800" y="1197720"/>
            <a:ext cx="8793000" cy="85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it-IT" sz="2200" spc="-1" strike="noStrike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1"/>
          <p:cNvSpPr/>
          <p:nvPr/>
        </p:nvSpPr>
        <p:spPr>
          <a:xfrm>
            <a:off x="328680" y="6607440"/>
            <a:ext cx="1011924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100" spc="-1" strike="noStrike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ArUco</a:t>
            </a:r>
            <a:endParaRPr b="0" lang="it-IT" sz="1100" spc="-1" strike="noStrike">
              <a:latin typeface="Arial"/>
            </a:endParaRPr>
          </a:p>
        </p:txBody>
      </p:sp>
      <p:pic>
        <p:nvPicPr>
          <p:cNvPr id="198" name="Elemento grafico 5" descr=""/>
          <p:cNvPicPr/>
          <p:nvPr/>
        </p:nvPicPr>
        <p:blipFill>
          <a:blip r:embed="rId1"/>
          <a:stretch/>
        </p:blipFill>
        <p:spPr>
          <a:xfrm>
            <a:off x="1902600" y="4402080"/>
            <a:ext cx="7410600" cy="1518840"/>
          </a:xfrm>
          <a:prstGeom prst="rect">
            <a:avLst/>
          </a:prstGeom>
          <a:ln w="0">
            <a:noFill/>
          </a:ln>
        </p:spPr>
      </p:pic>
      <p:sp>
        <p:nvSpPr>
          <p:cNvPr id="199" name="CasellaDiTesto 3"/>
          <p:cNvSpPr/>
          <p:nvPr/>
        </p:nvSpPr>
        <p:spPr>
          <a:xfrm>
            <a:off x="775800" y="1819800"/>
            <a:ext cx="10368720" cy="21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Per settare i guadagni del PID è stata usata l'applicazione PID Tuner disponibile su MATLAB. Infatti, tramite l'Identification Toolbox di MATLAB è stato possibile definire, dati dei campioni ottenuti sperimentalmente dal rover, la risposta del sistema ad un gradino.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Tali guadagni sono poi stati modificati a seguito di prove sperimentali.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olo 7"/>
          <p:cNvSpPr/>
          <p:nvPr/>
        </p:nvSpPr>
        <p:spPr>
          <a:xfrm>
            <a:off x="775800" y="1156320"/>
            <a:ext cx="879300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it-IT" sz="2200" spc="-1" strike="noStrike">
                <a:solidFill>
                  <a:srgbClr val="000000"/>
                </a:solidFill>
                <a:latin typeface="Verdana"/>
                <a:ea typeface="Verdana"/>
              </a:rPr>
              <a:t>Risultati</a:t>
            </a:r>
            <a:endParaRPr b="0" lang="it-IT" sz="2200" spc="-1" strike="noStrike">
              <a:latin typeface="Arial"/>
            </a:endParaRPr>
          </a:p>
        </p:txBody>
      </p:sp>
      <p:pic>
        <p:nvPicPr>
          <p:cNvPr id="201" name="Elemento grafico 2" descr=""/>
          <p:cNvPicPr/>
          <p:nvPr/>
        </p:nvPicPr>
        <p:blipFill>
          <a:blip r:embed="rId1"/>
          <a:stretch/>
        </p:blipFill>
        <p:spPr>
          <a:xfrm>
            <a:off x="2377080" y="1672200"/>
            <a:ext cx="9359640" cy="4562640"/>
          </a:xfrm>
          <a:prstGeom prst="rect">
            <a:avLst/>
          </a:prstGeom>
          <a:ln w="0">
            <a:noFill/>
          </a:ln>
        </p:spPr>
      </p:pic>
      <p:sp>
        <p:nvSpPr>
          <p:cNvPr id="202" name="CasellaDiTesto 1"/>
          <p:cNvSpPr/>
          <p:nvPr/>
        </p:nvSpPr>
        <p:spPr>
          <a:xfrm>
            <a:off x="328680" y="3026160"/>
            <a:ext cx="305604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Esecuzione traiettoria rettangolare con doppia ripetizione.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03" name="PlaceHolder 1"/>
          <p:cNvSpPr/>
          <p:nvPr/>
        </p:nvSpPr>
        <p:spPr>
          <a:xfrm>
            <a:off x="328680" y="6607440"/>
            <a:ext cx="1011924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100" spc="-1" strike="noStrike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ArUco</a:t>
            </a:r>
            <a:endParaRPr b="0" lang="it-IT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olo 7"/>
          <p:cNvSpPr/>
          <p:nvPr/>
        </p:nvSpPr>
        <p:spPr>
          <a:xfrm>
            <a:off x="775800" y="1249920"/>
            <a:ext cx="879300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it-IT" sz="2200" spc="-1" strike="noStrike">
                <a:solidFill>
                  <a:srgbClr val="000000"/>
                </a:solidFill>
                <a:latin typeface="Verdana"/>
                <a:ea typeface="Verdana"/>
              </a:rPr>
              <a:t>Risultati</a:t>
            </a:r>
            <a:endParaRPr b="0" lang="it-IT" sz="2200" spc="-1" strike="noStrike">
              <a:latin typeface="Arial"/>
            </a:endParaRPr>
          </a:p>
        </p:txBody>
      </p:sp>
      <p:pic>
        <p:nvPicPr>
          <p:cNvPr id="205" name="Elemento grafico 2" descr=""/>
          <p:cNvPicPr/>
          <p:nvPr/>
        </p:nvPicPr>
        <p:blipFill>
          <a:blip r:embed="rId1"/>
          <a:stretch/>
        </p:blipFill>
        <p:spPr>
          <a:xfrm>
            <a:off x="2266560" y="1676880"/>
            <a:ext cx="9363240" cy="4564440"/>
          </a:xfrm>
          <a:prstGeom prst="rect">
            <a:avLst/>
          </a:prstGeom>
          <a:ln w="0">
            <a:noFill/>
          </a:ln>
        </p:spPr>
      </p:pic>
      <p:sp>
        <p:nvSpPr>
          <p:cNvPr id="206" name="CasellaDiTesto 1"/>
          <p:cNvSpPr/>
          <p:nvPr/>
        </p:nvSpPr>
        <p:spPr>
          <a:xfrm>
            <a:off x="328680" y="2995200"/>
            <a:ext cx="27972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Esecuzione di una greca in tre run.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07" name="PlaceHolder 1"/>
          <p:cNvSpPr/>
          <p:nvPr/>
        </p:nvSpPr>
        <p:spPr>
          <a:xfrm>
            <a:off x="328680" y="6607440"/>
            <a:ext cx="1011924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100" spc="-1" strike="noStrike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ArUco</a:t>
            </a:r>
            <a:endParaRPr b="0" lang="it-IT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olo 7"/>
          <p:cNvSpPr/>
          <p:nvPr/>
        </p:nvSpPr>
        <p:spPr>
          <a:xfrm>
            <a:off x="775800" y="1220760"/>
            <a:ext cx="879300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it-IT" sz="2200" spc="-1" strike="noStrike">
                <a:solidFill>
                  <a:srgbClr val="000000"/>
                </a:solidFill>
                <a:latin typeface="Verdana"/>
                <a:ea typeface="Verdana"/>
              </a:rPr>
              <a:t>Risultati</a:t>
            </a:r>
            <a:endParaRPr b="0" lang="it-IT" sz="2200" spc="-1" strike="noStrike">
              <a:latin typeface="Arial"/>
            </a:endParaRPr>
          </a:p>
        </p:txBody>
      </p:sp>
      <p:pic>
        <p:nvPicPr>
          <p:cNvPr id="209" name="Elemento grafico 3" descr=""/>
          <p:cNvPicPr/>
          <p:nvPr/>
        </p:nvPicPr>
        <p:blipFill>
          <a:blip r:embed="rId1"/>
          <a:stretch/>
        </p:blipFill>
        <p:spPr>
          <a:xfrm>
            <a:off x="2299320" y="1647720"/>
            <a:ext cx="9363240" cy="4564440"/>
          </a:xfrm>
          <a:prstGeom prst="rect">
            <a:avLst/>
          </a:prstGeom>
          <a:ln w="0">
            <a:noFill/>
          </a:ln>
        </p:spPr>
      </p:pic>
      <p:sp>
        <p:nvSpPr>
          <p:cNvPr id="210" name="CasellaDiTesto 4"/>
          <p:cNvSpPr/>
          <p:nvPr/>
        </p:nvSpPr>
        <p:spPr>
          <a:xfrm>
            <a:off x="328680" y="2669760"/>
            <a:ext cx="3056040" cy="21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Doppia esecuzione di una traiettoria rettangolare con aggiunta di obstacle avoidance.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11" name="PlaceHolder 1"/>
          <p:cNvSpPr/>
          <p:nvPr/>
        </p:nvSpPr>
        <p:spPr>
          <a:xfrm>
            <a:off x="328680" y="6607440"/>
            <a:ext cx="1011924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100" spc="-1" strike="noStrike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ArUco</a:t>
            </a:r>
            <a:endParaRPr b="0" lang="it-IT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olo 7"/>
          <p:cNvSpPr/>
          <p:nvPr/>
        </p:nvSpPr>
        <p:spPr>
          <a:xfrm>
            <a:off x="776160" y="1083240"/>
            <a:ext cx="879300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it-IT" sz="2200" spc="-1" strike="noStrike">
                <a:solidFill>
                  <a:srgbClr val="000000"/>
                </a:solidFill>
                <a:latin typeface="Verdana"/>
                <a:ea typeface="Verdana"/>
              </a:rPr>
              <a:t>Discussione risultati</a:t>
            </a:r>
            <a:endParaRPr b="0" lang="it-IT" sz="2200" spc="-1" strike="noStrike">
              <a:latin typeface="Arial"/>
            </a:endParaRPr>
          </a:p>
        </p:txBody>
      </p:sp>
      <p:sp>
        <p:nvSpPr>
          <p:cNvPr id="213" name="PlaceHolder 1"/>
          <p:cNvSpPr/>
          <p:nvPr/>
        </p:nvSpPr>
        <p:spPr>
          <a:xfrm>
            <a:off x="328680" y="6607440"/>
            <a:ext cx="1011924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100" spc="-1" strike="noStrike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ArUco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214" name="CasellaDiTesto 3"/>
          <p:cNvSpPr/>
          <p:nvPr/>
        </p:nvSpPr>
        <p:spPr>
          <a:xfrm>
            <a:off x="1148400" y="1812240"/>
            <a:ext cx="989460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Si nota che:</a:t>
            </a:r>
            <a:endParaRPr b="0" lang="it-IT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nei segmenti più lunghi il rover riesca a mantenere un errore, tra la traiettoria desiderata e quella eseguita, basso</a:t>
            </a:r>
            <a:endParaRPr b="0" lang="it-IT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nel caso di segmenti di minore lunghezza l'errore ottenuto risulta essere maggiore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Questo dipende:</a:t>
            </a:r>
            <a:endParaRPr b="0" lang="it-IT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dal raggio della circonferenza con cui si calcola il goal (diminuire il raggio potrebbe permettere di convergere più rapidamente)</a:t>
            </a:r>
            <a:endParaRPr b="0" lang="it-IT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dalla distanza massima da cui si rileva il marker ArUco (diminuire la distanza a cui l'ArUco viene rilevato potrebbe permettere una convergenza migliore).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775800" y="1237320"/>
            <a:ext cx="8793000" cy="85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it-IT" sz="2200" spc="-1" strike="noStrike">
                <a:solidFill>
                  <a:srgbClr val="000000"/>
                </a:solidFill>
                <a:latin typeface="Verdana"/>
                <a:ea typeface="Verdana"/>
              </a:rPr>
              <a:t>Sviluppi futuri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CasellaDiTesto 4"/>
          <p:cNvSpPr/>
          <p:nvPr/>
        </p:nvSpPr>
        <p:spPr>
          <a:xfrm>
            <a:off x="1699200" y="2196000"/>
            <a:ext cx="8793000" cy="32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Implementazione del Firmware per poter utilizzare gli encoder presenti nei motori di sterzo e trazione.</a:t>
            </a:r>
            <a:endParaRPr b="0" lang="it-IT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Implementazione Filtro di Kalman (Correzione-Predizione) per una migliore stima della velocità lineare.</a:t>
            </a:r>
            <a:endParaRPr b="0" lang="it-IT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Aggiungere un router Wi-Fi a bordo del rover così da semplificare la connessione.</a:t>
            </a:r>
            <a:endParaRPr b="0" lang="it-IT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Integrazione di una memoria SSD con maggiore capacità.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it-IT" sz="1800" spc="-1" strike="noStrike">
              <a:latin typeface="Arial"/>
            </a:endParaRPr>
          </a:p>
        </p:txBody>
      </p:sp>
      <p:sp>
        <p:nvSpPr>
          <p:cNvPr id="217" name="PlaceHolder 1"/>
          <p:cNvSpPr/>
          <p:nvPr/>
        </p:nvSpPr>
        <p:spPr>
          <a:xfrm>
            <a:off x="328680" y="6607440"/>
            <a:ext cx="1011924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100" spc="-1" strike="noStrike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ArUco</a:t>
            </a:r>
            <a:endParaRPr b="0" lang="it-IT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000" cy="85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it-IT" sz="2200" spc="-1" strike="noStrike">
                <a:solidFill>
                  <a:srgbClr val="000000"/>
                </a:solidFill>
                <a:latin typeface="Verdana"/>
                <a:ea typeface="Verdana"/>
              </a:rPr>
              <a:t>Conclusioni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1"/>
          <p:cNvSpPr/>
          <p:nvPr/>
        </p:nvSpPr>
        <p:spPr>
          <a:xfrm>
            <a:off x="328680" y="6607440"/>
            <a:ext cx="1011924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100" spc="-1" strike="noStrike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ArUco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220" name="CasellaDiTesto 4"/>
          <p:cNvSpPr/>
          <p:nvPr/>
        </p:nvSpPr>
        <p:spPr>
          <a:xfrm>
            <a:off x="1169640" y="1595160"/>
            <a:ext cx="9852120" cy="461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Gli obiettivi fissati sono stati raggiunti come dimostrato dai grafici, nonostante gli errori sulla posa introdotti dalla ZED. </a:t>
            </a:r>
            <a:endParaRPr b="0" lang="it-IT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Il nodo di visione riesce correttamente ad individuare i marker e gli id ad essi associati.</a:t>
            </a:r>
            <a:endParaRPr b="0" lang="it-IT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Il nodo di controllo sceglie correttamente il punto a cui convergere tra i due proposti  e riesce a svoltare in modo smooth. </a:t>
            </a:r>
            <a:endParaRPr b="0" lang="it-IT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Il sistema evita gli ostacoli la cui posizione è conosciuta a priori dimostrando la bontà dell'implementazione di APF. </a:t>
            </a:r>
            <a:endParaRPr b="0" lang="it-IT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Il nodo convertitore, tramite l'utilizzo di due PID correttamente regolati, traduce con successo le grandezze solitamente utilizzate nel controllo dei veicoli ( e ) nelle grandezze impiegate nel </a:t>
            </a:r>
            <a:r>
              <a:rPr b="0" i="1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dart_wrapper</a:t>
            </a: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. 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240" cy="24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100" spc="-1" strike="noStrike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ArUco</a:t>
            </a:r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000" cy="85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it-IT" sz="2200" spc="-1" strike="noStrike">
                <a:solidFill>
                  <a:srgbClr val="000000"/>
                </a:solidFill>
                <a:latin typeface="Verdana"/>
                <a:ea typeface="Verdana"/>
              </a:rPr>
              <a:t>Introduzione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Immagine 91" descr=""/>
          <p:cNvPicPr/>
          <p:nvPr/>
        </p:nvPicPr>
        <p:blipFill>
          <a:blip r:embed="rId1"/>
          <a:stretch/>
        </p:blipFill>
        <p:spPr>
          <a:xfrm>
            <a:off x="1743840" y="1518120"/>
            <a:ext cx="3395880" cy="4528440"/>
          </a:xfrm>
          <a:prstGeom prst="rect">
            <a:avLst/>
          </a:prstGeom>
          <a:ln w="0">
            <a:noFill/>
          </a:ln>
        </p:spPr>
      </p:pic>
      <p:sp>
        <p:nvSpPr>
          <p:cNvPr id="132" name="CasellaDiTesto 1"/>
          <p:cNvSpPr/>
          <p:nvPr/>
        </p:nvSpPr>
        <p:spPr>
          <a:xfrm>
            <a:off x="5839920" y="1951920"/>
            <a:ext cx="543744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Componenti rover: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it-IT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ZED 2i: usata per determinare la posa del rover, tramite utilizzo di un sensore interno, e per il riconoscimento dei marker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it-IT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LiDar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it-IT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Nvidia Jetson AGX Orin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it-IT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Servomotore </a:t>
            </a:r>
            <a:r>
              <a:rPr b="0" lang="it-IT" sz="1800" spc="-1" strike="noStrike">
                <a:solidFill>
                  <a:srgbClr val="000000"/>
                </a:solidFill>
                <a:latin typeface="Wingdings"/>
                <a:ea typeface="Verdana"/>
              </a:rPr>
              <a:t></a:t>
            </a: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 Sterzo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it-IT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Motore Brushless </a:t>
            </a:r>
            <a:r>
              <a:rPr b="0" lang="it-IT" sz="1800" spc="-1" strike="noStrike">
                <a:solidFill>
                  <a:srgbClr val="000000"/>
                </a:solidFill>
                <a:latin typeface="Wingdings"/>
                <a:ea typeface="Verdana"/>
              </a:rPr>
              <a:t></a:t>
            </a: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 Trazione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/>
          </p:nvPr>
        </p:nvSpPr>
        <p:spPr>
          <a:xfrm>
            <a:off x="1589760" y="4433400"/>
            <a:ext cx="6993720" cy="165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792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500" spc="-1" strike="noStrike">
                <a:solidFill>
                  <a:srgbClr val="ffffff"/>
                </a:solidFill>
                <a:latin typeface="Verdana"/>
                <a:ea typeface="Verdana"/>
              </a:rPr>
              <a:t>Elena Bellanova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  <a:p>
            <a:pPr marL="792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500" spc="-1" strike="noStrike">
                <a:solidFill>
                  <a:srgbClr val="ffffff"/>
                </a:solidFill>
                <a:latin typeface="Verdana"/>
                <a:ea typeface="Verdana"/>
              </a:rPr>
              <a:t>Giulio Beltrami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  <a:p>
            <a:pPr marL="792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500" spc="-1" strike="noStrike">
                <a:solidFill>
                  <a:srgbClr val="ffffff"/>
                </a:solidFill>
                <a:latin typeface="Verdana"/>
                <a:ea typeface="Verdana"/>
              </a:rPr>
              <a:t>Marco Minarelli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  <a:p>
            <a:pPr marL="792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title"/>
          </p:nvPr>
        </p:nvSpPr>
        <p:spPr>
          <a:xfrm>
            <a:off x="1541880" y="1802520"/>
            <a:ext cx="8772480" cy="197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1000"/>
          </a:bodyPr>
          <a:p>
            <a:pPr>
              <a:lnSpc>
                <a:spcPct val="90000"/>
              </a:lnSpc>
              <a:buNone/>
            </a:pPr>
            <a:r>
              <a:rPr b="0" lang="it-IT" sz="5000" spc="-1" strike="noStrike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ArUco</a:t>
            </a:r>
            <a:endParaRPr b="0" lang="it-IT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asellaDiTesto 3"/>
          <p:cNvSpPr/>
          <p:nvPr/>
        </p:nvSpPr>
        <p:spPr>
          <a:xfrm>
            <a:off x="8871120" y="246600"/>
            <a:ext cx="32331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Corso di laurea in Ingegneria Elettrica e dell’Automazione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24" name="CasellaDiTesto 4"/>
          <p:cNvSpPr/>
          <p:nvPr/>
        </p:nvSpPr>
        <p:spPr>
          <a:xfrm>
            <a:off x="8749800" y="6089760"/>
            <a:ext cx="4130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Anno accademico 2023/2024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75800" y="957960"/>
            <a:ext cx="5828760" cy="85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it-IT" sz="2200" spc="-1" strike="noStrike">
                <a:solidFill>
                  <a:srgbClr val="000000"/>
                </a:solidFill>
                <a:latin typeface="Verdana"/>
                <a:ea typeface="Verdana"/>
              </a:rPr>
              <a:t>Introduzione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Elemento grafico 5" descr=""/>
          <p:cNvPicPr/>
          <p:nvPr/>
        </p:nvPicPr>
        <p:blipFill>
          <a:blip r:embed="rId1"/>
          <a:stretch/>
        </p:blipFill>
        <p:spPr>
          <a:xfrm>
            <a:off x="7120800" y="640440"/>
            <a:ext cx="3229200" cy="5772960"/>
          </a:xfrm>
          <a:prstGeom prst="rect">
            <a:avLst/>
          </a:prstGeom>
          <a:ln w="0">
            <a:noFill/>
          </a:ln>
        </p:spPr>
      </p:pic>
      <p:sp>
        <p:nvSpPr>
          <p:cNvPr id="135" name="CasellaDiTesto 2"/>
          <p:cNvSpPr/>
          <p:nvPr/>
        </p:nvSpPr>
        <p:spPr>
          <a:xfrm>
            <a:off x="456120" y="1384920"/>
            <a:ext cx="646848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L'obiettivo del progetto è far convergere il rover a rette le cui equazioni sono dinamicamente calcolate, evitando al contempo gli ostacoli inseriti nelle traiettorie percorse dal rover. 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Le rette sono definite a  partire dai marker ArUco i quali vengono riconosciuti tramite tecniche di visione artificiale.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Per la parte di obstacle avoidance sono stati implementati algoritmi che fanno uso di potenziali artificiali (Artificial Potential Field).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36" name="PlaceHolder 1"/>
          <p:cNvSpPr/>
          <p:nvPr/>
        </p:nvSpPr>
        <p:spPr>
          <a:xfrm>
            <a:off x="328680" y="6607440"/>
            <a:ext cx="1011924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100" spc="-1" strike="noStrike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ArUco</a:t>
            </a:r>
            <a:endParaRPr b="0" lang="it-IT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000" cy="85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it-IT" sz="2200" spc="-1" strike="noStrike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Segnaposto testo 28"/>
          <p:cNvSpPr/>
          <p:nvPr/>
        </p:nvSpPr>
        <p:spPr>
          <a:xfrm>
            <a:off x="3880800" y="1384920"/>
            <a:ext cx="7373880" cy="247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Tramite la libreria OpenCV è possibile:</a:t>
            </a:r>
            <a:endParaRPr b="0" lang="it-IT" sz="1800" spc="-1" strike="noStrike">
              <a:latin typeface="Arial"/>
            </a:endParaRPr>
          </a:p>
          <a:p>
            <a:pPr marL="293760" indent="-2858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Rilevare la presenza di un marker nell’immagine</a:t>
            </a:r>
            <a:endParaRPr b="0" lang="it-IT" sz="1800" spc="-1" strike="noStrike">
              <a:latin typeface="Arial"/>
            </a:endParaRPr>
          </a:p>
          <a:p>
            <a:pPr marL="293760" indent="-2858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Determinare l’id del marker </a:t>
            </a:r>
            <a:endParaRPr b="0" lang="it-IT" sz="1800" spc="-1" strike="noStrike">
              <a:latin typeface="Arial"/>
            </a:endParaRPr>
          </a:p>
          <a:p>
            <a:pPr marL="293760" indent="-2858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Ricavare la posizione in terna camera dell’ArUco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139" name="Immagine 4" descr="Immagine che contiene scatola, design&#10;&#10;Descrizione generata automaticamente"/>
          <p:cNvPicPr/>
          <p:nvPr/>
        </p:nvPicPr>
        <p:blipFill>
          <a:blip r:embed="rId1"/>
          <a:stretch/>
        </p:blipFill>
        <p:spPr>
          <a:xfrm>
            <a:off x="8294400" y="3606480"/>
            <a:ext cx="2716560" cy="2878920"/>
          </a:xfrm>
          <a:prstGeom prst="rect">
            <a:avLst/>
          </a:prstGeom>
          <a:ln w="0">
            <a:noFill/>
          </a:ln>
        </p:spPr>
      </p:pic>
      <p:pic>
        <p:nvPicPr>
          <p:cNvPr id="140" name="Immagine 2" descr="Immagine che contiene pavimento, terreno, interno&#10;&#10;Descrizione generata automaticamente"/>
          <p:cNvPicPr/>
          <p:nvPr/>
        </p:nvPicPr>
        <p:blipFill>
          <a:blip r:embed="rId2"/>
          <a:stretch/>
        </p:blipFill>
        <p:spPr>
          <a:xfrm>
            <a:off x="243360" y="1530360"/>
            <a:ext cx="3033360" cy="4044600"/>
          </a:xfrm>
          <a:prstGeom prst="rect">
            <a:avLst/>
          </a:prstGeom>
          <a:ln w="0">
            <a:noFill/>
          </a:ln>
        </p:spPr>
      </p:pic>
      <p:sp>
        <p:nvSpPr>
          <p:cNvPr id="141" name="PlaceHolder 1"/>
          <p:cNvSpPr/>
          <p:nvPr/>
        </p:nvSpPr>
        <p:spPr>
          <a:xfrm>
            <a:off x="328680" y="6607440"/>
            <a:ext cx="1011924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100" spc="-1" strike="noStrike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ArUco</a:t>
            </a:r>
            <a:endParaRPr b="0" lang="it-IT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000" cy="85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it-IT" sz="2200" spc="-1" strike="noStrike">
                <a:solidFill>
                  <a:srgbClr val="000000"/>
                </a:solidFill>
                <a:latin typeface="Verdana"/>
                <a:ea typeface="Verdana"/>
              </a:rPr>
              <a:t>N</a:t>
            </a:r>
            <a:r>
              <a:rPr b="1" lang="it-IT" sz="2200" spc="-1" strike="noStrike">
                <a:solidFill>
                  <a:srgbClr val="000000"/>
                </a:solidFill>
                <a:latin typeface="Verdana"/>
                <a:ea typeface="Verdana"/>
              </a:rPr>
              <a:t>o</a:t>
            </a:r>
            <a:r>
              <a:rPr b="1" lang="it-IT" sz="2200" spc="-1" strike="noStrike">
                <a:solidFill>
                  <a:srgbClr val="000000"/>
                </a:solidFill>
                <a:latin typeface="Verdana"/>
                <a:ea typeface="Verdana"/>
              </a:rPr>
              <a:t>d</a:t>
            </a:r>
            <a:r>
              <a:rPr b="1" lang="it-IT" sz="2200" spc="-1" strike="noStrike">
                <a:solidFill>
                  <a:srgbClr val="000000"/>
                </a:solidFill>
                <a:latin typeface="Verdana"/>
                <a:ea typeface="Verdana"/>
              </a:rPr>
              <a:t>o</a:t>
            </a:r>
            <a:r>
              <a:rPr b="1" lang="it-IT" sz="22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1" lang="it-IT" sz="2200" spc="-1" strike="noStrike">
                <a:solidFill>
                  <a:srgbClr val="000000"/>
                </a:solidFill>
                <a:latin typeface="Verdana"/>
                <a:ea typeface="Verdana"/>
              </a:rPr>
              <a:t>v</a:t>
            </a:r>
            <a:r>
              <a:rPr b="1" lang="it-IT" sz="2200" spc="-1" strike="noStrike">
                <a:solidFill>
                  <a:srgbClr val="000000"/>
                </a:solidFill>
                <a:latin typeface="Verdana"/>
                <a:ea typeface="Verdana"/>
              </a:rPr>
              <a:t>i</a:t>
            </a:r>
            <a:r>
              <a:rPr b="1" lang="it-IT" sz="2200" spc="-1" strike="noStrike">
                <a:solidFill>
                  <a:srgbClr val="000000"/>
                </a:solidFill>
                <a:latin typeface="Verdana"/>
                <a:ea typeface="Verdana"/>
              </a:rPr>
              <a:t>s</a:t>
            </a:r>
            <a:r>
              <a:rPr b="1" lang="it-IT" sz="2200" spc="-1" strike="noStrike">
                <a:solidFill>
                  <a:srgbClr val="000000"/>
                </a:solidFill>
                <a:latin typeface="Verdana"/>
                <a:ea typeface="Verdana"/>
              </a:rPr>
              <a:t>i</a:t>
            </a:r>
            <a:r>
              <a:rPr b="1" lang="it-IT" sz="2200" spc="-1" strike="noStrike">
                <a:solidFill>
                  <a:srgbClr val="000000"/>
                </a:solidFill>
                <a:latin typeface="Verdana"/>
                <a:ea typeface="Verdana"/>
              </a:rPr>
              <a:t>o</a:t>
            </a:r>
            <a:r>
              <a:rPr b="1" lang="it-IT" sz="2200" spc="-1" strike="noStrike">
                <a:solidFill>
                  <a:srgbClr val="000000"/>
                </a:solidFill>
                <a:latin typeface="Verdana"/>
                <a:ea typeface="Verdana"/>
              </a:rPr>
              <a:t>n</a:t>
            </a:r>
            <a:r>
              <a:rPr b="1" lang="it-IT" sz="2200" spc="-1" strike="noStrike">
                <a:solidFill>
                  <a:srgbClr val="000000"/>
                </a:solidFill>
                <a:latin typeface="Verdana"/>
                <a:ea typeface="Verdana"/>
              </a:rPr>
              <a:t>e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Elemento grafico 2" descr=""/>
          <p:cNvPicPr/>
          <p:nvPr/>
        </p:nvPicPr>
        <p:blipFill>
          <a:blip r:embed="rId1"/>
          <a:stretch/>
        </p:blipFill>
        <p:spPr>
          <a:xfrm>
            <a:off x="399960" y="4232880"/>
            <a:ext cx="1586880" cy="556560"/>
          </a:xfrm>
          <a:prstGeom prst="rect">
            <a:avLst/>
          </a:prstGeom>
          <a:ln w="0">
            <a:noFill/>
          </a:ln>
        </p:spPr>
      </p:pic>
      <p:pic>
        <p:nvPicPr>
          <p:cNvPr id="144" name="Elemento grafico 4" descr=""/>
          <p:cNvPicPr/>
          <p:nvPr/>
        </p:nvPicPr>
        <p:blipFill>
          <a:blip r:embed="rId2"/>
          <a:stretch/>
        </p:blipFill>
        <p:spPr>
          <a:xfrm>
            <a:off x="2729520" y="2119680"/>
            <a:ext cx="1688760" cy="613800"/>
          </a:xfrm>
          <a:prstGeom prst="rect">
            <a:avLst/>
          </a:prstGeom>
          <a:ln w="0">
            <a:noFill/>
          </a:ln>
        </p:spPr>
      </p:pic>
      <p:pic>
        <p:nvPicPr>
          <p:cNvPr id="145" name="Elemento grafico 8" descr=""/>
          <p:cNvPicPr/>
          <p:nvPr/>
        </p:nvPicPr>
        <p:blipFill>
          <a:blip r:embed="rId3"/>
          <a:stretch/>
        </p:blipFill>
        <p:spPr>
          <a:xfrm>
            <a:off x="297720" y="1478880"/>
            <a:ext cx="6218280" cy="4908240"/>
          </a:xfrm>
          <a:prstGeom prst="rect">
            <a:avLst/>
          </a:prstGeom>
          <a:ln w="0">
            <a:noFill/>
          </a:ln>
        </p:spPr>
      </p:pic>
      <p:sp>
        <p:nvSpPr>
          <p:cNvPr id="146" name="CasellaDiTesto 5"/>
          <p:cNvSpPr/>
          <p:nvPr/>
        </p:nvSpPr>
        <p:spPr>
          <a:xfrm>
            <a:off x="6154560" y="3369960"/>
            <a:ext cx="525240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A partire dalle matrici di trasformazione:</a:t>
            </a:r>
            <a:endParaRPr b="0" lang="it-IT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Terna fissa </a:t>
            </a:r>
            <a:r>
              <a:rPr b="0" lang="it-IT" sz="1800" spc="-1" strike="noStrike">
                <a:solidFill>
                  <a:srgbClr val="000000"/>
                </a:solidFill>
                <a:latin typeface="Wingdings"/>
                <a:ea typeface="Verdana"/>
              </a:rPr>
              <a:t></a:t>
            </a: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 terna rover</a:t>
            </a:r>
            <a:endParaRPr b="0" lang="it-IT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Terna rover </a:t>
            </a:r>
            <a:r>
              <a:rPr b="0" lang="it-IT" sz="1800" spc="-1" strike="noStrike">
                <a:solidFill>
                  <a:srgbClr val="000000"/>
                </a:solidFill>
                <a:latin typeface="Wingdings"/>
                <a:ea typeface="Verdana"/>
              </a:rPr>
              <a:t></a:t>
            </a: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 terna camera</a:t>
            </a:r>
            <a:endParaRPr b="0" lang="it-IT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Terna camera </a:t>
            </a:r>
            <a:r>
              <a:rPr b="0" lang="it-IT" sz="1800" spc="-1" strike="noStrike">
                <a:solidFill>
                  <a:srgbClr val="000000"/>
                </a:solidFill>
                <a:latin typeface="Wingdings"/>
                <a:ea typeface="Verdana"/>
              </a:rPr>
              <a:t></a:t>
            </a: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 terna marker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è possibile ricavare la posizione dell’ArUco in terna fissa.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47" name="PlaceHolder 1"/>
          <p:cNvSpPr/>
          <p:nvPr/>
        </p:nvSpPr>
        <p:spPr>
          <a:xfrm>
            <a:off x="328680" y="6607440"/>
            <a:ext cx="1011924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100" spc="-1" strike="noStrike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ArUco</a:t>
            </a:r>
            <a:endParaRPr b="0" lang="it-IT" sz="11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4"/>
          <a:stretch/>
        </p:blipFill>
        <p:spPr>
          <a:xfrm>
            <a:off x="3780000" y="4577040"/>
            <a:ext cx="1800000" cy="82296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5"/>
          <a:stretch/>
        </p:blipFill>
        <p:spPr>
          <a:xfrm>
            <a:off x="6660000" y="1239480"/>
            <a:ext cx="4554720" cy="110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80760" y="1110600"/>
            <a:ext cx="8793000" cy="85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it-IT" sz="2200" spc="-1" strike="noStrike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asellaDiTesto 12"/>
          <p:cNvSpPr/>
          <p:nvPr/>
        </p:nvSpPr>
        <p:spPr>
          <a:xfrm>
            <a:off x="680760" y="1829880"/>
            <a:ext cx="481500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Ad ogni marker è stata associata una direzione a cui il rover deve convergere, come riportato in tabella.  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152" name="Elemento grafico 16" descr=""/>
          <p:cNvPicPr/>
          <p:nvPr/>
        </p:nvPicPr>
        <p:blipFill>
          <a:blip r:embed="rId1"/>
          <a:stretch/>
        </p:blipFill>
        <p:spPr>
          <a:xfrm>
            <a:off x="1152720" y="3525840"/>
            <a:ext cx="3924360" cy="1630080"/>
          </a:xfrm>
          <a:prstGeom prst="rect">
            <a:avLst/>
          </a:prstGeom>
          <a:ln w="0">
            <a:noFill/>
          </a:ln>
        </p:spPr>
      </p:pic>
      <p:pic>
        <p:nvPicPr>
          <p:cNvPr id="153" name="Elemento grafico 19" descr=""/>
          <p:cNvPicPr/>
          <p:nvPr/>
        </p:nvPicPr>
        <p:blipFill>
          <a:blip r:embed="rId2"/>
          <a:stretch/>
        </p:blipFill>
        <p:spPr>
          <a:xfrm>
            <a:off x="6696000" y="1679400"/>
            <a:ext cx="4178160" cy="3366360"/>
          </a:xfrm>
          <a:prstGeom prst="rect">
            <a:avLst/>
          </a:prstGeom>
          <a:ln w="0">
            <a:noFill/>
          </a:ln>
        </p:spPr>
      </p:pic>
      <p:sp>
        <p:nvSpPr>
          <p:cNvPr id="154" name="PlaceHolder 1"/>
          <p:cNvSpPr/>
          <p:nvPr/>
        </p:nvSpPr>
        <p:spPr>
          <a:xfrm>
            <a:off x="328680" y="6607440"/>
            <a:ext cx="1011924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100" spc="-1" strike="noStrike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ArUco</a:t>
            </a:r>
            <a:endParaRPr b="0" lang="it-IT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12880" y="1058760"/>
            <a:ext cx="8793000" cy="85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it-IT" sz="2200" spc="-1" strike="noStrike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itolo 2"/>
          <p:cNvSpPr/>
          <p:nvPr/>
        </p:nvSpPr>
        <p:spPr>
          <a:xfrm>
            <a:off x="577440" y="973800"/>
            <a:ext cx="879300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7" name="Elemento grafico 2" descr=""/>
          <p:cNvPicPr/>
          <p:nvPr/>
        </p:nvPicPr>
        <p:blipFill>
          <a:blip r:embed="rId1"/>
          <a:stretch/>
        </p:blipFill>
        <p:spPr>
          <a:xfrm>
            <a:off x="3932640" y="2931840"/>
            <a:ext cx="3447720" cy="2304720"/>
          </a:xfrm>
          <a:prstGeom prst="rect">
            <a:avLst/>
          </a:prstGeom>
          <a:ln w="0">
            <a:noFill/>
          </a:ln>
        </p:spPr>
      </p:pic>
      <p:sp>
        <p:nvSpPr>
          <p:cNvPr id="158" name="CasellaDiTesto 3"/>
          <p:cNvSpPr/>
          <p:nvPr/>
        </p:nvSpPr>
        <p:spPr>
          <a:xfrm>
            <a:off x="812880" y="1435320"/>
            <a:ext cx="1056600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Per la parte di obstacle avoidance sono stati implementati algoritmi che fanno uso di potenziali artificiali (Artificial Potential Field). In particolare sono stati implementati un potenziale attrattivo, che porta a far convergere il sistema al goal prefissato e uno repulsivo, che tiene lontano il rover dagli ostacoli.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59" name="PlaceHolder 1"/>
          <p:cNvSpPr/>
          <p:nvPr/>
        </p:nvSpPr>
        <p:spPr>
          <a:xfrm>
            <a:off x="328680" y="6607440"/>
            <a:ext cx="1011924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100" spc="-1" strike="noStrike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ArUco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160" name="Rettangolo 1"/>
          <p:cNvSpPr/>
          <p:nvPr/>
        </p:nvSpPr>
        <p:spPr>
          <a:xfrm>
            <a:off x="812880" y="5158080"/>
            <a:ext cx="1056600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Per il calcolo del goal è stata implementata la strategia di tipo LOS (Line Of Sight) dove tale punto è dato dall’intersezione tra la retta a cui si vuole convergere e una circonferenza di raggio</a:t>
            </a:r>
            <a:r>
              <a:rPr b="1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 r </a:t>
            </a: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centrata nel CdM del rover. 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000" cy="85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it-IT" sz="2200" spc="-1" strike="noStrike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itolo 1"/>
          <p:cNvSpPr/>
          <p:nvPr/>
        </p:nvSpPr>
        <p:spPr>
          <a:xfrm>
            <a:off x="776160" y="958320"/>
            <a:ext cx="879300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it-IT" sz="2200" spc="-1" strike="noStrike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b="0" lang="it-IT" sz="2200" spc="-1" strike="noStrike">
              <a:latin typeface="Arial"/>
            </a:endParaRPr>
          </a:p>
        </p:txBody>
      </p:sp>
      <p:sp>
        <p:nvSpPr>
          <p:cNvPr id="163" name="Titolo 2"/>
          <p:cNvSpPr/>
          <p:nvPr/>
        </p:nvSpPr>
        <p:spPr>
          <a:xfrm>
            <a:off x="776520" y="958680"/>
            <a:ext cx="879300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it-IT" sz="2200" spc="-1" strike="noStrike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b="0" lang="it-IT" sz="2200" spc="-1" strike="noStrike">
              <a:latin typeface="Arial"/>
            </a:endParaRPr>
          </a:p>
        </p:txBody>
      </p:sp>
      <p:pic>
        <p:nvPicPr>
          <p:cNvPr id="164" name="Elemento grafico 10" descr=""/>
          <p:cNvPicPr/>
          <p:nvPr/>
        </p:nvPicPr>
        <p:blipFill>
          <a:blip r:embed="rId1"/>
          <a:stretch/>
        </p:blipFill>
        <p:spPr>
          <a:xfrm>
            <a:off x="823320" y="4379400"/>
            <a:ext cx="3654720" cy="689760"/>
          </a:xfrm>
          <a:prstGeom prst="rect">
            <a:avLst/>
          </a:prstGeom>
          <a:ln w="0">
            <a:noFill/>
          </a:ln>
        </p:spPr>
      </p:pic>
      <p:sp>
        <p:nvSpPr>
          <p:cNvPr id="165" name="CasellaDiTesto 4"/>
          <p:cNvSpPr/>
          <p:nvPr/>
        </p:nvSpPr>
        <p:spPr>
          <a:xfrm>
            <a:off x="775800" y="1508040"/>
            <a:ext cx="1048284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Si considera quindi il robot come una particella che si muove in un campo potenziale artificiale, il quale è a sua volta la somma di due campi: un campo attrattivo (che attrae il robot verso il goal) e un campo repulsivo (che allontana il robot dagli ostacoli).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166" name="Elemento grafico 5" descr=""/>
          <p:cNvPicPr/>
          <p:nvPr/>
        </p:nvPicPr>
        <p:blipFill>
          <a:blip r:embed="rId2"/>
          <a:stretch/>
        </p:blipFill>
        <p:spPr>
          <a:xfrm>
            <a:off x="823320" y="3141000"/>
            <a:ext cx="7214760" cy="760680"/>
          </a:xfrm>
          <a:prstGeom prst="rect">
            <a:avLst/>
          </a:prstGeom>
          <a:ln w="0">
            <a:noFill/>
          </a:ln>
        </p:spPr>
      </p:pic>
      <p:pic>
        <p:nvPicPr>
          <p:cNvPr id="167" name="Elemento grafico 7" descr=""/>
          <p:cNvPicPr/>
          <p:nvPr/>
        </p:nvPicPr>
        <p:blipFill>
          <a:blip r:embed="rId3"/>
          <a:stretch/>
        </p:blipFill>
        <p:spPr>
          <a:xfrm>
            <a:off x="8444520" y="4269240"/>
            <a:ext cx="2998440" cy="1568880"/>
          </a:xfrm>
          <a:prstGeom prst="rect">
            <a:avLst/>
          </a:prstGeom>
          <a:ln w="0">
            <a:noFill/>
          </a:ln>
        </p:spPr>
      </p:pic>
      <p:sp>
        <p:nvSpPr>
          <p:cNvPr id="168" name="PlaceHolder 1"/>
          <p:cNvSpPr/>
          <p:nvPr/>
        </p:nvSpPr>
        <p:spPr>
          <a:xfrm>
            <a:off x="328680" y="6607440"/>
            <a:ext cx="1011924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100" spc="-1" strike="noStrike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ArUco</a:t>
            </a:r>
            <a:endParaRPr b="0" lang="it-IT" sz="1100" spc="-1" strike="noStrike">
              <a:latin typeface="Arial"/>
            </a:endParaRPr>
          </a:p>
        </p:txBody>
      </p:sp>
      <p:pic>
        <p:nvPicPr>
          <p:cNvPr id="169" name="Elemento grafico 2" descr=""/>
          <p:cNvPicPr/>
          <p:nvPr/>
        </p:nvPicPr>
        <p:blipFill>
          <a:blip r:embed="rId4"/>
          <a:stretch/>
        </p:blipFill>
        <p:spPr>
          <a:xfrm>
            <a:off x="4654440" y="5718960"/>
            <a:ext cx="2725560" cy="316080"/>
          </a:xfrm>
          <a:prstGeom prst="rect">
            <a:avLst/>
          </a:prstGeom>
          <a:ln w="0">
            <a:noFill/>
          </a:ln>
        </p:spPr>
      </p:pic>
      <p:sp>
        <p:nvSpPr>
          <p:cNvPr id="170" name="Freccia in giù 16"/>
          <p:cNvSpPr/>
          <p:nvPr/>
        </p:nvSpPr>
        <p:spPr>
          <a:xfrm rot="19223400">
            <a:off x="5356440" y="4074480"/>
            <a:ext cx="371880" cy="1248840"/>
          </a:xfrm>
          <a:prstGeom prst="downArrow">
            <a:avLst>
              <a:gd name="adj1" fmla="val 24197"/>
              <a:gd name="adj2" fmla="val 50000"/>
            </a:avLst>
          </a:prstGeom>
          <a:solidFill>
            <a:srgbClr val="ffffff"/>
          </a:solidFill>
          <a:ln>
            <a:solidFill>
              <a:srgbClr val="6f6f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olo 2"/>
          <p:cNvSpPr/>
          <p:nvPr/>
        </p:nvSpPr>
        <p:spPr>
          <a:xfrm>
            <a:off x="775800" y="1229760"/>
            <a:ext cx="879300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it-IT" sz="2200" spc="-1" strike="noStrike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b="0" lang="it-IT" sz="2200" spc="-1" strike="noStrike">
              <a:latin typeface="Arial"/>
            </a:endParaRPr>
          </a:p>
        </p:txBody>
      </p:sp>
      <p:pic>
        <p:nvPicPr>
          <p:cNvPr id="172" name="Elemento grafico 14" descr=""/>
          <p:cNvPicPr/>
          <p:nvPr/>
        </p:nvPicPr>
        <p:blipFill>
          <a:blip r:embed="rId1"/>
          <a:stretch/>
        </p:blipFill>
        <p:spPr>
          <a:xfrm>
            <a:off x="6085440" y="2825640"/>
            <a:ext cx="4362480" cy="374760"/>
          </a:xfrm>
          <a:prstGeom prst="rect">
            <a:avLst/>
          </a:prstGeom>
          <a:ln w="0">
            <a:noFill/>
          </a:ln>
        </p:spPr>
      </p:pic>
      <p:pic>
        <p:nvPicPr>
          <p:cNvPr id="173" name="Elemento grafico 16" descr=""/>
          <p:cNvPicPr/>
          <p:nvPr/>
        </p:nvPicPr>
        <p:blipFill>
          <a:blip r:embed="rId2"/>
          <a:stretch/>
        </p:blipFill>
        <p:spPr>
          <a:xfrm>
            <a:off x="1331640" y="2825640"/>
            <a:ext cx="3466080" cy="333360"/>
          </a:xfrm>
          <a:prstGeom prst="rect">
            <a:avLst/>
          </a:prstGeom>
          <a:ln w="0">
            <a:noFill/>
          </a:ln>
        </p:spPr>
      </p:pic>
      <p:pic>
        <p:nvPicPr>
          <p:cNvPr id="174" name="Elemento grafico 5" descr=""/>
          <p:cNvPicPr/>
          <p:nvPr/>
        </p:nvPicPr>
        <p:blipFill>
          <a:blip r:embed="rId3"/>
          <a:stretch/>
        </p:blipFill>
        <p:spPr>
          <a:xfrm>
            <a:off x="775800" y="5088240"/>
            <a:ext cx="10166040" cy="788400"/>
          </a:xfrm>
          <a:prstGeom prst="rect">
            <a:avLst/>
          </a:prstGeom>
          <a:ln w="0">
            <a:noFill/>
          </a:ln>
        </p:spPr>
      </p:pic>
      <p:sp>
        <p:nvSpPr>
          <p:cNvPr id="175" name="CasellaDiTesto 7"/>
          <p:cNvSpPr/>
          <p:nvPr/>
        </p:nvSpPr>
        <p:spPr>
          <a:xfrm>
            <a:off x="775800" y="1826640"/>
            <a:ext cx="9497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A partire dalla forza totale agente sul rover si calcolano le grandezze  e .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76" name="CasellaDiTesto 11"/>
          <p:cNvSpPr/>
          <p:nvPr/>
        </p:nvSpPr>
        <p:spPr>
          <a:xfrm>
            <a:off x="775800" y="3486600"/>
            <a:ext cx="997308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Verdana"/>
                <a:ea typeface="Verdana"/>
              </a:rPr>
              <a:t>La funzione introduce una discontinuità, per la quale una piccola variazione di può portare una grande variazione di . Per risolvere tale problema è stata apportata la seguente modifica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77" name="PlaceHolder 1"/>
          <p:cNvSpPr/>
          <p:nvPr/>
        </p:nvSpPr>
        <p:spPr>
          <a:xfrm>
            <a:off x="328680" y="6607440"/>
            <a:ext cx="1011924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100" spc="-1" strike="noStrike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ArUco</a:t>
            </a:r>
            <a:endParaRPr b="0" lang="it-IT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16435</TotalTime>
  <Application>LibreOffice/7.3.7.2$Linux_X86_64 LibreOffice_project/30$Build-2</Application>
  <AppVersion>15.0000</AppVersion>
  <Words>1185</Words>
  <Paragraphs>130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2020-11-12T10:34:42Z</dcterms:created>
  <dc:creator>Unità funzionale Prodotti e strumenti per la comunicazione istituzionale</dc:creator>
  <dc:description/>
  <dc:language>it-IT</dc:language>
  <cp:lastModifiedBy/>
  <dcterms:modified xsi:type="dcterms:W3CDTF">2024-06-17T15:08:22Z</dcterms:modified>
  <cp:revision>142</cp:revision>
  <dc:subject/>
  <dc:title>Template PPT istituzionale Università di Firenze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19</vt:i4>
  </property>
  <property fmtid="{D5CDD505-2E9C-101B-9397-08002B2CF9AE}" pid="3" name="PresentationFormat">
    <vt:lpwstr>Widescreen</vt:lpwstr>
  </property>
  <property fmtid="{D5CDD505-2E9C-101B-9397-08002B2CF9AE}" pid="4" name="Slides">
    <vt:i4>20</vt:i4>
  </property>
</Properties>
</file>