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67" r:id="rId3"/>
    <p:sldId id="257" r:id="rId4"/>
    <p:sldId id="270" r:id="rId5"/>
    <p:sldId id="258" r:id="rId6"/>
    <p:sldId id="259" r:id="rId7"/>
    <p:sldId id="272" r:id="rId8"/>
    <p:sldId id="260" r:id="rId9"/>
    <p:sldId id="273" r:id="rId10"/>
    <p:sldId id="274" r:id="rId11"/>
    <p:sldId id="276" r:id="rId12"/>
    <p:sldId id="264" r:id="rId13"/>
    <p:sldId id="277" r:id="rId14"/>
    <p:sldId id="278" r:id="rId15"/>
    <p:sldId id="265" r:id="rId16"/>
    <p:sldId id="268" r:id="rId17"/>
    <p:sldId id="269" r:id="rId18"/>
    <p:sldId id="275" r:id="rId19"/>
    <p:sldId id="271" r:id="rId20"/>
    <p:sldId id="266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2A8C3-708B-4CE7-A848-3F502EC51602}" v="62" dt="2024-06-13T17:00:1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0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12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4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13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35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01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665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9695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0860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53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 dirty="0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451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51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01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24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680" y="4133289"/>
            <a:ext cx="5826919" cy="2181471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9670" y="6060498"/>
            <a:ext cx="3296501" cy="29268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B501C03C-34B0-28D7-8978-02E84E38E247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D16D520-8ADF-BACD-3BC0-C911EF317FD5}"/>
                  </a:ext>
                </a:extLst>
              </p:cNvPr>
              <p:cNvSpPr txBox="1"/>
              <p:nvPr/>
            </p:nvSpPr>
            <p:spPr>
              <a:xfrm>
                <a:off x="576558" y="1311327"/>
                <a:ext cx="10606308" cy="2529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ottenere un segnale di velocità longitudinale del rover è stato implementato un filtro complementare. Questo sfrutta: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 dati della posizione stimata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(Passa Basso)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 dati dell’accelerometro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(Passa Alto)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Provenendo da sensori diversi, le misurazioni della velocità di entrambi i rami presentano diverse perturbazioni del rumore.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D16D520-8ADF-BACD-3BC0-C911EF31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8" y="1311327"/>
                <a:ext cx="10606308" cy="2529282"/>
              </a:xfrm>
              <a:prstGeom prst="rect">
                <a:avLst/>
              </a:prstGeom>
              <a:blipFill>
                <a:blip r:embed="rId7"/>
                <a:stretch>
                  <a:fillRect l="-358" b="-3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A96A236-C5BA-630A-898A-2F3AC56FA9CF}"/>
                  </a:ext>
                </a:extLst>
              </p:cNvPr>
              <p:cNvSpPr txBox="1"/>
              <p:nvPr/>
            </p:nvSpPr>
            <p:spPr>
              <a:xfrm>
                <a:off x="6310625" y="3893661"/>
                <a:ext cx="5415937" cy="211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∈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un parametro che indica la percentuale delle due grandezze di ingresso che concorrono a determinare la stima della velocità.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nostro caso è stato scelto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0.985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A96A236-C5BA-630A-898A-2F3AC56F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25" y="3893661"/>
                <a:ext cx="5415937" cy="2113784"/>
              </a:xfrm>
              <a:prstGeom prst="rect">
                <a:avLst/>
              </a:prstGeom>
              <a:blipFill>
                <a:blip r:embed="rId8"/>
                <a:stretch>
                  <a:fillRect l="-937" b="-3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61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88156" y="1157689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559D41B-91E6-0C49-B5A2-875E23F60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1265" y="3221933"/>
            <a:ext cx="8851900" cy="2565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3F9B87-19DC-A9B2-EDD9-7FAB758E85B9}"/>
              </a:ext>
            </a:extLst>
          </p:cNvPr>
          <p:cNvSpPr txBox="1"/>
          <p:nvPr/>
        </p:nvSpPr>
        <p:spPr>
          <a:xfrm>
            <a:off x="882062" y="1762112"/>
            <a:ext cx="9990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controllo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throttle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dello sterzo sono stati implementati due PID. Per evitare il fenomeno del wind-up è stata impiegata la tecnica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Clamping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1086394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8B996D4-98C8-761F-FFC8-FCB79F0093AB}"/>
                  </a:ext>
                </a:extLst>
              </p:cNvPr>
              <p:cNvSpPr txBox="1"/>
              <p:nvPr/>
            </p:nvSpPr>
            <p:spPr>
              <a:xfrm>
                <a:off x="829864" y="3224942"/>
                <a:ext cx="10118221" cy="867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controllo non fornisce direttamente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ma fornisce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Quindi  il rifermento per il controllore su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dato da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8B996D4-98C8-761F-FFC8-FCB79F009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4" y="3224942"/>
                <a:ext cx="10118221" cy="867289"/>
              </a:xfrm>
              <a:prstGeom prst="rect">
                <a:avLst/>
              </a:prstGeom>
              <a:blipFill>
                <a:blip r:embed="rId3"/>
                <a:stretch>
                  <a:fillRect l="-376" b="-101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9CDDAF6-629A-60C2-547F-C1F2EC25E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350" y="4302704"/>
            <a:ext cx="7089810" cy="50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7B51482-ED5A-5FC9-B9A7-F68E8BFC581D}"/>
                  </a:ext>
                </a:extLst>
              </p:cNvPr>
              <p:cNvSpPr txBox="1"/>
              <p:nvPr/>
            </p:nvSpPr>
            <p:spPr>
              <a:xfrm>
                <a:off x="775800" y="5123940"/>
                <a:ext cx="7733490" cy="45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Mentre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attuale è dato dalla ZED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7B51482-ED5A-5FC9-B9A7-F68E8BFC5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5123940"/>
                <a:ext cx="7733490" cy="451790"/>
              </a:xfrm>
              <a:prstGeom prst="rect">
                <a:avLst/>
              </a:prstGeom>
              <a:blipFill>
                <a:blip r:embed="rId6"/>
                <a:stretch>
                  <a:fillRect l="-492" b="-189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672EA2-95F5-2DDB-8629-CF8A77C12FFE}"/>
                  </a:ext>
                </a:extLst>
              </p:cNvPr>
              <p:cNvSpPr txBox="1"/>
              <p:nvPr/>
            </p:nvSpPr>
            <p:spPr>
              <a:xfrm>
                <a:off x="829864" y="1571865"/>
                <a:ext cx="10118221" cy="867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riferimento per il controllore su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dato dal nodo di controllo, mentre il valore attuale della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quello stimato dal filtro complementare.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672EA2-95F5-2DDB-8629-CF8A77C1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4" y="1571865"/>
                <a:ext cx="10118221" cy="867289"/>
              </a:xfrm>
              <a:prstGeom prst="rect">
                <a:avLst/>
              </a:prstGeom>
              <a:blipFill>
                <a:blip r:embed="rId7"/>
                <a:stretch>
                  <a:fillRect l="-376" b="-101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BBCE3FD-02F7-FAC9-B3E1-FF8010C79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5738" y="2684292"/>
            <a:ext cx="2716976" cy="315519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7793A6BC-EFC3-3014-D488-846BAA3FC8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2621" y="5803769"/>
            <a:ext cx="2403209" cy="2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4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1197897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21012156-1CC8-3977-47CF-4480FB33F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2642" y="4401921"/>
            <a:ext cx="7410920" cy="151932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4F4B60-C80B-3DC3-BB2A-5EA9D5EF34BC}"/>
              </a:ext>
            </a:extLst>
          </p:cNvPr>
          <p:cNvSpPr txBox="1"/>
          <p:nvPr/>
        </p:nvSpPr>
        <p:spPr>
          <a:xfrm>
            <a:off x="775800" y="1819674"/>
            <a:ext cx="10369095" cy="211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settare i guadagni del PID è stata usata l'applicazione PID Tuner disponibile su MATLAB. Infatti, tramite l'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Identification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Toolbox di MATLAB è stato possibile definire, dati dei campioni ottenuti sperimentalmente dal rover, la risposta del sistema ad un gradino. 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Tali guadagni sono poi stati modificati a seguito di prove sperimentali.</a:t>
            </a:r>
          </a:p>
        </p:txBody>
      </p:sp>
    </p:spTree>
    <p:extLst>
      <p:ext uri="{BB962C8B-B14F-4D97-AF65-F5344CB8AC3E}">
        <p14:creationId xmlns:p14="http://schemas.microsoft.com/office/powerpoint/2010/main" val="229779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156397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B0A5C92-4D19-DF7A-4522-0B1D7A19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7116" y="1672280"/>
            <a:ext cx="9360000" cy="4563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4B9C33-6FAF-E5D6-8926-02A2B02E25BC}"/>
              </a:ext>
            </a:extLst>
          </p:cNvPr>
          <p:cNvSpPr txBox="1"/>
          <p:nvPr/>
        </p:nvSpPr>
        <p:spPr>
          <a:xfrm>
            <a:off x="328680" y="3026091"/>
            <a:ext cx="3056546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traiettoria rettangolare con tripla ripetizione.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7113BD8B-ADC2-8C47-17A0-986333EEAA5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249789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0B9E1414-4710-A372-75F9-8A3DA760A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6461" y="1676749"/>
            <a:ext cx="9363692" cy="45648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1C3D93-C501-F42F-1694-9F4EB890A3CD}"/>
              </a:ext>
            </a:extLst>
          </p:cNvPr>
          <p:cNvSpPr txBox="1"/>
          <p:nvPr/>
        </p:nvSpPr>
        <p:spPr>
          <a:xfrm>
            <a:off x="328680" y="2995355"/>
            <a:ext cx="2797579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di una greca in tre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F0C08CC9-E5F9-29EC-B979-76676F863EB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38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220607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7416478-A572-23F3-A614-74A023D4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9283" y="1647567"/>
            <a:ext cx="9363692" cy="4564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7261B4-31CE-3F9B-8B88-E794728F02DB}"/>
              </a:ext>
            </a:extLst>
          </p:cNvPr>
          <p:cNvSpPr txBox="1"/>
          <p:nvPr/>
        </p:nvSpPr>
        <p:spPr>
          <a:xfrm>
            <a:off x="328680" y="2669690"/>
            <a:ext cx="3056546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Doppia esecuzione di una traiettoria rettangolare con aggiunta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24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6160" y="1083318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Discussione 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E765C-F0F3-BE6F-BEEF-2C398400751A}"/>
              </a:ext>
            </a:extLst>
          </p:cNvPr>
          <p:cNvSpPr txBox="1"/>
          <p:nvPr/>
        </p:nvSpPr>
        <p:spPr>
          <a:xfrm>
            <a:off x="1148491" y="1812240"/>
            <a:ext cx="9895018" cy="419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nota che: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 segmenti più lunghi il rover riesca a mantenere un errore, tra la traiettoria desiderata e quella eseguita, basso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 caso di segmenti di minore lunghezza l'errore ottenuto risulta essere maggiore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Questo dipende: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raggio della circonferenza con cui si calcola il goal (diminuire il raggio potrebbe permettere di convergere più rapidamente)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dalla distanza massima da cui si rileva il marker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(diminuire la distanza a cui l'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viene rilevato potrebbe permettere una convergenza migliore).</a:t>
            </a:r>
          </a:p>
        </p:txBody>
      </p:sp>
    </p:spTree>
    <p:extLst>
      <p:ext uri="{BB962C8B-B14F-4D97-AF65-F5344CB8AC3E}">
        <p14:creationId xmlns:p14="http://schemas.microsoft.com/office/powerpoint/2010/main" val="3704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1237272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pc="-1" dirty="0">
                <a:solidFill>
                  <a:srgbClr val="000000"/>
                </a:solidFill>
                <a:latin typeface="Verdana"/>
                <a:ea typeface="Verdana"/>
              </a:rPr>
              <a:t>S</a:t>
            </a: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viluppi futuri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CasellaDiTesto 4"/>
          <p:cNvSpPr/>
          <p:nvPr/>
        </p:nvSpPr>
        <p:spPr>
          <a:xfrm>
            <a:off x="1699320" y="2196081"/>
            <a:ext cx="8793359" cy="32763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del Firmware per poter utilizzare gli encoder presenti nei motori di sterzo e trazione.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Filtro di </a:t>
            </a:r>
            <a:r>
              <a:rPr lang="it-IT" spc="-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Kalman</a:t>
            </a: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(Correzione-Predizione) per una migliore stima della velocità lineare.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Aggiungere un router Wi-Fi a bordo del rover così da semplificare la connessione.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Integrazione di una memoria SSD con maggiore capacità.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72F9CDA4-342D-FCD9-9135-EA4AB751CB89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89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8210E6CE-8799-175C-0A1C-E7164CB10151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DDB7C5-9BEA-C331-1157-87E296266C53}"/>
                  </a:ext>
                </a:extLst>
              </p:cNvPr>
              <p:cNvSpPr txBox="1"/>
              <p:nvPr/>
            </p:nvSpPr>
            <p:spPr>
              <a:xfrm>
                <a:off x="1169773" y="1594985"/>
                <a:ext cx="9852454" cy="4606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Gli obiettivi fissati sono stati raggiunti come dimostrato dai grafici, nonostante gli errori sulla posa introdotti dalla ZED.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visione riesce correttamente ad individuare i marker e gli id ad essi associati.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controllo sceglie correttamente il punto a cui convergere tra i due proposti  e riesce a svoltare in modo </a:t>
                </a:r>
                <a:r>
                  <a:rPr lang="it-IT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smooth</a:t>
                </a: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sistema evita gli ostacoli la cui posizione è conosciuta a priori dimostrando la bontà dell'implementazione di APF.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convertitore, tramite l'utilizzo di due PID correttamente regolati, traduce con successo le grandezze solitamente utilizzate nel controllo dei veicoli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nelle grandezze impiegate nel </a:t>
                </a:r>
                <a:r>
                  <a:rPr lang="it-IT" i="1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dart_wrapper</a:t>
                </a: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DDB7C5-9BEA-C331-1157-87E29626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73" y="1594985"/>
                <a:ext cx="9852454" cy="4606774"/>
              </a:xfrm>
              <a:prstGeom prst="rect">
                <a:avLst/>
              </a:prstGeom>
              <a:blipFill>
                <a:blip r:embed="rId3"/>
                <a:stretch>
                  <a:fillRect l="-515" b="-11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</a:t>
            </a: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rtificiali di un Rover con marker </a:t>
            </a:r>
            <a:r>
              <a:rPr lang="it-IT" sz="11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b="0" strike="noStrike" spc="-1" dirty="0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1743720" y="1518204"/>
            <a:ext cx="3396240" cy="45288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5839968" y="1951747"/>
            <a:ext cx="5437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ZED 2i: usata per determinare la posa del rover tramite utilizzo di un sensore interno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LiDar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Nvidia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Jetson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AGX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Orin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Servomotore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Motore Brushless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20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>
            <a:extLst>
              <a:ext uri="{FF2B5EF4-FFF2-40B4-BE49-F238E27FC236}">
                <a16:creationId xmlns:a16="http://schemas.microsoft.com/office/drawing/2014/main" id="{A55E67B7-3264-C701-DB8D-8270D2B3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00" y="957960"/>
            <a:ext cx="5829281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F73DF24-BAA3-CF26-B6F5-A686889B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647" y="640324"/>
            <a:ext cx="3229582" cy="57731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9DD796-608C-28C2-E65A-492D3DE3F186}"/>
              </a:ext>
            </a:extLst>
          </p:cNvPr>
          <p:cNvSpPr txBox="1"/>
          <p:nvPr/>
        </p:nvSpPr>
        <p:spPr>
          <a:xfrm>
            <a:off x="455993" y="1384920"/>
            <a:ext cx="6468894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L'obiettivo del progetto è far convergere il rover a rette le cui equazioni sono dinamicamente calcolate, evitando al contempo gli ostacoli inseriti nelle traiettorie percorse dal rover.  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rette sono definite a  partire dai marker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quali vengono riconosciuti tramite tecniche di visione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8F5A6094-8EE4-F7CD-70A6-C6E22D4EFA42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3880808" y="1384920"/>
            <a:ext cx="7374094" cy="24769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Tramite la libreria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OpenCV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è possibile: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Rilevare la presenza di un marker nell’immagine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Determinare l’id del marker 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Ricavare la posizione in terna camera dell’</a:t>
            </a:r>
            <a:r>
              <a:rPr lang="it-IT" spc="-1" dirty="0" err="1">
                <a:solidFill>
                  <a:srgbClr val="000000"/>
                </a:solidFill>
                <a:latin typeface="Verdana"/>
                <a:ea typeface="Verdana"/>
              </a:rPr>
              <a:t>ArUco</a:t>
            </a:r>
            <a:endParaRPr lang="it-IT" sz="18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pic>
        <p:nvPicPr>
          <p:cNvPr id="5" name="Immagine 4" descr="Immagine che contiene scatola, design&#10;&#10;Descrizione generata automaticamente">
            <a:extLst>
              <a:ext uri="{FF2B5EF4-FFF2-40B4-BE49-F238E27FC236}">
                <a16:creationId xmlns:a16="http://schemas.microsoft.com/office/drawing/2014/main" id="{5122644C-8C8A-A710-8AE1-AAAFED871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51" y="3606428"/>
            <a:ext cx="2716986" cy="2879386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pavimento, terreno, interno&#10;&#10;Descrizione generata automaticamente">
            <a:extLst>
              <a:ext uri="{FF2B5EF4-FFF2-40B4-BE49-F238E27FC236}">
                <a16:creationId xmlns:a16="http://schemas.microsoft.com/office/drawing/2014/main" id="{98C748FF-F58C-9806-0AB7-FA5705EFD6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0" y="1530282"/>
            <a:ext cx="3033635" cy="404484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5F5CD2BD-421B-55A4-5AD8-9D9AD7C8C8C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7F041A-3A21-EE9A-C1E4-9123B2F5C93E}"/>
              </a:ext>
            </a:extLst>
          </p:cNvPr>
          <p:cNvSpPr txBox="1"/>
          <p:nvPr/>
        </p:nvSpPr>
        <p:spPr>
          <a:xfrm>
            <a:off x="6154545" y="3369858"/>
            <a:ext cx="5252936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partire dalle matrici di trasformazione: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fissa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terna rover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rover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marker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 possibile ricavare la posizione dell’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terna fissa.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BCF0C0E-7C63-EF8B-28AB-5D71740D4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7382" y="4452299"/>
            <a:ext cx="2048156" cy="924694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866A0546-4850-F4E0-775F-0CD519A79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2320" y="1478958"/>
            <a:ext cx="5168711" cy="1182601"/>
          </a:xfrm>
          <a:prstGeom prst="rect">
            <a:avLst/>
          </a:prstGeom>
        </p:spPr>
      </p:pic>
      <p:sp>
        <p:nvSpPr>
          <p:cNvPr id="13" name="PlaceHolder 1">
            <a:extLst>
              <a:ext uri="{FF2B5EF4-FFF2-40B4-BE49-F238E27FC236}">
                <a16:creationId xmlns:a16="http://schemas.microsoft.com/office/drawing/2014/main" id="{FD161717-D13D-6BAE-2478-1446EACA04A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680937" y="1110604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CE453CE-8BF0-5649-ABE4-CD890E3C7875}"/>
              </a:ext>
            </a:extLst>
          </p:cNvPr>
          <p:cNvSpPr txBox="1"/>
          <p:nvPr/>
        </p:nvSpPr>
        <p:spPr>
          <a:xfrm>
            <a:off x="680937" y="1829898"/>
            <a:ext cx="4815192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 ogni marker è stata associata una direzione a cui il rover deve convergere, come riportato in tabella.  </a:t>
            </a: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827EB40-A606-2439-1A44-BCFDE0BDE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33" y="3525843"/>
            <a:ext cx="3924784" cy="1630295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D41A35A8-4837-1FF9-BF4A-E7058CC0B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5873" y="1679340"/>
            <a:ext cx="4178535" cy="3366781"/>
          </a:xfrm>
          <a:prstGeom prst="rect">
            <a:avLst/>
          </a:prstGeom>
        </p:spPr>
      </p:pic>
      <p:sp>
        <p:nvSpPr>
          <p:cNvPr id="21" name="PlaceHolder 1">
            <a:extLst>
              <a:ext uri="{FF2B5EF4-FFF2-40B4-BE49-F238E27FC236}">
                <a16:creationId xmlns:a16="http://schemas.microsoft.com/office/drawing/2014/main" id="{81BEDCA0-5DA5-35D0-7E5B-B3CF5F5F0EE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812907" y="1058601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577303" y="973725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endParaRPr lang="it-IT" sz="22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2679" y="2931872"/>
            <a:ext cx="3448050" cy="23050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5E9BF4-AFEF-D035-C678-320BCDCC76C5}"/>
              </a:ext>
            </a:extLst>
          </p:cNvPr>
          <p:cNvSpPr txBox="1"/>
          <p:nvPr/>
        </p:nvSpPr>
        <p:spPr>
          <a:xfrm>
            <a:off x="812906" y="1435398"/>
            <a:ext cx="10566185" cy="169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 In particolare sono stati implementati un potenziale attrattivo, che porta a far convergere il sistema al goal prefissato e uno repulsivo, che tiene lontano il rover dagli ostacoli.</a:t>
            </a: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A4EA3E6-DBE8-D68F-C480-09E9F5E3514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04FBD2C-E955-0442-9309-822375663AD3}"/>
              </a:ext>
            </a:extLst>
          </p:cNvPr>
          <p:cNvSpPr/>
          <p:nvPr/>
        </p:nvSpPr>
        <p:spPr>
          <a:xfrm>
            <a:off x="812905" y="5158005"/>
            <a:ext cx="10566185" cy="128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calcolo del goal è stata implementata la strategia di tipo LOS (Line Of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Sight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dove tale punto è dato dall’intersezione tra la retta a cui si vuole convergere e una circonferenza di raggio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centrata nel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CdM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340" y="4379393"/>
            <a:ext cx="3655170" cy="6901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1584F4-5174-938E-EF99-E2302DD4FB36}"/>
              </a:ext>
            </a:extLst>
          </p:cNvPr>
          <p:cNvSpPr txBox="1"/>
          <p:nvPr/>
        </p:nvSpPr>
        <p:spPr>
          <a:xfrm>
            <a:off x="775800" y="1508140"/>
            <a:ext cx="10483123" cy="1282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considera quindi il robot come una particella che si muove in un campo potenziale artificiale, il quale è a sua volta la somma di due campi: un campo attrattivo (che attrae il robot verso il goal) e un campo repulsivo (che allontana il robot dagli ostacoli).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2C19C55-EB18-A57C-A218-16CB3D3F6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40" y="3141126"/>
            <a:ext cx="7215260" cy="760931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33AF3673-227F-3FA3-057A-8C0638EA2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99858" y="4239711"/>
            <a:ext cx="2998667" cy="156939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92462287-7C2F-401A-7FF9-6CFED314CE4D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olo 2"/>
          <p:cNvSpPr/>
          <p:nvPr/>
        </p:nvSpPr>
        <p:spPr>
          <a:xfrm>
            <a:off x="775800" y="1229782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5554" y="2825479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505" y="2825479"/>
            <a:ext cx="3466336" cy="333658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48C112E-2ECB-E97E-2D87-70C0CB3ED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800" y="5088068"/>
            <a:ext cx="10166523" cy="788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/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partire dalla forza totale agente sul rover si calcolano le grandezze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blipFill>
                <a:blip r:embed="rId9"/>
                <a:stretch>
                  <a:fillRect l="-401" t="-10345" b="-241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/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 funzione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introduce una discontinuità, per la quale una piccola variazione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può portare una grande variazione 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Per risolvere tale problema è stata apportata la seguente modifica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blipFill>
                <a:blip r:embed="rId10"/>
                <a:stretch>
                  <a:fillRect l="-382" b="-6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laceHolder 1">
            <a:extLst>
              <a:ext uri="{FF2B5EF4-FFF2-40B4-BE49-F238E27FC236}">
                <a16:creationId xmlns:a16="http://schemas.microsoft.com/office/drawing/2014/main" id="{63BB908B-FD5B-5366-0613-F32787B8A90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16379</TotalTime>
  <Words>1177</Words>
  <Application>Microsoft Macintosh PowerPoint</Application>
  <PresentationFormat>Widescreen</PresentationFormat>
  <Paragraphs>130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Controllo tramite Potenziali Artificiali di un Rover con marker ArUco</vt:lpstr>
      <vt:lpstr>Introduzione</vt:lpstr>
      <vt:lpstr>Introduzione</vt:lpstr>
      <vt:lpstr>Nodo visione</vt:lpstr>
      <vt:lpstr>Nodo visione</vt:lpstr>
      <vt:lpstr>Nodo visione</vt:lpstr>
      <vt:lpstr>Nodo controllo</vt:lpstr>
      <vt:lpstr>Nodo controllo</vt:lpstr>
      <vt:lpstr>Presentazione standard di PowerPoint</vt:lpstr>
      <vt:lpstr>Nodo convertitore</vt:lpstr>
      <vt:lpstr>Nodo convertitore</vt:lpstr>
      <vt:lpstr>Nodo convertitore</vt:lpstr>
      <vt:lpstr>Nodo convertitore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Sviluppi futuri</vt:lpstr>
      <vt:lpstr>Conclusioni</vt:lpstr>
      <vt:lpstr>Controllo tramite Potenziali Artificiali di un Rover con marker ArUco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Elena Bellanova</cp:lastModifiedBy>
  <cp:revision>141</cp:revision>
  <dcterms:created xsi:type="dcterms:W3CDTF">2020-11-12T10:34:42Z</dcterms:created>
  <dcterms:modified xsi:type="dcterms:W3CDTF">2024-06-16T14:00:29Z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