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spostare la diapositiva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it-IT" sz="1400" b="0" strike="noStrike" spc="-1">
                <a:latin typeface="Times New Roman"/>
              </a:defRPr>
            </a:lvl1pPr>
          </a:lstStyle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1433E0A-C1E5-4B28-BB05-D9A09F0AEFA5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285A2D-FAC1-4173-B8DD-63858C1ED98A}" type="slidenum">
              <a:rPr lang="it-IT" sz="1200" b="0" strike="noStrike" spc="-1">
                <a:latin typeface="Times New Roman"/>
              </a:rPr>
              <a:t>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3DFC23-429A-42CB-965B-7D729ACA20DF}" type="slidenum">
              <a:rPr lang="it-IT" sz="1200" b="0" strike="noStrike" spc="-1">
                <a:latin typeface="Times New Roman"/>
              </a:rPr>
              <a:t>10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DA345-D746-4B4F-9936-19927BA2B674}" type="slidenum">
              <a:rPr lang="it-IT" sz="1200" b="0" strike="noStrike" spc="-1">
                <a:latin typeface="Times New Roman"/>
              </a:rPr>
              <a:t>2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827AE0-CBE3-42C5-BDFF-3DE98D8A2125}" type="slidenum">
              <a:rPr lang="it-IT" sz="1200" b="0" strike="noStrike" spc="-1">
                <a:latin typeface="Times New Roman"/>
              </a:rPr>
              <a:t>3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4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5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3FEDD5-3DBB-4C63-8F51-354C90D43C15}" type="slidenum">
              <a:rPr lang="it-IT" sz="1200" b="0" strike="noStrike" spc="-1">
                <a:latin typeface="Times New Roman"/>
              </a:rPr>
              <a:t>6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8EE4F9-FA56-4AD6-B044-F261F0FB6B33}" type="slidenum">
              <a:rPr lang="it-IT" sz="1200" b="0" strike="noStrike" spc="-1">
                <a:latin typeface="Times New Roman"/>
              </a:rPr>
              <a:t>7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C9229-0107-4EB7-9CFC-965E02BD474B}" type="slidenum">
              <a:rPr lang="it-IT" sz="1200" b="0" strike="noStrike" spc="-1">
                <a:latin typeface="Times New Roman"/>
              </a:rPr>
              <a:t>8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9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fondo diapositiva" descr="Sfondo bianco con logo dell'Università degli Studi di Firenze e Salomone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0" name="Numero slide"/>
          <p:cNvSpPr/>
          <p:nvPr/>
        </p:nvSpPr>
        <p:spPr>
          <a:xfrm>
            <a:off x="10398960" y="6598080"/>
            <a:ext cx="1357920" cy="25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260AA95D-8243-4B22-913F-AD87E17D935D}" type="slidenum">
              <a:rPr lang="it-IT" sz="1100" b="1" strike="noStrike" spc="-1">
                <a:solidFill>
                  <a:srgbClr val="FFFFFF"/>
                </a:solidFill>
                <a:latin typeface="Verdana"/>
                <a:ea typeface="Verdana"/>
              </a:rPr>
              <a:t>‹N›</a:t>
            </a:fld>
            <a:endParaRPr lang="it-IT" sz="1100" b="0" strike="noStrike" spc="-1"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408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Elena Bellanova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Marco Minarelli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5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89760" y="2298600"/>
            <a:ext cx="877284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50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5000" b="0" strike="noStrike" spc="-1">
              <a:latin typeface="Arial"/>
            </a:endParaRPr>
          </a:p>
        </p:txBody>
      </p:sp>
      <p:sp>
        <p:nvSpPr>
          <p:cNvPr id="87" name="CasellaDiTesto 3"/>
          <p:cNvSpPr/>
          <p:nvPr/>
        </p:nvSpPr>
        <p:spPr>
          <a:xfrm>
            <a:off x="8871120" y="246600"/>
            <a:ext cx="3233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Corso di laurea in Ingegneria Elettrica e dell’Automazione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8" name="CasellaDiTesto 4"/>
          <p:cNvSpPr/>
          <p:nvPr/>
        </p:nvSpPr>
        <p:spPr>
          <a:xfrm>
            <a:off x="8749800" y="6089760"/>
            <a:ext cx="4131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Anno accademico 2023/2024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4623840" cy="1957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quadrato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39" name="Segnaposto testo 23"/>
          <p:cNvSpPr/>
          <p:nvPr/>
        </p:nvSpPr>
        <p:spPr>
          <a:xfrm>
            <a:off x="6300000" y="180000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lawnmower trapezoidale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0" name="Titolo 7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1" name="Segnaposto testo 26"/>
          <p:cNvSpPr/>
          <p:nvPr/>
        </p:nvSpPr>
        <p:spPr>
          <a:xfrm>
            <a:off x="720000" y="414000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obstacle avoidance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2" name="Segnaposto testo 27"/>
          <p:cNvSpPr/>
          <p:nvPr/>
        </p:nvSpPr>
        <p:spPr>
          <a:xfrm>
            <a:off x="6175800" y="398196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obstacle avoidance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4617000" cy="447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conclusioni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Conclusioni e sviluppi futuri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6" name="CasellaDiTesto 4"/>
          <p:cNvSpPr/>
          <p:nvPr/>
        </p:nvSpPr>
        <p:spPr>
          <a:xfrm>
            <a:off x="6798240" y="1812600"/>
            <a:ext cx="3921840" cy="255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Sviluppi futuri:</a:t>
            </a:r>
            <a:endParaRPr lang="it-IT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ENCODER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92" name="Immagine 91"/>
          <p:cNvPicPr/>
          <p:nvPr/>
        </p:nvPicPr>
        <p:blipFill>
          <a:blip r:embed="rId3"/>
          <a:stretch/>
        </p:blipFill>
        <p:spPr>
          <a:xfrm>
            <a:off x="563760" y="1411200"/>
            <a:ext cx="3396240" cy="4528800"/>
          </a:xfrm>
          <a:prstGeom prst="rect">
            <a:avLst/>
          </a:prstGeom>
          <a:ln w="0">
            <a:noFill/>
          </a:ln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D6E93E18-FB1E-5BF8-1035-9970065B8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3155" y="695650"/>
            <a:ext cx="2905125" cy="5695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2404080" cy="259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Foto aruco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96" name="Segnaposto testo 28"/>
          <p:cNvSpPr/>
          <p:nvPr/>
        </p:nvSpPr>
        <p:spPr>
          <a:xfrm>
            <a:off x="1127880" y="4680000"/>
            <a:ext cx="10031760" cy="13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Immagine/ discorso che tramite OpenCV dall’immagine si ricava la posizione in terna camera del marker e l’id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7" name="Segnaposto testo 29"/>
          <p:cNvSpPr/>
          <p:nvPr/>
        </p:nvSpPr>
        <p:spPr>
          <a:xfrm>
            <a:off x="7855560" y="1729440"/>
            <a:ext cx="2404080" cy="259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Immagine terna marker 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100" name="Elemento grafico 8"/>
          <p:cNvPicPr/>
          <p:nvPr/>
        </p:nvPicPr>
        <p:blipFill>
          <a:blip r:embed="rId3"/>
          <a:stretch/>
        </p:blipFill>
        <p:spPr>
          <a:xfrm>
            <a:off x="6789335" y="1598400"/>
            <a:ext cx="4351907" cy="1023120"/>
          </a:xfrm>
          <a:prstGeom prst="rect">
            <a:avLst/>
          </a:prstGeom>
          <a:ln w="0">
            <a:noFill/>
          </a:ln>
        </p:spPr>
      </p:pic>
      <p:pic>
        <p:nvPicPr>
          <p:cNvPr id="101" name="Elemento grafico 14"/>
          <p:cNvPicPr/>
          <p:nvPr/>
        </p:nvPicPr>
        <p:blipFill>
          <a:blip r:embed="rId4"/>
          <a:stretch/>
        </p:blipFill>
        <p:spPr>
          <a:xfrm>
            <a:off x="7175823" y="3273034"/>
            <a:ext cx="3965419" cy="738531"/>
          </a:xfrm>
          <a:prstGeom prst="rect">
            <a:avLst/>
          </a:prstGeom>
          <a:ln w="0">
            <a:noFill/>
          </a:ln>
        </p:spPr>
      </p:pic>
      <p:pic>
        <p:nvPicPr>
          <p:cNvPr id="102" name="Elemento grafico 16"/>
          <p:cNvPicPr/>
          <p:nvPr/>
        </p:nvPicPr>
        <p:blipFill>
          <a:blip r:embed="rId5"/>
          <a:stretch/>
        </p:blipFill>
        <p:spPr>
          <a:xfrm>
            <a:off x="7984032" y="4627382"/>
            <a:ext cx="2349000" cy="325080"/>
          </a:xfrm>
          <a:prstGeom prst="rect">
            <a:avLst/>
          </a:prstGeom>
          <a:ln w="0">
            <a:noFill/>
          </a:ln>
        </p:spPr>
      </p:pic>
      <p:sp>
        <p:nvSpPr>
          <p:cNvPr id="103" name="Segnaposto testo 30"/>
          <p:cNvSpPr/>
          <p:nvPr/>
        </p:nvSpPr>
        <p:spPr>
          <a:xfrm>
            <a:off x="8640000" y="4969440"/>
            <a:ext cx="2404080" cy="13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Spiegazione direzioni date dall’id 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CEAAB3B8-B881-EC4F-96C9-37AD637630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960" y="4232947"/>
            <a:ext cx="1587379" cy="556975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020FDCF-CC21-694F-B03A-672EF4482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9372" y="2119680"/>
            <a:ext cx="1688940" cy="61416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D80C6BDB-0BFE-7648-9420-D5BD284FBA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799" y="1478958"/>
            <a:ext cx="6218656" cy="490863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B896F64E-9D02-494A-8C2C-6CDAE46F5B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93984" y="4285533"/>
            <a:ext cx="1662025" cy="7605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2643840" cy="1237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J_rep = ...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07" name="Segnaposto testo 3"/>
          <p:cNvSpPr/>
          <p:nvPr/>
        </p:nvSpPr>
        <p:spPr>
          <a:xfrm>
            <a:off x="5455800" y="182196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J_att = ...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8" name="Titolo 1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09" name="Segnaposto testo 4"/>
          <p:cNvSpPr/>
          <p:nvPr/>
        </p:nvSpPr>
        <p:spPr>
          <a:xfrm>
            <a:off x="900000" y="360000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LOS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776520" y="95868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1" name="Segnaposto testo 5"/>
          <p:cNvSpPr/>
          <p:nvPr/>
        </p:nvSpPr>
        <p:spPr>
          <a:xfrm>
            <a:off x="5760000" y="308196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Parametri APF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2" name="Segnaposto testo 9"/>
          <p:cNvSpPr/>
          <p:nvPr/>
        </p:nvSpPr>
        <p:spPr>
          <a:xfrm>
            <a:off x="5760360" y="308232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Parametri APF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3" name="Segnaposto testo 10"/>
          <p:cNvSpPr/>
          <p:nvPr/>
        </p:nvSpPr>
        <p:spPr>
          <a:xfrm>
            <a:off x="1440000" y="4881960"/>
            <a:ext cx="73796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v e omega dalle slide di Roma 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015800" y="1620000"/>
            <a:ext cx="2643840" cy="1237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u_i di SMC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7" name="Segnaposto testo 8"/>
          <p:cNvSpPr/>
          <p:nvPr/>
        </p:nvSpPr>
        <p:spPr>
          <a:xfrm>
            <a:off x="4016160" y="162036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u_i di SMC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8" name="Segnaposto testo 12"/>
          <p:cNvSpPr/>
          <p:nvPr/>
        </p:nvSpPr>
        <p:spPr>
          <a:xfrm>
            <a:off x="415800" y="326196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e1</a:t>
            </a:r>
            <a:endParaRPr lang="it-IT" sz="1800" b="0" strike="noStrike" spc="-1">
              <a:latin typeface="Arial"/>
            </a:endParaRPr>
          </a:p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e2</a:t>
            </a:r>
            <a:endParaRPr lang="it-IT" sz="1800" b="0" strike="noStrike" spc="-1">
              <a:latin typeface="Arial"/>
            </a:endParaRPr>
          </a:p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e3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9" name="Segnaposto testo 13"/>
          <p:cNvSpPr/>
          <p:nvPr/>
        </p:nvSpPr>
        <p:spPr>
          <a:xfrm>
            <a:off x="6355800" y="324000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sigma1</a:t>
            </a:r>
            <a:endParaRPr lang="it-IT" sz="1800" b="0" strike="noStrike" spc="-1">
              <a:latin typeface="Arial"/>
            </a:endParaRPr>
          </a:p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sigma2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22" name="Segnaposto testo 17"/>
          <p:cNvSpPr/>
          <p:nvPr/>
        </p:nvSpPr>
        <p:spPr>
          <a:xfrm>
            <a:off x="595800" y="200196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r1</a:t>
            </a:r>
            <a:endParaRPr lang="it-IT" sz="1800" b="0" strike="noStrike" spc="-1">
              <a:latin typeface="Arial"/>
            </a:endParaRPr>
          </a:p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r2</a:t>
            </a:r>
            <a:endParaRPr lang="it-IT" sz="1800" b="0" strike="noStrike" spc="-1">
              <a:latin typeface="Arial"/>
            </a:endParaRPr>
          </a:p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r3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3" name="Segnaposto testo 18"/>
          <p:cNvSpPr/>
          <p:nvPr/>
        </p:nvSpPr>
        <p:spPr>
          <a:xfrm>
            <a:off x="5095800" y="2181960"/>
            <a:ext cx="62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Condizioni sui guadagni rho1 e rho2  e nostra scelta 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4" name="Segnaposto testo 15"/>
          <p:cNvSpPr/>
          <p:nvPr/>
        </p:nvSpPr>
        <p:spPr>
          <a:xfrm>
            <a:off x="2575800" y="4881960"/>
            <a:ext cx="62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Convergenza dell’algoritmo a C = ...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740000" y="3081960"/>
            <a:ext cx="3779640" cy="697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v_acc = …</a:t>
            </a:r>
            <a:endParaRPr lang="it-IT" sz="1800" b="0" strike="noStrike" spc="-1">
              <a:latin typeface="Arial"/>
            </a:endParaRPr>
          </a:p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v_pos = ...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28" name="Segnaposto testo 16"/>
          <p:cNvSpPr/>
          <p:nvPr/>
        </p:nvSpPr>
        <p:spPr>
          <a:xfrm>
            <a:off x="360000" y="2880000"/>
            <a:ext cx="3779640" cy="17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Schema filtro complementare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9" name="Segnaposto testo 19"/>
          <p:cNvSpPr/>
          <p:nvPr/>
        </p:nvSpPr>
        <p:spPr>
          <a:xfrm>
            <a:off x="776160" y="1822320"/>
            <a:ext cx="94838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Calcolo theta con derivata discreta inversa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0" name="Segnaposto testo 20"/>
          <p:cNvSpPr/>
          <p:nvPr/>
        </p:nvSpPr>
        <p:spPr>
          <a:xfrm>
            <a:off x="720000" y="5061960"/>
            <a:ext cx="94838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Formula filtro complementare?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33" name="Segnaposto testo 24"/>
          <p:cNvSpPr/>
          <p:nvPr/>
        </p:nvSpPr>
        <p:spPr>
          <a:xfrm>
            <a:off x="776160" y="1822320"/>
            <a:ext cx="94838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Imamgine PID con BC&amp;T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4" name="Segnaposto testo 25"/>
          <p:cNvSpPr/>
          <p:nvPr/>
        </p:nvSpPr>
        <p:spPr>
          <a:xfrm>
            <a:off x="775800" y="3240000"/>
            <a:ext cx="94838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Qualcosa sul PID Tuner/ Identificazione?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5" name="Segnaposto testo 22"/>
          <p:cNvSpPr/>
          <p:nvPr/>
        </p:nvSpPr>
        <p:spPr>
          <a:xfrm>
            <a:off x="4140000" y="5040000"/>
            <a:ext cx="48596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K_p =  …  K_i = …  K_d = ... 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15420</TotalTime>
  <Words>295</Words>
  <Application>Microsoft Office PowerPoint</Application>
  <PresentationFormat>Widescreen</PresentationFormat>
  <Paragraphs>82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Verdana</vt:lpstr>
      <vt:lpstr>Wingdings</vt:lpstr>
      <vt:lpstr>Office Theme</vt:lpstr>
      <vt:lpstr>Office Theme</vt:lpstr>
      <vt:lpstr>Controllo visivo in Sliding Mode di un Rover</vt:lpstr>
      <vt:lpstr>Introduzione</vt:lpstr>
      <vt:lpstr>Nodo visione</vt:lpstr>
      <vt:lpstr>Nodo visione</vt:lpstr>
      <vt:lpstr>Nodo controllo</vt:lpstr>
      <vt:lpstr>Nodo controllo</vt:lpstr>
      <vt:lpstr>Nodo controllo</vt:lpstr>
      <vt:lpstr>Nodo convertitore</vt:lpstr>
      <vt:lpstr>Nodo convertitore</vt:lpstr>
      <vt:lpstr>Risultati</vt:lpstr>
      <vt:lpstr>Conclusioni e 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istituzionale Università di Firenze</dc:title>
  <dc:subject/>
  <dc:creator>Unità funzionale Prodotti e strumenti per la comunicazione istituzionale</dc:creator>
  <dc:description/>
  <cp:lastModifiedBy>Giulio Beltrami</cp:lastModifiedBy>
  <cp:revision>130</cp:revision>
  <dcterms:created xsi:type="dcterms:W3CDTF">2020-11-12T10:34:42Z</dcterms:created>
  <dcterms:modified xsi:type="dcterms:W3CDTF">2024-05-02T16:47:00Z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