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74" r:id="rId8"/>
    <p:sldId id="275" r:id="rId9"/>
    <p:sldId id="276" r:id="rId10"/>
    <p:sldId id="262" r:id="rId11"/>
    <p:sldId id="263" r:id="rId12"/>
    <p:sldId id="264" r:id="rId13"/>
    <p:sldId id="265" r:id="rId14"/>
    <p:sldId id="266" r:id="rId15"/>
    <p:sldId id="267" r:id="rId16"/>
    <p:sldId id="268" r:id="rId17"/>
    <p:sldId id="269" r:id="rId18"/>
    <p:sldId id="270" r:id="rId19"/>
    <p:sldId id="272" r:id="rId20"/>
    <p:sldId id="271" r:id="rId21"/>
    <p:sldId id="273" r:id="rId22"/>
    <p:sldId id="277"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494"/>
    <a:srgbClr val="7FCDBB"/>
    <a:srgbClr val="081D58"/>
    <a:srgbClr val="225EA8"/>
    <a:srgbClr val="1D91C0"/>
    <a:srgbClr val="41B6C4"/>
    <a:srgbClr val="C7E9B4"/>
    <a:srgbClr val="EDF8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3" autoAdjust="0"/>
    <p:restoredTop sz="94660"/>
  </p:normalViewPr>
  <p:slideViewPr>
    <p:cSldViewPr snapToGrid="0">
      <p:cViewPr varScale="1">
        <p:scale>
          <a:sx n="163" d="100"/>
          <a:sy n="163" d="100"/>
        </p:scale>
        <p:origin x="28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CCD41-E511-C7C1-4A76-FD29A388731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D06451B-9F74-B05A-DBBA-ADBF8B4E4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D88377C-D6A2-21E3-E529-475039E8CAEE}"/>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DDF0A591-D21F-EB4B-3D49-82E8EB80670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1443D3-752D-552E-7905-6837B273E0C9}"/>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421421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5162C-5FCE-6BC5-58B2-5A7B5222676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A5009D3-8EEB-0C41-C4B0-6E07FD777EF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39C534-C7EF-DBB6-FC98-426EB40EF9BD}"/>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A92D1D33-3113-2035-4D30-606B50618F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971BD1-5A3C-CF78-7990-9EE76C406AA6}"/>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7448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70517D-CF38-1A39-E07A-5FD5F5AC5B3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F9AB696-BB20-6557-29E2-C7DB915C927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C75B15-5AE2-B5A3-F2BC-B554B6687803}"/>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2377CFB3-1779-9ED8-8FB5-DC78FD57284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19A5BF-28BA-4E54-D5A4-EF11EB24C9CA}"/>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1301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ED24A1-CB42-0DB7-59CD-30DA1632414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382E0-F972-1C82-CFA9-6446701788B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D9FF03-2EAA-DB99-A529-CBEF614C826E}"/>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19E9C493-FAE6-993F-7470-705F7BABA59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B20E4A-8FF4-4B6F-1FAD-8976BEA34BF0}"/>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147806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760F04-1BE1-2E22-31F2-595CE0D613E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3167E1C-6BB2-B4FC-6CE2-515D64239A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5198CC0-25ED-61D3-5CE7-D88E2500D898}"/>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92FC044A-0C9B-A0E0-3401-5CC53CB3E19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9FD57E-2C71-63C3-8287-259C0BFCF19E}"/>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305188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AA381D-41FD-31BC-411F-07859107060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E53C973-537C-193C-ABFA-AB16ABD3BFA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1665042-CA09-25B7-776E-7CDB53326E1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4FBB6C0-4A9A-3503-E56D-8AE4CD968AD1}"/>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6" name="Segnaposto piè di pagina 5">
            <a:extLst>
              <a:ext uri="{FF2B5EF4-FFF2-40B4-BE49-F238E27FC236}">
                <a16:creationId xmlns:a16="http://schemas.microsoft.com/office/drawing/2014/main" id="{C7CF0CC6-F2E4-FDE7-2DEB-7CC5F69C753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A66890-E878-0CF3-DE32-D57B233DF786}"/>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370348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C51A97-A6B3-2086-F2D0-9095BE5CC9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E63DDA6-B4E4-B2C7-26E2-20478635D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356D440-30A6-30A6-4ED0-56AD56C5B8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FF46390-B756-323A-37F4-33BE5701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0B4E161-E659-301B-B9C9-4FFFE2D1327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750F72C-4A89-3824-1780-037C91E4E3D4}"/>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8" name="Segnaposto piè di pagina 7">
            <a:extLst>
              <a:ext uri="{FF2B5EF4-FFF2-40B4-BE49-F238E27FC236}">
                <a16:creationId xmlns:a16="http://schemas.microsoft.com/office/drawing/2014/main" id="{EF2E266C-A02C-30FE-BF9D-706E6AF5D0A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E036BC3-3B78-DC9C-B6CC-93477A039F5F}"/>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0368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29811B-414F-E001-0BBC-15BA992EBDE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D656B2C-115A-8449-886B-6F7790F6D51E}"/>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4" name="Segnaposto piè di pagina 3">
            <a:extLst>
              <a:ext uri="{FF2B5EF4-FFF2-40B4-BE49-F238E27FC236}">
                <a16:creationId xmlns:a16="http://schemas.microsoft.com/office/drawing/2014/main" id="{18D78E51-DBCC-4C4B-6A10-2E0F50F2AB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D5D50BF-7C9F-8B55-C5F5-8261C5EF76B7}"/>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400783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BA16299-EEAF-84D9-783A-F1A848F39294}"/>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3" name="Segnaposto piè di pagina 2">
            <a:extLst>
              <a:ext uri="{FF2B5EF4-FFF2-40B4-BE49-F238E27FC236}">
                <a16:creationId xmlns:a16="http://schemas.microsoft.com/office/drawing/2014/main" id="{F5F678C4-5A72-9B04-8B32-905097ED4A3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D3FFDC-81C9-100C-59AB-8D5DC78528EC}"/>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184212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D7D720-B2E7-E4B7-C13E-1E09B53888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13AFB3-F185-6DDF-B1E4-13FD47B40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DF7A378-B38B-F7CC-7F9F-BC86B6147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9F76B73-52E5-A97D-5319-1AC2E84FF15F}"/>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6" name="Segnaposto piè di pagina 5">
            <a:extLst>
              <a:ext uri="{FF2B5EF4-FFF2-40B4-BE49-F238E27FC236}">
                <a16:creationId xmlns:a16="http://schemas.microsoft.com/office/drawing/2014/main" id="{67E186A8-E289-4BDC-9B65-F80D350E4D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A1384BD-9AB0-F741-BAF5-96C89EF6724E}"/>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40688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87BFCD-23CF-DB04-A573-177B97247A1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3E22DE0-E659-EB1A-039C-25F9EB936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7CE2077-5999-B557-5B33-E696254B4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C5EDBE-17F7-666F-AD2B-C2AC7676FE4B}"/>
              </a:ext>
            </a:extLst>
          </p:cNvPr>
          <p:cNvSpPr>
            <a:spLocks noGrp="1"/>
          </p:cNvSpPr>
          <p:nvPr>
            <p:ph type="dt" sz="half" idx="10"/>
          </p:nvPr>
        </p:nvSpPr>
        <p:spPr/>
        <p:txBody>
          <a:bodyPr/>
          <a:lstStyle/>
          <a:p>
            <a:fld id="{262D683B-9630-4563-B704-F28CED98DA31}" type="datetimeFigureOut">
              <a:rPr lang="it-IT" smtClean="0"/>
              <a:t>30/08/2022</a:t>
            </a:fld>
            <a:endParaRPr lang="it-IT"/>
          </a:p>
        </p:txBody>
      </p:sp>
      <p:sp>
        <p:nvSpPr>
          <p:cNvPr id="6" name="Segnaposto piè di pagina 5">
            <a:extLst>
              <a:ext uri="{FF2B5EF4-FFF2-40B4-BE49-F238E27FC236}">
                <a16:creationId xmlns:a16="http://schemas.microsoft.com/office/drawing/2014/main" id="{189B6B22-64DE-A28B-5A3B-A3737B95DBE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890746E-B00C-4334-7775-17763676BE58}"/>
              </a:ext>
            </a:extLst>
          </p:cNvPr>
          <p:cNvSpPr>
            <a:spLocks noGrp="1"/>
          </p:cNvSpPr>
          <p:nvPr>
            <p:ph type="sldNum" sz="quarter" idx="12"/>
          </p:nvPr>
        </p:nvSpPr>
        <p:spPr/>
        <p:txBody>
          <a:bodyPr/>
          <a:lstStyle/>
          <a:p>
            <a:fld id="{AD3E7259-C7D7-405D-8163-6309BAEA5249}" type="slidenum">
              <a:rPr lang="it-IT" smtClean="0"/>
              <a:t>‹N›</a:t>
            </a:fld>
            <a:endParaRPr lang="it-IT"/>
          </a:p>
        </p:txBody>
      </p:sp>
    </p:spTree>
    <p:extLst>
      <p:ext uri="{BB962C8B-B14F-4D97-AF65-F5344CB8AC3E}">
        <p14:creationId xmlns:p14="http://schemas.microsoft.com/office/powerpoint/2010/main" val="277700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C5A0CE2-9849-4499-37D0-9C87BD632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372FC7D-69A3-A90B-86EC-A63160BAD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F3C6FED-AA09-3900-0CBD-B80629305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D683B-9630-4563-B704-F28CED98DA31}" type="datetimeFigureOut">
              <a:rPr lang="it-IT" smtClean="0"/>
              <a:t>30/08/2022</a:t>
            </a:fld>
            <a:endParaRPr lang="it-IT"/>
          </a:p>
        </p:txBody>
      </p:sp>
      <p:sp>
        <p:nvSpPr>
          <p:cNvPr id="5" name="Segnaposto piè di pagina 4">
            <a:extLst>
              <a:ext uri="{FF2B5EF4-FFF2-40B4-BE49-F238E27FC236}">
                <a16:creationId xmlns:a16="http://schemas.microsoft.com/office/drawing/2014/main" id="{0E458A2C-3464-2F80-054D-F9273DCEA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E93CC53-F68E-8E7E-2636-F8B865DF5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E7259-C7D7-405D-8163-6309BAEA5249}" type="slidenum">
              <a:rPr lang="it-IT" smtClean="0"/>
              <a:t>‹N›</a:t>
            </a:fld>
            <a:endParaRPr lang="it-IT"/>
          </a:p>
        </p:txBody>
      </p:sp>
    </p:spTree>
    <p:extLst>
      <p:ext uri="{BB962C8B-B14F-4D97-AF65-F5344CB8AC3E}">
        <p14:creationId xmlns:p14="http://schemas.microsoft.com/office/powerpoint/2010/main" val="217010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BAB744-0334-1F1D-B994-454462211203}"/>
              </a:ext>
            </a:extLst>
          </p:cNvPr>
          <p:cNvSpPr>
            <a:spLocks noGrp="1"/>
          </p:cNvSpPr>
          <p:nvPr>
            <p:ph type="ctrTitle"/>
          </p:nvPr>
        </p:nvSpPr>
        <p:spPr/>
        <p:txBody>
          <a:bodyPr/>
          <a:lstStyle/>
          <a:p>
            <a:r>
              <a:rPr lang="it-IT"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Twitter Sentiment Analysis</a:t>
            </a:r>
          </a:p>
        </p:txBody>
      </p:sp>
      <p:sp>
        <p:nvSpPr>
          <p:cNvPr id="3" name="Sottotitolo 2">
            <a:extLst>
              <a:ext uri="{FF2B5EF4-FFF2-40B4-BE49-F238E27FC236}">
                <a16:creationId xmlns:a16="http://schemas.microsoft.com/office/drawing/2014/main" id="{B4E024E6-D057-24F3-1932-AFB7C6DFF9A5}"/>
              </a:ext>
            </a:extLst>
          </p:cNvPr>
          <p:cNvSpPr>
            <a:spLocks noGrp="1"/>
          </p:cNvSpPr>
          <p:nvPr>
            <p:ph type="subTitle" idx="1"/>
          </p:nvPr>
        </p:nvSpPr>
        <p:spPr>
          <a:xfrm>
            <a:off x="1524000" y="5735637"/>
            <a:ext cx="9144000" cy="920260"/>
          </a:xfrm>
        </p:spPr>
        <p:txBody>
          <a:bodyPr>
            <a:normAutofit/>
          </a:bodyPr>
          <a:lstStyle/>
          <a:p>
            <a:r>
              <a:rPr lang="it-IT" sz="20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Visualizzazione Scientifica</a:t>
            </a:r>
          </a:p>
          <a:p>
            <a:r>
              <a:rPr lang="it-IT" sz="2000" dirty="0">
                <a:solidFill>
                  <a:schemeClr val="accent1">
                    <a:lumMod val="50000"/>
                  </a:schemeClr>
                </a:solidFill>
                <a:latin typeface="Inter Extra Light" panose="02000303000000020004" pitchFamily="50" charset="0"/>
                <a:ea typeface="Inter Extra Light" panose="02000303000000020004" pitchFamily="50" charset="0"/>
                <a:cs typeface="Inter Extra Light" panose="02000303000000020004" pitchFamily="50" charset="0"/>
              </a:rPr>
              <a:t>Marco Molinati, 923530</a:t>
            </a:r>
          </a:p>
        </p:txBody>
      </p:sp>
      <p:sp>
        <p:nvSpPr>
          <p:cNvPr id="4" name="Sottotitolo 2">
            <a:extLst>
              <a:ext uri="{FF2B5EF4-FFF2-40B4-BE49-F238E27FC236}">
                <a16:creationId xmlns:a16="http://schemas.microsoft.com/office/drawing/2014/main" id="{4287A979-8E10-EA60-721F-708D4D0D086B}"/>
              </a:ext>
            </a:extLst>
          </p:cNvPr>
          <p:cNvSpPr txBox="1">
            <a:spLocks/>
          </p:cNvSpPr>
          <p:nvPr/>
        </p:nvSpPr>
        <p:spPr>
          <a:xfrm>
            <a:off x="1524000" y="3509963"/>
            <a:ext cx="9144000" cy="9202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Sentiment e Time Series Analysis sul conflitto</a:t>
            </a:r>
          </a:p>
          <a:p>
            <a:r>
              <a:rPr lang="it-IT" sz="2000" dirty="0">
                <a:solidFill>
                  <a:schemeClr val="accent1">
                    <a:lumMod val="50000"/>
                  </a:schemeClr>
                </a:solidFill>
                <a:latin typeface="Inter Semi Bold" panose="02000703000000020004" pitchFamily="50" charset="0"/>
                <a:ea typeface="Inter Semi Bold" panose="02000703000000020004" pitchFamily="50" charset="0"/>
                <a:cs typeface="Inter Semi Bold" panose="02000703000000020004" pitchFamily="50" charset="0"/>
              </a:rPr>
              <a:t>Tra Russia e Ucraina</a:t>
            </a:r>
          </a:p>
        </p:txBody>
      </p:sp>
    </p:spTree>
    <p:extLst>
      <p:ext uri="{BB962C8B-B14F-4D97-AF65-F5344CB8AC3E}">
        <p14:creationId xmlns:p14="http://schemas.microsoft.com/office/powerpoint/2010/main" val="7534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Text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Classification</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1771827"/>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state sfruttate due librerie per lo studio del linguaggio naturale,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TextBlob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NLTK, le quali mettono già a disposizione delle pipeline addestrate per la classificazione dei sentimenti</a:t>
            </a:r>
          </a:p>
          <a:p>
            <a:pPr algn="just"/>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TextBlob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utilizzato per calcolare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polarità</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soggettività</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mentre NLTK, in particolare il modulo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vader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serve per ottenere dei punteggi per sentimenti positivi/neutrali/negativi, oltre al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compound</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3767329"/>
            <a:ext cx="10138722" cy="2468880"/>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0" y="4834048"/>
            <a:ext cx="9730153" cy="307777"/>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Soggettività</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valore numerico che quantifica quanto di personale e non oggettivo ci sia nel testo del tweet</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
        <p:nvSpPr>
          <p:cNvPr id="6" name="CasellaDiTesto 5">
            <a:extLst>
              <a:ext uri="{FF2B5EF4-FFF2-40B4-BE49-F238E27FC236}">
                <a16:creationId xmlns:a16="http://schemas.microsoft.com/office/drawing/2014/main" id="{09F695A5-2ABB-F0B7-E435-851138F49231}"/>
              </a:ext>
            </a:extLst>
          </p:cNvPr>
          <p:cNvSpPr txBox="1"/>
          <p:nvPr/>
        </p:nvSpPr>
        <p:spPr>
          <a:xfrm>
            <a:off x="1230920" y="5427407"/>
            <a:ext cx="9730153" cy="523220"/>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Compound</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valore numerico che, se pari a zero indica che il sentimento è neutrale, mentre se ≥ 0.05 è positivo e se ≤ -0.05 è negativo.</a:t>
            </a: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043057"/>
            <a:ext cx="0" cy="188976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33CC8E2-72A1-66A8-6941-EECFD08B9776}"/>
              </a:ext>
            </a:extLst>
          </p:cNvPr>
          <p:cNvSpPr txBox="1"/>
          <p:nvPr/>
        </p:nvSpPr>
        <p:spPr>
          <a:xfrm>
            <a:off x="1230921" y="4043057"/>
            <a:ext cx="9730153" cy="523220"/>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Polarità</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valore numerico compreso nell’intervallo [-1, 1</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dove i valori negativi indicano dei sentimenti negativi e quelli positivi l’opposto.</a:t>
            </a:r>
          </a:p>
        </p:txBody>
      </p:sp>
    </p:spTree>
    <p:extLst>
      <p:ext uri="{BB962C8B-B14F-4D97-AF65-F5344CB8AC3E}">
        <p14:creationId xmlns:p14="http://schemas.microsoft.com/office/powerpoint/2010/main" val="134796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0EF57-44B8-75EB-6DC7-184945C747C5}"/>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Grafici</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 misuratore radiale</a:t>
            </a:r>
          </a:p>
        </p:txBody>
      </p:sp>
      <p:pic>
        <p:nvPicPr>
          <p:cNvPr id="5" name="Segnaposto contenuto 4">
            <a:extLst>
              <a:ext uri="{FF2B5EF4-FFF2-40B4-BE49-F238E27FC236}">
                <a16:creationId xmlns:a16="http://schemas.microsoft.com/office/drawing/2014/main" id="{D2670603-F3BB-AE1E-5D3D-E11017F18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99" y="2575776"/>
            <a:ext cx="3689381" cy="2635272"/>
          </a:xfrm>
        </p:spPr>
      </p:pic>
      <p:pic>
        <p:nvPicPr>
          <p:cNvPr id="7" name="Immagine 6">
            <a:extLst>
              <a:ext uri="{FF2B5EF4-FFF2-40B4-BE49-F238E27FC236}">
                <a16:creationId xmlns:a16="http://schemas.microsoft.com/office/drawing/2014/main" id="{4F1AEC00-84FA-8474-BC9B-A167ACF50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309" y="2575775"/>
            <a:ext cx="3689382" cy="2635273"/>
          </a:xfrm>
          <a:prstGeom prst="rect">
            <a:avLst/>
          </a:prstGeom>
        </p:spPr>
      </p:pic>
      <p:pic>
        <p:nvPicPr>
          <p:cNvPr id="9" name="Immagine 8">
            <a:extLst>
              <a:ext uri="{FF2B5EF4-FFF2-40B4-BE49-F238E27FC236}">
                <a16:creationId xmlns:a16="http://schemas.microsoft.com/office/drawing/2014/main" id="{7C2EB670-3866-AAB9-B7A1-DD748F5FA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120" y="2568371"/>
            <a:ext cx="3689381" cy="2635272"/>
          </a:xfrm>
          <a:prstGeom prst="rect">
            <a:avLst/>
          </a:prstGeom>
        </p:spPr>
      </p:pic>
      <p:cxnSp>
        <p:nvCxnSpPr>
          <p:cNvPr id="11" name="Connettore diritto 10">
            <a:extLst>
              <a:ext uri="{FF2B5EF4-FFF2-40B4-BE49-F238E27FC236}">
                <a16:creationId xmlns:a16="http://schemas.microsoft.com/office/drawing/2014/main" id="{FCAA5D1E-37D7-C8F6-3922-F4ACC07DB24F}"/>
              </a:ext>
            </a:extLst>
          </p:cNvPr>
          <p:cNvCxnSpPr>
            <a:cxnSpLocks/>
          </p:cNvCxnSpPr>
          <p:nvPr/>
        </p:nvCxnSpPr>
        <p:spPr>
          <a:xfrm>
            <a:off x="470079" y="5211048"/>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76ABAD34-3543-B148-4E7D-71D7841091D8}"/>
              </a:ext>
            </a:extLst>
          </p:cNvPr>
          <p:cNvSpPr txBox="1"/>
          <p:nvPr/>
        </p:nvSpPr>
        <p:spPr>
          <a:xfrm>
            <a:off x="345499" y="5692462"/>
            <a:ext cx="3780009"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Positivi in relazione a quelli Negativi</a:t>
            </a:r>
          </a:p>
        </p:txBody>
      </p:sp>
      <p:cxnSp>
        <p:nvCxnSpPr>
          <p:cNvPr id="19" name="Connettore diritto 18">
            <a:extLst>
              <a:ext uri="{FF2B5EF4-FFF2-40B4-BE49-F238E27FC236}">
                <a16:creationId xmlns:a16="http://schemas.microsoft.com/office/drawing/2014/main" id="{D0874F11-C3B7-092C-C3D6-9FEB17BA1017}"/>
              </a:ext>
            </a:extLst>
          </p:cNvPr>
          <p:cNvCxnSpPr>
            <a:cxnSpLocks/>
          </p:cNvCxnSpPr>
          <p:nvPr/>
        </p:nvCxnSpPr>
        <p:spPr>
          <a:xfrm>
            <a:off x="4374668" y="2086957"/>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B0CEE72C-AF93-BF0C-BCA0-A2F492FB65DB}"/>
              </a:ext>
            </a:extLst>
          </p:cNvPr>
          <p:cNvSpPr txBox="1"/>
          <p:nvPr/>
        </p:nvSpPr>
        <p:spPr>
          <a:xfrm>
            <a:off x="4251309" y="1771776"/>
            <a:ext cx="3783793"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Negativi in relazione a quelli Positivi</a:t>
            </a:r>
          </a:p>
        </p:txBody>
      </p:sp>
      <p:cxnSp>
        <p:nvCxnSpPr>
          <p:cNvPr id="21" name="Connettore diritto 20">
            <a:extLst>
              <a:ext uri="{FF2B5EF4-FFF2-40B4-BE49-F238E27FC236}">
                <a16:creationId xmlns:a16="http://schemas.microsoft.com/office/drawing/2014/main" id="{E11BF4C4-6051-6E13-7B2E-82004488E780}"/>
              </a:ext>
            </a:extLst>
          </p:cNvPr>
          <p:cNvCxnSpPr>
            <a:cxnSpLocks/>
          </p:cNvCxnSpPr>
          <p:nvPr/>
        </p:nvCxnSpPr>
        <p:spPr>
          <a:xfrm>
            <a:off x="8281700" y="5211048"/>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60D5C2DD-574E-3D66-CE65-33512EB2EEB0}"/>
              </a:ext>
            </a:extLst>
          </p:cNvPr>
          <p:cNvSpPr txBox="1"/>
          <p:nvPr/>
        </p:nvSpPr>
        <p:spPr>
          <a:xfrm>
            <a:off x="8157120" y="5692462"/>
            <a:ext cx="2675541" cy="523220"/>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Tweets Neutrali in relazione a </a:t>
            </a:r>
          </a:p>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Negativi+Positivi</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Tree>
    <p:extLst>
      <p:ext uri="{BB962C8B-B14F-4D97-AF65-F5344CB8AC3E}">
        <p14:creationId xmlns:p14="http://schemas.microsoft.com/office/powerpoint/2010/main" val="392218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D94BE-273D-0414-F484-DDB56CB220E3}"/>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Sentiment</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Analysis antecedente e durante il conflitto</a:t>
            </a:r>
          </a:p>
        </p:txBody>
      </p:sp>
      <p:pic>
        <p:nvPicPr>
          <p:cNvPr id="9" name="Segnaposto contenuto 8">
            <a:extLst>
              <a:ext uri="{FF2B5EF4-FFF2-40B4-BE49-F238E27FC236}">
                <a16:creationId xmlns:a16="http://schemas.microsoft.com/office/drawing/2014/main" id="{12BC60F0-2D33-433B-22D6-78CEF4882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22252"/>
            <a:ext cx="10515600" cy="3358083"/>
          </a:xfrm>
        </p:spPr>
      </p:pic>
    </p:spTree>
    <p:extLst>
      <p:ext uri="{BB962C8B-B14F-4D97-AF65-F5344CB8AC3E}">
        <p14:creationId xmlns:p14="http://schemas.microsoft.com/office/powerpoint/2010/main" val="196923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D94BE-273D-0414-F484-DDB56CB220E3}"/>
              </a:ext>
            </a:extLst>
          </p:cNvPr>
          <p:cNvSpPr>
            <a:spLocks noGrp="1"/>
          </p:cNvSpPr>
          <p:nvPr>
            <p:ph type="title"/>
          </p:nvPr>
        </p:nvSpPr>
        <p:spPr/>
        <p:txBody>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Sentiment</a:t>
            </a:r>
            <a:r>
              <a:rPr lang="it-IT"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Analysis antecedente e durante il conflitto</a:t>
            </a:r>
          </a:p>
        </p:txBody>
      </p:sp>
      <p:pic>
        <p:nvPicPr>
          <p:cNvPr id="11" name="Segnaposto contenuto 10">
            <a:extLst>
              <a:ext uri="{FF2B5EF4-FFF2-40B4-BE49-F238E27FC236}">
                <a16:creationId xmlns:a16="http://schemas.microsoft.com/office/drawing/2014/main" id="{D1AF3553-574F-2AE5-2E5D-0A5BD10C2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6319"/>
            <a:ext cx="10515600" cy="3469949"/>
          </a:xfrm>
        </p:spPr>
      </p:pic>
      <p:sp>
        <p:nvSpPr>
          <p:cNvPr id="12" name="CasellaDiTesto 11">
            <a:extLst>
              <a:ext uri="{FF2B5EF4-FFF2-40B4-BE49-F238E27FC236}">
                <a16:creationId xmlns:a16="http://schemas.microsoft.com/office/drawing/2014/main" id="{576579C9-BDC9-DC8D-C6E3-CDB85694C6DD}"/>
              </a:ext>
            </a:extLst>
          </p:cNvPr>
          <p:cNvSpPr txBox="1"/>
          <p:nvPr/>
        </p:nvSpPr>
        <p:spPr>
          <a:xfrm>
            <a:off x="838200" y="6101395"/>
            <a:ext cx="7826310" cy="338554"/>
          </a:xfrm>
          <a:prstGeom prst="rect">
            <a:avLst/>
          </a:prstGeom>
          <a:noFill/>
        </p:spPr>
        <p:txBody>
          <a:bodyPr wrap="none" rtlCol="0">
            <a:spAutoFit/>
          </a:bodyPr>
          <a:lstStyle/>
          <a:p>
            <a:r>
              <a:rPr lang="it-IT" sz="16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Percentuale dei sentimenti in funzione del tempo. Versione animata nel notebook</a:t>
            </a:r>
          </a:p>
        </p:txBody>
      </p:sp>
      <p:cxnSp>
        <p:nvCxnSpPr>
          <p:cNvPr id="14" name="Connettore diritto 13">
            <a:extLst>
              <a:ext uri="{FF2B5EF4-FFF2-40B4-BE49-F238E27FC236}">
                <a16:creationId xmlns:a16="http://schemas.microsoft.com/office/drawing/2014/main" id="{526DBCB9-069A-630C-99BD-5D031CFE4F87}"/>
              </a:ext>
            </a:extLst>
          </p:cNvPr>
          <p:cNvCxnSpPr/>
          <p:nvPr/>
        </p:nvCxnSpPr>
        <p:spPr>
          <a:xfrm>
            <a:off x="954860" y="5736268"/>
            <a:ext cx="0" cy="365127"/>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1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DBEA6-57FE-BECC-618A-9E6D4BD77306}"/>
              </a:ext>
            </a:extLst>
          </p:cNvPr>
          <p:cNvSpPr>
            <a:spLocks noGrp="1"/>
          </p:cNvSpPr>
          <p:nvPr>
            <p:ph type="title"/>
          </p:nvPr>
        </p:nvSpPr>
        <p:spPr>
          <a:xfrm>
            <a:off x="838200" y="0"/>
            <a:ext cx="10515600" cy="1325563"/>
          </a:xfrm>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Analisi sul testo dei tweets</a:t>
            </a:r>
          </a:p>
        </p:txBody>
      </p:sp>
      <p:pic>
        <p:nvPicPr>
          <p:cNvPr id="9" name="Segnaposto contenuto 8">
            <a:extLst>
              <a:ext uri="{FF2B5EF4-FFF2-40B4-BE49-F238E27FC236}">
                <a16:creationId xmlns:a16="http://schemas.microsoft.com/office/drawing/2014/main" id="{7F6234E9-DAEA-957B-BE32-6CBC30A93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981" y="1325563"/>
            <a:ext cx="7958038" cy="4912370"/>
          </a:xfrm>
        </p:spPr>
      </p:pic>
    </p:spTree>
    <p:extLst>
      <p:ext uri="{BB962C8B-B14F-4D97-AF65-F5344CB8AC3E}">
        <p14:creationId xmlns:p14="http://schemas.microsoft.com/office/powerpoint/2010/main" val="232255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CDBEA6-57FE-BECC-618A-9E6D4BD77306}"/>
              </a:ext>
            </a:extLst>
          </p:cNvPr>
          <p:cNvSpPr>
            <a:spLocks noGrp="1"/>
          </p:cNvSpPr>
          <p:nvPr>
            <p:ph type="title"/>
          </p:nvPr>
        </p:nvSpPr>
        <p:spPr>
          <a:xfrm>
            <a:off x="838200" y="0"/>
            <a:ext cx="10515600" cy="1325563"/>
          </a:xfrm>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Analisi sul testo dei tweets</a:t>
            </a:r>
          </a:p>
        </p:txBody>
      </p:sp>
      <p:pic>
        <p:nvPicPr>
          <p:cNvPr id="6" name="Segnaposto contenuto 5">
            <a:extLst>
              <a:ext uri="{FF2B5EF4-FFF2-40B4-BE49-F238E27FC236}">
                <a16:creationId xmlns:a16="http://schemas.microsoft.com/office/drawing/2014/main" id="{E79EDBD8-137C-A256-EBB9-52E1C34F3A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68" t="11494" r="820" b="15460"/>
          <a:stretch/>
        </p:blipFill>
        <p:spPr>
          <a:xfrm>
            <a:off x="1168818" y="1625719"/>
            <a:ext cx="9854360" cy="2765871"/>
          </a:xfrm>
        </p:spPr>
      </p:pic>
      <p:sp>
        <p:nvSpPr>
          <p:cNvPr id="7" name="Google Shape;900;p63">
            <a:extLst>
              <a:ext uri="{FF2B5EF4-FFF2-40B4-BE49-F238E27FC236}">
                <a16:creationId xmlns:a16="http://schemas.microsoft.com/office/drawing/2014/main" id="{2C6030D4-F3D2-F174-34A3-9B3B74FF19F2}"/>
              </a:ext>
            </a:extLst>
          </p:cNvPr>
          <p:cNvSpPr/>
          <p:nvPr/>
        </p:nvSpPr>
        <p:spPr>
          <a:xfrm>
            <a:off x="1026639" y="5395716"/>
            <a:ext cx="10138722" cy="1040252"/>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CasellaDiTesto 9">
            <a:extLst>
              <a:ext uri="{FF2B5EF4-FFF2-40B4-BE49-F238E27FC236}">
                <a16:creationId xmlns:a16="http://schemas.microsoft.com/office/drawing/2014/main" id="{36A97E96-7EAE-E97B-EDD3-15CA6CF8AC18}"/>
              </a:ext>
            </a:extLst>
          </p:cNvPr>
          <p:cNvSpPr txBox="1"/>
          <p:nvPr/>
        </p:nvSpPr>
        <p:spPr>
          <a:xfrm>
            <a:off x="1230922" y="5695872"/>
            <a:ext cx="9730153" cy="523220"/>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Con</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Bigrams</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Trigrams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si intendono rispettivamente le coppie e terne di parole adiacenti nella frase. Nei grafici sono state rappresentate le 10 combinazioni più utilizzate</a:t>
            </a:r>
          </a:p>
        </p:txBody>
      </p:sp>
      <p:cxnSp>
        <p:nvCxnSpPr>
          <p:cNvPr id="11" name="Connettore diritto 10">
            <a:extLst>
              <a:ext uri="{FF2B5EF4-FFF2-40B4-BE49-F238E27FC236}">
                <a16:creationId xmlns:a16="http://schemas.microsoft.com/office/drawing/2014/main" id="{B49DDEC3-767A-F32C-08E9-0EBBB11DCDE8}"/>
              </a:ext>
            </a:extLst>
          </p:cNvPr>
          <p:cNvCxnSpPr>
            <a:cxnSpLocks/>
          </p:cNvCxnSpPr>
          <p:nvPr/>
        </p:nvCxnSpPr>
        <p:spPr>
          <a:xfrm>
            <a:off x="1139609" y="5516441"/>
            <a:ext cx="0" cy="81600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Connettore diritto 2">
            <a:extLst>
              <a:ext uri="{FF2B5EF4-FFF2-40B4-BE49-F238E27FC236}">
                <a16:creationId xmlns:a16="http://schemas.microsoft.com/office/drawing/2014/main" id="{73EC7BF2-12A4-4AFB-B8B3-BDDCCD35D2F5}"/>
              </a:ext>
            </a:extLst>
          </p:cNvPr>
          <p:cNvCxnSpPr/>
          <p:nvPr/>
        </p:nvCxnSpPr>
        <p:spPr>
          <a:xfrm>
            <a:off x="1259659" y="4391590"/>
            <a:ext cx="0" cy="365127"/>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33C0F797-C265-843A-C602-EF1F2A28BB3B}"/>
              </a:ext>
            </a:extLst>
          </p:cNvPr>
          <p:cNvSpPr txBox="1"/>
          <p:nvPr/>
        </p:nvSpPr>
        <p:spPr>
          <a:xfrm>
            <a:off x="1139609" y="4756717"/>
            <a:ext cx="3978910" cy="307777"/>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Tree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Map</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delle parole più utilizzate nei tweets</a:t>
            </a:r>
          </a:p>
        </p:txBody>
      </p:sp>
    </p:spTree>
    <p:extLst>
      <p:ext uri="{BB962C8B-B14F-4D97-AF65-F5344CB8AC3E}">
        <p14:creationId xmlns:p14="http://schemas.microsoft.com/office/powerpoint/2010/main" val="34007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Jaccard</a:t>
            </a: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Similarity</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256803"/>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questa sezione e quella successiva di Clustering, sono stati definiti degli insiemi di parole relative a diversi temi, in particolare </a:t>
            </a:r>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Economy, Social, Culture, Health</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L’obiettivo della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Jaccard</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Similarity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trovare un valore numerico, uno score, utile a capire quanto due insiemi siano simili tra di loro; in questo caso gli insiemi sono i set di parole per tematica e i diversi tweet.</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Una volta associato uno score, vengono classificati i tweet secondo una delle categorie tematiche presentate in precedenza.</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6"/>
            <a:ext cx="10138722" cy="1535724"/>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1184042"/>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Jaccard Index</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Il coefficiente di </a:t>
                </a:r>
                <a:r>
                  <a:rPr lang="it-IT" sz="1400" b="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Jaccard</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misura la similarità tra insiemi campionari, ed è definito come la dimensione dell'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intersezione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divisa per la dimensione dell'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unione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degli insiemi campionari:</a:t>
                </a:r>
              </a:p>
              <a:p>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a:p>
                <a:pPr/>
                <a14:m>
                  <m:oMathPara xmlns:m="http://schemas.openxmlformats.org/officeDocument/2006/math">
                    <m:oMathParaPr>
                      <m:jc m:val="centerGroup"/>
                    </m:oMathParaPr>
                    <m:oMath xmlns:m="http://schemas.openxmlformats.org/officeDocument/2006/math">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𝑗𝑎𝑐𝑐𝑎𝑟𝑑</m:t>
                      </m:r>
                      <m:d>
                        <m:dPr>
                          <m:ctrlP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ctrlPr>
                        </m:dPr>
                        <m:e>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𝐵</m:t>
                          </m:r>
                        </m:e>
                      </m:d>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f>
                        <m:fPr>
                          <m:ctrlP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ctrlPr>
                        </m:fPr>
                        <m:num>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Cambria Math" panose="02040503050406030204" pitchFamily="18" charset="0"/>
                              <a:cs typeface="Inter Extra Light" panose="02000303000000020004" pitchFamily="50" charset="0"/>
                            </a:rPr>
                            <m:t>𝐵</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num>
                        <m:den>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𝐴</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 ∪</m:t>
                          </m:r>
                          <m:r>
                            <a:rPr lang="it-IT" sz="1400" b="0" i="1" smtClean="0">
                              <a:solidFill>
                                <a:schemeClr val="accent1">
                                  <a:lumMod val="75000"/>
                                </a:schemeClr>
                              </a:solidFill>
                              <a:latin typeface="Cambria Math" panose="02040503050406030204" pitchFamily="18" charset="0"/>
                              <a:ea typeface="Cambria Math" panose="02040503050406030204" pitchFamily="18" charset="0"/>
                              <a:cs typeface="Inter Extra Light" panose="02000303000000020004" pitchFamily="50" charset="0"/>
                            </a:rPr>
                            <m:t>𝐵</m:t>
                          </m:r>
                          <m:r>
                            <a:rPr lang="it-IT" sz="1400" b="0" i="1" smtClean="0">
                              <a:solidFill>
                                <a:schemeClr val="accent1">
                                  <a:lumMod val="75000"/>
                                </a:schemeClr>
                              </a:solidFill>
                              <a:latin typeface="Cambria Math" panose="02040503050406030204" pitchFamily="18" charset="0"/>
                              <a:ea typeface="Inter Extra Light" panose="02000303000000020004" pitchFamily="50" charset="0"/>
                              <a:cs typeface="Inter Extra Light" panose="02000303000000020004" pitchFamily="50" charset="0"/>
                            </a:rPr>
                            <m:t>|</m:t>
                          </m:r>
                        </m:den>
                      </m:f>
                    </m:oMath>
                  </m:oMathPara>
                </a14:m>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mc:Choice>
        <mc:Fallback xmlns="">
          <p:sp>
            <p:nvSpPr>
              <p:cNvPr id="5" name="CasellaDiTesto 4">
                <a:extLst>
                  <a:ext uri="{FF2B5EF4-FFF2-40B4-BE49-F238E27FC236}">
                    <a16:creationId xmlns:a16="http://schemas.microsoft.com/office/drawing/2014/main" id="{4A617BAA-0519-C8EE-0F55-AFF3DAAD2B51}"/>
                  </a:ext>
                </a:extLst>
              </p:cNvPr>
              <p:cNvSpPr txBox="1">
                <a:spLocks noRot="1" noChangeAspect="1" noMove="1" noResize="1" noEditPoints="1" noAdjustHandles="1" noChangeArrowheads="1" noChangeShapeType="1" noTextEdit="1"/>
              </p:cNvSpPr>
              <p:nvPr/>
            </p:nvSpPr>
            <p:spPr>
              <a:xfrm>
                <a:off x="1230921" y="4636476"/>
                <a:ext cx="9730153" cy="1184042"/>
              </a:xfrm>
              <a:prstGeom prst="rect">
                <a:avLst/>
              </a:prstGeom>
              <a:blipFill>
                <a:blip r:embed="rId2"/>
                <a:stretch>
                  <a:fillRect l="-188" t="-1031" b="-2062"/>
                </a:stretch>
              </a:blipFill>
            </p:spPr>
            <p:txBody>
              <a:bodyPr/>
              <a:lstStyle/>
              <a:p>
                <a:r>
                  <a:rPr lang="it-IT">
                    <a:noFill/>
                  </a:rPr>
                  <a:t> </a:t>
                </a:r>
              </a:p>
            </p:txBody>
          </p:sp>
        </mc:Fallback>
      </mc:AlternateContent>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13714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09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814848"/>
          </a:xfrm>
        </p:spPr>
        <p:txBody>
          <a:bodyPr>
            <a:no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La suddivisione dei tweets nelle quattro categorie è abbastanza equa, in quanto le parole possono essere sovrapposte ed intese con più significati.</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la parte di Clustering l’obiettivo è stato quello di utilizzare l’algoritmo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K-Means</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per cercare di individuare dei cluster, o classi di appartenenza, tra due diversi attributi e per verificare se ci fosse un legame tra i dati. Le categorie scelte per l’analisi sono:</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Social</a:t>
            </a:r>
          </a:p>
          <a:p>
            <a:pPr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Social - Culture</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Health</a:t>
            </a:r>
          </a:p>
          <a:p>
            <a:pPr algn="just">
              <a:buFont typeface="Arial" panose="020B0604020202020204" pitchFamily="34" charset="0"/>
              <a:buChar char="•"/>
            </a:pP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Economic</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 Culture</a:t>
            </a:r>
          </a:p>
          <a:p>
            <a:pPr algn="just"/>
            <a:endPar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6"/>
            <a:ext cx="10138722" cy="1535724"/>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954107"/>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Algoritmo K-Means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un algoritmo di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analisi dei gruppi</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partizionale che permette di suddividere un insieme di oggetti in </a:t>
            </a:r>
            <a:r>
              <a:rPr lang="it-IT" sz="1400" b="0" i="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k</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gruppi sulla base dei loro attributi. </a:t>
            </a:r>
          </a:p>
          <a:p>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L'obiettivo che l'algoritmo si prepone è di minimizzare la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varianza</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totale intra-gruppo; ogni gruppo viene identificato mediante un </a:t>
            </a:r>
            <a:r>
              <a:rPr lang="it-IT" sz="1400" b="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centroide</a:t>
            </a:r>
            <a:r>
              <a:rPr lang="it-IT" sz="1400" b="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o punto medio.</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13714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48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7" name="Sottotitolo 6">
            <a:extLst>
              <a:ext uri="{FF2B5EF4-FFF2-40B4-BE49-F238E27FC236}">
                <a16:creationId xmlns:a16="http://schemas.microsoft.com/office/drawing/2014/main" id="{31C97955-6A42-D246-B936-723997136C90}"/>
              </a:ext>
            </a:extLst>
          </p:cNvPr>
          <p:cNvSpPr>
            <a:spLocks noGrp="1"/>
          </p:cNvSpPr>
          <p:nvPr>
            <p:ph type="subTitle" idx="1"/>
          </p:nvPr>
        </p:nvSpPr>
        <p:spPr/>
        <p:txBody>
          <a:bodyPr/>
          <a:lstStyle/>
          <a:p>
            <a:endParaRPr lang="it-IT"/>
          </a:p>
        </p:txBody>
      </p:sp>
      <p:pic>
        <p:nvPicPr>
          <p:cNvPr id="10" name="Immagine 9">
            <a:extLst>
              <a:ext uri="{FF2B5EF4-FFF2-40B4-BE49-F238E27FC236}">
                <a16:creationId xmlns:a16="http://schemas.microsoft.com/office/drawing/2014/main" id="{49025C2A-112A-D775-B1D1-97A2BD218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853" y="1401219"/>
            <a:ext cx="6162293" cy="4401638"/>
          </a:xfrm>
          <a:prstGeom prst="rect">
            <a:avLst/>
          </a:prstGeom>
        </p:spPr>
      </p:pic>
      <p:cxnSp>
        <p:nvCxnSpPr>
          <p:cNvPr id="12" name="Connettore diritto 11">
            <a:extLst>
              <a:ext uri="{FF2B5EF4-FFF2-40B4-BE49-F238E27FC236}">
                <a16:creationId xmlns:a16="http://schemas.microsoft.com/office/drawing/2014/main" id="{168E2E5E-618B-69B2-2042-E7E466B4BE0D}"/>
              </a:ext>
            </a:extLst>
          </p:cNvPr>
          <p:cNvCxnSpPr/>
          <p:nvPr/>
        </p:nvCxnSpPr>
        <p:spPr>
          <a:xfrm>
            <a:off x="3113494" y="5802857"/>
            <a:ext cx="0" cy="2729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311E727E-DB8A-DC01-5C4C-2181BE29EB8C}"/>
              </a:ext>
            </a:extLst>
          </p:cNvPr>
          <p:cNvSpPr txBox="1"/>
          <p:nvPr/>
        </p:nvSpPr>
        <p:spPr>
          <a:xfrm>
            <a:off x="3014853" y="6075848"/>
            <a:ext cx="7589835" cy="307777"/>
          </a:xfrm>
          <a:prstGeom prst="rect">
            <a:avLst/>
          </a:prstGeom>
          <a:noFill/>
        </p:spPr>
        <p:txBody>
          <a:bodyPr wrap="non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Grafico a torta per rappresentare la divisione dei tweets all’interno dei contenitori tematici</a:t>
            </a:r>
          </a:p>
        </p:txBody>
      </p:sp>
    </p:spTree>
    <p:extLst>
      <p:ext uri="{BB962C8B-B14F-4D97-AF65-F5344CB8AC3E}">
        <p14:creationId xmlns:p14="http://schemas.microsoft.com/office/powerpoint/2010/main" val="377968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7" name="Sottotitolo 6">
            <a:extLst>
              <a:ext uri="{FF2B5EF4-FFF2-40B4-BE49-F238E27FC236}">
                <a16:creationId xmlns:a16="http://schemas.microsoft.com/office/drawing/2014/main" id="{31C97955-6A42-D246-B936-723997136C90}"/>
              </a:ext>
            </a:extLst>
          </p:cNvPr>
          <p:cNvSpPr>
            <a:spLocks noGrp="1"/>
          </p:cNvSpPr>
          <p:nvPr>
            <p:ph type="subTitle" idx="1"/>
          </p:nvPr>
        </p:nvSpPr>
        <p:spPr/>
        <p:txBody>
          <a:bodyPr/>
          <a:lstStyle/>
          <a:p>
            <a:endParaRPr lang="it-IT"/>
          </a:p>
        </p:txBody>
      </p:sp>
      <p:cxnSp>
        <p:nvCxnSpPr>
          <p:cNvPr id="12" name="Connettore diritto 11">
            <a:extLst>
              <a:ext uri="{FF2B5EF4-FFF2-40B4-BE49-F238E27FC236}">
                <a16:creationId xmlns:a16="http://schemas.microsoft.com/office/drawing/2014/main" id="{168E2E5E-618B-69B2-2042-E7E466B4BE0D}"/>
              </a:ext>
            </a:extLst>
          </p:cNvPr>
          <p:cNvCxnSpPr/>
          <p:nvPr/>
        </p:nvCxnSpPr>
        <p:spPr>
          <a:xfrm>
            <a:off x="1085911" y="5301833"/>
            <a:ext cx="0" cy="2729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311E727E-DB8A-DC01-5C4C-2181BE29EB8C}"/>
              </a:ext>
            </a:extLst>
          </p:cNvPr>
          <p:cNvSpPr txBox="1"/>
          <p:nvPr/>
        </p:nvSpPr>
        <p:spPr>
          <a:xfrm>
            <a:off x="964096" y="5574824"/>
            <a:ext cx="10141993" cy="523220"/>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matrix</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utilizzata per avere una visione generale sulle relazioni dei contenitori tematici. </a:t>
            </a:r>
          </a:p>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La diagonale è omessa in quanto si confronta un attributo con se stesso</a:t>
            </a:r>
          </a:p>
        </p:txBody>
      </p:sp>
      <p:pic>
        <p:nvPicPr>
          <p:cNvPr id="4" name="Immagine 3">
            <a:extLst>
              <a:ext uri="{FF2B5EF4-FFF2-40B4-BE49-F238E27FC236}">
                <a16:creationId xmlns:a16="http://schemas.microsoft.com/office/drawing/2014/main" id="{03719A94-A778-478C-EBD3-3ADC73D08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96" y="1350415"/>
            <a:ext cx="10263808" cy="3951418"/>
          </a:xfrm>
          <a:prstGeom prst="rect">
            <a:avLst/>
          </a:prstGeom>
        </p:spPr>
      </p:pic>
    </p:spTree>
    <p:extLst>
      <p:ext uri="{BB962C8B-B14F-4D97-AF65-F5344CB8AC3E}">
        <p14:creationId xmlns:p14="http://schemas.microsoft.com/office/powerpoint/2010/main" val="142199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C865D1-96C1-F49E-89AE-D02D8ECB89B5}"/>
              </a:ext>
            </a:extLst>
          </p:cNvPr>
          <p:cNvSpPr>
            <a:spLocks noGrp="1"/>
          </p:cNvSpPr>
          <p:nvPr>
            <p:ph type="ctrTitle"/>
          </p:nvPr>
        </p:nvSpPr>
        <p:spPr>
          <a:xfrm>
            <a:off x="1524000" y="254687"/>
            <a:ext cx="9144000" cy="762407"/>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Scala colore utilizzata</a:t>
            </a:r>
          </a:p>
        </p:txBody>
      </p:sp>
      <p:sp>
        <p:nvSpPr>
          <p:cNvPr id="23" name="Google Shape;900;p63">
            <a:extLst>
              <a:ext uri="{FF2B5EF4-FFF2-40B4-BE49-F238E27FC236}">
                <a16:creationId xmlns:a16="http://schemas.microsoft.com/office/drawing/2014/main" id="{964E2D5E-B68D-9A0C-3215-3A2E1781ACB5}"/>
              </a:ext>
            </a:extLst>
          </p:cNvPr>
          <p:cNvSpPr/>
          <p:nvPr/>
        </p:nvSpPr>
        <p:spPr>
          <a:xfrm>
            <a:off x="961717" y="1456508"/>
            <a:ext cx="10138722" cy="5008639"/>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26" name="Sottotitolo 2">
            <a:extLst>
              <a:ext uri="{FF2B5EF4-FFF2-40B4-BE49-F238E27FC236}">
                <a16:creationId xmlns:a16="http://schemas.microsoft.com/office/drawing/2014/main" id="{8C0B7B3E-0D5B-C86B-C02E-D0C36D8E099C}"/>
              </a:ext>
            </a:extLst>
          </p:cNvPr>
          <p:cNvSpPr txBox="1">
            <a:spLocks/>
          </p:cNvSpPr>
          <p:nvPr/>
        </p:nvSpPr>
        <p:spPr>
          <a:xfrm>
            <a:off x="3752426" y="250996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(237, 248, 177)</a:t>
            </a:r>
          </a:p>
        </p:txBody>
      </p:sp>
      <p:sp>
        <p:nvSpPr>
          <p:cNvPr id="27" name="Google Shape;906;p63">
            <a:extLst>
              <a:ext uri="{FF2B5EF4-FFF2-40B4-BE49-F238E27FC236}">
                <a16:creationId xmlns:a16="http://schemas.microsoft.com/office/drawing/2014/main" id="{7CCEAF99-72B4-BA54-E895-FDE125A5BABB}"/>
              </a:ext>
            </a:extLst>
          </p:cNvPr>
          <p:cNvSpPr/>
          <p:nvPr/>
        </p:nvSpPr>
        <p:spPr>
          <a:xfrm>
            <a:off x="2939626" y="2371800"/>
            <a:ext cx="621561" cy="621772"/>
          </a:xfrm>
          <a:prstGeom prst="ellipse">
            <a:avLst/>
          </a:prstGeom>
          <a:solidFill>
            <a:srgbClr val="EDF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Sottotitolo 2">
            <a:extLst>
              <a:ext uri="{FF2B5EF4-FFF2-40B4-BE49-F238E27FC236}">
                <a16:creationId xmlns:a16="http://schemas.microsoft.com/office/drawing/2014/main" id="{A16E3845-8BBC-5F64-DAA1-D7E3D1CD6557}"/>
              </a:ext>
            </a:extLst>
          </p:cNvPr>
          <p:cNvSpPr txBox="1">
            <a:spLocks/>
          </p:cNvSpPr>
          <p:nvPr/>
        </p:nvSpPr>
        <p:spPr>
          <a:xfrm>
            <a:off x="3752426" y="331260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(199, 233, 180)</a:t>
            </a:r>
          </a:p>
        </p:txBody>
      </p:sp>
      <p:sp>
        <p:nvSpPr>
          <p:cNvPr id="29" name="Google Shape;906;p63">
            <a:extLst>
              <a:ext uri="{FF2B5EF4-FFF2-40B4-BE49-F238E27FC236}">
                <a16:creationId xmlns:a16="http://schemas.microsoft.com/office/drawing/2014/main" id="{6150E31B-1E37-D85F-51A8-EC483021E674}"/>
              </a:ext>
            </a:extLst>
          </p:cNvPr>
          <p:cNvSpPr/>
          <p:nvPr/>
        </p:nvSpPr>
        <p:spPr>
          <a:xfrm>
            <a:off x="2939626" y="3174440"/>
            <a:ext cx="621561" cy="621772"/>
          </a:xfrm>
          <a:prstGeom prst="ellipse">
            <a:avLst/>
          </a:prstGeom>
          <a:solidFill>
            <a:srgbClr val="C7E9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Sottotitolo 2">
            <a:extLst>
              <a:ext uri="{FF2B5EF4-FFF2-40B4-BE49-F238E27FC236}">
                <a16:creationId xmlns:a16="http://schemas.microsoft.com/office/drawing/2014/main" id="{86C37CBF-8371-A081-E848-7548965FC578}"/>
              </a:ext>
            </a:extLst>
          </p:cNvPr>
          <p:cNvSpPr txBox="1">
            <a:spLocks/>
          </p:cNvSpPr>
          <p:nvPr/>
        </p:nvSpPr>
        <p:spPr>
          <a:xfrm>
            <a:off x="3752426" y="411524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(127, 205, 187)</a:t>
            </a:r>
          </a:p>
        </p:txBody>
      </p:sp>
      <p:sp>
        <p:nvSpPr>
          <p:cNvPr id="31" name="Google Shape;906;p63">
            <a:extLst>
              <a:ext uri="{FF2B5EF4-FFF2-40B4-BE49-F238E27FC236}">
                <a16:creationId xmlns:a16="http://schemas.microsoft.com/office/drawing/2014/main" id="{2DD6BFA7-D9C9-3E7E-BA1E-24C97B351A36}"/>
              </a:ext>
            </a:extLst>
          </p:cNvPr>
          <p:cNvSpPr/>
          <p:nvPr/>
        </p:nvSpPr>
        <p:spPr>
          <a:xfrm>
            <a:off x="2939626" y="3977080"/>
            <a:ext cx="621561" cy="621772"/>
          </a:xfrm>
          <a:prstGeom prst="ellipse">
            <a:avLst/>
          </a:prstGeom>
          <a:solidFill>
            <a:srgbClr val="7FCD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Sottotitolo 2">
            <a:extLst>
              <a:ext uri="{FF2B5EF4-FFF2-40B4-BE49-F238E27FC236}">
                <a16:creationId xmlns:a16="http://schemas.microsoft.com/office/drawing/2014/main" id="{4FE15CB9-3AA5-C35B-2240-8A94EB052D04}"/>
              </a:ext>
            </a:extLst>
          </p:cNvPr>
          <p:cNvSpPr txBox="1">
            <a:spLocks/>
          </p:cNvSpPr>
          <p:nvPr/>
        </p:nvSpPr>
        <p:spPr>
          <a:xfrm>
            <a:off x="3691466" y="491788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(65, 182, 196)</a:t>
            </a:r>
          </a:p>
        </p:txBody>
      </p:sp>
      <p:sp>
        <p:nvSpPr>
          <p:cNvPr id="33" name="Google Shape;906;p63">
            <a:extLst>
              <a:ext uri="{FF2B5EF4-FFF2-40B4-BE49-F238E27FC236}">
                <a16:creationId xmlns:a16="http://schemas.microsoft.com/office/drawing/2014/main" id="{A4D68A33-2DBB-54DF-7141-EC918856E95F}"/>
              </a:ext>
            </a:extLst>
          </p:cNvPr>
          <p:cNvSpPr/>
          <p:nvPr/>
        </p:nvSpPr>
        <p:spPr>
          <a:xfrm>
            <a:off x="2939626" y="4779720"/>
            <a:ext cx="621561" cy="621772"/>
          </a:xfrm>
          <a:prstGeom prst="ellipse">
            <a:avLst/>
          </a:prstGeom>
          <a:solidFill>
            <a:srgbClr val="41B6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Sottotitolo 2">
            <a:extLst>
              <a:ext uri="{FF2B5EF4-FFF2-40B4-BE49-F238E27FC236}">
                <a16:creationId xmlns:a16="http://schemas.microsoft.com/office/drawing/2014/main" id="{23313B5B-A92B-F3EC-65A3-A23FE5B00B83}"/>
              </a:ext>
            </a:extLst>
          </p:cNvPr>
          <p:cNvSpPr txBox="1">
            <a:spLocks/>
          </p:cNvSpPr>
          <p:nvPr/>
        </p:nvSpPr>
        <p:spPr>
          <a:xfrm>
            <a:off x="7132321" y="250996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(29, 145, 192)</a:t>
            </a:r>
          </a:p>
        </p:txBody>
      </p:sp>
      <p:sp>
        <p:nvSpPr>
          <p:cNvPr id="35" name="Google Shape;906;p63">
            <a:extLst>
              <a:ext uri="{FF2B5EF4-FFF2-40B4-BE49-F238E27FC236}">
                <a16:creationId xmlns:a16="http://schemas.microsoft.com/office/drawing/2014/main" id="{7CDF500D-C8F9-F21E-21D9-56DBB8214077}"/>
              </a:ext>
            </a:extLst>
          </p:cNvPr>
          <p:cNvSpPr/>
          <p:nvPr/>
        </p:nvSpPr>
        <p:spPr>
          <a:xfrm>
            <a:off x="6394028" y="2371800"/>
            <a:ext cx="621561" cy="621772"/>
          </a:xfrm>
          <a:prstGeom prst="ellipse">
            <a:avLst/>
          </a:prstGeom>
          <a:solidFill>
            <a:srgbClr val="1D91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Sottotitolo 2">
            <a:extLst>
              <a:ext uri="{FF2B5EF4-FFF2-40B4-BE49-F238E27FC236}">
                <a16:creationId xmlns:a16="http://schemas.microsoft.com/office/drawing/2014/main" id="{1EA267BE-AF59-1B6F-3650-3BD2DCA1410B}"/>
              </a:ext>
            </a:extLst>
          </p:cNvPr>
          <p:cNvSpPr txBox="1">
            <a:spLocks/>
          </p:cNvSpPr>
          <p:nvPr/>
        </p:nvSpPr>
        <p:spPr>
          <a:xfrm>
            <a:off x="7078134" y="331260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(34, 94, 168)</a:t>
            </a:r>
          </a:p>
        </p:txBody>
      </p:sp>
      <p:sp>
        <p:nvSpPr>
          <p:cNvPr id="37" name="Google Shape;906;p63">
            <a:extLst>
              <a:ext uri="{FF2B5EF4-FFF2-40B4-BE49-F238E27FC236}">
                <a16:creationId xmlns:a16="http://schemas.microsoft.com/office/drawing/2014/main" id="{B84C90B0-DD22-37CE-EC12-5E5D0A84B80C}"/>
              </a:ext>
            </a:extLst>
          </p:cNvPr>
          <p:cNvSpPr/>
          <p:nvPr/>
        </p:nvSpPr>
        <p:spPr>
          <a:xfrm>
            <a:off x="6394028" y="3174440"/>
            <a:ext cx="621561" cy="621772"/>
          </a:xfrm>
          <a:prstGeom prst="ellipse">
            <a:avLst/>
          </a:prstGeom>
          <a:solidFill>
            <a:srgbClr val="225E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Sottotitolo 2">
            <a:extLst>
              <a:ext uri="{FF2B5EF4-FFF2-40B4-BE49-F238E27FC236}">
                <a16:creationId xmlns:a16="http://schemas.microsoft.com/office/drawing/2014/main" id="{09CC3B9C-3A00-5DC2-165D-AAB7BA7E3B32}"/>
              </a:ext>
            </a:extLst>
          </p:cNvPr>
          <p:cNvSpPr txBox="1">
            <a:spLocks/>
          </p:cNvSpPr>
          <p:nvPr/>
        </p:nvSpPr>
        <p:spPr>
          <a:xfrm>
            <a:off x="7078134" y="411524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(37, 52, 148)</a:t>
            </a:r>
          </a:p>
        </p:txBody>
      </p:sp>
      <p:sp>
        <p:nvSpPr>
          <p:cNvPr id="39" name="Google Shape;906;p63">
            <a:extLst>
              <a:ext uri="{FF2B5EF4-FFF2-40B4-BE49-F238E27FC236}">
                <a16:creationId xmlns:a16="http://schemas.microsoft.com/office/drawing/2014/main" id="{681AA040-5454-9225-2026-AE9F78785722}"/>
              </a:ext>
            </a:extLst>
          </p:cNvPr>
          <p:cNvSpPr/>
          <p:nvPr/>
        </p:nvSpPr>
        <p:spPr>
          <a:xfrm>
            <a:off x="6394028" y="3977080"/>
            <a:ext cx="621561" cy="621772"/>
          </a:xfrm>
          <a:prstGeom prst="ellipse">
            <a:avLst/>
          </a:prstGeom>
          <a:solidFill>
            <a:srgbClr val="253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Sottotitolo 2">
            <a:extLst>
              <a:ext uri="{FF2B5EF4-FFF2-40B4-BE49-F238E27FC236}">
                <a16:creationId xmlns:a16="http://schemas.microsoft.com/office/drawing/2014/main" id="{DE7B5F0C-9128-BA1A-9AC5-200D128D14A2}"/>
              </a:ext>
            </a:extLst>
          </p:cNvPr>
          <p:cNvSpPr txBox="1">
            <a:spLocks/>
          </p:cNvSpPr>
          <p:nvPr/>
        </p:nvSpPr>
        <p:spPr>
          <a:xfrm>
            <a:off x="6954411" y="4917886"/>
            <a:ext cx="2106507" cy="3454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rgb</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(8, 29, 88)</a:t>
            </a:r>
          </a:p>
        </p:txBody>
      </p:sp>
      <p:sp>
        <p:nvSpPr>
          <p:cNvPr id="41" name="Google Shape;906;p63">
            <a:extLst>
              <a:ext uri="{FF2B5EF4-FFF2-40B4-BE49-F238E27FC236}">
                <a16:creationId xmlns:a16="http://schemas.microsoft.com/office/drawing/2014/main" id="{5B8507A2-A691-319E-BFF4-A3D7F3F69367}"/>
              </a:ext>
            </a:extLst>
          </p:cNvPr>
          <p:cNvSpPr/>
          <p:nvPr/>
        </p:nvSpPr>
        <p:spPr>
          <a:xfrm>
            <a:off x="6394028" y="4779720"/>
            <a:ext cx="621561" cy="621772"/>
          </a:xfrm>
          <a:prstGeom prst="ellipse">
            <a:avLst/>
          </a:prstGeom>
          <a:solidFill>
            <a:srgbClr val="081D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39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4"/>
            <a:ext cx="9144000" cy="2954981"/>
          </a:xfrm>
        </p:spPr>
        <p:txBody>
          <a:bodyPr>
            <a:no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Per individuare il numero di cluster da utilizzare per l’algoritmo si usa il cosiddetto «Elbow Method», in quanto visualizzando uno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per gli attributi non è sufficiente per stabilire una netta divisione in clusters; esso consiste nel calcolare dei valori relativi alle distanze dei campioni dal centro dei clusters.</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 questo caso per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l’elbow</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method</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rappresentati i valori usando la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Distorsione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l’Inerzia</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Essendo la divisione nelle classi tematiche abbastanza equa, negli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scatter</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si nota una relazione lineare tra gli attributi. Per una questione di performance sono stati presi per rappresentare i grafici i primi 5000 valori della lista (1000 per la visualizzazione compatta).</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6" y="4424952"/>
            <a:ext cx="10138722" cy="1391478"/>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12827" y="4577352"/>
            <a:ext cx="9730153" cy="523220"/>
          </a:xfrm>
          <a:prstGeom prst="rect">
            <a:avLst/>
          </a:prstGeom>
          <a:noFill/>
        </p:spPr>
        <p:txBody>
          <a:bodyPr wrap="square" rtlCol="0">
            <a:spAutoFit/>
          </a:bodyPr>
          <a:lstStyle/>
          <a:p>
            <a:r>
              <a:rPr lang="it-IT" sz="1400" b="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Distorsione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viene calcolata come la media delle distanze al quadrato dai centri dei cluster dei rispettivi cluster. Tipicamente, viene utilizzata la metrica della distanza euclidea.</a:t>
            </a: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212827" y="4577352"/>
            <a:ext cx="0" cy="106731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72AD9480-36F6-2DBF-12FB-C194885A7E4A}"/>
              </a:ext>
            </a:extLst>
          </p:cNvPr>
          <p:cNvSpPr txBox="1"/>
          <p:nvPr/>
        </p:nvSpPr>
        <p:spPr>
          <a:xfrm>
            <a:off x="1212826" y="5218731"/>
            <a:ext cx="9730153" cy="307777"/>
          </a:xfrm>
          <a:prstGeom prst="rect">
            <a:avLst/>
          </a:prstGeom>
          <a:noFill/>
        </p:spPr>
        <p:txBody>
          <a:bodyPr wrap="square" rtlCol="0">
            <a:spAutoFit/>
          </a:bodyPr>
          <a:lstStyle/>
          <a:p>
            <a:r>
              <a:rPr lang="it-IT" sz="1400" b="1"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Inerzia</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è la somma delle distanze al quadrato dei campioni dal centro del cluster più vicino.</a:t>
            </a:r>
          </a:p>
        </p:txBody>
      </p:sp>
    </p:spTree>
    <p:extLst>
      <p:ext uri="{BB962C8B-B14F-4D97-AF65-F5344CB8AC3E}">
        <p14:creationId xmlns:p14="http://schemas.microsoft.com/office/powerpoint/2010/main" val="126282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Clustering: K-Means</a:t>
            </a:r>
          </a:p>
        </p:txBody>
      </p:sp>
      <p:pic>
        <p:nvPicPr>
          <p:cNvPr id="8" name="Immagine 7">
            <a:extLst>
              <a:ext uri="{FF2B5EF4-FFF2-40B4-BE49-F238E27FC236}">
                <a16:creationId xmlns:a16="http://schemas.microsoft.com/office/drawing/2014/main" id="{363F4A46-3082-0DC8-759F-97AE064D8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 y="1553364"/>
            <a:ext cx="11449878" cy="4408038"/>
          </a:xfrm>
          <a:prstGeom prst="rect">
            <a:avLst/>
          </a:prstGeom>
        </p:spPr>
      </p:pic>
    </p:spTree>
    <p:extLst>
      <p:ext uri="{BB962C8B-B14F-4D97-AF65-F5344CB8AC3E}">
        <p14:creationId xmlns:p14="http://schemas.microsoft.com/office/powerpoint/2010/main" val="25112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746C0-CC17-ADA9-B701-C965C961F160}"/>
              </a:ext>
            </a:extLst>
          </p:cNvPr>
          <p:cNvSpPr>
            <a:spLocks noGrp="1"/>
          </p:cNvSpPr>
          <p:nvPr>
            <p:ph type="title"/>
          </p:nvPr>
        </p:nvSpPr>
        <p:spPr/>
        <p:txBody>
          <a:bodyPr>
            <a:normAutofit/>
          </a:bodyPr>
          <a:lstStyle/>
          <a:p>
            <a:pPr algn="ct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Word Clouds</a:t>
            </a:r>
          </a:p>
        </p:txBody>
      </p:sp>
      <p:sp>
        <p:nvSpPr>
          <p:cNvPr id="3" name="Segnaposto contenuto 2">
            <a:extLst>
              <a:ext uri="{FF2B5EF4-FFF2-40B4-BE49-F238E27FC236}">
                <a16:creationId xmlns:a16="http://schemas.microsoft.com/office/drawing/2014/main" id="{46015E08-6E04-8AE7-58D4-0CA83892CAD6}"/>
              </a:ext>
            </a:extLst>
          </p:cNvPr>
          <p:cNvSpPr>
            <a:spLocks noGrp="1"/>
          </p:cNvSpPr>
          <p:nvPr>
            <p:ph idx="1"/>
          </p:nvPr>
        </p:nvSpPr>
        <p:spPr>
          <a:xfrm>
            <a:off x="838200" y="1825625"/>
            <a:ext cx="10515600" cy="1069975"/>
          </a:xfrm>
        </p:spPr>
        <p:txBody>
          <a:bodyPr>
            <a:normAutofit/>
          </a:bodyPr>
          <a:lstStyle/>
          <a:p>
            <a:pPr marL="0" indent="0" algn="just">
              <a:buNone/>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state infine realizzate delle Word Clouds per rappresentare in modo diretto un sottoinsieme delle parole Positive e Negative</a:t>
            </a:r>
          </a:p>
        </p:txBody>
      </p:sp>
      <p:pic>
        <p:nvPicPr>
          <p:cNvPr id="7" name="Immagine 6">
            <a:extLst>
              <a:ext uri="{FF2B5EF4-FFF2-40B4-BE49-F238E27FC236}">
                <a16:creationId xmlns:a16="http://schemas.microsoft.com/office/drawing/2014/main" id="{AADE274B-9454-B2F3-D9BC-352650C60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620" y="2611097"/>
            <a:ext cx="4804180" cy="3881777"/>
          </a:xfrm>
          <a:prstGeom prst="rect">
            <a:avLst/>
          </a:prstGeom>
        </p:spPr>
      </p:pic>
      <p:pic>
        <p:nvPicPr>
          <p:cNvPr id="9" name="Immagine 8">
            <a:extLst>
              <a:ext uri="{FF2B5EF4-FFF2-40B4-BE49-F238E27FC236}">
                <a16:creationId xmlns:a16="http://schemas.microsoft.com/office/drawing/2014/main" id="{53624827-4A65-6F83-B2FC-44B5D1341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611096"/>
            <a:ext cx="4804180" cy="3881777"/>
          </a:xfrm>
          <a:prstGeom prst="rect">
            <a:avLst/>
          </a:prstGeom>
        </p:spPr>
      </p:pic>
    </p:spTree>
    <p:extLst>
      <p:ext uri="{BB962C8B-B14F-4D97-AF65-F5344CB8AC3E}">
        <p14:creationId xmlns:p14="http://schemas.microsoft.com/office/powerpoint/2010/main" val="297243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900;p63">
            <a:extLst>
              <a:ext uri="{FF2B5EF4-FFF2-40B4-BE49-F238E27FC236}">
                <a16:creationId xmlns:a16="http://schemas.microsoft.com/office/drawing/2014/main" id="{AB548538-62CB-A212-90D8-562E54CF83C1}"/>
              </a:ext>
            </a:extLst>
          </p:cNvPr>
          <p:cNvSpPr/>
          <p:nvPr/>
        </p:nvSpPr>
        <p:spPr>
          <a:xfrm>
            <a:off x="949994" y="1480935"/>
            <a:ext cx="10138722" cy="3944982"/>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905;p63">
            <a:extLst>
              <a:ext uri="{FF2B5EF4-FFF2-40B4-BE49-F238E27FC236}">
                <a16:creationId xmlns:a16="http://schemas.microsoft.com/office/drawing/2014/main" id="{E5A7D008-1F00-79C1-C9F8-723D6D5D2B51}"/>
              </a:ext>
            </a:extLst>
          </p:cNvPr>
          <p:cNvCxnSpPr>
            <a:cxnSpLocks/>
            <a:stCxn id="27" idx="6"/>
          </p:cNvCxnSpPr>
          <p:nvPr/>
        </p:nvCxnSpPr>
        <p:spPr>
          <a:xfrm>
            <a:off x="2302684" y="3042707"/>
            <a:ext cx="642172" cy="629413"/>
          </a:xfrm>
          <a:prstGeom prst="straightConnector1">
            <a:avLst/>
          </a:prstGeom>
          <a:noFill/>
          <a:ln w="9525" cap="flat" cmpd="sng">
            <a:solidFill>
              <a:schemeClr val="bg1"/>
            </a:solidFill>
            <a:prstDash val="solid"/>
            <a:round/>
            <a:headEnd type="none" w="med" len="med"/>
            <a:tailEnd type="none" w="med" len="med"/>
          </a:ln>
        </p:spPr>
      </p:cxnSp>
      <p:sp>
        <p:nvSpPr>
          <p:cNvPr id="23" name="Google Shape;912;p63">
            <a:extLst>
              <a:ext uri="{FF2B5EF4-FFF2-40B4-BE49-F238E27FC236}">
                <a16:creationId xmlns:a16="http://schemas.microsoft.com/office/drawing/2014/main" id="{CCBB99F2-74FE-214F-76B7-E4AFAEBF5C2B}"/>
              </a:ext>
            </a:extLst>
          </p:cNvPr>
          <p:cNvSpPr txBox="1"/>
          <p:nvPr/>
        </p:nvSpPr>
        <p:spPr>
          <a:xfrm>
            <a:off x="1235411" y="3535736"/>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Data Collection:</a:t>
            </a:r>
          </a:p>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Tweepy</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27" name="Google Shape;906;p63">
            <a:extLst>
              <a:ext uri="{FF2B5EF4-FFF2-40B4-BE49-F238E27FC236}">
                <a16:creationId xmlns:a16="http://schemas.microsoft.com/office/drawing/2014/main" id="{512728BF-0399-DBAB-57B4-B402496785D8}"/>
              </a:ext>
            </a:extLst>
          </p:cNvPr>
          <p:cNvSpPr/>
          <p:nvPr/>
        </p:nvSpPr>
        <p:spPr>
          <a:xfrm>
            <a:off x="1530360" y="265641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1" name="Google Shape;918;p63">
            <a:extLst>
              <a:ext uri="{FF2B5EF4-FFF2-40B4-BE49-F238E27FC236}">
                <a16:creationId xmlns:a16="http://schemas.microsoft.com/office/drawing/2014/main" id="{656E3606-7C69-7F93-170F-5ECB874C1D77}"/>
              </a:ext>
            </a:extLst>
          </p:cNvPr>
          <p:cNvCxnSpPr>
            <a:cxnSpLocks/>
          </p:cNvCxnSpPr>
          <p:nvPr/>
        </p:nvCxnSpPr>
        <p:spPr>
          <a:xfrm flipV="1">
            <a:off x="3750974" y="3067133"/>
            <a:ext cx="572742" cy="656622"/>
          </a:xfrm>
          <a:prstGeom prst="straightConnector1">
            <a:avLst/>
          </a:prstGeom>
          <a:noFill/>
          <a:ln w="9525" cap="flat" cmpd="sng">
            <a:solidFill>
              <a:schemeClr val="bg1"/>
            </a:solidFill>
            <a:prstDash val="solid"/>
            <a:round/>
            <a:headEnd type="none" w="med" len="med"/>
            <a:tailEnd type="none" w="med" len="med"/>
          </a:ln>
        </p:spPr>
      </p:cxnSp>
      <p:sp>
        <p:nvSpPr>
          <p:cNvPr id="67" name="Google Shape;906;p63">
            <a:extLst>
              <a:ext uri="{FF2B5EF4-FFF2-40B4-BE49-F238E27FC236}">
                <a16:creationId xmlns:a16="http://schemas.microsoft.com/office/drawing/2014/main" id="{60020EC0-110C-DA7F-066F-BF09EBD018DC}"/>
              </a:ext>
            </a:extLst>
          </p:cNvPr>
          <p:cNvSpPr/>
          <p:nvPr/>
        </p:nvSpPr>
        <p:spPr>
          <a:xfrm>
            <a:off x="2960910" y="3313036"/>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905;p63">
            <a:extLst>
              <a:ext uri="{FF2B5EF4-FFF2-40B4-BE49-F238E27FC236}">
                <a16:creationId xmlns:a16="http://schemas.microsoft.com/office/drawing/2014/main" id="{4D49E6BA-EA22-75CE-BBED-06574243B255}"/>
              </a:ext>
            </a:extLst>
          </p:cNvPr>
          <p:cNvCxnSpPr>
            <a:cxnSpLocks/>
            <a:stCxn id="70" idx="6"/>
          </p:cNvCxnSpPr>
          <p:nvPr/>
        </p:nvCxnSpPr>
        <p:spPr>
          <a:xfrm>
            <a:off x="5081377" y="3067133"/>
            <a:ext cx="642172" cy="629413"/>
          </a:xfrm>
          <a:prstGeom prst="straightConnector1">
            <a:avLst/>
          </a:prstGeom>
          <a:noFill/>
          <a:ln w="9525" cap="flat" cmpd="sng">
            <a:solidFill>
              <a:schemeClr val="bg1"/>
            </a:solidFill>
            <a:prstDash val="solid"/>
            <a:round/>
            <a:headEnd type="none" w="med" len="med"/>
            <a:tailEnd type="none" w="med" len="med"/>
          </a:ln>
        </p:spPr>
      </p:cxnSp>
      <p:sp>
        <p:nvSpPr>
          <p:cNvPr id="70" name="Google Shape;906;p63">
            <a:extLst>
              <a:ext uri="{FF2B5EF4-FFF2-40B4-BE49-F238E27FC236}">
                <a16:creationId xmlns:a16="http://schemas.microsoft.com/office/drawing/2014/main" id="{033BAAF3-1E44-A517-B23B-4992CD89E121}"/>
              </a:ext>
            </a:extLst>
          </p:cNvPr>
          <p:cNvSpPr/>
          <p:nvPr/>
        </p:nvSpPr>
        <p:spPr>
          <a:xfrm>
            <a:off x="4309053" y="2680840"/>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918;p63">
            <a:extLst>
              <a:ext uri="{FF2B5EF4-FFF2-40B4-BE49-F238E27FC236}">
                <a16:creationId xmlns:a16="http://schemas.microsoft.com/office/drawing/2014/main" id="{9B4F4481-FFE1-0157-2061-411CB298719F}"/>
              </a:ext>
            </a:extLst>
          </p:cNvPr>
          <p:cNvCxnSpPr>
            <a:cxnSpLocks/>
          </p:cNvCxnSpPr>
          <p:nvPr/>
        </p:nvCxnSpPr>
        <p:spPr>
          <a:xfrm flipV="1">
            <a:off x="6515296" y="3038165"/>
            <a:ext cx="572742" cy="656622"/>
          </a:xfrm>
          <a:prstGeom prst="straightConnector1">
            <a:avLst/>
          </a:prstGeom>
          <a:noFill/>
          <a:ln w="9525" cap="flat" cmpd="sng">
            <a:solidFill>
              <a:schemeClr val="bg1"/>
            </a:solidFill>
            <a:prstDash val="solid"/>
            <a:round/>
            <a:headEnd type="none" w="med" len="med"/>
            <a:tailEnd type="none" w="med" len="med"/>
          </a:ln>
        </p:spPr>
      </p:cxnSp>
      <p:sp>
        <p:nvSpPr>
          <p:cNvPr id="72" name="Google Shape;906;p63">
            <a:extLst>
              <a:ext uri="{FF2B5EF4-FFF2-40B4-BE49-F238E27FC236}">
                <a16:creationId xmlns:a16="http://schemas.microsoft.com/office/drawing/2014/main" id="{F401D4AA-EA61-37E2-D3DE-F4AE9EDD8C3B}"/>
              </a:ext>
            </a:extLst>
          </p:cNvPr>
          <p:cNvSpPr/>
          <p:nvPr/>
        </p:nvSpPr>
        <p:spPr>
          <a:xfrm>
            <a:off x="5742972" y="330849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905;p63">
            <a:extLst>
              <a:ext uri="{FF2B5EF4-FFF2-40B4-BE49-F238E27FC236}">
                <a16:creationId xmlns:a16="http://schemas.microsoft.com/office/drawing/2014/main" id="{C531BD31-54D9-42BC-1F1E-EC12DA522E52}"/>
              </a:ext>
            </a:extLst>
          </p:cNvPr>
          <p:cNvCxnSpPr>
            <a:cxnSpLocks/>
            <a:stCxn id="74" idx="6"/>
          </p:cNvCxnSpPr>
          <p:nvPr/>
        </p:nvCxnSpPr>
        <p:spPr>
          <a:xfrm>
            <a:off x="7875445" y="3042707"/>
            <a:ext cx="642172" cy="629413"/>
          </a:xfrm>
          <a:prstGeom prst="straightConnector1">
            <a:avLst/>
          </a:prstGeom>
          <a:noFill/>
          <a:ln w="9525" cap="flat" cmpd="sng">
            <a:solidFill>
              <a:schemeClr val="bg1"/>
            </a:solidFill>
            <a:prstDash val="solid"/>
            <a:round/>
            <a:headEnd type="none" w="med" len="med"/>
            <a:tailEnd type="none" w="med" len="med"/>
          </a:ln>
        </p:spPr>
      </p:cxnSp>
      <p:sp>
        <p:nvSpPr>
          <p:cNvPr id="74" name="Google Shape;906;p63">
            <a:extLst>
              <a:ext uri="{FF2B5EF4-FFF2-40B4-BE49-F238E27FC236}">
                <a16:creationId xmlns:a16="http://schemas.microsoft.com/office/drawing/2014/main" id="{3DF44858-F1BB-7EA2-C274-7AE4B81FC799}"/>
              </a:ext>
            </a:extLst>
          </p:cNvPr>
          <p:cNvSpPr/>
          <p:nvPr/>
        </p:nvSpPr>
        <p:spPr>
          <a:xfrm>
            <a:off x="7103121" y="2656414"/>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918;p63">
            <a:extLst>
              <a:ext uri="{FF2B5EF4-FFF2-40B4-BE49-F238E27FC236}">
                <a16:creationId xmlns:a16="http://schemas.microsoft.com/office/drawing/2014/main" id="{AC31FDB0-B70D-08D7-2D83-E470F9B0CFB1}"/>
              </a:ext>
            </a:extLst>
          </p:cNvPr>
          <p:cNvCxnSpPr>
            <a:cxnSpLocks/>
          </p:cNvCxnSpPr>
          <p:nvPr/>
        </p:nvCxnSpPr>
        <p:spPr>
          <a:xfrm flipV="1">
            <a:off x="9305995" y="3042707"/>
            <a:ext cx="572742" cy="656622"/>
          </a:xfrm>
          <a:prstGeom prst="straightConnector1">
            <a:avLst/>
          </a:prstGeom>
          <a:noFill/>
          <a:ln w="9525" cap="flat" cmpd="sng">
            <a:solidFill>
              <a:schemeClr val="bg1"/>
            </a:solidFill>
            <a:prstDash val="solid"/>
            <a:round/>
            <a:headEnd type="none" w="med" len="med"/>
            <a:tailEnd type="none" w="med" len="med"/>
          </a:ln>
        </p:spPr>
      </p:cxnSp>
      <p:sp>
        <p:nvSpPr>
          <p:cNvPr id="76" name="Google Shape;906;p63">
            <a:extLst>
              <a:ext uri="{FF2B5EF4-FFF2-40B4-BE49-F238E27FC236}">
                <a16:creationId xmlns:a16="http://schemas.microsoft.com/office/drawing/2014/main" id="{9B118A39-B72A-BF15-AE82-6882EE3D40F3}"/>
              </a:ext>
            </a:extLst>
          </p:cNvPr>
          <p:cNvSpPr/>
          <p:nvPr/>
        </p:nvSpPr>
        <p:spPr>
          <a:xfrm>
            <a:off x="8533671" y="3313036"/>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06;p63">
            <a:extLst>
              <a:ext uri="{FF2B5EF4-FFF2-40B4-BE49-F238E27FC236}">
                <a16:creationId xmlns:a16="http://schemas.microsoft.com/office/drawing/2014/main" id="{24610D3E-5C42-5020-F9C2-CFBD9F60EB78}"/>
              </a:ext>
            </a:extLst>
          </p:cNvPr>
          <p:cNvSpPr/>
          <p:nvPr/>
        </p:nvSpPr>
        <p:spPr>
          <a:xfrm>
            <a:off x="9881814" y="2680840"/>
            <a:ext cx="772324" cy="772586"/>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12;p63">
            <a:extLst>
              <a:ext uri="{FF2B5EF4-FFF2-40B4-BE49-F238E27FC236}">
                <a16:creationId xmlns:a16="http://schemas.microsoft.com/office/drawing/2014/main" id="{9EE86A43-087C-04EB-8558-FA948DE85992}"/>
              </a:ext>
            </a:extLst>
          </p:cNvPr>
          <p:cNvSpPr txBox="1"/>
          <p:nvPr/>
        </p:nvSpPr>
        <p:spPr>
          <a:xfrm>
            <a:off x="2635246" y="2653071"/>
            <a:ext cx="1402099" cy="55322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Data Cleaning</a:t>
            </a:r>
          </a:p>
        </p:txBody>
      </p:sp>
      <p:sp>
        <p:nvSpPr>
          <p:cNvPr id="79" name="Google Shape;912;p63">
            <a:extLst>
              <a:ext uri="{FF2B5EF4-FFF2-40B4-BE49-F238E27FC236}">
                <a16:creationId xmlns:a16="http://schemas.microsoft.com/office/drawing/2014/main" id="{580D864A-2FA1-23CE-B0D4-111003E43B7C}"/>
              </a:ext>
            </a:extLst>
          </p:cNvPr>
          <p:cNvSpPr txBox="1"/>
          <p:nvPr/>
        </p:nvSpPr>
        <p:spPr>
          <a:xfrm>
            <a:off x="5432258" y="2332904"/>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Text Preprocessing: SpaCy</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80" name="Google Shape;912;p63">
            <a:extLst>
              <a:ext uri="{FF2B5EF4-FFF2-40B4-BE49-F238E27FC236}">
                <a16:creationId xmlns:a16="http://schemas.microsoft.com/office/drawing/2014/main" id="{CE459770-D7B7-77CE-8558-D9BA8FEDED58}"/>
              </a:ext>
            </a:extLst>
          </p:cNvPr>
          <p:cNvSpPr txBox="1"/>
          <p:nvPr/>
        </p:nvSpPr>
        <p:spPr>
          <a:xfrm>
            <a:off x="6792390" y="3538708"/>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Text Classification: NLP</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sp>
        <p:nvSpPr>
          <p:cNvPr id="81" name="Google Shape;912;p63">
            <a:extLst>
              <a:ext uri="{FF2B5EF4-FFF2-40B4-BE49-F238E27FC236}">
                <a16:creationId xmlns:a16="http://schemas.microsoft.com/office/drawing/2014/main" id="{1C64EE28-5C71-A8F8-9A72-F8BB35BD18FC}"/>
              </a:ext>
            </a:extLst>
          </p:cNvPr>
          <p:cNvSpPr txBox="1"/>
          <p:nvPr/>
        </p:nvSpPr>
        <p:spPr>
          <a:xfrm>
            <a:off x="8225961" y="2442086"/>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Jaccard Similarity</a:t>
            </a:r>
          </a:p>
        </p:txBody>
      </p:sp>
      <p:sp>
        <p:nvSpPr>
          <p:cNvPr id="82" name="Google Shape;912;p63">
            <a:extLst>
              <a:ext uri="{FF2B5EF4-FFF2-40B4-BE49-F238E27FC236}">
                <a16:creationId xmlns:a16="http://schemas.microsoft.com/office/drawing/2014/main" id="{2DDFAA9C-A686-7D6D-5140-32A64E3A8DD0}"/>
              </a:ext>
            </a:extLst>
          </p:cNvPr>
          <p:cNvSpPr txBox="1"/>
          <p:nvPr/>
        </p:nvSpPr>
        <p:spPr>
          <a:xfrm>
            <a:off x="9592366" y="3536616"/>
            <a:ext cx="143368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Clustering: </a:t>
            </a:r>
          </a:p>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K-Means clustering</a:t>
            </a:r>
          </a:p>
        </p:txBody>
      </p:sp>
      <p:sp>
        <p:nvSpPr>
          <p:cNvPr id="83" name="Google Shape;912;p63">
            <a:extLst>
              <a:ext uri="{FF2B5EF4-FFF2-40B4-BE49-F238E27FC236}">
                <a16:creationId xmlns:a16="http://schemas.microsoft.com/office/drawing/2014/main" id="{A19975F0-2CB0-5443-6829-BF395F0D9167}"/>
              </a:ext>
            </a:extLst>
          </p:cNvPr>
          <p:cNvSpPr txBox="1"/>
          <p:nvPr/>
        </p:nvSpPr>
        <p:spPr>
          <a:xfrm>
            <a:off x="4001497" y="3436025"/>
            <a:ext cx="1402099" cy="896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rPr>
              <a:t>Time Series Analysis</a:t>
            </a:r>
            <a:endParaRPr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sym typeface="Poppins SemiBold"/>
            </a:endParaRPr>
          </a:p>
        </p:txBody>
      </p:sp>
      <p:grpSp>
        <p:nvGrpSpPr>
          <p:cNvPr id="84" name="Google Shape;929;p63">
            <a:extLst>
              <a:ext uri="{FF2B5EF4-FFF2-40B4-BE49-F238E27FC236}">
                <a16:creationId xmlns:a16="http://schemas.microsoft.com/office/drawing/2014/main" id="{FFD9D9C3-B19A-2D15-A704-507907764896}"/>
              </a:ext>
            </a:extLst>
          </p:cNvPr>
          <p:cNvGrpSpPr/>
          <p:nvPr/>
        </p:nvGrpSpPr>
        <p:grpSpPr>
          <a:xfrm>
            <a:off x="1697023" y="2808155"/>
            <a:ext cx="429783" cy="429773"/>
            <a:chOff x="3462500" y="3273385"/>
            <a:chExt cx="350328" cy="350320"/>
          </a:xfrm>
        </p:grpSpPr>
        <p:sp>
          <p:nvSpPr>
            <p:cNvPr id="85" name="Google Shape;930;p63">
              <a:extLst>
                <a:ext uri="{FF2B5EF4-FFF2-40B4-BE49-F238E27FC236}">
                  <a16:creationId xmlns:a16="http://schemas.microsoft.com/office/drawing/2014/main" id="{6DEA9E49-66B7-FAA1-ACC4-17E9C66BEEC1}"/>
                </a:ext>
              </a:extLst>
            </p:cNvPr>
            <p:cNvSpPr/>
            <p:nvPr/>
          </p:nvSpPr>
          <p:spPr>
            <a:xfrm>
              <a:off x="3750941" y="3273385"/>
              <a:ext cx="61888" cy="278398"/>
            </a:xfrm>
            <a:custGeom>
              <a:avLst/>
              <a:gdLst/>
              <a:ahLst/>
              <a:cxnLst/>
              <a:rect l="l" t="t" r="r" b="b"/>
              <a:pathLst>
                <a:path w="1906" h="8574" extrusionOk="0">
                  <a:moveTo>
                    <a:pt x="953" y="1"/>
                  </a:moveTo>
                  <a:cubicBezTo>
                    <a:pt x="429" y="1"/>
                    <a:pt x="0" y="429"/>
                    <a:pt x="0" y="953"/>
                  </a:cubicBezTo>
                  <a:lnTo>
                    <a:pt x="0" y="8574"/>
                  </a:lnTo>
                  <a:cubicBezTo>
                    <a:pt x="262" y="8383"/>
                    <a:pt x="595" y="8264"/>
                    <a:pt x="953" y="8264"/>
                  </a:cubicBezTo>
                  <a:cubicBezTo>
                    <a:pt x="1310" y="8264"/>
                    <a:pt x="1619" y="8383"/>
                    <a:pt x="1905" y="8574"/>
                  </a:cubicBezTo>
                  <a:lnTo>
                    <a:pt x="1905" y="953"/>
                  </a:lnTo>
                  <a:cubicBezTo>
                    <a:pt x="1905" y="429"/>
                    <a:pt x="1477"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31;p63">
              <a:extLst>
                <a:ext uri="{FF2B5EF4-FFF2-40B4-BE49-F238E27FC236}">
                  <a16:creationId xmlns:a16="http://schemas.microsoft.com/office/drawing/2014/main" id="{D6E9D5C8-20B5-B14C-BF8A-C59F2BF15165}"/>
                </a:ext>
              </a:extLst>
            </p:cNvPr>
            <p:cNvSpPr/>
            <p:nvPr/>
          </p:nvSpPr>
          <p:spPr>
            <a:xfrm>
              <a:off x="3524358" y="3377780"/>
              <a:ext cx="81987" cy="20131"/>
            </a:xfrm>
            <a:custGeom>
              <a:avLst/>
              <a:gdLst/>
              <a:ahLst/>
              <a:cxnLst/>
              <a:rect l="l" t="t" r="r" b="b"/>
              <a:pathLst>
                <a:path w="2525" h="620" extrusionOk="0">
                  <a:moveTo>
                    <a:pt x="334" y="1"/>
                  </a:moveTo>
                  <a:cubicBezTo>
                    <a:pt x="143" y="1"/>
                    <a:pt x="0" y="143"/>
                    <a:pt x="0" y="310"/>
                  </a:cubicBezTo>
                  <a:cubicBezTo>
                    <a:pt x="0" y="477"/>
                    <a:pt x="143" y="620"/>
                    <a:pt x="334" y="620"/>
                  </a:cubicBezTo>
                  <a:lnTo>
                    <a:pt x="2215" y="620"/>
                  </a:lnTo>
                  <a:cubicBezTo>
                    <a:pt x="2406" y="620"/>
                    <a:pt x="2525" y="477"/>
                    <a:pt x="2525" y="310"/>
                  </a:cubicBezTo>
                  <a:cubicBezTo>
                    <a:pt x="2525" y="120"/>
                    <a:pt x="2406" y="1"/>
                    <a:pt x="2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32;p63">
              <a:extLst>
                <a:ext uri="{FF2B5EF4-FFF2-40B4-BE49-F238E27FC236}">
                  <a16:creationId xmlns:a16="http://schemas.microsoft.com/office/drawing/2014/main" id="{5641361A-6016-CECA-310B-0EAC882CC414}"/>
                </a:ext>
              </a:extLst>
            </p:cNvPr>
            <p:cNvSpPr/>
            <p:nvPr/>
          </p:nvSpPr>
          <p:spPr>
            <a:xfrm>
              <a:off x="3540593" y="3455126"/>
              <a:ext cx="29418" cy="29385"/>
            </a:xfrm>
            <a:custGeom>
              <a:avLst/>
              <a:gdLst/>
              <a:ahLst/>
              <a:cxnLst/>
              <a:rect l="l" t="t" r="r" b="b"/>
              <a:pathLst>
                <a:path w="906" h="905" extrusionOk="0">
                  <a:moveTo>
                    <a:pt x="453" y="0"/>
                  </a:moveTo>
                  <a:lnTo>
                    <a:pt x="1" y="453"/>
                  </a:lnTo>
                  <a:lnTo>
                    <a:pt x="453" y="905"/>
                  </a:lnTo>
                  <a:lnTo>
                    <a:pt x="906" y="453"/>
                  </a:ln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33;p63">
              <a:extLst>
                <a:ext uri="{FF2B5EF4-FFF2-40B4-BE49-F238E27FC236}">
                  <a16:creationId xmlns:a16="http://schemas.microsoft.com/office/drawing/2014/main" id="{8FAD2EB5-8932-000F-72AC-9CD2569FC2B4}"/>
                </a:ext>
              </a:extLst>
            </p:cNvPr>
            <p:cNvSpPr/>
            <p:nvPr/>
          </p:nvSpPr>
          <p:spPr>
            <a:xfrm>
              <a:off x="3606315" y="3541726"/>
              <a:ext cx="20911" cy="20131"/>
            </a:xfrm>
            <a:custGeom>
              <a:avLst/>
              <a:gdLst/>
              <a:ahLst/>
              <a:cxnLst/>
              <a:rect l="l" t="t" r="r" b="b"/>
              <a:pathLst>
                <a:path w="644" h="620" extrusionOk="0">
                  <a:moveTo>
                    <a:pt x="334" y="0"/>
                  </a:moveTo>
                  <a:cubicBezTo>
                    <a:pt x="144" y="0"/>
                    <a:pt x="1" y="143"/>
                    <a:pt x="1" y="310"/>
                  </a:cubicBezTo>
                  <a:cubicBezTo>
                    <a:pt x="1" y="477"/>
                    <a:pt x="144" y="619"/>
                    <a:pt x="334" y="619"/>
                  </a:cubicBezTo>
                  <a:cubicBezTo>
                    <a:pt x="501" y="619"/>
                    <a:pt x="644" y="477"/>
                    <a:pt x="644" y="310"/>
                  </a:cubicBezTo>
                  <a:cubicBezTo>
                    <a:pt x="644" y="143"/>
                    <a:pt x="501" y="0"/>
                    <a:pt x="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34;p63">
              <a:extLst>
                <a:ext uri="{FF2B5EF4-FFF2-40B4-BE49-F238E27FC236}">
                  <a16:creationId xmlns:a16="http://schemas.microsoft.com/office/drawing/2014/main" id="{16489369-6828-5B31-E46D-629B08DA74F5}"/>
                </a:ext>
              </a:extLst>
            </p:cNvPr>
            <p:cNvSpPr/>
            <p:nvPr/>
          </p:nvSpPr>
          <p:spPr>
            <a:xfrm>
              <a:off x="3648072" y="3459737"/>
              <a:ext cx="20131" cy="20164"/>
            </a:xfrm>
            <a:custGeom>
              <a:avLst/>
              <a:gdLst/>
              <a:ahLst/>
              <a:cxnLst/>
              <a:rect l="l" t="t" r="r" b="b"/>
              <a:pathLst>
                <a:path w="620" h="621" extrusionOk="0">
                  <a:moveTo>
                    <a:pt x="310" y="1"/>
                  </a:moveTo>
                  <a:cubicBezTo>
                    <a:pt x="120" y="1"/>
                    <a:pt x="1" y="144"/>
                    <a:pt x="1" y="311"/>
                  </a:cubicBezTo>
                  <a:cubicBezTo>
                    <a:pt x="1" y="477"/>
                    <a:pt x="120" y="620"/>
                    <a:pt x="310" y="620"/>
                  </a:cubicBezTo>
                  <a:cubicBezTo>
                    <a:pt x="477" y="620"/>
                    <a:pt x="620" y="477"/>
                    <a:pt x="620" y="311"/>
                  </a:cubicBezTo>
                  <a:cubicBezTo>
                    <a:pt x="620" y="144"/>
                    <a:pt x="477"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35;p63">
              <a:extLst>
                <a:ext uri="{FF2B5EF4-FFF2-40B4-BE49-F238E27FC236}">
                  <a16:creationId xmlns:a16="http://schemas.microsoft.com/office/drawing/2014/main" id="{F5508014-40DC-97D0-E71E-B18C539FF03A}"/>
                </a:ext>
              </a:extLst>
            </p:cNvPr>
            <p:cNvSpPr/>
            <p:nvPr/>
          </p:nvSpPr>
          <p:spPr>
            <a:xfrm>
              <a:off x="3462500" y="3315143"/>
              <a:ext cx="350319" cy="308562"/>
            </a:xfrm>
            <a:custGeom>
              <a:avLst/>
              <a:gdLst/>
              <a:ahLst/>
              <a:cxnLst/>
              <a:rect l="l" t="t" r="r" b="b"/>
              <a:pathLst>
                <a:path w="10789" h="9503" extrusionOk="0">
                  <a:moveTo>
                    <a:pt x="4120" y="1287"/>
                  </a:moveTo>
                  <a:cubicBezTo>
                    <a:pt x="4525" y="1287"/>
                    <a:pt x="4882" y="1549"/>
                    <a:pt x="5025" y="1930"/>
                  </a:cubicBezTo>
                  <a:lnTo>
                    <a:pt x="6025" y="1930"/>
                  </a:lnTo>
                  <a:cubicBezTo>
                    <a:pt x="6192" y="1930"/>
                    <a:pt x="6335" y="2049"/>
                    <a:pt x="6335" y="2239"/>
                  </a:cubicBezTo>
                  <a:lnTo>
                    <a:pt x="6335" y="3882"/>
                  </a:lnTo>
                  <a:cubicBezTo>
                    <a:pt x="6692" y="4001"/>
                    <a:pt x="6978" y="4359"/>
                    <a:pt x="6978" y="4764"/>
                  </a:cubicBezTo>
                  <a:cubicBezTo>
                    <a:pt x="6978" y="5287"/>
                    <a:pt x="6549" y="5716"/>
                    <a:pt x="6025" y="5716"/>
                  </a:cubicBezTo>
                  <a:cubicBezTo>
                    <a:pt x="5621" y="5716"/>
                    <a:pt x="5263" y="5454"/>
                    <a:pt x="5120" y="5073"/>
                  </a:cubicBezTo>
                  <a:lnTo>
                    <a:pt x="3882" y="5073"/>
                  </a:lnTo>
                  <a:lnTo>
                    <a:pt x="3168" y="5788"/>
                  </a:lnTo>
                  <a:lnTo>
                    <a:pt x="3168" y="6978"/>
                  </a:lnTo>
                  <a:lnTo>
                    <a:pt x="3858" y="6978"/>
                  </a:lnTo>
                  <a:cubicBezTo>
                    <a:pt x="4001" y="6597"/>
                    <a:pt x="4335" y="6335"/>
                    <a:pt x="4763" y="6335"/>
                  </a:cubicBezTo>
                  <a:cubicBezTo>
                    <a:pt x="5287" y="6335"/>
                    <a:pt x="5716" y="6764"/>
                    <a:pt x="5716" y="7288"/>
                  </a:cubicBezTo>
                  <a:cubicBezTo>
                    <a:pt x="5716" y="7812"/>
                    <a:pt x="5287" y="8240"/>
                    <a:pt x="4763" y="8240"/>
                  </a:cubicBezTo>
                  <a:cubicBezTo>
                    <a:pt x="4335" y="8240"/>
                    <a:pt x="4001" y="7978"/>
                    <a:pt x="3858" y="7597"/>
                  </a:cubicBezTo>
                  <a:lnTo>
                    <a:pt x="2858" y="7597"/>
                  </a:lnTo>
                  <a:cubicBezTo>
                    <a:pt x="2691" y="7597"/>
                    <a:pt x="2548" y="7455"/>
                    <a:pt x="2548" y="7288"/>
                  </a:cubicBezTo>
                  <a:lnTo>
                    <a:pt x="2548" y="5788"/>
                  </a:lnTo>
                  <a:lnTo>
                    <a:pt x="1739" y="4978"/>
                  </a:lnTo>
                  <a:cubicBezTo>
                    <a:pt x="1620" y="4859"/>
                    <a:pt x="1620" y="4668"/>
                    <a:pt x="1739" y="4549"/>
                  </a:cubicBezTo>
                  <a:lnTo>
                    <a:pt x="2644" y="3644"/>
                  </a:lnTo>
                  <a:cubicBezTo>
                    <a:pt x="2703" y="3585"/>
                    <a:pt x="2781" y="3555"/>
                    <a:pt x="2861" y="3555"/>
                  </a:cubicBezTo>
                  <a:cubicBezTo>
                    <a:pt x="2941" y="3555"/>
                    <a:pt x="3025" y="3585"/>
                    <a:pt x="3096" y="3644"/>
                  </a:cubicBezTo>
                  <a:lnTo>
                    <a:pt x="3882" y="4454"/>
                  </a:lnTo>
                  <a:lnTo>
                    <a:pt x="5120" y="4454"/>
                  </a:lnTo>
                  <a:cubicBezTo>
                    <a:pt x="5216" y="4168"/>
                    <a:pt x="5430" y="3978"/>
                    <a:pt x="5716" y="3882"/>
                  </a:cubicBezTo>
                  <a:lnTo>
                    <a:pt x="5716" y="2549"/>
                  </a:lnTo>
                  <a:lnTo>
                    <a:pt x="5025" y="2549"/>
                  </a:lnTo>
                  <a:cubicBezTo>
                    <a:pt x="4882" y="2906"/>
                    <a:pt x="4525" y="3192"/>
                    <a:pt x="4120" y="3192"/>
                  </a:cubicBezTo>
                  <a:lnTo>
                    <a:pt x="2239" y="3192"/>
                  </a:lnTo>
                  <a:cubicBezTo>
                    <a:pt x="1715" y="3192"/>
                    <a:pt x="1286" y="2763"/>
                    <a:pt x="1286" y="2239"/>
                  </a:cubicBezTo>
                  <a:cubicBezTo>
                    <a:pt x="1286" y="1715"/>
                    <a:pt x="1715" y="1287"/>
                    <a:pt x="2239" y="1287"/>
                  </a:cubicBezTo>
                  <a:close/>
                  <a:moveTo>
                    <a:pt x="310" y="1"/>
                  </a:moveTo>
                  <a:cubicBezTo>
                    <a:pt x="143" y="1"/>
                    <a:pt x="0" y="144"/>
                    <a:pt x="0" y="310"/>
                  </a:cubicBezTo>
                  <a:lnTo>
                    <a:pt x="0" y="9193"/>
                  </a:lnTo>
                  <a:cubicBezTo>
                    <a:pt x="0" y="9360"/>
                    <a:pt x="143" y="9503"/>
                    <a:pt x="310" y="9503"/>
                  </a:cubicBezTo>
                  <a:lnTo>
                    <a:pt x="9836" y="9503"/>
                  </a:lnTo>
                  <a:cubicBezTo>
                    <a:pt x="10360" y="9503"/>
                    <a:pt x="10788" y="9074"/>
                    <a:pt x="10788" y="8550"/>
                  </a:cubicBezTo>
                  <a:cubicBezTo>
                    <a:pt x="10788" y="8026"/>
                    <a:pt x="10360" y="7597"/>
                    <a:pt x="9836" y="7597"/>
                  </a:cubicBezTo>
                  <a:cubicBezTo>
                    <a:pt x="9312" y="7597"/>
                    <a:pt x="9169" y="7907"/>
                    <a:pt x="8883" y="8240"/>
                  </a:cubicBezTo>
                  <a:cubicBezTo>
                    <a:pt x="8883" y="8407"/>
                    <a:pt x="8740" y="8550"/>
                    <a:pt x="8574" y="8550"/>
                  </a:cubicBezTo>
                  <a:cubicBezTo>
                    <a:pt x="8383" y="8550"/>
                    <a:pt x="8264" y="8407"/>
                    <a:pt x="8264" y="8240"/>
                  </a:cubicBezTo>
                  <a:lnTo>
                    <a:pt x="8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44;p63">
            <a:extLst>
              <a:ext uri="{FF2B5EF4-FFF2-40B4-BE49-F238E27FC236}">
                <a16:creationId xmlns:a16="http://schemas.microsoft.com/office/drawing/2014/main" id="{4CA0AEAA-D01D-808A-055A-302930ED48DF}"/>
              </a:ext>
            </a:extLst>
          </p:cNvPr>
          <p:cNvGrpSpPr/>
          <p:nvPr/>
        </p:nvGrpSpPr>
        <p:grpSpPr>
          <a:xfrm>
            <a:off x="7301225" y="2839716"/>
            <a:ext cx="429751" cy="429766"/>
            <a:chOff x="1505308" y="2664812"/>
            <a:chExt cx="351103" cy="349545"/>
          </a:xfrm>
          <a:solidFill>
            <a:schemeClr val="bg1"/>
          </a:solidFill>
        </p:grpSpPr>
        <p:sp>
          <p:nvSpPr>
            <p:cNvPr id="92" name="Google Shape;945;p63">
              <a:extLst>
                <a:ext uri="{FF2B5EF4-FFF2-40B4-BE49-F238E27FC236}">
                  <a16:creationId xmlns:a16="http://schemas.microsoft.com/office/drawing/2014/main" id="{51771E7E-C945-A4C1-3B81-795118033E31}"/>
                </a:ext>
              </a:extLst>
            </p:cNvPr>
            <p:cNvSpPr/>
            <p:nvPr/>
          </p:nvSpPr>
          <p:spPr>
            <a:xfrm>
              <a:off x="1707148" y="2831064"/>
              <a:ext cx="15488" cy="19385"/>
            </a:xfrm>
            <a:custGeom>
              <a:avLst/>
              <a:gdLst/>
              <a:ahLst/>
              <a:cxnLst/>
              <a:rect l="l" t="t" r="r" b="b"/>
              <a:pathLst>
                <a:path w="477" h="597" extrusionOk="0">
                  <a:moveTo>
                    <a:pt x="477" y="1"/>
                  </a:moveTo>
                  <a:lnTo>
                    <a:pt x="0" y="358"/>
                  </a:lnTo>
                  <a:lnTo>
                    <a:pt x="429" y="596"/>
                  </a:lnTo>
                  <a:lnTo>
                    <a:pt x="429" y="263"/>
                  </a:lnTo>
                  <a:cubicBezTo>
                    <a:pt x="429" y="168"/>
                    <a:pt x="453" y="72"/>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46;p63">
              <a:extLst>
                <a:ext uri="{FF2B5EF4-FFF2-40B4-BE49-F238E27FC236}">
                  <a16:creationId xmlns:a16="http://schemas.microsoft.com/office/drawing/2014/main" id="{69658509-0649-3FF6-3A46-F7998435D45B}"/>
                </a:ext>
              </a:extLst>
            </p:cNvPr>
            <p:cNvSpPr/>
            <p:nvPr/>
          </p:nvSpPr>
          <p:spPr>
            <a:xfrm>
              <a:off x="1505308" y="2725923"/>
              <a:ext cx="266806" cy="185599"/>
            </a:xfrm>
            <a:custGeom>
              <a:avLst/>
              <a:gdLst/>
              <a:ahLst/>
              <a:cxnLst/>
              <a:rect l="l" t="t" r="r" b="b"/>
              <a:pathLst>
                <a:path w="8217" h="5716" extrusionOk="0">
                  <a:moveTo>
                    <a:pt x="2855" y="1610"/>
                  </a:moveTo>
                  <a:cubicBezTo>
                    <a:pt x="2952" y="1610"/>
                    <a:pt x="3049" y="1653"/>
                    <a:pt x="3121" y="1739"/>
                  </a:cubicBezTo>
                  <a:cubicBezTo>
                    <a:pt x="3216" y="1881"/>
                    <a:pt x="3192" y="2072"/>
                    <a:pt x="3049" y="2167"/>
                  </a:cubicBezTo>
                  <a:lnTo>
                    <a:pt x="2120" y="2858"/>
                  </a:lnTo>
                  <a:lnTo>
                    <a:pt x="3049" y="3572"/>
                  </a:lnTo>
                  <a:cubicBezTo>
                    <a:pt x="3192" y="3668"/>
                    <a:pt x="3216" y="3858"/>
                    <a:pt x="3121" y="4001"/>
                  </a:cubicBezTo>
                  <a:cubicBezTo>
                    <a:pt x="3049" y="4087"/>
                    <a:pt x="2952" y="4130"/>
                    <a:pt x="2855" y="4130"/>
                  </a:cubicBezTo>
                  <a:cubicBezTo>
                    <a:pt x="2790" y="4130"/>
                    <a:pt x="2725" y="4110"/>
                    <a:pt x="2668" y="4072"/>
                  </a:cubicBezTo>
                  <a:lnTo>
                    <a:pt x="1406" y="3120"/>
                  </a:lnTo>
                  <a:cubicBezTo>
                    <a:pt x="1334" y="3072"/>
                    <a:pt x="1287" y="2977"/>
                    <a:pt x="1287" y="2858"/>
                  </a:cubicBezTo>
                  <a:cubicBezTo>
                    <a:pt x="1287" y="2763"/>
                    <a:pt x="1334" y="2667"/>
                    <a:pt x="1406" y="2620"/>
                  </a:cubicBezTo>
                  <a:lnTo>
                    <a:pt x="2668" y="1667"/>
                  </a:lnTo>
                  <a:cubicBezTo>
                    <a:pt x="2725" y="1629"/>
                    <a:pt x="2790" y="1610"/>
                    <a:pt x="2855" y="1610"/>
                  </a:cubicBezTo>
                  <a:close/>
                  <a:moveTo>
                    <a:pt x="4438" y="1607"/>
                  </a:moveTo>
                  <a:cubicBezTo>
                    <a:pt x="4467" y="1607"/>
                    <a:pt x="4496" y="1611"/>
                    <a:pt x="4526" y="1619"/>
                  </a:cubicBezTo>
                  <a:cubicBezTo>
                    <a:pt x="4692" y="1667"/>
                    <a:pt x="4788" y="1858"/>
                    <a:pt x="4740" y="2024"/>
                  </a:cubicBezTo>
                  <a:lnTo>
                    <a:pt x="4097" y="3906"/>
                  </a:lnTo>
                  <a:cubicBezTo>
                    <a:pt x="4049" y="4049"/>
                    <a:pt x="3930" y="4144"/>
                    <a:pt x="3811" y="4144"/>
                  </a:cubicBezTo>
                  <a:cubicBezTo>
                    <a:pt x="3597" y="4144"/>
                    <a:pt x="3430" y="3929"/>
                    <a:pt x="3502" y="3715"/>
                  </a:cubicBezTo>
                  <a:lnTo>
                    <a:pt x="4145" y="1810"/>
                  </a:lnTo>
                  <a:cubicBezTo>
                    <a:pt x="4184" y="1692"/>
                    <a:pt x="4304" y="1607"/>
                    <a:pt x="4438" y="1607"/>
                  </a:cubicBezTo>
                  <a:close/>
                  <a:moveTo>
                    <a:pt x="1" y="0"/>
                  </a:moveTo>
                  <a:lnTo>
                    <a:pt x="1" y="5406"/>
                  </a:lnTo>
                  <a:cubicBezTo>
                    <a:pt x="1" y="5573"/>
                    <a:pt x="144" y="5716"/>
                    <a:pt x="310" y="5716"/>
                  </a:cubicBezTo>
                  <a:lnTo>
                    <a:pt x="4859" y="5716"/>
                  </a:lnTo>
                  <a:cubicBezTo>
                    <a:pt x="4692" y="5573"/>
                    <a:pt x="4549" y="5406"/>
                    <a:pt x="4478" y="5192"/>
                  </a:cubicBezTo>
                  <a:cubicBezTo>
                    <a:pt x="4430" y="4953"/>
                    <a:pt x="4454" y="4692"/>
                    <a:pt x="4573" y="4477"/>
                  </a:cubicBezTo>
                  <a:lnTo>
                    <a:pt x="4883" y="3929"/>
                  </a:lnTo>
                  <a:cubicBezTo>
                    <a:pt x="4930" y="3858"/>
                    <a:pt x="5169" y="3572"/>
                    <a:pt x="5192" y="3572"/>
                  </a:cubicBezTo>
                  <a:lnTo>
                    <a:pt x="6121" y="2858"/>
                  </a:lnTo>
                  <a:lnTo>
                    <a:pt x="5192" y="2167"/>
                  </a:lnTo>
                  <a:cubicBezTo>
                    <a:pt x="5050" y="2072"/>
                    <a:pt x="5026" y="1881"/>
                    <a:pt x="5121" y="1739"/>
                  </a:cubicBezTo>
                  <a:cubicBezTo>
                    <a:pt x="5192" y="1653"/>
                    <a:pt x="5290" y="1610"/>
                    <a:pt x="5387" y="1610"/>
                  </a:cubicBezTo>
                  <a:cubicBezTo>
                    <a:pt x="5452" y="1610"/>
                    <a:pt x="5516" y="1629"/>
                    <a:pt x="5573" y="1667"/>
                  </a:cubicBezTo>
                  <a:lnTo>
                    <a:pt x="6836" y="2620"/>
                  </a:lnTo>
                  <a:cubicBezTo>
                    <a:pt x="6907" y="2667"/>
                    <a:pt x="6931" y="2739"/>
                    <a:pt x="6955" y="2810"/>
                  </a:cubicBezTo>
                  <a:cubicBezTo>
                    <a:pt x="7121" y="2643"/>
                    <a:pt x="7336" y="2548"/>
                    <a:pt x="7598" y="2548"/>
                  </a:cubicBezTo>
                  <a:lnTo>
                    <a:pt x="8217" y="2548"/>
                  </a:lnTo>
                  <a:lnTo>
                    <a:pt x="82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7;p63">
              <a:extLst>
                <a:ext uri="{FF2B5EF4-FFF2-40B4-BE49-F238E27FC236}">
                  <a16:creationId xmlns:a16="http://schemas.microsoft.com/office/drawing/2014/main" id="{36BA8CF3-74F6-D27A-1BFA-009A50297848}"/>
                </a:ext>
              </a:extLst>
            </p:cNvPr>
            <p:cNvSpPr/>
            <p:nvPr/>
          </p:nvSpPr>
          <p:spPr>
            <a:xfrm>
              <a:off x="1751990" y="2911495"/>
              <a:ext cx="20131" cy="20131"/>
            </a:xfrm>
            <a:custGeom>
              <a:avLst/>
              <a:gdLst/>
              <a:ahLst/>
              <a:cxnLst/>
              <a:rect l="l" t="t" r="r" b="b"/>
              <a:pathLst>
                <a:path w="620" h="620" extrusionOk="0">
                  <a:moveTo>
                    <a:pt x="310" y="1"/>
                  </a:moveTo>
                  <a:cubicBezTo>
                    <a:pt x="144" y="1"/>
                    <a:pt x="1" y="143"/>
                    <a:pt x="1" y="310"/>
                  </a:cubicBezTo>
                  <a:cubicBezTo>
                    <a:pt x="1" y="477"/>
                    <a:pt x="144" y="620"/>
                    <a:pt x="310" y="620"/>
                  </a:cubicBezTo>
                  <a:cubicBezTo>
                    <a:pt x="477" y="620"/>
                    <a:pt x="620" y="477"/>
                    <a:pt x="620" y="310"/>
                  </a:cubicBezTo>
                  <a:cubicBezTo>
                    <a:pt x="620" y="143"/>
                    <a:pt x="477"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8;p63">
              <a:extLst>
                <a:ext uri="{FF2B5EF4-FFF2-40B4-BE49-F238E27FC236}">
                  <a16:creationId xmlns:a16="http://schemas.microsoft.com/office/drawing/2014/main" id="{09501B11-6068-36E5-2493-F22A493D0008}"/>
                </a:ext>
              </a:extLst>
            </p:cNvPr>
            <p:cNvSpPr/>
            <p:nvPr/>
          </p:nvSpPr>
          <p:spPr>
            <a:xfrm>
              <a:off x="1669254" y="2829538"/>
              <a:ext cx="187157" cy="184819"/>
            </a:xfrm>
            <a:custGeom>
              <a:avLst/>
              <a:gdLst/>
              <a:ahLst/>
              <a:cxnLst/>
              <a:rect l="l" t="t" r="r" b="b"/>
              <a:pathLst>
                <a:path w="5764" h="5692" extrusionOk="0">
                  <a:moveTo>
                    <a:pt x="2858" y="1882"/>
                  </a:moveTo>
                  <a:cubicBezTo>
                    <a:pt x="3382" y="1882"/>
                    <a:pt x="3811" y="2310"/>
                    <a:pt x="3811" y="2834"/>
                  </a:cubicBezTo>
                  <a:cubicBezTo>
                    <a:pt x="3811" y="3358"/>
                    <a:pt x="3382" y="3787"/>
                    <a:pt x="2858" y="3787"/>
                  </a:cubicBezTo>
                  <a:cubicBezTo>
                    <a:pt x="2334" y="3787"/>
                    <a:pt x="1906" y="3358"/>
                    <a:pt x="1906" y="2834"/>
                  </a:cubicBezTo>
                  <a:cubicBezTo>
                    <a:pt x="1906" y="2310"/>
                    <a:pt x="2334" y="1882"/>
                    <a:pt x="2858" y="1882"/>
                  </a:cubicBezTo>
                  <a:close/>
                  <a:moveTo>
                    <a:pt x="2549" y="0"/>
                  </a:moveTo>
                  <a:cubicBezTo>
                    <a:pt x="2358" y="0"/>
                    <a:pt x="2239" y="143"/>
                    <a:pt x="2239" y="310"/>
                  </a:cubicBezTo>
                  <a:lnTo>
                    <a:pt x="2239" y="1048"/>
                  </a:lnTo>
                  <a:cubicBezTo>
                    <a:pt x="2001" y="1143"/>
                    <a:pt x="1810" y="1262"/>
                    <a:pt x="1644" y="1405"/>
                  </a:cubicBezTo>
                  <a:lnTo>
                    <a:pt x="834" y="929"/>
                  </a:lnTo>
                  <a:cubicBezTo>
                    <a:pt x="782" y="899"/>
                    <a:pt x="727" y="886"/>
                    <a:pt x="674" y="886"/>
                  </a:cubicBezTo>
                  <a:cubicBezTo>
                    <a:pt x="557" y="886"/>
                    <a:pt x="447" y="950"/>
                    <a:pt x="382" y="1048"/>
                  </a:cubicBezTo>
                  <a:lnTo>
                    <a:pt x="72" y="1596"/>
                  </a:lnTo>
                  <a:cubicBezTo>
                    <a:pt x="1" y="1739"/>
                    <a:pt x="48" y="1929"/>
                    <a:pt x="191" y="2024"/>
                  </a:cubicBezTo>
                  <a:lnTo>
                    <a:pt x="1001" y="2501"/>
                  </a:lnTo>
                  <a:cubicBezTo>
                    <a:pt x="977" y="2596"/>
                    <a:pt x="953" y="2715"/>
                    <a:pt x="953" y="2834"/>
                  </a:cubicBezTo>
                  <a:cubicBezTo>
                    <a:pt x="953" y="2953"/>
                    <a:pt x="977" y="3072"/>
                    <a:pt x="1001" y="3191"/>
                  </a:cubicBezTo>
                  <a:lnTo>
                    <a:pt x="191" y="3644"/>
                  </a:lnTo>
                  <a:cubicBezTo>
                    <a:pt x="48" y="3739"/>
                    <a:pt x="1" y="3930"/>
                    <a:pt x="72" y="4072"/>
                  </a:cubicBezTo>
                  <a:lnTo>
                    <a:pt x="382" y="4620"/>
                  </a:lnTo>
                  <a:cubicBezTo>
                    <a:pt x="444" y="4730"/>
                    <a:pt x="548" y="4788"/>
                    <a:pt x="659" y="4788"/>
                  </a:cubicBezTo>
                  <a:cubicBezTo>
                    <a:pt x="717" y="4788"/>
                    <a:pt x="777" y="4772"/>
                    <a:pt x="834" y="4739"/>
                  </a:cubicBezTo>
                  <a:lnTo>
                    <a:pt x="1644" y="4263"/>
                  </a:lnTo>
                  <a:cubicBezTo>
                    <a:pt x="1810" y="4430"/>
                    <a:pt x="2001" y="4549"/>
                    <a:pt x="2239" y="4620"/>
                  </a:cubicBezTo>
                  <a:lnTo>
                    <a:pt x="2239" y="5382"/>
                  </a:lnTo>
                  <a:cubicBezTo>
                    <a:pt x="2239" y="5549"/>
                    <a:pt x="2382" y="5692"/>
                    <a:pt x="2549" y="5692"/>
                  </a:cubicBezTo>
                  <a:lnTo>
                    <a:pt x="3168" y="5692"/>
                  </a:lnTo>
                  <a:cubicBezTo>
                    <a:pt x="3358" y="5692"/>
                    <a:pt x="3501" y="5549"/>
                    <a:pt x="3501" y="5382"/>
                  </a:cubicBezTo>
                  <a:lnTo>
                    <a:pt x="3501" y="4620"/>
                  </a:lnTo>
                  <a:cubicBezTo>
                    <a:pt x="3716" y="4549"/>
                    <a:pt x="3906" y="4430"/>
                    <a:pt x="4073" y="4263"/>
                  </a:cubicBezTo>
                  <a:lnTo>
                    <a:pt x="4906" y="4739"/>
                  </a:lnTo>
                  <a:cubicBezTo>
                    <a:pt x="4964" y="4772"/>
                    <a:pt x="5026" y="4788"/>
                    <a:pt x="5087" y="4788"/>
                  </a:cubicBezTo>
                  <a:cubicBezTo>
                    <a:pt x="5203" y="4788"/>
                    <a:pt x="5312" y="4730"/>
                    <a:pt x="5359" y="4620"/>
                  </a:cubicBezTo>
                  <a:lnTo>
                    <a:pt x="5692" y="4072"/>
                  </a:lnTo>
                  <a:cubicBezTo>
                    <a:pt x="5764" y="3930"/>
                    <a:pt x="5716" y="3739"/>
                    <a:pt x="5573" y="3644"/>
                  </a:cubicBezTo>
                  <a:lnTo>
                    <a:pt x="4716" y="3191"/>
                  </a:lnTo>
                  <a:cubicBezTo>
                    <a:pt x="4740" y="3072"/>
                    <a:pt x="4763" y="2953"/>
                    <a:pt x="4763" y="2834"/>
                  </a:cubicBezTo>
                  <a:cubicBezTo>
                    <a:pt x="4763" y="2715"/>
                    <a:pt x="4740" y="2596"/>
                    <a:pt x="4716" y="2501"/>
                  </a:cubicBezTo>
                  <a:lnTo>
                    <a:pt x="5573" y="2024"/>
                  </a:lnTo>
                  <a:cubicBezTo>
                    <a:pt x="5716" y="1929"/>
                    <a:pt x="5764" y="1739"/>
                    <a:pt x="5692" y="1596"/>
                  </a:cubicBezTo>
                  <a:lnTo>
                    <a:pt x="5359" y="1048"/>
                  </a:lnTo>
                  <a:cubicBezTo>
                    <a:pt x="5310" y="950"/>
                    <a:pt x="5193" y="886"/>
                    <a:pt x="5071" y="886"/>
                  </a:cubicBezTo>
                  <a:cubicBezTo>
                    <a:pt x="5016" y="886"/>
                    <a:pt x="4959" y="899"/>
                    <a:pt x="4906" y="929"/>
                  </a:cubicBezTo>
                  <a:lnTo>
                    <a:pt x="4073" y="1405"/>
                  </a:lnTo>
                  <a:cubicBezTo>
                    <a:pt x="3906" y="1262"/>
                    <a:pt x="3716" y="1143"/>
                    <a:pt x="3501" y="1048"/>
                  </a:cubicBezTo>
                  <a:lnTo>
                    <a:pt x="3501" y="310"/>
                  </a:lnTo>
                  <a:cubicBezTo>
                    <a:pt x="3501" y="143"/>
                    <a:pt x="3358"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49;p63">
              <a:extLst>
                <a:ext uri="{FF2B5EF4-FFF2-40B4-BE49-F238E27FC236}">
                  <a16:creationId xmlns:a16="http://schemas.microsoft.com/office/drawing/2014/main" id="{A0DF505C-C0F3-47D4-6C05-8AB4460C295B}"/>
                </a:ext>
              </a:extLst>
            </p:cNvPr>
            <p:cNvSpPr/>
            <p:nvPr/>
          </p:nvSpPr>
          <p:spPr>
            <a:xfrm>
              <a:off x="1505308" y="2664812"/>
              <a:ext cx="205730" cy="41010"/>
            </a:xfrm>
            <a:custGeom>
              <a:avLst/>
              <a:gdLst/>
              <a:ahLst/>
              <a:cxnLst/>
              <a:rect l="l" t="t" r="r" b="b"/>
              <a:pathLst>
                <a:path w="6336" h="1263" extrusionOk="0">
                  <a:moveTo>
                    <a:pt x="310" y="1"/>
                  </a:moveTo>
                  <a:cubicBezTo>
                    <a:pt x="144" y="1"/>
                    <a:pt x="1" y="144"/>
                    <a:pt x="1" y="310"/>
                  </a:cubicBezTo>
                  <a:lnTo>
                    <a:pt x="1" y="1263"/>
                  </a:lnTo>
                  <a:lnTo>
                    <a:pt x="6335" y="1263"/>
                  </a:lnTo>
                  <a:lnTo>
                    <a:pt x="63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50;p63">
              <a:extLst>
                <a:ext uri="{FF2B5EF4-FFF2-40B4-BE49-F238E27FC236}">
                  <a16:creationId xmlns:a16="http://schemas.microsoft.com/office/drawing/2014/main" id="{A2F2B24F-9204-03C2-76AF-116D81C776C9}"/>
                </a:ext>
              </a:extLst>
            </p:cNvPr>
            <p:cNvSpPr/>
            <p:nvPr/>
          </p:nvSpPr>
          <p:spPr>
            <a:xfrm>
              <a:off x="1731111" y="2664812"/>
              <a:ext cx="41010" cy="41010"/>
            </a:xfrm>
            <a:custGeom>
              <a:avLst/>
              <a:gdLst/>
              <a:ahLst/>
              <a:cxnLst/>
              <a:rect l="l" t="t" r="r" b="b"/>
              <a:pathLst>
                <a:path w="1263" h="1263" extrusionOk="0">
                  <a:moveTo>
                    <a:pt x="1" y="1"/>
                  </a:moveTo>
                  <a:lnTo>
                    <a:pt x="1" y="1263"/>
                  </a:lnTo>
                  <a:lnTo>
                    <a:pt x="1263" y="1263"/>
                  </a:lnTo>
                  <a:lnTo>
                    <a:pt x="1263" y="310"/>
                  </a:lnTo>
                  <a:cubicBezTo>
                    <a:pt x="1263" y="144"/>
                    <a:pt x="1120" y="1"/>
                    <a:pt x="9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36;p63">
            <a:extLst>
              <a:ext uri="{FF2B5EF4-FFF2-40B4-BE49-F238E27FC236}">
                <a16:creationId xmlns:a16="http://schemas.microsoft.com/office/drawing/2014/main" id="{5E45FA3D-B1C0-D018-94A8-724D5D9970D5}"/>
              </a:ext>
            </a:extLst>
          </p:cNvPr>
          <p:cNvGrpSpPr/>
          <p:nvPr/>
        </p:nvGrpSpPr>
        <p:grpSpPr>
          <a:xfrm>
            <a:off x="4480336" y="2829235"/>
            <a:ext cx="429759" cy="429775"/>
            <a:chOff x="2162619" y="3911344"/>
            <a:chExt cx="349540" cy="350322"/>
          </a:xfrm>
          <a:solidFill>
            <a:schemeClr val="bg1"/>
          </a:solidFill>
        </p:grpSpPr>
        <p:sp>
          <p:nvSpPr>
            <p:cNvPr id="99" name="Google Shape;937;p63">
              <a:extLst>
                <a:ext uri="{FF2B5EF4-FFF2-40B4-BE49-F238E27FC236}">
                  <a16:creationId xmlns:a16="http://schemas.microsoft.com/office/drawing/2014/main" id="{0FE72132-A228-D57D-A852-2AECB1CBC65C}"/>
                </a:ext>
              </a:extLst>
            </p:cNvPr>
            <p:cNvSpPr/>
            <p:nvPr/>
          </p:nvSpPr>
          <p:spPr>
            <a:xfrm>
              <a:off x="2162619" y="3993301"/>
              <a:ext cx="349540" cy="268365"/>
            </a:xfrm>
            <a:custGeom>
              <a:avLst/>
              <a:gdLst/>
              <a:ahLst/>
              <a:cxnLst/>
              <a:rect l="l" t="t" r="r" b="b"/>
              <a:pathLst>
                <a:path w="10765" h="8265" extrusionOk="0">
                  <a:moveTo>
                    <a:pt x="8550" y="1"/>
                  </a:moveTo>
                  <a:cubicBezTo>
                    <a:pt x="8359" y="1"/>
                    <a:pt x="8216" y="144"/>
                    <a:pt x="8216" y="334"/>
                  </a:cubicBezTo>
                  <a:lnTo>
                    <a:pt x="8216" y="7621"/>
                  </a:lnTo>
                  <a:lnTo>
                    <a:pt x="7597" y="7621"/>
                  </a:lnTo>
                  <a:lnTo>
                    <a:pt x="7597" y="1596"/>
                  </a:lnTo>
                  <a:cubicBezTo>
                    <a:pt x="7597" y="1406"/>
                    <a:pt x="7454" y="1263"/>
                    <a:pt x="7287" y="1263"/>
                  </a:cubicBezTo>
                  <a:lnTo>
                    <a:pt x="6025" y="1263"/>
                  </a:lnTo>
                  <a:cubicBezTo>
                    <a:pt x="5835" y="1263"/>
                    <a:pt x="5692" y="1406"/>
                    <a:pt x="5692" y="1596"/>
                  </a:cubicBezTo>
                  <a:lnTo>
                    <a:pt x="5692" y="7621"/>
                  </a:lnTo>
                  <a:lnTo>
                    <a:pt x="5073" y="7621"/>
                  </a:lnTo>
                  <a:lnTo>
                    <a:pt x="5073" y="3478"/>
                  </a:lnTo>
                  <a:cubicBezTo>
                    <a:pt x="5073" y="3311"/>
                    <a:pt x="4930" y="3168"/>
                    <a:pt x="4739" y="3168"/>
                  </a:cubicBezTo>
                  <a:lnTo>
                    <a:pt x="3477" y="3168"/>
                  </a:lnTo>
                  <a:cubicBezTo>
                    <a:pt x="3310" y="3168"/>
                    <a:pt x="3167" y="3311"/>
                    <a:pt x="3167" y="3478"/>
                  </a:cubicBezTo>
                  <a:lnTo>
                    <a:pt x="3167" y="7621"/>
                  </a:lnTo>
                  <a:lnTo>
                    <a:pt x="2548" y="7621"/>
                  </a:lnTo>
                  <a:lnTo>
                    <a:pt x="2548" y="5383"/>
                  </a:lnTo>
                  <a:cubicBezTo>
                    <a:pt x="2548" y="5192"/>
                    <a:pt x="2405" y="5049"/>
                    <a:pt x="2215" y="5049"/>
                  </a:cubicBezTo>
                  <a:lnTo>
                    <a:pt x="929" y="5049"/>
                  </a:lnTo>
                  <a:cubicBezTo>
                    <a:pt x="762" y="5049"/>
                    <a:pt x="619" y="5192"/>
                    <a:pt x="619" y="5383"/>
                  </a:cubicBezTo>
                  <a:lnTo>
                    <a:pt x="619" y="7621"/>
                  </a:lnTo>
                  <a:lnTo>
                    <a:pt x="310" y="7621"/>
                  </a:lnTo>
                  <a:cubicBezTo>
                    <a:pt x="143" y="7621"/>
                    <a:pt x="0" y="7764"/>
                    <a:pt x="0" y="7955"/>
                  </a:cubicBezTo>
                  <a:cubicBezTo>
                    <a:pt x="0" y="8122"/>
                    <a:pt x="143" y="8264"/>
                    <a:pt x="310" y="8264"/>
                  </a:cubicBezTo>
                  <a:lnTo>
                    <a:pt x="10455" y="8264"/>
                  </a:lnTo>
                  <a:cubicBezTo>
                    <a:pt x="10621" y="8264"/>
                    <a:pt x="10764" y="8122"/>
                    <a:pt x="10764" y="7955"/>
                  </a:cubicBezTo>
                  <a:cubicBezTo>
                    <a:pt x="10764" y="7764"/>
                    <a:pt x="10621" y="7621"/>
                    <a:pt x="10455" y="7621"/>
                  </a:cubicBezTo>
                  <a:lnTo>
                    <a:pt x="10145" y="7621"/>
                  </a:lnTo>
                  <a:lnTo>
                    <a:pt x="10145" y="334"/>
                  </a:lnTo>
                  <a:cubicBezTo>
                    <a:pt x="10145" y="144"/>
                    <a:pt x="10002" y="1"/>
                    <a:pt x="9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38;p63">
              <a:extLst>
                <a:ext uri="{FF2B5EF4-FFF2-40B4-BE49-F238E27FC236}">
                  <a16:creationId xmlns:a16="http://schemas.microsoft.com/office/drawing/2014/main" id="{6486BD6E-D30E-5EF4-AE62-D16A1DF43C80}"/>
                </a:ext>
              </a:extLst>
            </p:cNvPr>
            <p:cNvSpPr/>
            <p:nvPr/>
          </p:nvSpPr>
          <p:spPr>
            <a:xfrm>
              <a:off x="2203598" y="3911344"/>
              <a:ext cx="102865" cy="20911"/>
            </a:xfrm>
            <a:custGeom>
              <a:avLst/>
              <a:gdLst/>
              <a:ahLst/>
              <a:cxnLst/>
              <a:rect l="l" t="t" r="r" b="b"/>
              <a:pathLst>
                <a:path w="3168" h="644" extrusionOk="0">
                  <a:moveTo>
                    <a:pt x="310" y="1"/>
                  </a:moveTo>
                  <a:cubicBezTo>
                    <a:pt x="143" y="1"/>
                    <a:pt x="0" y="143"/>
                    <a:pt x="0" y="310"/>
                  </a:cubicBezTo>
                  <a:cubicBezTo>
                    <a:pt x="0" y="501"/>
                    <a:pt x="143" y="643"/>
                    <a:pt x="310" y="643"/>
                  </a:cubicBezTo>
                  <a:lnTo>
                    <a:pt x="2858" y="643"/>
                  </a:lnTo>
                  <a:cubicBezTo>
                    <a:pt x="3025" y="643"/>
                    <a:pt x="3168" y="501"/>
                    <a:pt x="3168" y="310"/>
                  </a:cubicBezTo>
                  <a:cubicBezTo>
                    <a:pt x="3168" y="143"/>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39;p63">
              <a:extLst>
                <a:ext uri="{FF2B5EF4-FFF2-40B4-BE49-F238E27FC236}">
                  <a16:creationId xmlns:a16="http://schemas.microsoft.com/office/drawing/2014/main" id="{104BD964-3F72-CBF9-2800-EAE16ED19DCE}"/>
                </a:ext>
              </a:extLst>
            </p:cNvPr>
            <p:cNvSpPr/>
            <p:nvPr/>
          </p:nvSpPr>
          <p:spPr>
            <a:xfrm>
              <a:off x="2162619" y="3911344"/>
              <a:ext cx="20131" cy="20911"/>
            </a:xfrm>
            <a:custGeom>
              <a:avLst/>
              <a:gdLst/>
              <a:ahLst/>
              <a:cxnLst/>
              <a:rect l="l" t="t" r="r" b="b"/>
              <a:pathLst>
                <a:path w="620" h="644" extrusionOk="0">
                  <a:moveTo>
                    <a:pt x="310" y="1"/>
                  </a:moveTo>
                  <a:cubicBezTo>
                    <a:pt x="143" y="1"/>
                    <a:pt x="0" y="143"/>
                    <a:pt x="0" y="310"/>
                  </a:cubicBezTo>
                  <a:cubicBezTo>
                    <a:pt x="0" y="501"/>
                    <a:pt x="143" y="643"/>
                    <a:pt x="310" y="643"/>
                  </a:cubicBezTo>
                  <a:cubicBezTo>
                    <a:pt x="476" y="643"/>
                    <a:pt x="619" y="501"/>
                    <a:pt x="619" y="310"/>
                  </a:cubicBezTo>
                  <a:cubicBezTo>
                    <a:pt x="619" y="143"/>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40;p63">
              <a:extLst>
                <a:ext uri="{FF2B5EF4-FFF2-40B4-BE49-F238E27FC236}">
                  <a16:creationId xmlns:a16="http://schemas.microsoft.com/office/drawing/2014/main" id="{4AD0FA99-C276-B9E9-3F94-50B746F455E7}"/>
                </a:ext>
              </a:extLst>
            </p:cNvPr>
            <p:cNvSpPr/>
            <p:nvPr/>
          </p:nvSpPr>
          <p:spPr>
            <a:xfrm>
              <a:off x="2203598" y="3952323"/>
              <a:ext cx="102865" cy="20911"/>
            </a:xfrm>
            <a:custGeom>
              <a:avLst/>
              <a:gdLst/>
              <a:ahLst/>
              <a:cxnLst/>
              <a:rect l="l" t="t" r="r" b="b"/>
              <a:pathLst>
                <a:path w="3168" h="644" extrusionOk="0">
                  <a:moveTo>
                    <a:pt x="310" y="1"/>
                  </a:moveTo>
                  <a:cubicBezTo>
                    <a:pt x="143" y="1"/>
                    <a:pt x="0" y="144"/>
                    <a:pt x="0" y="310"/>
                  </a:cubicBezTo>
                  <a:cubicBezTo>
                    <a:pt x="0" y="501"/>
                    <a:pt x="143" y="644"/>
                    <a:pt x="310" y="644"/>
                  </a:cubicBezTo>
                  <a:lnTo>
                    <a:pt x="2858" y="644"/>
                  </a:lnTo>
                  <a:cubicBezTo>
                    <a:pt x="3025" y="644"/>
                    <a:pt x="3168" y="501"/>
                    <a:pt x="3168" y="310"/>
                  </a:cubicBezTo>
                  <a:cubicBezTo>
                    <a:pt x="3168" y="144"/>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41;p63">
              <a:extLst>
                <a:ext uri="{FF2B5EF4-FFF2-40B4-BE49-F238E27FC236}">
                  <a16:creationId xmlns:a16="http://schemas.microsoft.com/office/drawing/2014/main" id="{F700AD3C-DC7F-70B8-0764-DE444ABD90BE}"/>
                </a:ext>
              </a:extLst>
            </p:cNvPr>
            <p:cNvSpPr/>
            <p:nvPr/>
          </p:nvSpPr>
          <p:spPr>
            <a:xfrm>
              <a:off x="2162619" y="3952323"/>
              <a:ext cx="20131" cy="20911"/>
            </a:xfrm>
            <a:custGeom>
              <a:avLst/>
              <a:gdLst/>
              <a:ahLst/>
              <a:cxnLst/>
              <a:rect l="l" t="t" r="r" b="b"/>
              <a:pathLst>
                <a:path w="620" h="644" extrusionOk="0">
                  <a:moveTo>
                    <a:pt x="310" y="1"/>
                  </a:moveTo>
                  <a:cubicBezTo>
                    <a:pt x="143" y="1"/>
                    <a:pt x="0" y="144"/>
                    <a:pt x="0" y="310"/>
                  </a:cubicBezTo>
                  <a:cubicBezTo>
                    <a:pt x="0" y="501"/>
                    <a:pt x="143" y="644"/>
                    <a:pt x="310" y="644"/>
                  </a:cubicBezTo>
                  <a:cubicBezTo>
                    <a:pt x="476" y="644"/>
                    <a:pt x="619" y="501"/>
                    <a:pt x="619" y="310"/>
                  </a:cubicBezTo>
                  <a:cubicBezTo>
                    <a:pt x="619" y="144"/>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42;p63">
              <a:extLst>
                <a:ext uri="{FF2B5EF4-FFF2-40B4-BE49-F238E27FC236}">
                  <a16:creationId xmlns:a16="http://schemas.microsoft.com/office/drawing/2014/main" id="{34982C5E-788B-BF46-A883-65764DEAA634}"/>
                </a:ext>
              </a:extLst>
            </p:cNvPr>
            <p:cNvSpPr/>
            <p:nvPr/>
          </p:nvSpPr>
          <p:spPr>
            <a:xfrm>
              <a:off x="2203598" y="3993301"/>
              <a:ext cx="102865" cy="20911"/>
            </a:xfrm>
            <a:custGeom>
              <a:avLst/>
              <a:gdLst/>
              <a:ahLst/>
              <a:cxnLst/>
              <a:rect l="l" t="t" r="r" b="b"/>
              <a:pathLst>
                <a:path w="3168" h="644" extrusionOk="0">
                  <a:moveTo>
                    <a:pt x="310" y="1"/>
                  </a:moveTo>
                  <a:cubicBezTo>
                    <a:pt x="143" y="1"/>
                    <a:pt x="0" y="144"/>
                    <a:pt x="0" y="334"/>
                  </a:cubicBezTo>
                  <a:cubicBezTo>
                    <a:pt x="0" y="501"/>
                    <a:pt x="143" y="644"/>
                    <a:pt x="310" y="644"/>
                  </a:cubicBezTo>
                  <a:lnTo>
                    <a:pt x="2858" y="644"/>
                  </a:lnTo>
                  <a:cubicBezTo>
                    <a:pt x="3025" y="644"/>
                    <a:pt x="3168" y="501"/>
                    <a:pt x="3168" y="334"/>
                  </a:cubicBezTo>
                  <a:cubicBezTo>
                    <a:pt x="3168" y="144"/>
                    <a:pt x="3025" y="1"/>
                    <a:pt x="28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43;p63">
              <a:extLst>
                <a:ext uri="{FF2B5EF4-FFF2-40B4-BE49-F238E27FC236}">
                  <a16:creationId xmlns:a16="http://schemas.microsoft.com/office/drawing/2014/main" id="{76166978-859A-FBBF-8A79-933619C4C65B}"/>
                </a:ext>
              </a:extLst>
            </p:cNvPr>
            <p:cNvSpPr/>
            <p:nvPr/>
          </p:nvSpPr>
          <p:spPr>
            <a:xfrm>
              <a:off x="2162619" y="3993301"/>
              <a:ext cx="20131" cy="20911"/>
            </a:xfrm>
            <a:custGeom>
              <a:avLst/>
              <a:gdLst/>
              <a:ahLst/>
              <a:cxnLst/>
              <a:rect l="l" t="t" r="r" b="b"/>
              <a:pathLst>
                <a:path w="620" h="644" extrusionOk="0">
                  <a:moveTo>
                    <a:pt x="310" y="1"/>
                  </a:moveTo>
                  <a:cubicBezTo>
                    <a:pt x="143" y="1"/>
                    <a:pt x="0" y="144"/>
                    <a:pt x="0" y="334"/>
                  </a:cubicBezTo>
                  <a:cubicBezTo>
                    <a:pt x="0" y="501"/>
                    <a:pt x="143" y="644"/>
                    <a:pt x="310" y="644"/>
                  </a:cubicBezTo>
                  <a:cubicBezTo>
                    <a:pt x="476" y="644"/>
                    <a:pt x="619" y="501"/>
                    <a:pt x="619" y="334"/>
                  </a:cubicBezTo>
                  <a:cubicBezTo>
                    <a:pt x="619" y="144"/>
                    <a:pt x="476" y="1"/>
                    <a:pt x="3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879;p62">
            <a:extLst>
              <a:ext uri="{FF2B5EF4-FFF2-40B4-BE49-F238E27FC236}">
                <a16:creationId xmlns:a16="http://schemas.microsoft.com/office/drawing/2014/main" id="{D71E8D99-FAB2-90E2-C054-22E6075AEF21}"/>
              </a:ext>
            </a:extLst>
          </p:cNvPr>
          <p:cNvGrpSpPr/>
          <p:nvPr/>
        </p:nvGrpSpPr>
        <p:grpSpPr>
          <a:xfrm>
            <a:off x="3168512" y="3479906"/>
            <a:ext cx="429779" cy="429761"/>
            <a:chOff x="3462500" y="2065526"/>
            <a:chExt cx="350325" cy="349541"/>
          </a:xfrm>
          <a:solidFill>
            <a:schemeClr val="bg1"/>
          </a:solidFill>
        </p:grpSpPr>
        <p:sp>
          <p:nvSpPr>
            <p:cNvPr id="107" name="Google Shape;880;p62">
              <a:extLst>
                <a:ext uri="{FF2B5EF4-FFF2-40B4-BE49-F238E27FC236}">
                  <a16:creationId xmlns:a16="http://schemas.microsoft.com/office/drawing/2014/main" id="{62EBCA4E-4C3C-6BB2-F567-1EB0F7994FF3}"/>
                </a:ext>
              </a:extLst>
            </p:cNvPr>
            <p:cNvSpPr/>
            <p:nvPr/>
          </p:nvSpPr>
          <p:spPr>
            <a:xfrm>
              <a:off x="3462500" y="2107283"/>
              <a:ext cx="245928" cy="307783"/>
            </a:xfrm>
            <a:custGeom>
              <a:avLst/>
              <a:gdLst/>
              <a:ahLst/>
              <a:cxnLst/>
              <a:rect l="l" t="t" r="r" b="b"/>
              <a:pathLst>
                <a:path w="7574" h="9479" extrusionOk="0">
                  <a:moveTo>
                    <a:pt x="310" y="1"/>
                  </a:moveTo>
                  <a:cubicBezTo>
                    <a:pt x="143" y="1"/>
                    <a:pt x="0" y="143"/>
                    <a:pt x="0" y="310"/>
                  </a:cubicBezTo>
                  <a:lnTo>
                    <a:pt x="0" y="9169"/>
                  </a:lnTo>
                  <a:cubicBezTo>
                    <a:pt x="0" y="9336"/>
                    <a:pt x="143" y="9479"/>
                    <a:pt x="310" y="9479"/>
                  </a:cubicBezTo>
                  <a:lnTo>
                    <a:pt x="7264" y="9479"/>
                  </a:lnTo>
                  <a:cubicBezTo>
                    <a:pt x="7430" y="9479"/>
                    <a:pt x="7573" y="9336"/>
                    <a:pt x="7573" y="9169"/>
                  </a:cubicBezTo>
                  <a:lnTo>
                    <a:pt x="7573" y="8860"/>
                  </a:lnTo>
                  <a:lnTo>
                    <a:pt x="1572" y="8860"/>
                  </a:lnTo>
                  <a:cubicBezTo>
                    <a:pt x="1048" y="8860"/>
                    <a:pt x="619" y="8431"/>
                    <a:pt x="619" y="7907"/>
                  </a:cubicBezTo>
                  <a:lnTo>
                    <a:pt x="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81;p62">
              <a:extLst>
                <a:ext uri="{FF2B5EF4-FFF2-40B4-BE49-F238E27FC236}">
                  <a16:creationId xmlns:a16="http://schemas.microsoft.com/office/drawing/2014/main" id="{A9A2D42F-2515-B955-4742-0B2434892F5C}"/>
                </a:ext>
              </a:extLst>
            </p:cNvPr>
            <p:cNvSpPr/>
            <p:nvPr/>
          </p:nvSpPr>
          <p:spPr>
            <a:xfrm>
              <a:off x="3688304" y="2070948"/>
              <a:ext cx="54907" cy="56465"/>
            </a:xfrm>
            <a:custGeom>
              <a:avLst/>
              <a:gdLst/>
              <a:ahLst/>
              <a:cxnLst/>
              <a:rect l="l" t="t" r="r" b="b"/>
              <a:pathLst>
                <a:path w="1691" h="1739" extrusionOk="0">
                  <a:moveTo>
                    <a:pt x="0" y="0"/>
                  </a:moveTo>
                  <a:lnTo>
                    <a:pt x="0" y="1739"/>
                  </a:lnTo>
                  <a:lnTo>
                    <a:pt x="1691" y="1739"/>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2;p62">
              <a:extLst>
                <a:ext uri="{FF2B5EF4-FFF2-40B4-BE49-F238E27FC236}">
                  <a16:creationId xmlns:a16="http://schemas.microsoft.com/office/drawing/2014/main" id="{36D1EFCA-BAAD-8A04-20FA-6E51A004EF61}"/>
                </a:ext>
              </a:extLst>
            </p:cNvPr>
            <p:cNvSpPr/>
            <p:nvPr/>
          </p:nvSpPr>
          <p:spPr>
            <a:xfrm>
              <a:off x="3503479" y="2065526"/>
              <a:ext cx="245928" cy="308562"/>
            </a:xfrm>
            <a:custGeom>
              <a:avLst/>
              <a:gdLst/>
              <a:ahLst/>
              <a:cxnLst/>
              <a:rect l="l" t="t" r="r" b="b"/>
              <a:pathLst>
                <a:path w="7574" h="9503" extrusionOk="0">
                  <a:moveTo>
                    <a:pt x="4097" y="1906"/>
                  </a:moveTo>
                  <a:cubicBezTo>
                    <a:pt x="4287" y="1906"/>
                    <a:pt x="4430" y="2049"/>
                    <a:pt x="4430" y="2215"/>
                  </a:cubicBezTo>
                  <a:cubicBezTo>
                    <a:pt x="4430" y="2406"/>
                    <a:pt x="4287" y="2549"/>
                    <a:pt x="4097" y="2549"/>
                  </a:cubicBezTo>
                  <a:lnTo>
                    <a:pt x="1572" y="2549"/>
                  </a:lnTo>
                  <a:cubicBezTo>
                    <a:pt x="1406" y="2549"/>
                    <a:pt x="1263" y="2406"/>
                    <a:pt x="1263" y="2215"/>
                  </a:cubicBezTo>
                  <a:cubicBezTo>
                    <a:pt x="1263" y="2049"/>
                    <a:pt x="1406" y="1906"/>
                    <a:pt x="1572" y="1906"/>
                  </a:cubicBezTo>
                  <a:close/>
                  <a:moveTo>
                    <a:pt x="6002" y="3168"/>
                  </a:moveTo>
                  <a:cubicBezTo>
                    <a:pt x="6168" y="3168"/>
                    <a:pt x="6311" y="3311"/>
                    <a:pt x="6311" y="3478"/>
                  </a:cubicBezTo>
                  <a:cubicBezTo>
                    <a:pt x="6311" y="3668"/>
                    <a:pt x="6168" y="3811"/>
                    <a:pt x="6002" y="3811"/>
                  </a:cubicBezTo>
                  <a:lnTo>
                    <a:pt x="1572" y="3811"/>
                  </a:lnTo>
                  <a:cubicBezTo>
                    <a:pt x="1406" y="3811"/>
                    <a:pt x="1263" y="3668"/>
                    <a:pt x="1263" y="3478"/>
                  </a:cubicBezTo>
                  <a:cubicBezTo>
                    <a:pt x="1263" y="3311"/>
                    <a:pt x="1406" y="3168"/>
                    <a:pt x="1572" y="3168"/>
                  </a:cubicBezTo>
                  <a:close/>
                  <a:moveTo>
                    <a:pt x="6002" y="4430"/>
                  </a:moveTo>
                  <a:cubicBezTo>
                    <a:pt x="6168" y="4430"/>
                    <a:pt x="6311" y="4573"/>
                    <a:pt x="6311" y="4740"/>
                  </a:cubicBezTo>
                  <a:cubicBezTo>
                    <a:pt x="6311" y="4930"/>
                    <a:pt x="6168" y="5073"/>
                    <a:pt x="6002" y="5073"/>
                  </a:cubicBezTo>
                  <a:lnTo>
                    <a:pt x="1572" y="5073"/>
                  </a:lnTo>
                  <a:cubicBezTo>
                    <a:pt x="1406" y="5073"/>
                    <a:pt x="1263" y="4930"/>
                    <a:pt x="1263" y="4740"/>
                  </a:cubicBezTo>
                  <a:cubicBezTo>
                    <a:pt x="1263" y="4573"/>
                    <a:pt x="1406" y="4430"/>
                    <a:pt x="1572" y="4430"/>
                  </a:cubicBezTo>
                  <a:close/>
                  <a:moveTo>
                    <a:pt x="2834" y="5692"/>
                  </a:moveTo>
                  <a:cubicBezTo>
                    <a:pt x="3025" y="5692"/>
                    <a:pt x="3168" y="5835"/>
                    <a:pt x="3168" y="6026"/>
                  </a:cubicBezTo>
                  <a:cubicBezTo>
                    <a:pt x="3168" y="6192"/>
                    <a:pt x="3025" y="6335"/>
                    <a:pt x="2834" y="6335"/>
                  </a:cubicBezTo>
                  <a:lnTo>
                    <a:pt x="1572" y="6335"/>
                  </a:lnTo>
                  <a:cubicBezTo>
                    <a:pt x="1406" y="6335"/>
                    <a:pt x="1263" y="6192"/>
                    <a:pt x="1263" y="6026"/>
                  </a:cubicBezTo>
                  <a:cubicBezTo>
                    <a:pt x="1263" y="5835"/>
                    <a:pt x="1406" y="5692"/>
                    <a:pt x="1572" y="5692"/>
                  </a:cubicBezTo>
                  <a:close/>
                  <a:moveTo>
                    <a:pt x="310" y="1"/>
                  </a:moveTo>
                  <a:cubicBezTo>
                    <a:pt x="143" y="1"/>
                    <a:pt x="0" y="144"/>
                    <a:pt x="0" y="310"/>
                  </a:cubicBezTo>
                  <a:lnTo>
                    <a:pt x="0" y="9193"/>
                  </a:lnTo>
                  <a:cubicBezTo>
                    <a:pt x="0" y="9360"/>
                    <a:pt x="143" y="9503"/>
                    <a:pt x="310" y="9503"/>
                  </a:cubicBezTo>
                  <a:lnTo>
                    <a:pt x="7264" y="9503"/>
                  </a:lnTo>
                  <a:cubicBezTo>
                    <a:pt x="7431" y="9503"/>
                    <a:pt x="7573" y="9360"/>
                    <a:pt x="7573" y="9193"/>
                  </a:cubicBezTo>
                  <a:lnTo>
                    <a:pt x="7573" y="8550"/>
                  </a:lnTo>
                  <a:lnTo>
                    <a:pt x="4525" y="8550"/>
                  </a:lnTo>
                  <a:cubicBezTo>
                    <a:pt x="4382" y="8550"/>
                    <a:pt x="4263" y="8526"/>
                    <a:pt x="4144" y="8479"/>
                  </a:cubicBezTo>
                  <a:cubicBezTo>
                    <a:pt x="4077" y="8456"/>
                    <a:pt x="3107" y="8140"/>
                    <a:pt x="3048" y="8121"/>
                  </a:cubicBezTo>
                  <a:lnTo>
                    <a:pt x="3048" y="8121"/>
                  </a:lnTo>
                  <a:cubicBezTo>
                    <a:pt x="2715" y="7954"/>
                    <a:pt x="2525" y="7645"/>
                    <a:pt x="2525" y="7288"/>
                  </a:cubicBezTo>
                  <a:cubicBezTo>
                    <a:pt x="2525" y="6907"/>
                    <a:pt x="2715" y="6597"/>
                    <a:pt x="3049" y="6431"/>
                  </a:cubicBezTo>
                  <a:cubicBezTo>
                    <a:pt x="3116" y="6408"/>
                    <a:pt x="4093" y="6089"/>
                    <a:pt x="4145" y="6073"/>
                  </a:cubicBezTo>
                  <a:lnTo>
                    <a:pt x="4145" y="6073"/>
                  </a:lnTo>
                  <a:cubicBezTo>
                    <a:pt x="4145" y="6073"/>
                    <a:pt x="4145" y="6073"/>
                    <a:pt x="4144" y="6073"/>
                  </a:cubicBezTo>
                  <a:cubicBezTo>
                    <a:pt x="4146" y="6073"/>
                    <a:pt x="4148" y="6072"/>
                    <a:pt x="4148" y="6072"/>
                  </a:cubicBezTo>
                  <a:lnTo>
                    <a:pt x="4148" y="6072"/>
                  </a:lnTo>
                  <a:cubicBezTo>
                    <a:pt x="4148" y="6072"/>
                    <a:pt x="4147" y="6072"/>
                    <a:pt x="4145" y="6073"/>
                  </a:cubicBezTo>
                  <a:lnTo>
                    <a:pt x="4145" y="6073"/>
                  </a:lnTo>
                  <a:cubicBezTo>
                    <a:pt x="4264" y="6026"/>
                    <a:pt x="4383" y="6026"/>
                    <a:pt x="4525" y="6026"/>
                  </a:cubicBezTo>
                  <a:lnTo>
                    <a:pt x="7573" y="6026"/>
                  </a:lnTo>
                  <a:lnTo>
                    <a:pt x="7573" y="2549"/>
                  </a:lnTo>
                  <a:lnTo>
                    <a:pt x="5359" y="2549"/>
                  </a:lnTo>
                  <a:cubicBezTo>
                    <a:pt x="5192" y="2549"/>
                    <a:pt x="5049" y="2406"/>
                    <a:pt x="5049" y="2215"/>
                  </a:cubicBezTo>
                  <a:lnTo>
                    <a:pt x="5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83;p62">
              <a:extLst>
                <a:ext uri="{FF2B5EF4-FFF2-40B4-BE49-F238E27FC236}">
                  <a16:creationId xmlns:a16="http://schemas.microsoft.com/office/drawing/2014/main" id="{A66F437A-1A3A-D140-2F8F-2DC0819706AF}"/>
                </a:ext>
              </a:extLst>
            </p:cNvPr>
            <p:cNvSpPr/>
            <p:nvPr/>
          </p:nvSpPr>
          <p:spPr>
            <a:xfrm>
              <a:off x="3604009" y="2282043"/>
              <a:ext cx="43315" cy="39484"/>
            </a:xfrm>
            <a:custGeom>
              <a:avLst/>
              <a:gdLst/>
              <a:ahLst/>
              <a:cxnLst/>
              <a:rect l="l" t="t" r="r" b="b"/>
              <a:pathLst>
                <a:path w="1334" h="1216" extrusionOk="0">
                  <a:moveTo>
                    <a:pt x="1239" y="1"/>
                  </a:moveTo>
                  <a:lnTo>
                    <a:pt x="239" y="334"/>
                  </a:lnTo>
                  <a:cubicBezTo>
                    <a:pt x="0" y="453"/>
                    <a:pt x="0" y="787"/>
                    <a:pt x="239" y="882"/>
                  </a:cubicBezTo>
                  <a:lnTo>
                    <a:pt x="1239" y="1215"/>
                  </a:lnTo>
                  <a:lnTo>
                    <a:pt x="1334" y="1215"/>
                  </a:lnTo>
                  <a:lnTo>
                    <a:pt x="13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4;p62">
              <a:extLst>
                <a:ext uri="{FF2B5EF4-FFF2-40B4-BE49-F238E27FC236}">
                  <a16:creationId xmlns:a16="http://schemas.microsoft.com/office/drawing/2014/main" id="{C72C8829-F6C2-7119-C220-559265160974}"/>
                </a:ext>
              </a:extLst>
            </p:cNvPr>
            <p:cNvSpPr/>
            <p:nvPr/>
          </p:nvSpPr>
          <p:spPr>
            <a:xfrm>
              <a:off x="3667425" y="2281263"/>
              <a:ext cx="145401" cy="41010"/>
            </a:xfrm>
            <a:custGeom>
              <a:avLst/>
              <a:gdLst/>
              <a:ahLst/>
              <a:cxnLst/>
              <a:rect l="l" t="t" r="r" b="b"/>
              <a:pathLst>
                <a:path w="4478" h="1263" extrusionOk="0">
                  <a:moveTo>
                    <a:pt x="0" y="1"/>
                  </a:moveTo>
                  <a:lnTo>
                    <a:pt x="0" y="1263"/>
                  </a:lnTo>
                  <a:lnTo>
                    <a:pt x="4144" y="1263"/>
                  </a:lnTo>
                  <a:cubicBezTo>
                    <a:pt x="4334" y="1263"/>
                    <a:pt x="4477" y="1120"/>
                    <a:pt x="4477" y="953"/>
                  </a:cubicBezTo>
                  <a:lnTo>
                    <a:pt x="4477" y="310"/>
                  </a:lnTo>
                  <a:cubicBezTo>
                    <a:pt x="4477" y="144"/>
                    <a:pt x="4334" y="1"/>
                    <a:pt x="4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706;p56">
            <a:extLst>
              <a:ext uri="{FF2B5EF4-FFF2-40B4-BE49-F238E27FC236}">
                <a16:creationId xmlns:a16="http://schemas.microsoft.com/office/drawing/2014/main" id="{5EE8776D-554F-CDA5-325E-8E78B0E5D238}"/>
              </a:ext>
            </a:extLst>
          </p:cNvPr>
          <p:cNvGrpSpPr/>
          <p:nvPr/>
        </p:nvGrpSpPr>
        <p:grpSpPr>
          <a:xfrm>
            <a:off x="10100518" y="2873843"/>
            <a:ext cx="383208" cy="402817"/>
            <a:chOff x="3471008" y="2664812"/>
            <a:chExt cx="332531" cy="349546"/>
          </a:xfrm>
          <a:solidFill>
            <a:schemeClr val="bg1"/>
          </a:solidFill>
        </p:grpSpPr>
        <p:sp>
          <p:nvSpPr>
            <p:cNvPr id="113" name="Google Shape;707;p56">
              <a:extLst>
                <a:ext uri="{FF2B5EF4-FFF2-40B4-BE49-F238E27FC236}">
                  <a16:creationId xmlns:a16="http://schemas.microsoft.com/office/drawing/2014/main" id="{10800C20-D229-8B73-E620-63577208BD09}"/>
                </a:ext>
              </a:extLst>
            </p:cNvPr>
            <p:cNvSpPr/>
            <p:nvPr/>
          </p:nvSpPr>
          <p:spPr>
            <a:xfrm>
              <a:off x="3636480" y="2757614"/>
              <a:ext cx="167058" cy="163974"/>
            </a:xfrm>
            <a:custGeom>
              <a:avLst/>
              <a:gdLst/>
              <a:ahLst/>
              <a:cxnLst/>
              <a:rect l="l" t="t" r="r" b="b"/>
              <a:pathLst>
                <a:path w="5145" h="5050" extrusionOk="0">
                  <a:moveTo>
                    <a:pt x="3501" y="1578"/>
                  </a:moveTo>
                  <a:cubicBezTo>
                    <a:pt x="3579" y="1578"/>
                    <a:pt x="3656" y="1608"/>
                    <a:pt x="3716" y="1667"/>
                  </a:cubicBezTo>
                  <a:cubicBezTo>
                    <a:pt x="3859" y="1787"/>
                    <a:pt x="3859" y="2001"/>
                    <a:pt x="3716" y="2120"/>
                  </a:cubicBezTo>
                  <a:lnTo>
                    <a:pt x="2453" y="3382"/>
                  </a:lnTo>
                  <a:cubicBezTo>
                    <a:pt x="2406" y="3430"/>
                    <a:pt x="2334" y="3477"/>
                    <a:pt x="2239" y="3477"/>
                  </a:cubicBezTo>
                  <a:cubicBezTo>
                    <a:pt x="2168" y="3477"/>
                    <a:pt x="2072" y="3430"/>
                    <a:pt x="2025" y="3382"/>
                  </a:cubicBezTo>
                  <a:lnTo>
                    <a:pt x="1382" y="2739"/>
                  </a:lnTo>
                  <a:cubicBezTo>
                    <a:pt x="1263" y="2620"/>
                    <a:pt x="1263" y="2430"/>
                    <a:pt x="1382" y="2310"/>
                  </a:cubicBezTo>
                  <a:cubicBezTo>
                    <a:pt x="1441" y="2239"/>
                    <a:pt x="1525" y="2203"/>
                    <a:pt x="1608" y="2203"/>
                  </a:cubicBezTo>
                  <a:cubicBezTo>
                    <a:pt x="1691" y="2203"/>
                    <a:pt x="1775" y="2239"/>
                    <a:pt x="1834" y="2310"/>
                  </a:cubicBezTo>
                  <a:lnTo>
                    <a:pt x="2239" y="2715"/>
                  </a:lnTo>
                  <a:lnTo>
                    <a:pt x="3287" y="1667"/>
                  </a:lnTo>
                  <a:cubicBezTo>
                    <a:pt x="3347" y="1608"/>
                    <a:pt x="3424" y="1578"/>
                    <a:pt x="3501" y="1578"/>
                  </a:cubicBezTo>
                  <a:close/>
                  <a:moveTo>
                    <a:pt x="2239" y="0"/>
                  </a:moveTo>
                  <a:cubicBezTo>
                    <a:pt x="2072" y="0"/>
                    <a:pt x="1930" y="143"/>
                    <a:pt x="1930" y="310"/>
                  </a:cubicBezTo>
                  <a:lnTo>
                    <a:pt x="1930" y="739"/>
                  </a:lnTo>
                  <a:cubicBezTo>
                    <a:pt x="1715" y="834"/>
                    <a:pt x="1501" y="929"/>
                    <a:pt x="1334" y="1096"/>
                  </a:cubicBezTo>
                  <a:lnTo>
                    <a:pt x="620" y="691"/>
                  </a:lnTo>
                  <a:lnTo>
                    <a:pt x="1" y="1787"/>
                  </a:lnTo>
                  <a:lnTo>
                    <a:pt x="691" y="2168"/>
                  </a:lnTo>
                  <a:cubicBezTo>
                    <a:pt x="667" y="2287"/>
                    <a:pt x="667" y="2406"/>
                    <a:pt x="667" y="2525"/>
                  </a:cubicBezTo>
                  <a:cubicBezTo>
                    <a:pt x="667" y="2644"/>
                    <a:pt x="667" y="2763"/>
                    <a:pt x="691" y="2882"/>
                  </a:cubicBezTo>
                  <a:lnTo>
                    <a:pt x="1" y="3263"/>
                  </a:lnTo>
                  <a:lnTo>
                    <a:pt x="620" y="4359"/>
                  </a:lnTo>
                  <a:lnTo>
                    <a:pt x="1334" y="3954"/>
                  </a:lnTo>
                  <a:cubicBezTo>
                    <a:pt x="1501" y="4120"/>
                    <a:pt x="1715" y="4216"/>
                    <a:pt x="1930" y="4311"/>
                  </a:cubicBezTo>
                  <a:lnTo>
                    <a:pt x="1930" y="4740"/>
                  </a:lnTo>
                  <a:cubicBezTo>
                    <a:pt x="1930" y="4906"/>
                    <a:pt x="2072" y="5049"/>
                    <a:pt x="2239" y="5049"/>
                  </a:cubicBezTo>
                  <a:lnTo>
                    <a:pt x="2882" y="5049"/>
                  </a:lnTo>
                  <a:cubicBezTo>
                    <a:pt x="3049" y="5049"/>
                    <a:pt x="3192" y="4906"/>
                    <a:pt x="3192" y="4740"/>
                  </a:cubicBezTo>
                  <a:lnTo>
                    <a:pt x="3192" y="4311"/>
                  </a:lnTo>
                  <a:cubicBezTo>
                    <a:pt x="3406" y="4216"/>
                    <a:pt x="3597" y="4120"/>
                    <a:pt x="3787" y="3954"/>
                  </a:cubicBezTo>
                  <a:lnTo>
                    <a:pt x="4311" y="4263"/>
                  </a:lnTo>
                  <a:cubicBezTo>
                    <a:pt x="4368" y="4296"/>
                    <a:pt x="4428" y="4312"/>
                    <a:pt x="4485" y="4312"/>
                  </a:cubicBezTo>
                  <a:cubicBezTo>
                    <a:pt x="4594" y="4312"/>
                    <a:pt x="4693" y="4254"/>
                    <a:pt x="4740" y="4144"/>
                  </a:cubicBezTo>
                  <a:lnTo>
                    <a:pt x="5073" y="3620"/>
                  </a:lnTo>
                  <a:cubicBezTo>
                    <a:pt x="5144" y="3454"/>
                    <a:pt x="5097" y="3263"/>
                    <a:pt x="4954" y="3168"/>
                  </a:cubicBezTo>
                  <a:lnTo>
                    <a:pt x="4430" y="2882"/>
                  </a:lnTo>
                  <a:cubicBezTo>
                    <a:pt x="4430" y="2763"/>
                    <a:pt x="4454" y="2644"/>
                    <a:pt x="4454" y="2525"/>
                  </a:cubicBezTo>
                  <a:cubicBezTo>
                    <a:pt x="4454" y="2406"/>
                    <a:pt x="4430" y="2287"/>
                    <a:pt x="4406" y="2168"/>
                  </a:cubicBezTo>
                  <a:lnTo>
                    <a:pt x="4954" y="1882"/>
                  </a:lnTo>
                  <a:cubicBezTo>
                    <a:pt x="5097" y="1787"/>
                    <a:pt x="5144" y="1596"/>
                    <a:pt x="5073" y="1429"/>
                  </a:cubicBezTo>
                  <a:lnTo>
                    <a:pt x="4740" y="905"/>
                  </a:lnTo>
                  <a:cubicBezTo>
                    <a:pt x="4693" y="796"/>
                    <a:pt x="4594" y="738"/>
                    <a:pt x="4485" y="738"/>
                  </a:cubicBezTo>
                  <a:cubicBezTo>
                    <a:pt x="4428" y="738"/>
                    <a:pt x="4368" y="754"/>
                    <a:pt x="4311" y="786"/>
                  </a:cubicBezTo>
                  <a:lnTo>
                    <a:pt x="3787" y="1096"/>
                  </a:lnTo>
                  <a:cubicBezTo>
                    <a:pt x="3597" y="929"/>
                    <a:pt x="3406" y="834"/>
                    <a:pt x="3192" y="739"/>
                  </a:cubicBezTo>
                  <a:lnTo>
                    <a:pt x="3192" y="310"/>
                  </a:lnTo>
                  <a:cubicBezTo>
                    <a:pt x="3192" y="143"/>
                    <a:pt x="3049" y="0"/>
                    <a:pt x="28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708;p56">
              <a:extLst>
                <a:ext uri="{FF2B5EF4-FFF2-40B4-BE49-F238E27FC236}">
                  <a16:creationId xmlns:a16="http://schemas.microsoft.com/office/drawing/2014/main" id="{51FD265E-138E-B210-D5C6-262E313C2F10}"/>
                </a:ext>
              </a:extLst>
            </p:cNvPr>
            <p:cNvSpPr/>
            <p:nvPr/>
          </p:nvSpPr>
          <p:spPr>
            <a:xfrm>
              <a:off x="3471008" y="2849637"/>
              <a:ext cx="168584" cy="164720"/>
            </a:xfrm>
            <a:custGeom>
              <a:avLst/>
              <a:gdLst/>
              <a:ahLst/>
              <a:cxnLst/>
              <a:rect l="l" t="t" r="r" b="b"/>
              <a:pathLst>
                <a:path w="5192" h="5073" extrusionOk="0">
                  <a:moveTo>
                    <a:pt x="3549" y="1578"/>
                  </a:moveTo>
                  <a:cubicBezTo>
                    <a:pt x="3626" y="1578"/>
                    <a:pt x="3703" y="1608"/>
                    <a:pt x="3763" y="1667"/>
                  </a:cubicBezTo>
                  <a:cubicBezTo>
                    <a:pt x="3882" y="1810"/>
                    <a:pt x="3906" y="2001"/>
                    <a:pt x="3763" y="2120"/>
                  </a:cubicBezTo>
                  <a:lnTo>
                    <a:pt x="2501" y="3382"/>
                  </a:lnTo>
                  <a:cubicBezTo>
                    <a:pt x="2453" y="3453"/>
                    <a:pt x="2358" y="3477"/>
                    <a:pt x="2286" y="3477"/>
                  </a:cubicBezTo>
                  <a:cubicBezTo>
                    <a:pt x="2215" y="3477"/>
                    <a:pt x="2120" y="3453"/>
                    <a:pt x="2072" y="3382"/>
                  </a:cubicBezTo>
                  <a:lnTo>
                    <a:pt x="1429" y="2763"/>
                  </a:lnTo>
                  <a:cubicBezTo>
                    <a:pt x="1310" y="2644"/>
                    <a:pt x="1310" y="2429"/>
                    <a:pt x="1429" y="2310"/>
                  </a:cubicBezTo>
                  <a:cubicBezTo>
                    <a:pt x="1489" y="2251"/>
                    <a:pt x="1572" y="2221"/>
                    <a:pt x="1655" y="2221"/>
                  </a:cubicBezTo>
                  <a:cubicBezTo>
                    <a:pt x="1739" y="2221"/>
                    <a:pt x="1822" y="2251"/>
                    <a:pt x="1882" y="2310"/>
                  </a:cubicBezTo>
                  <a:lnTo>
                    <a:pt x="2286" y="2715"/>
                  </a:lnTo>
                  <a:lnTo>
                    <a:pt x="3334" y="1667"/>
                  </a:lnTo>
                  <a:cubicBezTo>
                    <a:pt x="3394" y="1608"/>
                    <a:pt x="3471" y="1578"/>
                    <a:pt x="3549" y="1578"/>
                  </a:cubicBezTo>
                  <a:close/>
                  <a:moveTo>
                    <a:pt x="1977" y="0"/>
                  </a:moveTo>
                  <a:lnTo>
                    <a:pt x="1977" y="762"/>
                  </a:lnTo>
                  <a:cubicBezTo>
                    <a:pt x="1739" y="834"/>
                    <a:pt x="1548" y="953"/>
                    <a:pt x="1382" y="1096"/>
                  </a:cubicBezTo>
                  <a:lnTo>
                    <a:pt x="834" y="786"/>
                  </a:lnTo>
                  <a:cubicBezTo>
                    <a:pt x="789" y="756"/>
                    <a:pt x="739" y="743"/>
                    <a:pt x="690" y="743"/>
                  </a:cubicBezTo>
                  <a:cubicBezTo>
                    <a:pt x="581" y="743"/>
                    <a:pt x="470" y="807"/>
                    <a:pt x="405" y="905"/>
                  </a:cubicBezTo>
                  <a:lnTo>
                    <a:pt x="96" y="1453"/>
                  </a:lnTo>
                  <a:cubicBezTo>
                    <a:pt x="0" y="1596"/>
                    <a:pt x="48" y="1786"/>
                    <a:pt x="215" y="1882"/>
                  </a:cubicBezTo>
                  <a:lnTo>
                    <a:pt x="739" y="2191"/>
                  </a:lnTo>
                  <a:cubicBezTo>
                    <a:pt x="715" y="2310"/>
                    <a:pt x="715" y="2406"/>
                    <a:pt x="715" y="2525"/>
                  </a:cubicBezTo>
                  <a:cubicBezTo>
                    <a:pt x="715" y="2644"/>
                    <a:pt x="715" y="2763"/>
                    <a:pt x="739" y="2882"/>
                  </a:cubicBezTo>
                  <a:lnTo>
                    <a:pt x="215" y="3192"/>
                  </a:lnTo>
                  <a:cubicBezTo>
                    <a:pt x="48" y="3263"/>
                    <a:pt x="0" y="3477"/>
                    <a:pt x="96" y="3620"/>
                  </a:cubicBezTo>
                  <a:lnTo>
                    <a:pt x="405" y="4168"/>
                  </a:lnTo>
                  <a:cubicBezTo>
                    <a:pt x="471" y="4267"/>
                    <a:pt x="582" y="4320"/>
                    <a:pt x="692" y="4320"/>
                  </a:cubicBezTo>
                  <a:cubicBezTo>
                    <a:pt x="741" y="4320"/>
                    <a:pt x="790" y="4309"/>
                    <a:pt x="834" y="4287"/>
                  </a:cubicBezTo>
                  <a:lnTo>
                    <a:pt x="1382" y="3977"/>
                  </a:lnTo>
                  <a:cubicBezTo>
                    <a:pt x="1548" y="4120"/>
                    <a:pt x="1739" y="4239"/>
                    <a:pt x="1977" y="4311"/>
                  </a:cubicBezTo>
                  <a:lnTo>
                    <a:pt x="1977" y="4739"/>
                  </a:lnTo>
                  <a:cubicBezTo>
                    <a:pt x="1977" y="4930"/>
                    <a:pt x="2096" y="5073"/>
                    <a:pt x="2286" y="5073"/>
                  </a:cubicBezTo>
                  <a:lnTo>
                    <a:pt x="2906" y="5073"/>
                  </a:lnTo>
                  <a:cubicBezTo>
                    <a:pt x="3096" y="5073"/>
                    <a:pt x="3239" y="4930"/>
                    <a:pt x="3239" y="4739"/>
                  </a:cubicBezTo>
                  <a:lnTo>
                    <a:pt x="3239" y="4311"/>
                  </a:lnTo>
                  <a:cubicBezTo>
                    <a:pt x="3453" y="4239"/>
                    <a:pt x="3644" y="4120"/>
                    <a:pt x="3834" y="3977"/>
                  </a:cubicBezTo>
                  <a:lnTo>
                    <a:pt x="4358" y="4287"/>
                  </a:lnTo>
                  <a:cubicBezTo>
                    <a:pt x="4410" y="4309"/>
                    <a:pt x="4464" y="4320"/>
                    <a:pt x="4516" y="4320"/>
                  </a:cubicBezTo>
                  <a:cubicBezTo>
                    <a:pt x="4632" y="4320"/>
                    <a:pt x="4738" y="4267"/>
                    <a:pt x="4787" y="4168"/>
                  </a:cubicBezTo>
                  <a:lnTo>
                    <a:pt x="5097" y="3620"/>
                  </a:lnTo>
                  <a:cubicBezTo>
                    <a:pt x="5192" y="3477"/>
                    <a:pt x="5144" y="3263"/>
                    <a:pt x="5001" y="3192"/>
                  </a:cubicBezTo>
                  <a:lnTo>
                    <a:pt x="4454" y="2882"/>
                  </a:lnTo>
                  <a:cubicBezTo>
                    <a:pt x="4477" y="2763"/>
                    <a:pt x="4501" y="2644"/>
                    <a:pt x="4501" y="2525"/>
                  </a:cubicBezTo>
                  <a:cubicBezTo>
                    <a:pt x="4501" y="2406"/>
                    <a:pt x="4477" y="2310"/>
                    <a:pt x="4454" y="2191"/>
                  </a:cubicBezTo>
                  <a:lnTo>
                    <a:pt x="5144" y="1810"/>
                  </a:lnTo>
                  <a:lnTo>
                    <a:pt x="4525" y="715"/>
                  </a:lnTo>
                  <a:lnTo>
                    <a:pt x="3834" y="1096"/>
                  </a:lnTo>
                  <a:cubicBezTo>
                    <a:pt x="3644" y="953"/>
                    <a:pt x="3453" y="834"/>
                    <a:pt x="3239" y="762"/>
                  </a:cubicBezTo>
                  <a:lnTo>
                    <a:pt x="32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709;p56">
              <a:extLst>
                <a:ext uri="{FF2B5EF4-FFF2-40B4-BE49-F238E27FC236}">
                  <a16:creationId xmlns:a16="http://schemas.microsoft.com/office/drawing/2014/main" id="{335ED9B9-8C6D-E3E7-1243-2AB03A0183F7}"/>
                </a:ext>
              </a:extLst>
            </p:cNvPr>
            <p:cNvSpPr/>
            <p:nvPr/>
          </p:nvSpPr>
          <p:spPr>
            <a:xfrm>
              <a:off x="3471008" y="2664812"/>
              <a:ext cx="168584" cy="164753"/>
            </a:xfrm>
            <a:custGeom>
              <a:avLst/>
              <a:gdLst/>
              <a:ahLst/>
              <a:cxnLst/>
              <a:rect l="l" t="t" r="r" b="b"/>
              <a:pathLst>
                <a:path w="5192" h="5074" extrusionOk="0">
                  <a:moveTo>
                    <a:pt x="3549" y="1602"/>
                  </a:moveTo>
                  <a:cubicBezTo>
                    <a:pt x="3626" y="1602"/>
                    <a:pt x="3703" y="1632"/>
                    <a:pt x="3763" y="1692"/>
                  </a:cubicBezTo>
                  <a:cubicBezTo>
                    <a:pt x="3906" y="1811"/>
                    <a:pt x="3906" y="2001"/>
                    <a:pt x="3763" y="2120"/>
                  </a:cubicBezTo>
                  <a:lnTo>
                    <a:pt x="2501" y="3382"/>
                  </a:lnTo>
                  <a:cubicBezTo>
                    <a:pt x="2453" y="3454"/>
                    <a:pt x="2358" y="3478"/>
                    <a:pt x="2286" y="3478"/>
                  </a:cubicBezTo>
                  <a:cubicBezTo>
                    <a:pt x="2191" y="3478"/>
                    <a:pt x="2120" y="3454"/>
                    <a:pt x="2072" y="3382"/>
                  </a:cubicBezTo>
                  <a:lnTo>
                    <a:pt x="1429" y="2763"/>
                  </a:lnTo>
                  <a:cubicBezTo>
                    <a:pt x="1310" y="2644"/>
                    <a:pt x="1310" y="2430"/>
                    <a:pt x="1429" y="2311"/>
                  </a:cubicBezTo>
                  <a:cubicBezTo>
                    <a:pt x="1489" y="2251"/>
                    <a:pt x="1572" y="2221"/>
                    <a:pt x="1655" y="2221"/>
                  </a:cubicBezTo>
                  <a:cubicBezTo>
                    <a:pt x="1739" y="2221"/>
                    <a:pt x="1822" y="2251"/>
                    <a:pt x="1882" y="2311"/>
                  </a:cubicBezTo>
                  <a:lnTo>
                    <a:pt x="2286" y="2716"/>
                  </a:lnTo>
                  <a:lnTo>
                    <a:pt x="3334" y="1692"/>
                  </a:lnTo>
                  <a:cubicBezTo>
                    <a:pt x="3394" y="1632"/>
                    <a:pt x="3471" y="1602"/>
                    <a:pt x="3549" y="1602"/>
                  </a:cubicBezTo>
                  <a:close/>
                  <a:moveTo>
                    <a:pt x="2286" y="1"/>
                  </a:moveTo>
                  <a:cubicBezTo>
                    <a:pt x="2096" y="1"/>
                    <a:pt x="1977" y="120"/>
                    <a:pt x="1977" y="310"/>
                  </a:cubicBezTo>
                  <a:lnTo>
                    <a:pt x="1977" y="763"/>
                  </a:lnTo>
                  <a:cubicBezTo>
                    <a:pt x="1739" y="834"/>
                    <a:pt x="1548" y="953"/>
                    <a:pt x="1382" y="1096"/>
                  </a:cubicBezTo>
                  <a:lnTo>
                    <a:pt x="834" y="787"/>
                  </a:lnTo>
                  <a:cubicBezTo>
                    <a:pt x="790" y="765"/>
                    <a:pt x="741" y="754"/>
                    <a:pt x="692" y="754"/>
                  </a:cubicBezTo>
                  <a:cubicBezTo>
                    <a:pt x="582" y="754"/>
                    <a:pt x="471" y="807"/>
                    <a:pt x="405" y="906"/>
                  </a:cubicBezTo>
                  <a:lnTo>
                    <a:pt x="96" y="1453"/>
                  </a:lnTo>
                  <a:cubicBezTo>
                    <a:pt x="0" y="1596"/>
                    <a:pt x="48" y="1811"/>
                    <a:pt x="215" y="1882"/>
                  </a:cubicBezTo>
                  <a:lnTo>
                    <a:pt x="739" y="2192"/>
                  </a:lnTo>
                  <a:cubicBezTo>
                    <a:pt x="715" y="2311"/>
                    <a:pt x="715" y="2430"/>
                    <a:pt x="715" y="2549"/>
                  </a:cubicBezTo>
                  <a:cubicBezTo>
                    <a:pt x="715" y="2668"/>
                    <a:pt x="715" y="2763"/>
                    <a:pt x="739" y="2882"/>
                  </a:cubicBezTo>
                  <a:lnTo>
                    <a:pt x="215" y="3192"/>
                  </a:lnTo>
                  <a:cubicBezTo>
                    <a:pt x="48" y="3287"/>
                    <a:pt x="0" y="3478"/>
                    <a:pt x="96" y="3621"/>
                  </a:cubicBezTo>
                  <a:lnTo>
                    <a:pt x="405" y="4168"/>
                  </a:lnTo>
                  <a:cubicBezTo>
                    <a:pt x="470" y="4266"/>
                    <a:pt x="581" y="4331"/>
                    <a:pt x="690" y="4331"/>
                  </a:cubicBezTo>
                  <a:cubicBezTo>
                    <a:pt x="739" y="4331"/>
                    <a:pt x="789" y="4317"/>
                    <a:pt x="834" y="4287"/>
                  </a:cubicBezTo>
                  <a:lnTo>
                    <a:pt x="1382" y="3978"/>
                  </a:lnTo>
                  <a:cubicBezTo>
                    <a:pt x="1548" y="4121"/>
                    <a:pt x="1739" y="4240"/>
                    <a:pt x="1977" y="4311"/>
                  </a:cubicBezTo>
                  <a:lnTo>
                    <a:pt x="1977" y="5073"/>
                  </a:lnTo>
                  <a:lnTo>
                    <a:pt x="3239" y="5073"/>
                  </a:lnTo>
                  <a:lnTo>
                    <a:pt x="3239" y="4311"/>
                  </a:lnTo>
                  <a:cubicBezTo>
                    <a:pt x="3453" y="4240"/>
                    <a:pt x="3644" y="4121"/>
                    <a:pt x="3834" y="3978"/>
                  </a:cubicBezTo>
                  <a:lnTo>
                    <a:pt x="4525" y="4359"/>
                  </a:lnTo>
                  <a:lnTo>
                    <a:pt x="5144" y="3263"/>
                  </a:lnTo>
                  <a:lnTo>
                    <a:pt x="4454" y="2882"/>
                  </a:lnTo>
                  <a:cubicBezTo>
                    <a:pt x="4477" y="2763"/>
                    <a:pt x="4501" y="2668"/>
                    <a:pt x="4501" y="2549"/>
                  </a:cubicBezTo>
                  <a:cubicBezTo>
                    <a:pt x="4501" y="2430"/>
                    <a:pt x="4477" y="2311"/>
                    <a:pt x="4454" y="2192"/>
                  </a:cubicBezTo>
                  <a:lnTo>
                    <a:pt x="5001" y="1882"/>
                  </a:lnTo>
                  <a:cubicBezTo>
                    <a:pt x="5144" y="1811"/>
                    <a:pt x="5192" y="1596"/>
                    <a:pt x="5097" y="1453"/>
                  </a:cubicBezTo>
                  <a:lnTo>
                    <a:pt x="4787" y="906"/>
                  </a:lnTo>
                  <a:cubicBezTo>
                    <a:pt x="4738" y="807"/>
                    <a:pt x="4632" y="754"/>
                    <a:pt x="4516" y="754"/>
                  </a:cubicBezTo>
                  <a:cubicBezTo>
                    <a:pt x="4464" y="754"/>
                    <a:pt x="4410" y="765"/>
                    <a:pt x="4358" y="787"/>
                  </a:cubicBezTo>
                  <a:lnTo>
                    <a:pt x="3834" y="1096"/>
                  </a:lnTo>
                  <a:cubicBezTo>
                    <a:pt x="3644" y="953"/>
                    <a:pt x="3453" y="834"/>
                    <a:pt x="3239" y="763"/>
                  </a:cubicBezTo>
                  <a:lnTo>
                    <a:pt x="3239" y="310"/>
                  </a:lnTo>
                  <a:cubicBezTo>
                    <a:pt x="3239" y="120"/>
                    <a:pt x="3096" y="1"/>
                    <a:pt x="29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282;p67">
            <a:extLst>
              <a:ext uri="{FF2B5EF4-FFF2-40B4-BE49-F238E27FC236}">
                <a16:creationId xmlns:a16="http://schemas.microsoft.com/office/drawing/2014/main" id="{6B036D10-4A7B-755C-18C5-5A5E283164D7}"/>
              </a:ext>
            </a:extLst>
          </p:cNvPr>
          <p:cNvGrpSpPr/>
          <p:nvPr/>
        </p:nvGrpSpPr>
        <p:grpSpPr>
          <a:xfrm>
            <a:off x="5927841" y="3486572"/>
            <a:ext cx="452167" cy="449664"/>
            <a:chOff x="1505308" y="3273385"/>
            <a:chExt cx="351887" cy="349939"/>
          </a:xfrm>
        </p:grpSpPr>
        <p:sp>
          <p:nvSpPr>
            <p:cNvPr id="117" name="Google Shape;1283;p67">
              <a:extLst>
                <a:ext uri="{FF2B5EF4-FFF2-40B4-BE49-F238E27FC236}">
                  <a16:creationId xmlns:a16="http://schemas.microsoft.com/office/drawing/2014/main" id="{38BFA244-8C25-0152-E289-3032EBDDE21A}"/>
                </a:ext>
              </a:extLst>
            </p:cNvPr>
            <p:cNvSpPr/>
            <p:nvPr/>
          </p:nvSpPr>
          <p:spPr>
            <a:xfrm>
              <a:off x="1731111" y="3273385"/>
              <a:ext cx="41010" cy="41789"/>
            </a:xfrm>
            <a:custGeom>
              <a:avLst/>
              <a:gdLst/>
              <a:ahLst/>
              <a:cxnLst/>
              <a:rect l="l" t="t" r="r" b="b"/>
              <a:pathLst>
                <a:path w="1263" h="1287" extrusionOk="0">
                  <a:moveTo>
                    <a:pt x="1" y="1"/>
                  </a:moveTo>
                  <a:lnTo>
                    <a:pt x="1" y="1287"/>
                  </a:lnTo>
                  <a:lnTo>
                    <a:pt x="1263" y="1287"/>
                  </a:lnTo>
                  <a:lnTo>
                    <a:pt x="1263" y="310"/>
                  </a:lnTo>
                  <a:cubicBezTo>
                    <a:pt x="1263" y="144"/>
                    <a:pt x="1120"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84;p67">
              <a:extLst>
                <a:ext uri="{FF2B5EF4-FFF2-40B4-BE49-F238E27FC236}">
                  <a16:creationId xmlns:a16="http://schemas.microsoft.com/office/drawing/2014/main" id="{C87D5727-C507-BAF6-F8AC-1BC47AD437DC}"/>
                </a:ext>
              </a:extLst>
            </p:cNvPr>
            <p:cNvSpPr/>
            <p:nvPr/>
          </p:nvSpPr>
          <p:spPr>
            <a:xfrm>
              <a:off x="1505308" y="3273385"/>
              <a:ext cx="205730" cy="41789"/>
            </a:xfrm>
            <a:custGeom>
              <a:avLst/>
              <a:gdLst/>
              <a:ahLst/>
              <a:cxnLst/>
              <a:rect l="l" t="t" r="r" b="b"/>
              <a:pathLst>
                <a:path w="6336" h="1287" extrusionOk="0">
                  <a:moveTo>
                    <a:pt x="310" y="1"/>
                  </a:moveTo>
                  <a:cubicBezTo>
                    <a:pt x="144" y="1"/>
                    <a:pt x="1" y="144"/>
                    <a:pt x="1" y="310"/>
                  </a:cubicBezTo>
                  <a:lnTo>
                    <a:pt x="1" y="1287"/>
                  </a:lnTo>
                  <a:lnTo>
                    <a:pt x="6335" y="1287"/>
                  </a:lnTo>
                  <a:lnTo>
                    <a:pt x="6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85;p67">
              <a:extLst>
                <a:ext uri="{FF2B5EF4-FFF2-40B4-BE49-F238E27FC236}">
                  <a16:creationId xmlns:a16="http://schemas.microsoft.com/office/drawing/2014/main" id="{810AD3DF-A9AA-6549-3F3A-766921165569}"/>
                </a:ext>
              </a:extLst>
            </p:cNvPr>
            <p:cNvSpPr/>
            <p:nvPr/>
          </p:nvSpPr>
          <p:spPr>
            <a:xfrm>
              <a:off x="1505308" y="3336022"/>
              <a:ext cx="266806" cy="184852"/>
            </a:xfrm>
            <a:custGeom>
              <a:avLst/>
              <a:gdLst/>
              <a:ahLst/>
              <a:cxnLst/>
              <a:rect l="l" t="t" r="r" b="b"/>
              <a:pathLst>
                <a:path w="8217" h="5693" extrusionOk="0">
                  <a:moveTo>
                    <a:pt x="2855" y="1277"/>
                  </a:moveTo>
                  <a:cubicBezTo>
                    <a:pt x="2952" y="1277"/>
                    <a:pt x="3049" y="1320"/>
                    <a:pt x="3121" y="1406"/>
                  </a:cubicBezTo>
                  <a:cubicBezTo>
                    <a:pt x="3216" y="1549"/>
                    <a:pt x="3192" y="1739"/>
                    <a:pt x="3049" y="1834"/>
                  </a:cubicBezTo>
                  <a:lnTo>
                    <a:pt x="2120" y="2549"/>
                  </a:lnTo>
                  <a:lnTo>
                    <a:pt x="3049" y="3239"/>
                  </a:lnTo>
                  <a:cubicBezTo>
                    <a:pt x="3192" y="3335"/>
                    <a:pt x="3216" y="3525"/>
                    <a:pt x="3121" y="3668"/>
                  </a:cubicBezTo>
                  <a:cubicBezTo>
                    <a:pt x="3049" y="3754"/>
                    <a:pt x="2952" y="3797"/>
                    <a:pt x="2855" y="3797"/>
                  </a:cubicBezTo>
                  <a:cubicBezTo>
                    <a:pt x="2790" y="3797"/>
                    <a:pt x="2725" y="3778"/>
                    <a:pt x="2668" y="3739"/>
                  </a:cubicBezTo>
                  <a:lnTo>
                    <a:pt x="1406" y="2787"/>
                  </a:lnTo>
                  <a:cubicBezTo>
                    <a:pt x="1334" y="2739"/>
                    <a:pt x="1287" y="2644"/>
                    <a:pt x="1287" y="2549"/>
                  </a:cubicBezTo>
                  <a:cubicBezTo>
                    <a:pt x="1287" y="2430"/>
                    <a:pt x="1334" y="2334"/>
                    <a:pt x="1406" y="2287"/>
                  </a:cubicBezTo>
                  <a:lnTo>
                    <a:pt x="2668" y="1334"/>
                  </a:lnTo>
                  <a:cubicBezTo>
                    <a:pt x="2725" y="1296"/>
                    <a:pt x="2790" y="1277"/>
                    <a:pt x="2855" y="1277"/>
                  </a:cubicBezTo>
                  <a:close/>
                  <a:moveTo>
                    <a:pt x="5387" y="1277"/>
                  </a:moveTo>
                  <a:cubicBezTo>
                    <a:pt x="5452" y="1277"/>
                    <a:pt x="5516" y="1296"/>
                    <a:pt x="5573" y="1334"/>
                  </a:cubicBezTo>
                  <a:lnTo>
                    <a:pt x="6836" y="2287"/>
                  </a:lnTo>
                  <a:cubicBezTo>
                    <a:pt x="6907" y="2334"/>
                    <a:pt x="6955" y="2430"/>
                    <a:pt x="6955" y="2549"/>
                  </a:cubicBezTo>
                  <a:cubicBezTo>
                    <a:pt x="6955" y="2644"/>
                    <a:pt x="6907" y="2739"/>
                    <a:pt x="6836" y="2787"/>
                  </a:cubicBezTo>
                  <a:lnTo>
                    <a:pt x="5573" y="3739"/>
                  </a:lnTo>
                  <a:cubicBezTo>
                    <a:pt x="5516" y="3778"/>
                    <a:pt x="5452" y="3797"/>
                    <a:pt x="5387" y="3797"/>
                  </a:cubicBezTo>
                  <a:cubicBezTo>
                    <a:pt x="5290" y="3797"/>
                    <a:pt x="5192" y="3754"/>
                    <a:pt x="5121" y="3668"/>
                  </a:cubicBezTo>
                  <a:cubicBezTo>
                    <a:pt x="5026" y="3525"/>
                    <a:pt x="5050" y="3335"/>
                    <a:pt x="5192" y="3239"/>
                  </a:cubicBezTo>
                  <a:lnTo>
                    <a:pt x="6121" y="2549"/>
                  </a:lnTo>
                  <a:lnTo>
                    <a:pt x="5192" y="1834"/>
                  </a:lnTo>
                  <a:cubicBezTo>
                    <a:pt x="5050" y="1739"/>
                    <a:pt x="5026" y="1549"/>
                    <a:pt x="5121" y="1406"/>
                  </a:cubicBezTo>
                  <a:cubicBezTo>
                    <a:pt x="5192" y="1320"/>
                    <a:pt x="5290" y="1277"/>
                    <a:pt x="5387" y="1277"/>
                  </a:cubicBezTo>
                  <a:close/>
                  <a:moveTo>
                    <a:pt x="4439" y="1274"/>
                  </a:moveTo>
                  <a:cubicBezTo>
                    <a:pt x="4467" y="1274"/>
                    <a:pt x="4497" y="1278"/>
                    <a:pt x="4526" y="1287"/>
                  </a:cubicBezTo>
                  <a:cubicBezTo>
                    <a:pt x="4692" y="1358"/>
                    <a:pt x="4788" y="1525"/>
                    <a:pt x="4740" y="1691"/>
                  </a:cubicBezTo>
                  <a:lnTo>
                    <a:pt x="4097" y="3597"/>
                  </a:lnTo>
                  <a:cubicBezTo>
                    <a:pt x="4059" y="3729"/>
                    <a:pt x="3931" y="3802"/>
                    <a:pt x="3796" y="3802"/>
                  </a:cubicBezTo>
                  <a:cubicBezTo>
                    <a:pt x="3761" y="3802"/>
                    <a:pt x="3726" y="3797"/>
                    <a:pt x="3692" y="3787"/>
                  </a:cubicBezTo>
                  <a:cubicBezTo>
                    <a:pt x="3549" y="3739"/>
                    <a:pt x="3454" y="3549"/>
                    <a:pt x="3502" y="3382"/>
                  </a:cubicBezTo>
                  <a:lnTo>
                    <a:pt x="4145" y="1501"/>
                  </a:lnTo>
                  <a:cubicBezTo>
                    <a:pt x="4184" y="1363"/>
                    <a:pt x="4304" y="1274"/>
                    <a:pt x="4439" y="1274"/>
                  </a:cubicBezTo>
                  <a:close/>
                  <a:moveTo>
                    <a:pt x="1" y="1"/>
                  </a:moveTo>
                  <a:lnTo>
                    <a:pt x="1" y="5383"/>
                  </a:lnTo>
                  <a:cubicBezTo>
                    <a:pt x="1" y="5549"/>
                    <a:pt x="144" y="5692"/>
                    <a:pt x="310" y="5692"/>
                  </a:cubicBezTo>
                  <a:lnTo>
                    <a:pt x="5073" y="5692"/>
                  </a:lnTo>
                  <a:cubicBezTo>
                    <a:pt x="5073" y="4311"/>
                    <a:pt x="6193" y="3168"/>
                    <a:pt x="7598" y="3168"/>
                  </a:cubicBezTo>
                  <a:cubicBezTo>
                    <a:pt x="7812" y="3168"/>
                    <a:pt x="8026" y="3216"/>
                    <a:pt x="8217" y="3263"/>
                  </a:cubicBezTo>
                  <a:lnTo>
                    <a:pt x="8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86;p67">
              <a:extLst>
                <a:ext uri="{FF2B5EF4-FFF2-40B4-BE49-F238E27FC236}">
                  <a16:creationId xmlns:a16="http://schemas.microsoft.com/office/drawing/2014/main" id="{CFF75536-4103-DA1E-10F3-54755A0DD380}"/>
                </a:ext>
              </a:extLst>
            </p:cNvPr>
            <p:cNvSpPr/>
            <p:nvPr/>
          </p:nvSpPr>
          <p:spPr>
            <a:xfrm>
              <a:off x="1690133" y="3459737"/>
              <a:ext cx="122996" cy="122996"/>
            </a:xfrm>
            <a:custGeom>
              <a:avLst/>
              <a:gdLst/>
              <a:ahLst/>
              <a:cxnLst/>
              <a:rect l="l" t="t" r="r" b="b"/>
              <a:pathLst>
                <a:path w="3788" h="3788" extrusionOk="0">
                  <a:moveTo>
                    <a:pt x="1906" y="1"/>
                  </a:moveTo>
                  <a:cubicBezTo>
                    <a:pt x="858" y="1"/>
                    <a:pt x="1" y="834"/>
                    <a:pt x="1" y="1882"/>
                  </a:cubicBezTo>
                  <a:cubicBezTo>
                    <a:pt x="1" y="2930"/>
                    <a:pt x="858" y="3787"/>
                    <a:pt x="1906" y="3787"/>
                  </a:cubicBezTo>
                  <a:cubicBezTo>
                    <a:pt x="2954" y="3787"/>
                    <a:pt x="3787" y="2930"/>
                    <a:pt x="3787" y="1882"/>
                  </a:cubicBezTo>
                  <a:cubicBezTo>
                    <a:pt x="3787" y="834"/>
                    <a:pt x="2954"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87;p67">
              <a:extLst>
                <a:ext uri="{FF2B5EF4-FFF2-40B4-BE49-F238E27FC236}">
                  <a16:creationId xmlns:a16="http://schemas.microsoft.com/office/drawing/2014/main" id="{AEB31595-4354-2A7E-9977-F719ED5FAB4F}"/>
                </a:ext>
              </a:extLst>
            </p:cNvPr>
            <p:cNvSpPr/>
            <p:nvPr/>
          </p:nvSpPr>
          <p:spPr>
            <a:xfrm>
              <a:off x="1792969" y="3562605"/>
              <a:ext cx="64226" cy="60719"/>
            </a:xfrm>
            <a:custGeom>
              <a:avLst/>
              <a:gdLst/>
              <a:ahLst/>
              <a:cxnLst/>
              <a:rect l="l" t="t" r="r" b="b"/>
              <a:pathLst>
                <a:path w="1978" h="1870" extrusionOk="0">
                  <a:moveTo>
                    <a:pt x="906" y="0"/>
                  </a:moveTo>
                  <a:cubicBezTo>
                    <a:pt x="691" y="357"/>
                    <a:pt x="382" y="667"/>
                    <a:pt x="1" y="881"/>
                  </a:cubicBezTo>
                  <a:lnTo>
                    <a:pt x="834" y="1691"/>
                  </a:lnTo>
                  <a:cubicBezTo>
                    <a:pt x="953" y="1810"/>
                    <a:pt x="1114" y="1870"/>
                    <a:pt x="1278" y="1870"/>
                  </a:cubicBezTo>
                  <a:cubicBezTo>
                    <a:pt x="1442" y="1870"/>
                    <a:pt x="1608" y="1810"/>
                    <a:pt x="1739" y="1691"/>
                  </a:cubicBezTo>
                  <a:cubicBezTo>
                    <a:pt x="1977" y="1453"/>
                    <a:pt x="1977" y="1048"/>
                    <a:pt x="1739" y="810"/>
                  </a:cubicBezTo>
                  <a:lnTo>
                    <a:pt x="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034;p67">
            <a:extLst>
              <a:ext uri="{FF2B5EF4-FFF2-40B4-BE49-F238E27FC236}">
                <a16:creationId xmlns:a16="http://schemas.microsoft.com/office/drawing/2014/main" id="{E88739A4-C946-4B89-0A6B-A90AB52F936A}"/>
              </a:ext>
            </a:extLst>
          </p:cNvPr>
          <p:cNvSpPr/>
          <p:nvPr/>
        </p:nvSpPr>
        <p:spPr>
          <a:xfrm>
            <a:off x="8635594" y="3453426"/>
            <a:ext cx="568793" cy="401405"/>
          </a:xfrm>
          <a:custGeom>
            <a:avLst/>
            <a:gdLst/>
            <a:ahLst/>
            <a:cxnLst/>
            <a:rect l="l" t="t" r="r" b="b"/>
            <a:pathLst>
              <a:path w="10765" h="7597" extrusionOk="0">
                <a:moveTo>
                  <a:pt x="5382" y="0"/>
                </a:moveTo>
                <a:cubicBezTo>
                  <a:pt x="4334" y="0"/>
                  <a:pt x="3477" y="858"/>
                  <a:pt x="3477" y="1905"/>
                </a:cubicBezTo>
                <a:lnTo>
                  <a:pt x="3477" y="2215"/>
                </a:lnTo>
                <a:cubicBezTo>
                  <a:pt x="3477" y="2405"/>
                  <a:pt x="3620" y="2548"/>
                  <a:pt x="3810" y="2548"/>
                </a:cubicBezTo>
                <a:lnTo>
                  <a:pt x="5073" y="2548"/>
                </a:lnTo>
                <a:lnTo>
                  <a:pt x="5073" y="4573"/>
                </a:lnTo>
                <a:lnTo>
                  <a:pt x="3334" y="5739"/>
                </a:lnTo>
                <a:cubicBezTo>
                  <a:pt x="3001" y="5335"/>
                  <a:pt x="2477" y="5073"/>
                  <a:pt x="1905" y="5073"/>
                </a:cubicBezTo>
                <a:cubicBezTo>
                  <a:pt x="857" y="5073"/>
                  <a:pt x="0" y="5906"/>
                  <a:pt x="0" y="6954"/>
                </a:cubicBezTo>
                <a:lnTo>
                  <a:pt x="0" y="7264"/>
                </a:lnTo>
                <a:cubicBezTo>
                  <a:pt x="0" y="7454"/>
                  <a:pt x="143" y="7597"/>
                  <a:pt x="310" y="7597"/>
                </a:cubicBezTo>
                <a:lnTo>
                  <a:pt x="3477" y="7597"/>
                </a:lnTo>
                <a:cubicBezTo>
                  <a:pt x="3668" y="7597"/>
                  <a:pt x="3810" y="7454"/>
                  <a:pt x="3810" y="7264"/>
                </a:cubicBezTo>
                <a:lnTo>
                  <a:pt x="3810" y="6954"/>
                </a:lnTo>
                <a:cubicBezTo>
                  <a:pt x="3810" y="6716"/>
                  <a:pt x="3763" y="6478"/>
                  <a:pt x="3668" y="6263"/>
                </a:cubicBezTo>
                <a:lnTo>
                  <a:pt x="5382" y="5120"/>
                </a:lnTo>
                <a:lnTo>
                  <a:pt x="7097" y="6263"/>
                </a:lnTo>
                <a:cubicBezTo>
                  <a:pt x="7002" y="6478"/>
                  <a:pt x="6954" y="6716"/>
                  <a:pt x="6954" y="6954"/>
                </a:cubicBezTo>
                <a:lnTo>
                  <a:pt x="6954" y="7264"/>
                </a:lnTo>
                <a:cubicBezTo>
                  <a:pt x="6954" y="7454"/>
                  <a:pt x="7097" y="7597"/>
                  <a:pt x="7287" y="7597"/>
                </a:cubicBezTo>
                <a:lnTo>
                  <a:pt x="10455" y="7597"/>
                </a:lnTo>
                <a:cubicBezTo>
                  <a:pt x="10621" y="7597"/>
                  <a:pt x="10764" y="7454"/>
                  <a:pt x="10764" y="7264"/>
                </a:cubicBezTo>
                <a:lnTo>
                  <a:pt x="10764" y="6954"/>
                </a:lnTo>
                <a:cubicBezTo>
                  <a:pt x="10764" y="5906"/>
                  <a:pt x="9907" y="5073"/>
                  <a:pt x="8859" y="5073"/>
                </a:cubicBezTo>
                <a:cubicBezTo>
                  <a:pt x="8288" y="5073"/>
                  <a:pt x="7764" y="5335"/>
                  <a:pt x="7430" y="5739"/>
                </a:cubicBezTo>
                <a:lnTo>
                  <a:pt x="5692" y="4573"/>
                </a:lnTo>
                <a:lnTo>
                  <a:pt x="5692" y="2548"/>
                </a:lnTo>
                <a:lnTo>
                  <a:pt x="6954" y="2548"/>
                </a:lnTo>
                <a:cubicBezTo>
                  <a:pt x="7144" y="2548"/>
                  <a:pt x="7287" y="2405"/>
                  <a:pt x="7287" y="2215"/>
                </a:cubicBezTo>
                <a:lnTo>
                  <a:pt x="7287" y="1905"/>
                </a:lnTo>
                <a:cubicBezTo>
                  <a:pt x="7287" y="858"/>
                  <a:pt x="6430" y="0"/>
                  <a:pt x="5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olo 1">
            <a:extLst>
              <a:ext uri="{FF2B5EF4-FFF2-40B4-BE49-F238E27FC236}">
                <a16:creationId xmlns:a16="http://schemas.microsoft.com/office/drawing/2014/main" id="{4A548880-6905-F281-5975-8B6653D98879}"/>
              </a:ext>
            </a:extLst>
          </p:cNvPr>
          <p:cNvSpPr>
            <a:spLocks noGrp="1"/>
          </p:cNvSpPr>
          <p:nvPr>
            <p:ph type="ctrTitle"/>
          </p:nvPr>
        </p:nvSpPr>
        <p:spPr>
          <a:xfrm>
            <a:off x="1524000" y="254687"/>
            <a:ext cx="9144000" cy="762407"/>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Flusso seguito per l’analisi</a:t>
            </a:r>
          </a:p>
        </p:txBody>
      </p:sp>
    </p:spTree>
    <p:extLst>
      <p:ext uri="{BB962C8B-B14F-4D97-AF65-F5344CB8AC3E}">
        <p14:creationId xmlns:p14="http://schemas.microsoft.com/office/powerpoint/2010/main" val="303844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Data Collection e timeline eventi</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3317631"/>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Sono stati raccolti i dati relativi al conflitto Russo-Ucraino tramite i tweet degli utenti contenenti come parola chiave «Ukraine» tramite la libreria Python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Tweepy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la quale sfrutta le API di Twitter per automatizzare la raccolta/creazione di dati.</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Il periodo considerato per la raccolta dati va dal 31/12/2021 al 05/03/2022, in quanto si ha modo di fare un’analisi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pre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-conflitto e subito dopo l’invasione</a:t>
            </a:r>
          </a:p>
        </p:txBody>
      </p:sp>
      <p:sp>
        <p:nvSpPr>
          <p:cNvPr id="4" name="Google Shape;900;p63">
            <a:extLst>
              <a:ext uri="{FF2B5EF4-FFF2-40B4-BE49-F238E27FC236}">
                <a16:creationId xmlns:a16="http://schemas.microsoft.com/office/drawing/2014/main" id="{54C2659F-5C24-CA4F-F804-DD33FB29ADDA}"/>
              </a:ext>
            </a:extLst>
          </p:cNvPr>
          <p:cNvSpPr/>
          <p:nvPr/>
        </p:nvSpPr>
        <p:spPr>
          <a:xfrm>
            <a:off x="1026639" y="3127417"/>
            <a:ext cx="10138722" cy="2950998"/>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934;p76">
            <a:extLst>
              <a:ext uri="{FF2B5EF4-FFF2-40B4-BE49-F238E27FC236}">
                <a16:creationId xmlns:a16="http://schemas.microsoft.com/office/drawing/2014/main" id="{54AF343D-E9CA-0481-CC15-DF1B10087624}"/>
              </a:ext>
            </a:extLst>
          </p:cNvPr>
          <p:cNvGrpSpPr/>
          <p:nvPr/>
        </p:nvGrpSpPr>
        <p:grpSpPr>
          <a:xfrm>
            <a:off x="2504180" y="4333835"/>
            <a:ext cx="7386285" cy="607441"/>
            <a:chOff x="106648" y="895722"/>
            <a:chExt cx="4481413" cy="374300"/>
          </a:xfrm>
        </p:grpSpPr>
        <p:grpSp>
          <p:nvGrpSpPr>
            <p:cNvPr id="6" name="Google Shape;3935;p76">
              <a:extLst>
                <a:ext uri="{FF2B5EF4-FFF2-40B4-BE49-F238E27FC236}">
                  <a16:creationId xmlns:a16="http://schemas.microsoft.com/office/drawing/2014/main" id="{6DDF282D-B4F5-590F-1516-6AC861676B19}"/>
                </a:ext>
              </a:extLst>
            </p:cNvPr>
            <p:cNvGrpSpPr/>
            <p:nvPr/>
          </p:nvGrpSpPr>
          <p:grpSpPr>
            <a:xfrm>
              <a:off x="2233276" y="895722"/>
              <a:ext cx="1082667" cy="223591"/>
              <a:chOff x="4808316" y="2800065"/>
              <a:chExt cx="1999386" cy="412910"/>
            </a:xfrm>
          </p:grpSpPr>
          <p:sp>
            <p:nvSpPr>
              <p:cNvPr id="22" name="Google Shape;3936;p76">
                <a:extLst>
                  <a:ext uri="{FF2B5EF4-FFF2-40B4-BE49-F238E27FC236}">
                    <a16:creationId xmlns:a16="http://schemas.microsoft.com/office/drawing/2014/main" id="{3C36AF39-3EF3-B8DF-7E11-CD917A0F325D}"/>
                  </a:ext>
                </a:extLst>
              </p:cNvPr>
              <p:cNvSpPr/>
              <p:nvPr/>
            </p:nvSpPr>
            <p:spPr>
              <a:xfrm>
                <a:off x="4849302" y="3079475"/>
                <a:ext cx="1958400" cy="133500"/>
              </a:xfrm>
              <a:prstGeom prst="rect">
                <a:avLst/>
              </a:prstGeom>
              <a:solidFill>
                <a:srgbClr val="253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937;p76">
                <a:extLst>
                  <a:ext uri="{FF2B5EF4-FFF2-40B4-BE49-F238E27FC236}">
                    <a16:creationId xmlns:a16="http://schemas.microsoft.com/office/drawing/2014/main" id="{DD0ABA71-23B0-D9A5-E9E2-78E456BFD948}"/>
                  </a:ext>
                </a:extLst>
              </p:cNvPr>
              <p:cNvGrpSpPr/>
              <p:nvPr/>
            </p:nvGrpSpPr>
            <p:grpSpPr>
              <a:xfrm>
                <a:off x="4808316" y="2800065"/>
                <a:ext cx="92400" cy="411825"/>
                <a:chOff x="845575" y="2563700"/>
                <a:chExt cx="92400" cy="411825"/>
              </a:xfrm>
            </p:grpSpPr>
            <p:cxnSp>
              <p:nvCxnSpPr>
                <p:cNvPr id="24" name="Google Shape;3938;p76">
                  <a:extLst>
                    <a:ext uri="{FF2B5EF4-FFF2-40B4-BE49-F238E27FC236}">
                      <a16:creationId xmlns:a16="http://schemas.microsoft.com/office/drawing/2014/main" id="{C31FD321-2D79-CBDD-BEA6-E76A6373A7B0}"/>
                    </a:ext>
                  </a:extLst>
                </p:cNvPr>
                <p:cNvCxnSpPr/>
                <p:nvPr/>
              </p:nvCxnSpPr>
              <p:spPr>
                <a:xfrm>
                  <a:off x="891775" y="2616125"/>
                  <a:ext cx="0" cy="359400"/>
                </a:xfrm>
                <a:prstGeom prst="straightConnector1">
                  <a:avLst/>
                </a:prstGeom>
                <a:solidFill>
                  <a:schemeClr val="accent1">
                    <a:lumMod val="75000"/>
                  </a:schemeClr>
                </a:solidFill>
                <a:ln w="9525" cap="flat" cmpd="sng">
                  <a:solidFill>
                    <a:schemeClr val="accent1">
                      <a:lumMod val="75000"/>
                    </a:schemeClr>
                  </a:solidFill>
                  <a:prstDash val="solid"/>
                  <a:round/>
                  <a:headEnd type="none" w="sm" len="sm"/>
                  <a:tailEnd type="none" w="sm" len="sm"/>
                </a:ln>
              </p:spPr>
            </p:cxnSp>
            <p:sp>
              <p:nvSpPr>
                <p:cNvPr id="25" name="Google Shape;3939;p76">
                  <a:extLst>
                    <a:ext uri="{FF2B5EF4-FFF2-40B4-BE49-F238E27FC236}">
                      <a16:creationId xmlns:a16="http://schemas.microsoft.com/office/drawing/2014/main" id="{7C0BFF09-7483-8A75-BCAB-C9B95AA44F65}"/>
                    </a:ext>
                  </a:extLst>
                </p:cNvPr>
                <p:cNvSpPr/>
                <p:nvPr/>
              </p:nvSpPr>
              <p:spPr>
                <a:xfrm>
                  <a:off x="845575" y="2563700"/>
                  <a:ext cx="92400" cy="92400"/>
                </a:xfrm>
                <a:prstGeom prst="ellipse">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3940;p76">
              <a:extLst>
                <a:ext uri="{FF2B5EF4-FFF2-40B4-BE49-F238E27FC236}">
                  <a16:creationId xmlns:a16="http://schemas.microsoft.com/office/drawing/2014/main" id="{3225431E-D3D2-B39A-C4E1-038BA8D23C58}"/>
                </a:ext>
              </a:extLst>
            </p:cNvPr>
            <p:cNvGrpSpPr/>
            <p:nvPr/>
          </p:nvGrpSpPr>
          <p:grpSpPr>
            <a:xfrm>
              <a:off x="106648" y="895722"/>
              <a:ext cx="1088401" cy="223591"/>
              <a:chOff x="881025" y="2800065"/>
              <a:chExt cx="2009975" cy="412910"/>
            </a:xfrm>
          </p:grpSpPr>
          <p:sp>
            <p:nvSpPr>
              <p:cNvPr id="18" name="Google Shape;3941;p76">
                <a:extLst>
                  <a:ext uri="{FF2B5EF4-FFF2-40B4-BE49-F238E27FC236}">
                    <a16:creationId xmlns:a16="http://schemas.microsoft.com/office/drawing/2014/main" id="{56571D6A-CF93-3B84-6AB5-AFB506590D0C}"/>
                  </a:ext>
                </a:extLst>
              </p:cNvPr>
              <p:cNvSpPr/>
              <p:nvPr/>
            </p:nvSpPr>
            <p:spPr>
              <a:xfrm>
                <a:off x="932600" y="3079475"/>
                <a:ext cx="1958400" cy="133500"/>
              </a:xfrm>
              <a:prstGeom prst="rect">
                <a:avLst/>
              </a:prstGeom>
              <a:solidFill>
                <a:srgbClr val="253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3942;p76">
                <a:extLst>
                  <a:ext uri="{FF2B5EF4-FFF2-40B4-BE49-F238E27FC236}">
                    <a16:creationId xmlns:a16="http://schemas.microsoft.com/office/drawing/2014/main" id="{5C30F9B2-7F9E-1823-4418-3DD3C134CA54}"/>
                  </a:ext>
                </a:extLst>
              </p:cNvPr>
              <p:cNvGrpSpPr/>
              <p:nvPr/>
            </p:nvGrpSpPr>
            <p:grpSpPr>
              <a:xfrm>
                <a:off x="881025" y="2800065"/>
                <a:ext cx="92400" cy="411825"/>
                <a:chOff x="845575" y="2563700"/>
                <a:chExt cx="92400" cy="411825"/>
              </a:xfrm>
            </p:grpSpPr>
            <p:cxnSp>
              <p:nvCxnSpPr>
                <p:cNvPr id="20" name="Google Shape;3943;p76">
                  <a:extLst>
                    <a:ext uri="{FF2B5EF4-FFF2-40B4-BE49-F238E27FC236}">
                      <a16:creationId xmlns:a16="http://schemas.microsoft.com/office/drawing/2014/main" id="{E88FEB38-92E6-7C94-C8C9-37B4B6F1EF44}"/>
                    </a:ext>
                  </a:extLst>
                </p:cNvPr>
                <p:cNvCxnSpPr/>
                <p:nvPr/>
              </p:nvCxnSpPr>
              <p:spPr>
                <a:xfrm>
                  <a:off x="891775" y="2616125"/>
                  <a:ext cx="0" cy="359400"/>
                </a:xfrm>
                <a:prstGeom prst="straightConnector1">
                  <a:avLst/>
                </a:prstGeom>
                <a:solidFill>
                  <a:schemeClr val="accent1">
                    <a:lumMod val="75000"/>
                  </a:schemeClr>
                </a:solidFill>
                <a:ln w="9525" cap="flat" cmpd="sng">
                  <a:solidFill>
                    <a:schemeClr val="accent1">
                      <a:lumMod val="75000"/>
                    </a:schemeClr>
                  </a:solidFill>
                  <a:prstDash val="solid"/>
                  <a:round/>
                  <a:headEnd type="none" w="sm" len="sm"/>
                  <a:tailEnd type="none" w="sm" len="sm"/>
                </a:ln>
              </p:spPr>
            </p:cxnSp>
            <p:sp>
              <p:nvSpPr>
                <p:cNvPr id="21" name="Google Shape;3944;p76">
                  <a:extLst>
                    <a:ext uri="{FF2B5EF4-FFF2-40B4-BE49-F238E27FC236}">
                      <a16:creationId xmlns:a16="http://schemas.microsoft.com/office/drawing/2014/main" id="{4A1ED9E5-B549-52F4-9D3D-DA5E253946DA}"/>
                    </a:ext>
                  </a:extLst>
                </p:cNvPr>
                <p:cNvSpPr/>
                <p:nvPr/>
              </p:nvSpPr>
              <p:spPr>
                <a:xfrm>
                  <a:off x="845575" y="2563700"/>
                  <a:ext cx="92400" cy="92400"/>
                </a:xfrm>
                <a:prstGeom prst="ellipse">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3945;p76">
              <a:extLst>
                <a:ext uri="{FF2B5EF4-FFF2-40B4-BE49-F238E27FC236}">
                  <a16:creationId xmlns:a16="http://schemas.microsoft.com/office/drawing/2014/main" id="{78D53073-793C-9EA6-26C5-A2B70F50099D}"/>
                </a:ext>
              </a:extLst>
            </p:cNvPr>
            <p:cNvGrpSpPr/>
            <p:nvPr/>
          </p:nvGrpSpPr>
          <p:grpSpPr>
            <a:xfrm>
              <a:off x="1172346" y="1047018"/>
              <a:ext cx="1083151" cy="223003"/>
              <a:chOff x="2849073" y="3079467"/>
              <a:chExt cx="2000279" cy="411825"/>
            </a:xfrm>
          </p:grpSpPr>
          <p:sp>
            <p:nvSpPr>
              <p:cNvPr id="14" name="Google Shape;3946;p76">
                <a:extLst>
                  <a:ext uri="{FF2B5EF4-FFF2-40B4-BE49-F238E27FC236}">
                    <a16:creationId xmlns:a16="http://schemas.microsoft.com/office/drawing/2014/main" id="{FD518E73-1977-FDDE-8792-27C6AC0C68AD}"/>
                  </a:ext>
                </a:extLst>
              </p:cNvPr>
              <p:cNvSpPr/>
              <p:nvPr/>
            </p:nvSpPr>
            <p:spPr>
              <a:xfrm>
                <a:off x="2890952" y="3079475"/>
                <a:ext cx="1958400" cy="133500"/>
              </a:xfrm>
              <a:prstGeom prst="rect">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3947;p76">
                <a:extLst>
                  <a:ext uri="{FF2B5EF4-FFF2-40B4-BE49-F238E27FC236}">
                    <a16:creationId xmlns:a16="http://schemas.microsoft.com/office/drawing/2014/main" id="{844F836F-DB8D-1C05-F72F-3EE5D1A89431}"/>
                  </a:ext>
                </a:extLst>
              </p:cNvPr>
              <p:cNvGrpSpPr/>
              <p:nvPr/>
            </p:nvGrpSpPr>
            <p:grpSpPr>
              <a:xfrm rot="10800000">
                <a:off x="2849073" y="3079467"/>
                <a:ext cx="92400" cy="411825"/>
                <a:chOff x="2070100" y="2563700"/>
                <a:chExt cx="92400" cy="411825"/>
              </a:xfrm>
            </p:grpSpPr>
            <p:cxnSp>
              <p:nvCxnSpPr>
                <p:cNvPr id="16" name="Google Shape;3948;p76">
                  <a:extLst>
                    <a:ext uri="{FF2B5EF4-FFF2-40B4-BE49-F238E27FC236}">
                      <a16:creationId xmlns:a16="http://schemas.microsoft.com/office/drawing/2014/main" id="{ACC5C780-1933-56C0-ADC5-1B03017934BC}"/>
                    </a:ext>
                  </a:extLst>
                </p:cNvPr>
                <p:cNvCxnSpPr/>
                <p:nvPr/>
              </p:nvCxnSpPr>
              <p:spPr>
                <a:xfrm>
                  <a:off x="2116300" y="2616125"/>
                  <a:ext cx="0" cy="359400"/>
                </a:xfrm>
                <a:prstGeom prst="straightConnector1">
                  <a:avLst/>
                </a:prstGeom>
                <a:solidFill>
                  <a:schemeClr val="accent1">
                    <a:lumMod val="75000"/>
                  </a:schemeClr>
                </a:solidFill>
                <a:ln w="9525" cap="flat" cmpd="sng">
                  <a:solidFill>
                    <a:schemeClr val="accent1">
                      <a:lumMod val="75000"/>
                    </a:schemeClr>
                  </a:solidFill>
                  <a:prstDash val="solid"/>
                  <a:round/>
                  <a:headEnd type="none" w="sm" len="sm"/>
                  <a:tailEnd type="none" w="sm" len="sm"/>
                </a:ln>
              </p:spPr>
            </p:cxnSp>
            <p:sp>
              <p:nvSpPr>
                <p:cNvPr id="17" name="Google Shape;3949;p76">
                  <a:extLst>
                    <a:ext uri="{FF2B5EF4-FFF2-40B4-BE49-F238E27FC236}">
                      <a16:creationId xmlns:a16="http://schemas.microsoft.com/office/drawing/2014/main" id="{2BAF5BCC-0EFC-FDDC-7D43-C1007CD8FC9B}"/>
                    </a:ext>
                  </a:extLst>
                </p:cNvPr>
                <p:cNvSpPr/>
                <p:nvPr/>
              </p:nvSpPr>
              <p:spPr>
                <a:xfrm>
                  <a:off x="2070100" y="2563700"/>
                  <a:ext cx="92400" cy="92400"/>
                </a:xfrm>
                <a:prstGeom prst="ellipse">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3950;p76">
              <a:extLst>
                <a:ext uri="{FF2B5EF4-FFF2-40B4-BE49-F238E27FC236}">
                  <a16:creationId xmlns:a16="http://schemas.microsoft.com/office/drawing/2014/main" id="{3AF0B98B-D4F1-097C-CF5B-F5F5C442789E}"/>
                </a:ext>
              </a:extLst>
            </p:cNvPr>
            <p:cNvGrpSpPr/>
            <p:nvPr/>
          </p:nvGrpSpPr>
          <p:grpSpPr>
            <a:xfrm>
              <a:off x="3290132" y="1047018"/>
              <a:ext cx="1297929" cy="223003"/>
              <a:chOff x="6760035" y="3079467"/>
              <a:chExt cx="2396914" cy="411825"/>
            </a:xfrm>
          </p:grpSpPr>
          <p:sp>
            <p:nvSpPr>
              <p:cNvPr id="10" name="Google Shape;3951;p76">
                <a:extLst>
                  <a:ext uri="{FF2B5EF4-FFF2-40B4-BE49-F238E27FC236}">
                    <a16:creationId xmlns:a16="http://schemas.microsoft.com/office/drawing/2014/main" id="{4916778A-760E-3AEC-B8D8-FA86F3B136D2}"/>
                  </a:ext>
                </a:extLst>
              </p:cNvPr>
              <p:cNvSpPr/>
              <p:nvPr/>
            </p:nvSpPr>
            <p:spPr>
              <a:xfrm>
                <a:off x="6807650" y="3079475"/>
                <a:ext cx="2349300" cy="133500"/>
              </a:xfrm>
              <a:prstGeom prst="rect">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952;p76">
                <a:extLst>
                  <a:ext uri="{FF2B5EF4-FFF2-40B4-BE49-F238E27FC236}">
                    <a16:creationId xmlns:a16="http://schemas.microsoft.com/office/drawing/2014/main" id="{228F1C6D-9F32-A843-25EE-6DF6CDAF1CBD}"/>
                  </a:ext>
                </a:extLst>
              </p:cNvPr>
              <p:cNvGrpSpPr/>
              <p:nvPr/>
            </p:nvGrpSpPr>
            <p:grpSpPr>
              <a:xfrm rot="10800000">
                <a:off x="6760035" y="3079467"/>
                <a:ext cx="92400" cy="411825"/>
                <a:chOff x="2070100" y="2563700"/>
                <a:chExt cx="92400" cy="411825"/>
              </a:xfrm>
            </p:grpSpPr>
            <p:cxnSp>
              <p:nvCxnSpPr>
                <p:cNvPr id="12" name="Google Shape;3953;p76">
                  <a:extLst>
                    <a:ext uri="{FF2B5EF4-FFF2-40B4-BE49-F238E27FC236}">
                      <a16:creationId xmlns:a16="http://schemas.microsoft.com/office/drawing/2014/main" id="{2F171AAA-4280-0C2F-877B-25F1F3CCD003}"/>
                    </a:ext>
                  </a:extLst>
                </p:cNvPr>
                <p:cNvCxnSpPr/>
                <p:nvPr/>
              </p:nvCxnSpPr>
              <p:spPr>
                <a:xfrm>
                  <a:off x="2116300" y="2616125"/>
                  <a:ext cx="0" cy="359400"/>
                </a:xfrm>
                <a:prstGeom prst="straightConnector1">
                  <a:avLst/>
                </a:prstGeom>
                <a:solidFill>
                  <a:schemeClr val="accent1">
                    <a:lumMod val="75000"/>
                  </a:schemeClr>
                </a:solidFill>
                <a:ln w="9525" cap="flat" cmpd="sng">
                  <a:solidFill>
                    <a:schemeClr val="accent1">
                      <a:lumMod val="75000"/>
                    </a:schemeClr>
                  </a:solidFill>
                  <a:prstDash val="solid"/>
                  <a:round/>
                  <a:headEnd type="none" w="sm" len="sm"/>
                  <a:tailEnd type="none" w="sm" len="sm"/>
                </a:ln>
              </p:spPr>
            </p:cxnSp>
            <p:sp>
              <p:nvSpPr>
                <p:cNvPr id="13" name="Google Shape;3954;p76">
                  <a:extLst>
                    <a:ext uri="{FF2B5EF4-FFF2-40B4-BE49-F238E27FC236}">
                      <a16:creationId xmlns:a16="http://schemas.microsoft.com/office/drawing/2014/main" id="{93FB94D0-3036-1851-7BD9-2D17E9823789}"/>
                    </a:ext>
                  </a:extLst>
                </p:cNvPr>
                <p:cNvSpPr/>
                <p:nvPr/>
              </p:nvSpPr>
              <p:spPr>
                <a:xfrm>
                  <a:off x="2070100" y="2563700"/>
                  <a:ext cx="92400" cy="92400"/>
                </a:xfrm>
                <a:prstGeom prst="ellipse">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6" name="CasellaDiTesto 25">
            <a:extLst>
              <a:ext uri="{FF2B5EF4-FFF2-40B4-BE49-F238E27FC236}">
                <a16:creationId xmlns:a16="http://schemas.microsoft.com/office/drawing/2014/main" id="{685100C3-ABF6-6A06-0376-A2D82555EEC9}"/>
              </a:ext>
            </a:extLst>
          </p:cNvPr>
          <p:cNvSpPr txBox="1"/>
          <p:nvPr/>
        </p:nvSpPr>
        <p:spPr>
          <a:xfrm>
            <a:off x="1768680" y="3595171"/>
            <a:ext cx="1990724" cy="738664"/>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Raccoglimento militare russo</a:t>
            </a:r>
          </a:p>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03/2021-02/2022</a:t>
            </a:r>
          </a:p>
        </p:txBody>
      </p:sp>
      <p:sp>
        <p:nvSpPr>
          <p:cNvPr id="27" name="CasellaDiTesto 26">
            <a:extLst>
              <a:ext uri="{FF2B5EF4-FFF2-40B4-BE49-F238E27FC236}">
                <a16:creationId xmlns:a16="http://schemas.microsoft.com/office/drawing/2014/main" id="{59370C28-5525-5607-0C46-18772C69DE05}"/>
              </a:ext>
            </a:extLst>
          </p:cNvPr>
          <p:cNvSpPr txBox="1"/>
          <p:nvPr/>
        </p:nvSpPr>
        <p:spPr>
          <a:xfrm>
            <a:off x="3573667" y="4941275"/>
            <a:ext cx="1990724" cy="738664"/>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Incremento dell’artiglieria russa</a:t>
            </a:r>
          </a:p>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17-21/02/2022</a:t>
            </a:r>
          </a:p>
        </p:txBody>
      </p:sp>
      <p:sp>
        <p:nvSpPr>
          <p:cNvPr id="28" name="CasellaDiTesto 27">
            <a:extLst>
              <a:ext uri="{FF2B5EF4-FFF2-40B4-BE49-F238E27FC236}">
                <a16:creationId xmlns:a16="http://schemas.microsoft.com/office/drawing/2014/main" id="{6B21BBE0-7DC9-28B1-23B4-3B8015C4C23E}"/>
              </a:ext>
            </a:extLst>
          </p:cNvPr>
          <p:cNvSpPr txBox="1"/>
          <p:nvPr/>
        </p:nvSpPr>
        <p:spPr>
          <a:xfrm>
            <a:off x="5312961" y="3363659"/>
            <a:ext cx="1566077" cy="954107"/>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Escalation e dichiarazione di interventi militari</a:t>
            </a:r>
          </a:p>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21-23/02/2022</a:t>
            </a:r>
          </a:p>
        </p:txBody>
      </p:sp>
      <p:sp>
        <p:nvSpPr>
          <p:cNvPr id="29" name="CasellaDiTesto 28">
            <a:extLst>
              <a:ext uri="{FF2B5EF4-FFF2-40B4-BE49-F238E27FC236}">
                <a16:creationId xmlns:a16="http://schemas.microsoft.com/office/drawing/2014/main" id="{09CB7149-C94C-C79E-F991-112FFD132276}"/>
              </a:ext>
            </a:extLst>
          </p:cNvPr>
          <p:cNvSpPr txBox="1"/>
          <p:nvPr/>
        </p:nvSpPr>
        <p:spPr>
          <a:xfrm>
            <a:off x="7050641" y="4935092"/>
            <a:ext cx="1566077" cy="954107"/>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Escalation e dichiarazione di interventi militari</a:t>
            </a:r>
          </a:p>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21-23/02/2022</a:t>
            </a:r>
          </a:p>
        </p:txBody>
      </p:sp>
      <p:cxnSp>
        <p:nvCxnSpPr>
          <p:cNvPr id="30" name="Google Shape;3938;p76">
            <a:extLst>
              <a:ext uri="{FF2B5EF4-FFF2-40B4-BE49-F238E27FC236}">
                <a16:creationId xmlns:a16="http://schemas.microsoft.com/office/drawing/2014/main" id="{4668B28C-A9B2-C2B3-8B95-16B08127B725}"/>
              </a:ext>
            </a:extLst>
          </p:cNvPr>
          <p:cNvCxnSpPr/>
          <p:nvPr/>
        </p:nvCxnSpPr>
        <p:spPr>
          <a:xfrm>
            <a:off x="9890466" y="4379905"/>
            <a:ext cx="0" cy="315837"/>
          </a:xfrm>
          <a:prstGeom prst="straightConnector1">
            <a:avLst/>
          </a:prstGeom>
          <a:solidFill>
            <a:schemeClr val="accent1">
              <a:lumMod val="75000"/>
            </a:schemeClr>
          </a:solidFill>
          <a:ln w="9525" cap="flat" cmpd="sng">
            <a:solidFill>
              <a:schemeClr val="accent1">
                <a:lumMod val="75000"/>
              </a:schemeClr>
            </a:solidFill>
            <a:prstDash val="solid"/>
            <a:round/>
            <a:headEnd type="none" w="sm" len="sm"/>
            <a:tailEnd type="none" w="sm" len="sm"/>
          </a:ln>
        </p:spPr>
      </p:cxnSp>
      <p:sp>
        <p:nvSpPr>
          <p:cNvPr id="31" name="Google Shape;3939;p76">
            <a:extLst>
              <a:ext uri="{FF2B5EF4-FFF2-40B4-BE49-F238E27FC236}">
                <a16:creationId xmlns:a16="http://schemas.microsoft.com/office/drawing/2014/main" id="{62FDA42E-8AFC-EAD3-F1C9-3F3001C19D7E}"/>
              </a:ext>
            </a:extLst>
          </p:cNvPr>
          <p:cNvSpPr/>
          <p:nvPr/>
        </p:nvSpPr>
        <p:spPr>
          <a:xfrm>
            <a:off x="9849232" y="4333835"/>
            <a:ext cx="82467" cy="81200"/>
          </a:xfrm>
          <a:prstGeom prst="ellipse">
            <a:avLst/>
          </a:prstGeom>
          <a:solidFill>
            <a:schemeClr val="accent1">
              <a:lumMod val="75000"/>
            </a:schemeClr>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CasellaDiTesto 31">
            <a:extLst>
              <a:ext uri="{FF2B5EF4-FFF2-40B4-BE49-F238E27FC236}">
                <a16:creationId xmlns:a16="http://schemas.microsoft.com/office/drawing/2014/main" id="{EBF6962C-C286-35E0-F11D-EB36F554509E}"/>
              </a:ext>
            </a:extLst>
          </p:cNvPr>
          <p:cNvSpPr txBox="1"/>
          <p:nvPr/>
        </p:nvSpPr>
        <p:spPr>
          <a:xfrm>
            <a:off x="9107426" y="3810612"/>
            <a:ext cx="1661897" cy="523220"/>
          </a:xfrm>
          <a:prstGeom prst="rect">
            <a:avLst/>
          </a:prstGeom>
          <a:noFill/>
        </p:spPr>
        <p:txBody>
          <a:bodyPr wrap="square" rtlCol="0">
            <a:spAutoFit/>
          </a:bodyPr>
          <a:lstStyle/>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Invasione Ucraina</a:t>
            </a:r>
          </a:p>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24/02/2022</a:t>
            </a:r>
          </a:p>
        </p:txBody>
      </p:sp>
    </p:spTree>
    <p:extLst>
      <p:ext uri="{BB962C8B-B14F-4D97-AF65-F5344CB8AC3E}">
        <p14:creationId xmlns:p14="http://schemas.microsoft.com/office/powerpoint/2010/main" val="2322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Data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Cleaning</a:t>
            </a:r>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 e Text </a:t>
            </a:r>
            <a:r>
              <a:rPr lang="it-IT" sz="4000" dirty="0" err="1">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Preprocessing</a:t>
            </a:r>
            <a:endPar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endParaRP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5"/>
            <a:ext cx="9144000" cy="2725617"/>
          </a:xfrm>
        </p:spPr>
        <p:txBody>
          <a:bodyPr>
            <a:normAutofit/>
          </a:bodyPr>
          <a:lstStyle/>
          <a:p>
            <a:pPr algn="just"/>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Data </a:t>
            </a:r>
            <a:r>
              <a:rPr lang="it-IT" sz="18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Cleaning</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ripuliti i dati contenuti dal csv dei tweet estratti, in particolare:</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Date in formato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datetime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Username utenti ripuliti da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bio</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handle e id</a:t>
            </a:r>
          </a:p>
          <a:p>
            <a:pPr marL="285750" indent="-285750" algn="just">
              <a:buFont typeface="Arial" panose="020B0604020202020204" pitchFamily="34" charset="0"/>
              <a:buChar char="•"/>
            </a:pP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Eliminati caratteri speciali e numeri dai tweets</a:t>
            </a:r>
          </a:p>
          <a:p>
            <a:pPr algn="just"/>
            <a:r>
              <a:rPr lang="it-IT" sz="18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Text </a:t>
            </a:r>
            <a:r>
              <a:rPr lang="it-IT" sz="18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Preprocessing</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Tramite la libreria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SpaCy</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sono stati rimossi i caratteri di punteggiatura e le «</a:t>
            </a:r>
            <a:r>
              <a:rPr lang="it-IT" sz="18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stopwords</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successivamente sono stati applicati i processi di «</a:t>
            </a:r>
            <a:r>
              <a:rPr lang="it-IT" sz="1800" u="sng"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Lemmatizzazione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e «</a:t>
            </a:r>
            <a:r>
              <a:rPr lang="it-IT" sz="1800" u="sng"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Tokenizzazione</a:t>
            </a:r>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a:t>
            </a:r>
          </a:p>
        </p:txBody>
      </p:sp>
      <p:sp>
        <p:nvSpPr>
          <p:cNvPr id="4" name="Google Shape;900;p63">
            <a:extLst>
              <a:ext uri="{FF2B5EF4-FFF2-40B4-BE49-F238E27FC236}">
                <a16:creationId xmlns:a16="http://schemas.microsoft.com/office/drawing/2014/main" id="{D0AA65C9-C07C-E026-822B-B47FC3ED1D15}"/>
              </a:ext>
            </a:extLst>
          </p:cNvPr>
          <p:cNvSpPr/>
          <p:nvPr/>
        </p:nvSpPr>
        <p:spPr>
          <a:xfrm>
            <a:off x="1026639" y="4478215"/>
            <a:ext cx="10138722" cy="1957753"/>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4A617BAA-0519-C8EE-0F55-AFF3DAAD2B51}"/>
              </a:ext>
            </a:extLst>
          </p:cNvPr>
          <p:cNvSpPr txBox="1"/>
          <p:nvPr/>
        </p:nvSpPr>
        <p:spPr>
          <a:xfrm>
            <a:off x="1230921" y="4636476"/>
            <a:ext cx="9730153" cy="738664"/>
          </a:xfrm>
          <a:prstGeom prst="rect">
            <a:avLst/>
          </a:prstGeom>
          <a:noFill/>
        </p:spPr>
        <p:txBody>
          <a:bodyPr wrap="square" rtlCol="0">
            <a:spAutoFit/>
          </a:bodyPr>
          <a:lstStyle/>
          <a:p>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Lemmatizzazione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il processo di riduzione di una forma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flessa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di una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parola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alla sua forma canonica, detta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lemma</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p>
          <a:p>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Nell'</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elaborazione del linguaggio naturale</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la lemmatizzazione è il processo algoritmico che determina automaticamente il lemma di una data parola.</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p>
        </p:txBody>
      </p:sp>
      <p:sp>
        <p:nvSpPr>
          <p:cNvPr id="6" name="CasellaDiTesto 5">
            <a:extLst>
              <a:ext uri="{FF2B5EF4-FFF2-40B4-BE49-F238E27FC236}">
                <a16:creationId xmlns:a16="http://schemas.microsoft.com/office/drawing/2014/main" id="{09F695A5-2ABB-F0B7-E435-851138F49231}"/>
              </a:ext>
            </a:extLst>
          </p:cNvPr>
          <p:cNvSpPr txBox="1"/>
          <p:nvPr/>
        </p:nvSpPr>
        <p:spPr>
          <a:xfrm>
            <a:off x="1230922" y="5695872"/>
            <a:ext cx="9730153" cy="523220"/>
          </a:xfrm>
          <a:prstGeom prst="rect">
            <a:avLst/>
          </a:prstGeom>
          <a:noFill/>
        </p:spPr>
        <p:txBody>
          <a:bodyPr wrap="square" rtlCol="0">
            <a:spAutoFit/>
          </a:bodyPr>
          <a:lstStyle/>
          <a:p>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Tokenizzazione</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è il processo di divisione di una frase o singola parola in «token», ovvero un elemento che racchiude parole dello stesso significato semantico</a:t>
            </a:r>
            <a:endPar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cxnSp>
        <p:nvCxnSpPr>
          <p:cNvPr id="8" name="Connettore diritto 7">
            <a:extLst>
              <a:ext uri="{FF2B5EF4-FFF2-40B4-BE49-F238E27FC236}">
                <a16:creationId xmlns:a16="http://schemas.microsoft.com/office/drawing/2014/main" id="{588E58C3-DE4A-1C77-2A68-A84017B65F0B}"/>
              </a:ext>
            </a:extLst>
          </p:cNvPr>
          <p:cNvCxnSpPr>
            <a:cxnSpLocks/>
          </p:cNvCxnSpPr>
          <p:nvPr/>
        </p:nvCxnSpPr>
        <p:spPr>
          <a:xfrm>
            <a:off x="1154723" y="4683369"/>
            <a:ext cx="0" cy="153572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4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E4477-77F9-8E96-7527-D0111E495E84}"/>
              </a:ext>
            </a:extLst>
          </p:cNvPr>
          <p:cNvSpPr>
            <a:spLocks noGrp="1"/>
          </p:cNvSpPr>
          <p:nvPr>
            <p:ph type="title"/>
          </p:nvPr>
        </p:nvSpPr>
        <p:spPr>
          <a:xfrm>
            <a:off x="838200" y="365125"/>
            <a:ext cx="10515600" cy="5619506"/>
          </a:xfrm>
        </p:spPr>
        <p:txBody>
          <a:bodyPr>
            <a:noAutofit/>
          </a:bodyPr>
          <a:lstStyle/>
          <a:p>
            <a: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t>Tweet text before cleaning and preprocessing:</a:t>
            </a:r>
            <a:b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There was an anti war protest for #Ukraine as well but it’s not getting any headlines. \n\</a:t>
            </a:r>
            <a:r>
              <a:rPr lang="en-US"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nSerbia</a:t>
            </a: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has a good relationship with both Ukraine and Russia, both counties have supported Serbian territorial integrity over Kosovo. \n\</a:t>
            </a:r>
            <a:r>
              <a:rPr lang="en-US"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nStop</a:t>
            </a:r>
            <a: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pitting Orthodox Christians against each other. https://t.co/CTulO2hTsA </a:t>
            </a:r>
            <a:r>
              <a:rPr lang="en-US" sz="20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https://t.co/3EpcGaW6Oo</a:t>
            </a: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en-US" sz="2000" b="1" i="0" dirty="0">
                <a:solidFill>
                  <a:schemeClr val="accent1">
                    <a:lumMod val="75000"/>
                  </a:schemeClr>
                </a:solidFill>
                <a:effectLst/>
                <a:latin typeface="Inter Semi Bold" panose="02000703000000020004" pitchFamily="50" charset="0"/>
                <a:ea typeface="Inter Semi Bold" panose="02000703000000020004" pitchFamily="50" charset="0"/>
                <a:cs typeface="Inter Semi Bold" panose="02000703000000020004" pitchFamily="50" charset="0"/>
              </a:rPr>
              <a:t>Tweet text after cleaning and preprocessing:</a:t>
            </a: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br>
              <a:rPr lang="en-US"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b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anti war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protest</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ukraine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well</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getting</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u="sng"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headline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serbia</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good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relationship</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ukraine</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russia</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u="sng"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county</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supported</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serbian</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territorial</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integrity</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kosovo</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stop pitting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orthodox</a:t>
            </a:r>
            <a:r>
              <a:rPr lang="it-IT" sz="2000" i="0" dirty="0">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 </a:t>
            </a:r>
            <a:r>
              <a:rPr lang="it-IT" sz="2000" i="0" dirty="0" err="1">
                <a:solidFill>
                  <a:schemeClr val="accent1">
                    <a:lumMod val="75000"/>
                  </a:schemeClr>
                </a:solidFill>
                <a:effectLst/>
                <a:latin typeface="Inter Extra Light" panose="02000303000000020004" pitchFamily="50" charset="0"/>
                <a:ea typeface="Inter Extra Light" panose="02000303000000020004" pitchFamily="50" charset="0"/>
                <a:cs typeface="Inter Extra Light" panose="02000303000000020004" pitchFamily="50" charset="0"/>
              </a:rPr>
              <a:t>christian</a:t>
            </a:r>
            <a:endParaRPr lang="it-IT" sz="20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spTree>
    <p:extLst>
      <p:ext uri="{BB962C8B-B14F-4D97-AF65-F5344CB8AC3E}">
        <p14:creationId xmlns:p14="http://schemas.microsoft.com/office/powerpoint/2010/main" val="324163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sp>
        <p:nvSpPr>
          <p:cNvPr id="3" name="Sottotitolo 2">
            <a:extLst>
              <a:ext uri="{FF2B5EF4-FFF2-40B4-BE49-F238E27FC236}">
                <a16:creationId xmlns:a16="http://schemas.microsoft.com/office/drawing/2014/main" id="{974E36C5-2039-0D11-F099-29D4D3AFFCE5}"/>
              </a:ext>
            </a:extLst>
          </p:cNvPr>
          <p:cNvSpPr>
            <a:spLocks noGrp="1"/>
          </p:cNvSpPr>
          <p:nvPr>
            <p:ph type="subTitle" idx="1"/>
          </p:nvPr>
        </p:nvSpPr>
        <p:spPr>
          <a:xfrm>
            <a:off x="1524000" y="1318846"/>
            <a:ext cx="9144000" cy="1793632"/>
          </a:xfrm>
        </p:spPr>
        <p:txBody>
          <a:bodyPr>
            <a:normAutofit/>
          </a:bodyPr>
          <a:lstStyle/>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É stata sfruttata la componente temporale presente nella colonna «date» del dataset. </a:t>
            </a:r>
          </a:p>
          <a:p>
            <a:pPr algn="just"/>
            <a:r>
              <a:rPr lang="it-IT" sz="18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L’obiettivo è stato quello di verificare l’andamento dei tweet in funzione del tempo e capire se essi avessero una distribuzione uniforme. Accompagnano le analisi dei grafici relativi all’andamento settimanale dei tweet e dei giorni con più attività su Twitter.</a:t>
            </a:r>
            <a:endParaRPr lang="it-IT"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endParaRPr>
          </a:p>
        </p:txBody>
      </p:sp>
      <p:pic>
        <p:nvPicPr>
          <p:cNvPr id="5" name="Immagine 4">
            <a:extLst>
              <a:ext uri="{FF2B5EF4-FFF2-40B4-BE49-F238E27FC236}">
                <a16:creationId xmlns:a16="http://schemas.microsoft.com/office/drawing/2014/main" id="{E20ABB92-4124-E55F-79AF-260F85930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828" y="3225190"/>
            <a:ext cx="8730343" cy="3304564"/>
          </a:xfrm>
          <a:prstGeom prst="rect">
            <a:avLst/>
          </a:prstGeom>
        </p:spPr>
      </p:pic>
    </p:spTree>
    <p:extLst>
      <p:ext uri="{BB962C8B-B14F-4D97-AF65-F5344CB8AC3E}">
        <p14:creationId xmlns:p14="http://schemas.microsoft.com/office/powerpoint/2010/main" val="9178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pic>
        <p:nvPicPr>
          <p:cNvPr id="7" name="Immagine 6">
            <a:extLst>
              <a:ext uri="{FF2B5EF4-FFF2-40B4-BE49-F238E27FC236}">
                <a16:creationId xmlns:a16="http://schemas.microsoft.com/office/drawing/2014/main" id="{684EAF98-6161-2080-870A-BA073DA18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4" y="1271436"/>
            <a:ext cx="3997976" cy="2808217"/>
          </a:xfrm>
          <a:prstGeom prst="rect">
            <a:avLst/>
          </a:prstGeom>
        </p:spPr>
      </p:pic>
      <p:pic>
        <p:nvPicPr>
          <p:cNvPr id="9" name="Immagine 8">
            <a:extLst>
              <a:ext uri="{FF2B5EF4-FFF2-40B4-BE49-F238E27FC236}">
                <a16:creationId xmlns:a16="http://schemas.microsoft.com/office/drawing/2014/main" id="{9B76403B-F258-FD29-D490-D6B96D12A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977" y="1270855"/>
            <a:ext cx="7417509" cy="2807636"/>
          </a:xfrm>
          <a:prstGeom prst="rect">
            <a:avLst/>
          </a:prstGeom>
        </p:spPr>
      </p:pic>
      <p:cxnSp>
        <p:nvCxnSpPr>
          <p:cNvPr id="10" name="Connettore diritto 9">
            <a:extLst>
              <a:ext uri="{FF2B5EF4-FFF2-40B4-BE49-F238E27FC236}">
                <a16:creationId xmlns:a16="http://schemas.microsoft.com/office/drawing/2014/main" id="{3F3217AC-5661-CDEB-EA9C-5942E04EEF58}"/>
              </a:ext>
            </a:extLst>
          </p:cNvPr>
          <p:cNvCxnSpPr>
            <a:cxnSpLocks/>
          </p:cNvCxnSpPr>
          <p:nvPr/>
        </p:nvCxnSpPr>
        <p:spPr>
          <a:xfrm>
            <a:off x="393094" y="4078491"/>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08CCE0EE-159C-A206-6B49-FEFEE4415782}"/>
              </a:ext>
            </a:extLst>
          </p:cNvPr>
          <p:cNvSpPr txBox="1"/>
          <p:nvPr/>
        </p:nvSpPr>
        <p:spPr>
          <a:xfrm>
            <a:off x="268514" y="4559905"/>
            <a:ext cx="2675284" cy="523220"/>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LmPlot</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ottenuto con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Seaborn</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p>
          <a:p>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(Regressione Polinomiale) </a:t>
            </a:r>
          </a:p>
        </p:txBody>
      </p:sp>
      <p:cxnSp>
        <p:nvCxnSpPr>
          <p:cNvPr id="14" name="Connettore diritto 13">
            <a:extLst>
              <a:ext uri="{FF2B5EF4-FFF2-40B4-BE49-F238E27FC236}">
                <a16:creationId xmlns:a16="http://schemas.microsoft.com/office/drawing/2014/main" id="{45B30460-3756-9414-C47F-CD61C5A4AA28}"/>
              </a:ext>
            </a:extLst>
          </p:cNvPr>
          <p:cNvCxnSpPr>
            <a:cxnSpLocks/>
          </p:cNvCxnSpPr>
          <p:nvPr/>
        </p:nvCxnSpPr>
        <p:spPr>
          <a:xfrm>
            <a:off x="4630557" y="4078491"/>
            <a:ext cx="0" cy="481414"/>
          </a:xfrm>
          <a:prstGeom prst="lin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208ADE8E-290D-D966-5CD4-40CBBD7FF6FE}"/>
              </a:ext>
            </a:extLst>
          </p:cNvPr>
          <p:cNvSpPr txBox="1"/>
          <p:nvPr/>
        </p:nvSpPr>
        <p:spPr>
          <a:xfrm>
            <a:off x="4505977" y="4559905"/>
            <a:ext cx="4327788" cy="307777"/>
          </a:xfrm>
          <a:prstGeom prst="rect">
            <a:avLst/>
          </a:prstGeom>
          <a:noFill/>
        </p:spPr>
        <p:txBody>
          <a:bodyPr wrap="none" rtlCol="0">
            <a:spAutoFit/>
          </a:bodyPr>
          <a:lstStyle/>
          <a:p>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Ordinary</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Least</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Squares</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plot (Regressione Lineare)</a:t>
            </a:r>
          </a:p>
        </p:txBody>
      </p:sp>
      <p:sp>
        <p:nvSpPr>
          <p:cNvPr id="3" name="Google Shape;900;p63">
            <a:extLst>
              <a:ext uri="{FF2B5EF4-FFF2-40B4-BE49-F238E27FC236}">
                <a16:creationId xmlns:a16="http://schemas.microsoft.com/office/drawing/2014/main" id="{D470C098-24E9-5920-16DF-EAA8B9B2DE23}"/>
              </a:ext>
            </a:extLst>
          </p:cNvPr>
          <p:cNvSpPr/>
          <p:nvPr/>
        </p:nvSpPr>
        <p:spPr>
          <a:xfrm>
            <a:off x="1026639" y="5164015"/>
            <a:ext cx="10138722" cy="1271953"/>
          </a:xfrm>
          <a:prstGeom prst="roundRect">
            <a:avLst>
              <a:gd name="adj" fmla="val 16667"/>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CasellaDiTesto 4">
            <a:extLst>
              <a:ext uri="{FF2B5EF4-FFF2-40B4-BE49-F238E27FC236}">
                <a16:creationId xmlns:a16="http://schemas.microsoft.com/office/drawing/2014/main" id="{23C92190-DE95-BBE0-3FE2-1572C4BEFA7F}"/>
              </a:ext>
            </a:extLst>
          </p:cNvPr>
          <p:cNvSpPr txBox="1"/>
          <p:nvPr/>
        </p:nvSpPr>
        <p:spPr>
          <a:xfrm>
            <a:off x="1230923" y="5332457"/>
            <a:ext cx="9730153" cy="954107"/>
          </a:xfrm>
          <a:prstGeom prst="rect">
            <a:avLst/>
          </a:prstGeom>
          <a:noFill/>
        </p:spPr>
        <p:txBody>
          <a:bodyPr wrap="square" rtlCol="0">
            <a:spAutoFit/>
          </a:bodyPr>
          <a:lstStyle/>
          <a:p>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Ordinary</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Least</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a:t>
            </a:r>
            <a:r>
              <a:rPr lang="it-IT" sz="1400" b="1" dirty="0" err="1">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Squares</a:t>
            </a:r>
            <a:r>
              <a:rPr lang="it-IT" sz="1400" b="1"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 (OLS): </a:t>
            </a:r>
            <a:r>
              <a:rPr lang="it-IT" sz="1400" dirty="0">
                <a:solidFill>
                  <a:schemeClr val="accent1">
                    <a:lumMod val="75000"/>
                  </a:schemeClr>
                </a:solidFill>
                <a:latin typeface="Inter Extra Light" panose="02000303000000020004" pitchFamily="50" charset="0"/>
                <a:ea typeface="Inter Extra Light" panose="02000303000000020004" pitchFamily="50" charset="0"/>
                <a:cs typeface="Inter Extra Light" panose="02000303000000020004" pitchFamily="50" charset="0"/>
              </a:rPr>
              <a:t>è una tecnica di regressione che permette di trovare una funzione, rappresentata da una curva ottima, che si avvicini il più possibile ad un insieme di dati. La funzione trovata deve essere quella che minimizza la somma dei quadrati delle distanze tra i dati osservati e quelli della curva che rappresenta la funzione stessa.</a:t>
            </a:r>
          </a:p>
        </p:txBody>
      </p:sp>
      <p:cxnSp>
        <p:nvCxnSpPr>
          <p:cNvPr id="6" name="Connettore diritto 5">
            <a:extLst>
              <a:ext uri="{FF2B5EF4-FFF2-40B4-BE49-F238E27FC236}">
                <a16:creationId xmlns:a16="http://schemas.microsoft.com/office/drawing/2014/main" id="{A877E54C-C17A-3E8F-EB8A-2C126C87C9C6}"/>
              </a:ext>
            </a:extLst>
          </p:cNvPr>
          <p:cNvCxnSpPr>
            <a:cxnSpLocks/>
          </p:cNvCxnSpPr>
          <p:nvPr/>
        </p:nvCxnSpPr>
        <p:spPr>
          <a:xfrm>
            <a:off x="1160584" y="5332457"/>
            <a:ext cx="0" cy="90853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50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D76B3-0E56-F1C4-E28E-4D689A510BE1}"/>
              </a:ext>
            </a:extLst>
          </p:cNvPr>
          <p:cNvSpPr>
            <a:spLocks noGrp="1"/>
          </p:cNvSpPr>
          <p:nvPr>
            <p:ph type="ctrTitle"/>
          </p:nvPr>
        </p:nvSpPr>
        <p:spPr>
          <a:xfrm>
            <a:off x="1524000" y="328246"/>
            <a:ext cx="9144000" cy="749178"/>
          </a:xfrm>
        </p:spPr>
        <p:txBody>
          <a:bodyPr>
            <a:normAutofit/>
          </a:bodyPr>
          <a:lstStyle/>
          <a:p>
            <a:r>
              <a:rPr lang="it-IT" sz="4000" dirty="0">
                <a:solidFill>
                  <a:schemeClr val="accent1">
                    <a:lumMod val="75000"/>
                  </a:schemeClr>
                </a:solidFill>
                <a:latin typeface="Inter Semi Bold" panose="02000703000000020004" pitchFamily="50" charset="0"/>
                <a:ea typeface="Inter Semi Bold" panose="02000703000000020004" pitchFamily="50" charset="0"/>
                <a:cs typeface="Inter Semi Bold" panose="02000703000000020004" pitchFamily="50" charset="0"/>
              </a:rPr>
              <a:t>Time Series Analysis</a:t>
            </a:r>
          </a:p>
        </p:txBody>
      </p:sp>
      <p:pic>
        <p:nvPicPr>
          <p:cNvPr id="4" name="Immagine 3">
            <a:extLst>
              <a:ext uri="{FF2B5EF4-FFF2-40B4-BE49-F238E27FC236}">
                <a16:creationId xmlns:a16="http://schemas.microsoft.com/office/drawing/2014/main" id="{05764812-3DD0-4EF8-CCCA-A01B7B27A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96530"/>
            <a:ext cx="10210800" cy="3864939"/>
          </a:xfrm>
          <a:prstGeom prst="rect">
            <a:avLst/>
          </a:prstGeom>
        </p:spPr>
      </p:pic>
    </p:spTree>
    <p:extLst>
      <p:ext uri="{BB962C8B-B14F-4D97-AF65-F5344CB8AC3E}">
        <p14:creationId xmlns:p14="http://schemas.microsoft.com/office/powerpoint/2010/main" val="16090700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1356</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Calibri</vt:lpstr>
      <vt:lpstr>Calibri Light</vt:lpstr>
      <vt:lpstr>Cambria Math</vt:lpstr>
      <vt:lpstr>Inter Extra Light</vt:lpstr>
      <vt:lpstr>Inter Semi Bold</vt:lpstr>
      <vt:lpstr>Tema di Office</vt:lpstr>
      <vt:lpstr>Twitter Sentiment Analysis</vt:lpstr>
      <vt:lpstr>Scala colore utilizzata</vt:lpstr>
      <vt:lpstr>Flusso seguito per l’analisi</vt:lpstr>
      <vt:lpstr>Data Collection e timeline eventi</vt:lpstr>
      <vt:lpstr>Data Cleaning e Text Preprocessing</vt:lpstr>
      <vt:lpstr>Tweet text before cleaning and preprocessing:  There was an anti war protest for #Ukraine as well but it’s not getting any headlines. \n\nSerbia has a good relationship with both Ukraine and Russia, both counties have supported Serbian territorial integrity over Kosovo. \n\nStop pitting Orthodox Christians against each other. https://t.co/CTulO2hTsA https://t.co/3EpcGaW6Oo   Tweet text after cleaning and preprocessing:  anti war protest ukraine well getting headline serbia good relationship ukraine russia county supported serbian territorial integrity kosovo stop pitting orthodox christian</vt:lpstr>
      <vt:lpstr>Time Series Analysis</vt:lpstr>
      <vt:lpstr>Time Series Analysis</vt:lpstr>
      <vt:lpstr>Time Series Analysis</vt:lpstr>
      <vt:lpstr>Text Classification</vt:lpstr>
      <vt:lpstr>Grafici a misuratore radiale</vt:lpstr>
      <vt:lpstr>Sentiment Analysis antecedente e durante il conflitto</vt:lpstr>
      <vt:lpstr>Sentiment Analysis antecedente e durante il conflitto</vt:lpstr>
      <vt:lpstr>Analisi sul testo dei tweets</vt:lpstr>
      <vt:lpstr>Analisi sul testo dei tweets</vt:lpstr>
      <vt:lpstr>Jaccard Similarity</vt:lpstr>
      <vt:lpstr>Clustering</vt:lpstr>
      <vt:lpstr>Clustering</vt:lpstr>
      <vt:lpstr>Clustering</vt:lpstr>
      <vt:lpstr>Clustering</vt:lpstr>
      <vt:lpstr>Clustering: K-Means</vt:lpstr>
      <vt:lpstr>Word Clouds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dc:title>
  <dc:creator>Marco</dc:creator>
  <cp:lastModifiedBy>Marco</cp:lastModifiedBy>
  <cp:revision>48</cp:revision>
  <dcterms:created xsi:type="dcterms:W3CDTF">2022-08-27T08:16:45Z</dcterms:created>
  <dcterms:modified xsi:type="dcterms:W3CDTF">2022-08-30T14:40:42Z</dcterms:modified>
</cp:coreProperties>
</file>