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tteo Ronti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7T21:44:58.976">
    <p:pos x="6000" y="0"/>
    <p:text>1)HOME EFORM (nostri nomi)
2)progettazione
3)LOGIN - registrazione
4)come diventare premium o amministratore
5)creazione dominio e sondaggi
6)aggiunta domande a sondaggi
7)gestione inserimento preferenze
8)gestione Inviti a sondaggi
9)rispondere a sondaggi
10)gestione premi
11)statistiche
12)ringraziamenti e materiali usati</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2679564a7d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2679564a7d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2679564a7d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2679564a7d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2679564a7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2679564a7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2679564a7d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2679564a7d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67994d6ba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67994d6b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679564a7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679564a7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2679564a7d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2679564a7d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2679564a7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2679564a7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679564a7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2679564a7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679564a7d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679564a7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679564a7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679564a7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2679564a7d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2679564a7d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10.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26.png"/><Relationship Id="rId16" Type="http://schemas.openxmlformats.org/officeDocument/2006/relationships/image" Target="../media/image29.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11.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27.png"/><Relationship Id="rId16"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12.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6" Type="http://schemas.openxmlformats.org/officeDocument/2006/relationships/image" Target="../media/image31.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13.xml.rels><?xml version="1.0" encoding="UTF-8" standalone="yes"?><Relationships xmlns="http://schemas.openxmlformats.org/package/2006/relationships"><Relationship Id="rId20" Type="http://schemas.openxmlformats.org/officeDocument/2006/relationships/image" Target="../media/image36.png"/><Relationship Id="rId11" Type="http://schemas.openxmlformats.org/officeDocument/2006/relationships/image" Target="../media/image1.png"/><Relationship Id="rId22" Type="http://schemas.openxmlformats.org/officeDocument/2006/relationships/image" Target="../media/image38.png"/><Relationship Id="rId10" Type="http://schemas.openxmlformats.org/officeDocument/2006/relationships/image" Target="../media/image22.png"/><Relationship Id="rId21" Type="http://schemas.openxmlformats.org/officeDocument/2006/relationships/image" Target="../media/image37.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30.png"/><Relationship Id="rId16" Type="http://schemas.openxmlformats.org/officeDocument/2006/relationships/image" Target="../media/image32.png"/><Relationship Id="rId5" Type="http://schemas.openxmlformats.org/officeDocument/2006/relationships/image" Target="../media/image19.png"/><Relationship Id="rId19" Type="http://schemas.openxmlformats.org/officeDocument/2006/relationships/image" Target="../media/image34.png"/><Relationship Id="rId6" Type="http://schemas.openxmlformats.org/officeDocument/2006/relationships/image" Target="../media/image35.png"/><Relationship Id="rId18" Type="http://schemas.openxmlformats.org/officeDocument/2006/relationships/image" Target="../media/image33.png"/><Relationship Id="rId7" Type="http://schemas.openxmlformats.org/officeDocument/2006/relationships/image" Target="../media/image2.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png"/><Relationship Id="rId13" Type="http://schemas.openxmlformats.org/officeDocument/2006/relationships/image" Target="../media/image9.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22.png"/><Relationship Id="rId14" Type="http://schemas.openxmlformats.org/officeDocument/2006/relationships/image" Target="../media/image5.png"/><Relationship Id="rId5" Type="http://schemas.openxmlformats.org/officeDocument/2006/relationships/image" Target="../media/image35.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1.png"/><Relationship Id="rId13" Type="http://schemas.openxmlformats.org/officeDocument/2006/relationships/image" Target="../media/image9.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22.png"/><Relationship Id="rId15" Type="http://schemas.openxmlformats.org/officeDocument/2006/relationships/image" Target="../media/image10.jpg"/><Relationship Id="rId14" Type="http://schemas.openxmlformats.org/officeDocument/2006/relationships/image" Target="../media/image5.png"/><Relationship Id="rId5" Type="http://schemas.openxmlformats.org/officeDocument/2006/relationships/image" Target="../media/image35.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7.png"/></Relationships>
</file>

<file path=ppt/slides/_rels/slide4.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11.png"/><Relationship Id="rId16" Type="http://schemas.openxmlformats.org/officeDocument/2006/relationships/image" Target="../media/image12.png"/><Relationship Id="rId5" Type="http://schemas.openxmlformats.org/officeDocument/2006/relationships/image" Target="../media/image19.png"/><Relationship Id="rId6" Type="http://schemas.openxmlformats.org/officeDocument/2006/relationships/image" Target="../media/image35.png"/><Relationship Id="rId18"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3.png"/></Relationships>
</file>

<file path=ppt/slides/_rels/slide5.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15.png"/><Relationship Id="rId16"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17.png"/><Relationship Id="rId16"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21.png"/><Relationship Id="rId16" Type="http://schemas.openxmlformats.org/officeDocument/2006/relationships/image" Target="../media/image20.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8.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6" Type="http://schemas.openxmlformats.org/officeDocument/2006/relationships/image" Target="../media/image23.jp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1" Type="http://schemas.openxmlformats.org/officeDocument/2006/relationships/image" Target="../media/image1.png"/><Relationship Id="rId10" Type="http://schemas.openxmlformats.org/officeDocument/2006/relationships/image" Target="../media/image22.png"/><Relationship Id="rId13" Type="http://schemas.openxmlformats.org/officeDocument/2006/relationships/image" Target="../media/image8.png"/><Relationship Id="rId12"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7.png"/><Relationship Id="rId15" Type="http://schemas.openxmlformats.org/officeDocument/2006/relationships/image" Target="../media/image5.png"/><Relationship Id="rId14" Type="http://schemas.openxmlformats.org/officeDocument/2006/relationships/image" Target="../media/image9.png"/><Relationship Id="rId17" Type="http://schemas.openxmlformats.org/officeDocument/2006/relationships/image" Target="../media/image28.png"/><Relationship Id="rId16" Type="http://schemas.openxmlformats.org/officeDocument/2006/relationships/image" Target="../media/image25.png"/><Relationship Id="rId5" Type="http://schemas.openxmlformats.org/officeDocument/2006/relationships/image" Target="../media/image19.png"/><Relationship Id="rId6" Type="http://schemas.openxmlformats.org/officeDocument/2006/relationships/image" Target="../media/image35.png"/><Relationship Id="rId7" Type="http://schemas.openxmlformats.org/officeDocument/2006/relationships/image" Target="../media/image2.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txBox="1"/>
          <p:nvPr/>
        </p:nvSpPr>
        <p:spPr>
          <a:xfrm>
            <a:off x="7590975" y="4405250"/>
            <a:ext cx="251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33691E"/>
                </a:solidFill>
              </a:rPr>
              <a:t>Rontini Matteo</a:t>
            </a:r>
            <a:endParaRPr>
              <a:solidFill>
                <a:srgbClr val="33691E"/>
              </a:solidFill>
            </a:endParaRPr>
          </a:p>
          <a:p>
            <a:pPr indent="0" lvl="0" marL="0" rtl="0" algn="l">
              <a:spcBef>
                <a:spcPts val="0"/>
              </a:spcBef>
              <a:spcAft>
                <a:spcPts val="0"/>
              </a:spcAft>
              <a:buNone/>
            </a:pPr>
            <a:r>
              <a:rPr lang="it">
                <a:solidFill>
                  <a:srgbClr val="33691E"/>
                </a:solidFill>
              </a:rPr>
              <a:t>Morelli Marco</a:t>
            </a:r>
            <a:endParaRPr>
              <a:solidFill>
                <a:srgbClr val="33691E"/>
              </a:solidFill>
            </a:endParaRPr>
          </a:p>
        </p:txBody>
      </p:sp>
      <p:sp>
        <p:nvSpPr>
          <p:cNvPr id="55" name="Google Shape;55;p13"/>
          <p:cNvSpPr/>
          <p:nvPr/>
        </p:nvSpPr>
        <p:spPr>
          <a:xfrm>
            <a:off x="1727786" y="1064400"/>
            <a:ext cx="5688438" cy="1219656"/>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33691E"/>
                </a:solidFill>
                <a:latin typeface="Arial"/>
              </a:rPr>
              <a:t>EFORM</a:t>
            </a:r>
          </a:p>
        </p:txBody>
      </p:sp>
      <p:sp>
        <p:nvSpPr>
          <p:cNvPr id="56" name="Google Shape;56;p13"/>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3"/>
          <p:cNvPicPr preferRelativeResize="0"/>
          <p:nvPr/>
        </p:nvPicPr>
        <p:blipFill>
          <a:blip r:embed="rId4">
            <a:alphaModFix/>
          </a:blip>
          <a:stretch>
            <a:fillRect/>
          </a:stretch>
        </p:blipFill>
        <p:spPr>
          <a:xfrm>
            <a:off x="206638" y="4489050"/>
            <a:ext cx="478269" cy="451450"/>
          </a:xfrm>
          <a:prstGeom prst="rect">
            <a:avLst/>
          </a:prstGeom>
          <a:noFill/>
          <a:ln>
            <a:noFill/>
          </a:ln>
        </p:spPr>
      </p:pic>
      <p:sp>
        <p:nvSpPr>
          <p:cNvPr id="59" name="Google Shape;59;p13"/>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1" name="Google Shape;71;p13"/>
          <p:cNvPicPr preferRelativeResize="0"/>
          <p:nvPr/>
        </p:nvPicPr>
        <p:blipFill>
          <a:blip r:embed="rId5">
            <a:alphaModFix/>
          </a:blip>
          <a:stretch>
            <a:fillRect/>
          </a:stretch>
        </p:blipFill>
        <p:spPr>
          <a:xfrm>
            <a:off x="1680513" y="4384013"/>
            <a:ext cx="531414" cy="531414"/>
          </a:xfrm>
          <a:prstGeom prst="rect">
            <a:avLst/>
          </a:prstGeom>
          <a:noFill/>
          <a:ln>
            <a:noFill/>
          </a:ln>
        </p:spPr>
      </p:pic>
      <p:pic>
        <p:nvPicPr>
          <p:cNvPr id="72" name="Google Shape;72;p13"/>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73" name="Google Shape;73;p13"/>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74" name="Google Shape;74;p13"/>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75" name="Google Shape;75;p13"/>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76" name="Google Shape;76;p13"/>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77" name="Google Shape;77;p13"/>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78" name="Google Shape;78;p13"/>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79" name="Google Shape;79;p13"/>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80" name="Google Shape;80;p13"/>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81" name="Google Shape;81;p13"/>
          <p:cNvGrpSpPr/>
          <p:nvPr/>
        </p:nvGrpSpPr>
        <p:grpSpPr>
          <a:xfrm>
            <a:off x="865248" y="4388238"/>
            <a:ext cx="661500" cy="661500"/>
            <a:chOff x="865248" y="4388238"/>
            <a:chExt cx="661500" cy="661500"/>
          </a:xfrm>
        </p:grpSpPr>
        <p:sp>
          <p:nvSpPr>
            <p:cNvPr id="82" name="Google Shape;82;p13"/>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3" name="Google Shape;83;p13"/>
            <p:cNvPicPr preferRelativeResize="0"/>
            <p:nvPr/>
          </p:nvPicPr>
          <p:blipFill>
            <a:blip r:embed="rId15">
              <a:alphaModFix/>
            </a:blip>
            <a:stretch>
              <a:fillRect/>
            </a:stretch>
          </p:blipFill>
          <p:spPr>
            <a:xfrm>
              <a:off x="903196" y="4455475"/>
              <a:ext cx="585600" cy="527037"/>
            </a:xfrm>
            <a:prstGeom prst="rect">
              <a:avLst/>
            </a:prstGeom>
            <a:noFill/>
            <a:ln>
              <a:noFill/>
            </a:ln>
          </p:spPr>
        </p:pic>
      </p:grpSp>
      <p:sp>
        <p:nvSpPr>
          <p:cNvPr id="84" name="Google Shape;84;p13"/>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5" name="Google Shape;85;p13"/>
          <p:cNvPicPr preferRelativeResize="0"/>
          <p:nvPr/>
        </p:nvPicPr>
        <p:blipFill>
          <a:blip r:embed="rId4">
            <a:alphaModFix/>
          </a:blip>
          <a:stretch>
            <a:fillRect/>
          </a:stretch>
        </p:blipFill>
        <p:spPr>
          <a:xfrm>
            <a:off x="206638" y="4489050"/>
            <a:ext cx="478269" cy="451450"/>
          </a:xfrm>
          <a:prstGeom prst="rect">
            <a:avLst/>
          </a:prstGeom>
          <a:noFill/>
          <a:ln>
            <a:noFill/>
          </a:ln>
        </p:spPr>
      </p:pic>
      <p:sp>
        <p:nvSpPr>
          <p:cNvPr id="86" name="Google Shape;86;p13"/>
          <p:cNvSpPr txBox="1"/>
          <p:nvPr/>
        </p:nvSpPr>
        <p:spPr>
          <a:xfrm>
            <a:off x="7708875" y="3353050"/>
            <a:ext cx="204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rgbClr val="33691E"/>
                </a:solidFill>
              </a:rPr>
              <a:t>Morelli Marco</a:t>
            </a:r>
            <a:endParaRPr>
              <a:solidFill>
                <a:srgbClr val="33691E"/>
              </a:solidFill>
            </a:endParaRPr>
          </a:p>
          <a:p>
            <a:pPr indent="0" lvl="0" marL="0" rtl="0" algn="l">
              <a:spcBef>
                <a:spcPts val="0"/>
              </a:spcBef>
              <a:spcAft>
                <a:spcPts val="0"/>
              </a:spcAft>
              <a:buNone/>
            </a:pPr>
            <a:r>
              <a:rPr lang="it">
                <a:solidFill>
                  <a:srgbClr val="33691E"/>
                </a:solidFill>
              </a:rPr>
              <a:t>Rontini Matteo</a:t>
            </a:r>
            <a:endParaRPr>
              <a:solidFill>
                <a:srgbClr val="33691E"/>
              </a:solidFill>
            </a:endParaRPr>
          </a:p>
        </p:txBody>
      </p:sp>
      <p:sp>
        <p:nvSpPr>
          <p:cNvPr id="87" name="Google Shape;87;p13"/>
          <p:cNvSpPr txBox="1"/>
          <p:nvPr/>
        </p:nvSpPr>
        <p:spPr>
          <a:xfrm>
            <a:off x="3955975" y="1053925"/>
            <a:ext cx="42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23" name="Shape 423"/>
        <p:cNvGrpSpPr/>
        <p:nvPr/>
      </p:nvGrpSpPr>
      <p:grpSpPr>
        <a:xfrm>
          <a:off x="0" y="0"/>
          <a:ext cx="0" cy="0"/>
          <a:chOff x="0" y="0"/>
          <a:chExt cx="0" cy="0"/>
        </a:xfrm>
      </p:grpSpPr>
      <p:grpSp>
        <p:nvGrpSpPr>
          <p:cNvPr id="424" name="Google Shape;424;p22"/>
          <p:cNvGrpSpPr/>
          <p:nvPr/>
        </p:nvGrpSpPr>
        <p:grpSpPr>
          <a:xfrm>
            <a:off x="-5323350" y="3589775"/>
            <a:ext cx="16559400" cy="1553725"/>
            <a:chOff x="-6850750" y="3589775"/>
            <a:chExt cx="16559400" cy="1553725"/>
          </a:xfrm>
        </p:grpSpPr>
        <p:sp>
          <p:nvSpPr>
            <p:cNvPr id="425" name="Google Shape;425;p22"/>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p:nvPr/>
          </p:nvSpPr>
          <p:spPr>
            <a:xfrm>
              <a:off x="4500750"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7" name="Google Shape;427;p22"/>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2"/>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2"/>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2"/>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2"/>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2"/>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2"/>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2"/>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2"/>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2"/>
          <p:cNvGrpSpPr/>
          <p:nvPr/>
        </p:nvGrpSpPr>
        <p:grpSpPr>
          <a:xfrm>
            <a:off x="865248" y="4383988"/>
            <a:ext cx="661500" cy="661513"/>
            <a:chOff x="865248" y="4384013"/>
            <a:chExt cx="661500" cy="661513"/>
          </a:xfrm>
        </p:grpSpPr>
        <p:sp>
          <p:nvSpPr>
            <p:cNvPr id="438" name="Google Shape;438;p22"/>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22"/>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440" name="Google Shape;440;p22"/>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441" name="Google Shape;441;p22"/>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442" name="Google Shape;442;p22"/>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443" name="Google Shape;443;p22"/>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444" name="Google Shape;444;p22"/>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445" name="Google Shape;445;p22"/>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446" name="Google Shape;446;p22"/>
          <p:cNvPicPr preferRelativeResize="0"/>
          <p:nvPr/>
        </p:nvPicPr>
        <p:blipFill>
          <a:blip r:embed="rId10">
            <a:alphaModFix/>
          </a:blip>
          <a:stretch>
            <a:fillRect/>
          </a:stretch>
        </p:blipFill>
        <p:spPr>
          <a:xfrm>
            <a:off x="5458200" y="4410600"/>
            <a:ext cx="478248" cy="478248"/>
          </a:xfrm>
          <a:prstGeom prst="rect">
            <a:avLst/>
          </a:prstGeom>
          <a:noFill/>
          <a:ln>
            <a:noFill/>
          </a:ln>
        </p:spPr>
      </p:pic>
      <p:grpSp>
        <p:nvGrpSpPr>
          <p:cNvPr id="447" name="Google Shape;447;p22"/>
          <p:cNvGrpSpPr/>
          <p:nvPr/>
        </p:nvGrpSpPr>
        <p:grpSpPr>
          <a:xfrm>
            <a:off x="6116807" y="3678151"/>
            <a:ext cx="661500" cy="661500"/>
            <a:chOff x="6116807" y="4384026"/>
            <a:chExt cx="661500" cy="661500"/>
          </a:xfrm>
        </p:grpSpPr>
        <p:sp>
          <p:nvSpPr>
            <p:cNvPr id="448" name="Google Shape;448;p22"/>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9" name="Google Shape;449;p22"/>
            <p:cNvPicPr preferRelativeResize="0"/>
            <p:nvPr/>
          </p:nvPicPr>
          <p:blipFill>
            <a:blip r:embed="rId11">
              <a:alphaModFix/>
            </a:blip>
            <a:stretch>
              <a:fillRect/>
            </a:stretch>
          </p:blipFill>
          <p:spPr>
            <a:xfrm>
              <a:off x="6154762" y="4421963"/>
              <a:ext cx="585576" cy="585576"/>
            </a:xfrm>
            <a:prstGeom prst="rect">
              <a:avLst/>
            </a:prstGeom>
            <a:noFill/>
            <a:ln>
              <a:noFill/>
            </a:ln>
          </p:spPr>
        </p:pic>
      </p:grpSp>
      <p:pic>
        <p:nvPicPr>
          <p:cNvPr id="450" name="Google Shape;450;p22"/>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451" name="Google Shape;451;p22"/>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452" name="Google Shape;452;p22"/>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453" name="Google Shape;453;p22"/>
          <p:cNvGrpSpPr/>
          <p:nvPr/>
        </p:nvGrpSpPr>
        <p:grpSpPr>
          <a:xfrm>
            <a:off x="865248" y="4388238"/>
            <a:ext cx="661500" cy="661500"/>
            <a:chOff x="865248" y="4388238"/>
            <a:chExt cx="661500" cy="661500"/>
          </a:xfrm>
        </p:grpSpPr>
        <p:sp>
          <p:nvSpPr>
            <p:cNvPr id="454" name="Google Shape;454;p22"/>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22"/>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456" name="Google Shape;456;p22"/>
          <p:cNvGrpSpPr/>
          <p:nvPr/>
        </p:nvGrpSpPr>
        <p:grpSpPr>
          <a:xfrm>
            <a:off x="1615471" y="4384013"/>
            <a:ext cx="661500" cy="661513"/>
            <a:chOff x="1615471" y="4384013"/>
            <a:chExt cx="661500" cy="661513"/>
          </a:xfrm>
        </p:grpSpPr>
        <p:sp>
          <p:nvSpPr>
            <p:cNvPr id="457" name="Google Shape;457;p22"/>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8" name="Google Shape;458;p22"/>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459" name="Google Shape;459;p22"/>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RISPOSTE</a:t>
            </a:r>
            <a:endParaRPr b="1">
              <a:solidFill>
                <a:srgbClr val="33691E"/>
              </a:solidFill>
            </a:endParaRPr>
          </a:p>
        </p:txBody>
      </p:sp>
      <p:pic>
        <p:nvPicPr>
          <p:cNvPr id="460" name="Google Shape;460;p22"/>
          <p:cNvPicPr preferRelativeResize="0"/>
          <p:nvPr/>
        </p:nvPicPr>
        <p:blipFill>
          <a:blip r:embed="rId16">
            <a:alphaModFix/>
          </a:blip>
          <a:stretch>
            <a:fillRect/>
          </a:stretch>
        </p:blipFill>
        <p:spPr>
          <a:xfrm>
            <a:off x="3495250" y="941612"/>
            <a:ext cx="5648751" cy="976025"/>
          </a:xfrm>
          <a:prstGeom prst="rect">
            <a:avLst/>
          </a:prstGeom>
          <a:noFill/>
          <a:ln>
            <a:noFill/>
          </a:ln>
        </p:spPr>
      </p:pic>
      <p:pic>
        <p:nvPicPr>
          <p:cNvPr id="461" name="Google Shape;461;p22"/>
          <p:cNvPicPr preferRelativeResize="0"/>
          <p:nvPr/>
        </p:nvPicPr>
        <p:blipFill>
          <a:blip r:embed="rId17">
            <a:alphaModFix/>
          </a:blip>
          <a:stretch>
            <a:fillRect/>
          </a:stretch>
        </p:blipFill>
        <p:spPr>
          <a:xfrm>
            <a:off x="3495250" y="2599473"/>
            <a:ext cx="5648752" cy="976025"/>
          </a:xfrm>
          <a:prstGeom prst="rect">
            <a:avLst/>
          </a:prstGeom>
          <a:noFill/>
          <a:ln>
            <a:noFill/>
          </a:ln>
        </p:spPr>
      </p:pic>
      <p:sp>
        <p:nvSpPr>
          <p:cNvPr id="462" name="Google Shape;462;p22"/>
          <p:cNvSpPr txBox="1"/>
          <p:nvPr/>
        </p:nvSpPr>
        <p:spPr>
          <a:xfrm>
            <a:off x="115025" y="259775"/>
            <a:ext cx="29457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Sono presenti due tipologie di domanda: aperta e chiusa.</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Per la domanda aperta abbiamo un campo testuale per inserire la risposta.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Per la domanda chiusa abbiamo diverse opzioni tra cui scegliere.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66" name="Shape 466"/>
        <p:cNvGrpSpPr/>
        <p:nvPr/>
      </p:nvGrpSpPr>
      <p:grpSpPr>
        <a:xfrm>
          <a:off x="0" y="0"/>
          <a:ext cx="0" cy="0"/>
          <a:chOff x="0" y="0"/>
          <a:chExt cx="0" cy="0"/>
        </a:xfrm>
      </p:grpSpPr>
      <p:grpSp>
        <p:nvGrpSpPr>
          <p:cNvPr id="467" name="Google Shape;467;p23"/>
          <p:cNvGrpSpPr/>
          <p:nvPr/>
        </p:nvGrpSpPr>
        <p:grpSpPr>
          <a:xfrm>
            <a:off x="-5362925" y="3589500"/>
            <a:ext cx="16559400" cy="1554000"/>
            <a:chOff x="-6850750" y="3589500"/>
            <a:chExt cx="16559400" cy="1554000"/>
          </a:xfrm>
        </p:grpSpPr>
        <p:sp>
          <p:nvSpPr>
            <p:cNvPr id="468" name="Google Shape;468;p23"/>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5290550" y="3589500"/>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23"/>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3"/>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3"/>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23"/>
          <p:cNvGrpSpPr/>
          <p:nvPr/>
        </p:nvGrpSpPr>
        <p:grpSpPr>
          <a:xfrm>
            <a:off x="865248" y="4383988"/>
            <a:ext cx="661500" cy="661513"/>
            <a:chOff x="865248" y="4384013"/>
            <a:chExt cx="661500" cy="661513"/>
          </a:xfrm>
        </p:grpSpPr>
        <p:sp>
          <p:nvSpPr>
            <p:cNvPr id="481" name="Google Shape;481;p23"/>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2" name="Google Shape;482;p23"/>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483" name="Google Shape;483;p23"/>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484" name="Google Shape;484;p23"/>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485" name="Google Shape;485;p23"/>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486" name="Google Shape;486;p23"/>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487" name="Google Shape;487;p23"/>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488" name="Google Shape;488;p23"/>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489" name="Google Shape;489;p23"/>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490" name="Google Shape;490;p23"/>
          <p:cNvPicPr preferRelativeResize="0"/>
          <p:nvPr/>
        </p:nvPicPr>
        <p:blipFill>
          <a:blip r:embed="rId11">
            <a:alphaModFix/>
          </a:blip>
          <a:stretch>
            <a:fillRect/>
          </a:stretch>
        </p:blipFill>
        <p:spPr>
          <a:xfrm>
            <a:off x="6154762" y="4421963"/>
            <a:ext cx="585576" cy="585576"/>
          </a:xfrm>
          <a:prstGeom prst="rect">
            <a:avLst/>
          </a:prstGeom>
          <a:noFill/>
          <a:ln>
            <a:noFill/>
          </a:ln>
        </p:spPr>
      </p:pic>
      <p:grpSp>
        <p:nvGrpSpPr>
          <p:cNvPr id="491" name="Google Shape;491;p23"/>
          <p:cNvGrpSpPr/>
          <p:nvPr/>
        </p:nvGrpSpPr>
        <p:grpSpPr>
          <a:xfrm>
            <a:off x="6867030" y="3678151"/>
            <a:ext cx="661500" cy="661500"/>
            <a:chOff x="6867030" y="4384026"/>
            <a:chExt cx="661500" cy="661500"/>
          </a:xfrm>
        </p:grpSpPr>
        <p:sp>
          <p:nvSpPr>
            <p:cNvPr id="492" name="Google Shape;492;p23"/>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3" name="Google Shape;493;p23"/>
            <p:cNvPicPr preferRelativeResize="0"/>
            <p:nvPr/>
          </p:nvPicPr>
          <p:blipFill>
            <a:blip r:embed="rId12">
              <a:alphaModFix/>
            </a:blip>
            <a:stretch>
              <a:fillRect/>
            </a:stretch>
          </p:blipFill>
          <p:spPr>
            <a:xfrm>
              <a:off x="6958650" y="4479863"/>
              <a:ext cx="478250" cy="478250"/>
            </a:xfrm>
            <a:prstGeom prst="rect">
              <a:avLst/>
            </a:prstGeom>
            <a:noFill/>
            <a:ln>
              <a:noFill/>
            </a:ln>
          </p:spPr>
        </p:pic>
      </p:grpSp>
      <p:pic>
        <p:nvPicPr>
          <p:cNvPr id="494" name="Google Shape;494;p23"/>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495" name="Google Shape;495;p23"/>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496" name="Google Shape;496;p23"/>
          <p:cNvGrpSpPr/>
          <p:nvPr/>
        </p:nvGrpSpPr>
        <p:grpSpPr>
          <a:xfrm>
            <a:off x="865248" y="4388238"/>
            <a:ext cx="661500" cy="661500"/>
            <a:chOff x="865248" y="4388238"/>
            <a:chExt cx="661500" cy="661500"/>
          </a:xfrm>
        </p:grpSpPr>
        <p:sp>
          <p:nvSpPr>
            <p:cNvPr id="497" name="Google Shape;497;p23"/>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98" name="Google Shape;498;p23"/>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499" name="Google Shape;499;p23"/>
          <p:cNvGrpSpPr/>
          <p:nvPr/>
        </p:nvGrpSpPr>
        <p:grpSpPr>
          <a:xfrm>
            <a:off x="1615471" y="4384013"/>
            <a:ext cx="661500" cy="661513"/>
            <a:chOff x="1615471" y="4384013"/>
            <a:chExt cx="661500" cy="661513"/>
          </a:xfrm>
        </p:grpSpPr>
        <p:sp>
          <p:nvSpPr>
            <p:cNvPr id="500" name="Google Shape;500;p23"/>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1" name="Google Shape;501;p23"/>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502" name="Google Shape;502;p23"/>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PREMIO</a:t>
            </a:r>
            <a:endParaRPr b="1">
              <a:solidFill>
                <a:srgbClr val="33691E"/>
              </a:solidFill>
            </a:endParaRPr>
          </a:p>
        </p:txBody>
      </p:sp>
      <p:pic>
        <p:nvPicPr>
          <p:cNvPr id="503" name="Google Shape;503;p23"/>
          <p:cNvPicPr preferRelativeResize="0"/>
          <p:nvPr/>
        </p:nvPicPr>
        <p:blipFill>
          <a:blip r:embed="rId16">
            <a:alphaModFix/>
          </a:blip>
          <a:stretch>
            <a:fillRect/>
          </a:stretch>
        </p:blipFill>
        <p:spPr>
          <a:xfrm>
            <a:off x="5458200" y="0"/>
            <a:ext cx="3685801" cy="1901388"/>
          </a:xfrm>
          <a:prstGeom prst="rect">
            <a:avLst/>
          </a:prstGeom>
          <a:noFill/>
          <a:ln>
            <a:noFill/>
          </a:ln>
        </p:spPr>
      </p:pic>
      <p:pic>
        <p:nvPicPr>
          <p:cNvPr id="504" name="Google Shape;504;p23"/>
          <p:cNvPicPr preferRelativeResize="0"/>
          <p:nvPr/>
        </p:nvPicPr>
        <p:blipFill>
          <a:blip r:embed="rId17">
            <a:alphaModFix/>
          </a:blip>
          <a:stretch>
            <a:fillRect/>
          </a:stretch>
        </p:blipFill>
        <p:spPr>
          <a:xfrm>
            <a:off x="5458200" y="2212213"/>
            <a:ext cx="3694125" cy="1155125"/>
          </a:xfrm>
          <a:prstGeom prst="rect">
            <a:avLst/>
          </a:prstGeom>
          <a:noFill/>
          <a:ln>
            <a:noFill/>
          </a:ln>
        </p:spPr>
      </p:pic>
      <p:sp>
        <p:nvSpPr>
          <p:cNvPr id="505" name="Google Shape;505;p23"/>
          <p:cNvSpPr txBox="1"/>
          <p:nvPr/>
        </p:nvSpPr>
        <p:spPr>
          <a:xfrm>
            <a:off x="119338" y="482425"/>
            <a:ext cx="37425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L’amministratore crea un premio per renderlo disponibile.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Per l’assegnazione del premio si deve scegliere un utente, ed assegnare il premio tra quelli disponibili. Inoltre è possibile ricevere dei premi predefiniti in maniera automatica.</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09" name="Shape 509"/>
        <p:cNvGrpSpPr/>
        <p:nvPr/>
      </p:nvGrpSpPr>
      <p:grpSpPr>
        <a:xfrm>
          <a:off x="0" y="0"/>
          <a:ext cx="0" cy="0"/>
          <a:chOff x="0" y="0"/>
          <a:chExt cx="0" cy="0"/>
        </a:xfrm>
      </p:grpSpPr>
      <p:grpSp>
        <p:nvGrpSpPr>
          <p:cNvPr id="510" name="Google Shape;510;p24"/>
          <p:cNvGrpSpPr/>
          <p:nvPr/>
        </p:nvGrpSpPr>
        <p:grpSpPr>
          <a:xfrm>
            <a:off x="-5323350" y="3589775"/>
            <a:ext cx="16559400" cy="1553725"/>
            <a:chOff x="-6850750" y="3589775"/>
            <a:chExt cx="16559400" cy="1553725"/>
          </a:xfrm>
        </p:grpSpPr>
        <p:sp>
          <p:nvSpPr>
            <p:cNvPr id="511" name="Google Shape;511;p24"/>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6001100"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24"/>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24"/>
          <p:cNvGrpSpPr/>
          <p:nvPr/>
        </p:nvGrpSpPr>
        <p:grpSpPr>
          <a:xfrm>
            <a:off x="865248" y="4383988"/>
            <a:ext cx="661500" cy="661513"/>
            <a:chOff x="865248" y="4384013"/>
            <a:chExt cx="661500" cy="661513"/>
          </a:xfrm>
        </p:grpSpPr>
        <p:sp>
          <p:nvSpPr>
            <p:cNvPr id="524" name="Google Shape;524;p24"/>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5" name="Google Shape;525;p24"/>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526" name="Google Shape;526;p24"/>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527" name="Google Shape;527;p24"/>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528" name="Google Shape;528;p24"/>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529" name="Google Shape;529;p24"/>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530" name="Google Shape;530;p24"/>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531" name="Google Shape;531;p24"/>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532" name="Google Shape;532;p24"/>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533" name="Google Shape;533;p24"/>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534" name="Google Shape;534;p24"/>
          <p:cNvPicPr preferRelativeResize="0"/>
          <p:nvPr/>
        </p:nvPicPr>
        <p:blipFill>
          <a:blip r:embed="rId12">
            <a:alphaModFix/>
          </a:blip>
          <a:stretch>
            <a:fillRect/>
          </a:stretch>
        </p:blipFill>
        <p:spPr>
          <a:xfrm>
            <a:off x="6958650" y="4479863"/>
            <a:ext cx="478250" cy="478250"/>
          </a:xfrm>
          <a:prstGeom prst="rect">
            <a:avLst/>
          </a:prstGeom>
          <a:noFill/>
          <a:ln>
            <a:noFill/>
          </a:ln>
        </p:spPr>
      </p:pic>
      <p:grpSp>
        <p:nvGrpSpPr>
          <p:cNvPr id="535" name="Google Shape;535;p24"/>
          <p:cNvGrpSpPr/>
          <p:nvPr/>
        </p:nvGrpSpPr>
        <p:grpSpPr>
          <a:xfrm>
            <a:off x="7617253" y="3678151"/>
            <a:ext cx="661500" cy="661500"/>
            <a:chOff x="7617253" y="4384026"/>
            <a:chExt cx="661500" cy="661500"/>
          </a:xfrm>
        </p:grpSpPr>
        <p:sp>
          <p:nvSpPr>
            <p:cNvPr id="536" name="Google Shape;536;p24"/>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7" name="Google Shape;537;p24"/>
            <p:cNvPicPr preferRelativeResize="0"/>
            <p:nvPr/>
          </p:nvPicPr>
          <p:blipFill>
            <a:blip r:embed="rId13">
              <a:alphaModFix/>
            </a:blip>
            <a:stretch>
              <a:fillRect/>
            </a:stretch>
          </p:blipFill>
          <p:spPr>
            <a:xfrm>
              <a:off x="7708875" y="4427188"/>
              <a:ext cx="478250" cy="445063"/>
            </a:xfrm>
            <a:prstGeom prst="rect">
              <a:avLst/>
            </a:prstGeom>
            <a:noFill/>
            <a:ln>
              <a:noFill/>
            </a:ln>
          </p:spPr>
        </p:pic>
      </p:grpSp>
      <p:pic>
        <p:nvPicPr>
          <p:cNvPr id="538" name="Google Shape;538;p24"/>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539" name="Google Shape;539;p24"/>
          <p:cNvGrpSpPr/>
          <p:nvPr/>
        </p:nvGrpSpPr>
        <p:grpSpPr>
          <a:xfrm>
            <a:off x="865248" y="4388238"/>
            <a:ext cx="661500" cy="661500"/>
            <a:chOff x="865248" y="4388238"/>
            <a:chExt cx="661500" cy="661500"/>
          </a:xfrm>
        </p:grpSpPr>
        <p:sp>
          <p:nvSpPr>
            <p:cNvPr id="540" name="Google Shape;540;p24"/>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1" name="Google Shape;541;p24"/>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542" name="Google Shape;542;p24"/>
          <p:cNvGrpSpPr/>
          <p:nvPr/>
        </p:nvGrpSpPr>
        <p:grpSpPr>
          <a:xfrm>
            <a:off x="1615471" y="4384013"/>
            <a:ext cx="661500" cy="661513"/>
            <a:chOff x="1615471" y="4384013"/>
            <a:chExt cx="661500" cy="661513"/>
          </a:xfrm>
        </p:grpSpPr>
        <p:sp>
          <p:nvSpPr>
            <p:cNvPr id="543" name="Google Shape;543;p24"/>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44" name="Google Shape;544;p24"/>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545" name="Google Shape;545;p24"/>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STATISTICHE</a:t>
            </a:r>
            <a:endParaRPr b="1">
              <a:solidFill>
                <a:srgbClr val="33691E"/>
              </a:solidFill>
            </a:endParaRPr>
          </a:p>
        </p:txBody>
      </p:sp>
      <p:pic>
        <p:nvPicPr>
          <p:cNvPr id="546" name="Google Shape;546;p24"/>
          <p:cNvPicPr preferRelativeResize="0"/>
          <p:nvPr/>
        </p:nvPicPr>
        <p:blipFill>
          <a:blip r:embed="rId16">
            <a:alphaModFix/>
          </a:blip>
          <a:stretch>
            <a:fillRect/>
          </a:stretch>
        </p:blipFill>
        <p:spPr>
          <a:xfrm>
            <a:off x="4171724" y="136255"/>
            <a:ext cx="4972274" cy="3453520"/>
          </a:xfrm>
          <a:prstGeom prst="rect">
            <a:avLst/>
          </a:prstGeom>
          <a:noFill/>
          <a:ln>
            <a:noFill/>
          </a:ln>
        </p:spPr>
      </p:pic>
      <p:sp>
        <p:nvSpPr>
          <p:cNvPr id="547" name="Google Shape;547;p24"/>
          <p:cNvSpPr txBox="1"/>
          <p:nvPr/>
        </p:nvSpPr>
        <p:spPr>
          <a:xfrm>
            <a:off x="81650" y="1098363"/>
            <a:ext cx="3503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Grafici relativi alla distribuzione delle opzioni delle risposte chiuse visualizzabili dal solo creatore del sondaggio.</a:t>
            </a:r>
            <a:endParaRPr/>
          </a:p>
          <a:p>
            <a:pPr indent="0" lvl="0" marL="0" rtl="0" algn="l">
              <a:spcBef>
                <a:spcPts val="0"/>
              </a:spcBef>
              <a:spcAft>
                <a:spcPts val="0"/>
              </a:spcAft>
              <a:buNone/>
            </a:pPr>
            <a:r>
              <a:rPr lang="it"/>
              <a:t>Ogni domanda presenta un istogramma a se, per le risposte relative ad essa.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1" name="Shape 551"/>
        <p:cNvGrpSpPr/>
        <p:nvPr/>
      </p:nvGrpSpPr>
      <p:grpSpPr>
        <a:xfrm>
          <a:off x="0" y="0"/>
          <a:ext cx="0" cy="0"/>
          <a:chOff x="0" y="0"/>
          <a:chExt cx="0" cy="0"/>
        </a:xfrm>
      </p:grpSpPr>
      <p:grpSp>
        <p:nvGrpSpPr>
          <p:cNvPr id="552" name="Google Shape;552;p25"/>
          <p:cNvGrpSpPr/>
          <p:nvPr/>
        </p:nvGrpSpPr>
        <p:grpSpPr>
          <a:xfrm>
            <a:off x="-5323350" y="3589775"/>
            <a:ext cx="16559400" cy="1553725"/>
            <a:chOff x="-6850750" y="3589775"/>
            <a:chExt cx="16559400" cy="1553725"/>
          </a:xfrm>
        </p:grpSpPr>
        <p:sp>
          <p:nvSpPr>
            <p:cNvPr id="553" name="Google Shape;553;p25"/>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6751425"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25"/>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5"/>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5"/>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5"/>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5"/>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5"/>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25"/>
          <p:cNvGrpSpPr/>
          <p:nvPr/>
        </p:nvGrpSpPr>
        <p:grpSpPr>
          <a:xfrm>
            <a:off x="865248" y="4383988"/>
            <a:ext cx="661500" cy="661513"/>
            <a:chOff x="865248" y="4384013"/>
            <a:chExt cx="661500" cy="661513"/>
          </a:xfrm>
        </p:grpSpPr>
        <p:sp>
          <p:nvSpPr>
            <p:cNvPr id="566" name="Google Shape;566;p25"/>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7" name="Google Shape;567;p25"/>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568" name="Google Shape;568;p25"/>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569" name="Google Shape;569;p25"/>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570" name="Google Shape;570;p25"/>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571" name="Google Shape;571;p25"/>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572" name="Google Shape;572;p25"/>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573" name="Google Shape;573;p25"/>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574" name="Google Shape;574;p25"/>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575" name="Google Shape;575;p25"/>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576" name="Google Shape;576;p25"/>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577" name="Google Shape;577;p25"/>
          <p:cNvPicPr preferRelativeResize="0"/>
          <p:nvPr/>
        </p:nvPicPr>
        <p:blipFill>
          <a:blip r:embed="rId13">
            <a:alphaModFix/>
          </a:blip>
          <a:stretch>
            <a:fillRect/>
          </a:stretch>
        </p:blipFill>
        <p:spPr>
          <a:xfrm>
            <a:off x="7708875" y="4427188"/>
            <a:ext cx="478250" cy="445063"/>
          </a:xfrm>
          <a:prstGeom prst="rect">
            <a:avLst/>
          </a:prstGeom>
          <a:noFill/>
          <a:ln>
            <a:noFill/>
          </a:ln>
        </p:spPr>
      </p:pic>
      <p:grpSp>
        <p:nvGrpSpPr>
          <p:cNvPr id="578" name="Google Shape;578;p25"/>
          <p:cNvGrpSpPr/>
          <p:nvPr/>
        </p:nvGrpSpPr>
        <p:grpSpPr>
          <a:xfrm>
            <a:off x="8367476" y="3678151"/>
            <a:ext cx="661500" cy="661500"/>
            <a:chOff x="8367476" y="4384026"/>
            <a:chExt cx="661500" cy="661500"/>
          </a:xfrm>
        </p:grpSpPr>
        <p:sp>
          <p:nvSpPr>
            <p:cNvPr id="579" name="Google Shape;579;p25"/>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0" name="Google Shape;580;p25"/>
            <p:cNvPicPr preferRelativeResize="0"/>
            <p:nvPr/>
          </p:nvPicPr>
          <p:blipFill>
            <a:blip r:embed="rId14">
              <a:alphaModFix/>
            </a:blip>
            <a:stretch>
              <a:fillRect/>
            </a:stretch>
          </p:blipFill>
          <p:spPr>
            <a:xfrm>
              <a:off x="8459100" y="4479857"/>
              <a:ext cx="478250" cy="478250"/>
            </a:xfrm>
            <a:prstGeom prst="rect">
              <a:avLst/>
            </a:prstGeom>
            <a:noFill/>
            <a:ln>
              <a:noFill/>
            </a:ln>
          </p:spPr>
        </p:pic>
      </p:grpSp>
      <p:grpSp>
        <p:nvGrpSpPr>
          <p:cNvPr id="581" name="Google Shape;581;p25"/>
          <p:cNvGrpSpPr/>
          <p:nvPr/>
        </p:nvGrpSpPr>
        <p:grpSpPr>
          <a:xfrm>
            <a:off x="865248" y="4388238"/>
            <a:ext cx="661500" cy="661500"/>
            <a:chOff x="865248" y="4388238"/>
            <a:chExt cx="661500" cy="661500"/>
          </a:xfrm>
        </p:grpSpPr>
        <p:sp>
          <p:nvSpPr>
            <p:cNvPr id="582" name="Google Shape;582;p25"/>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3" name="Google Shape;583;p25"/>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584" name="Google Shape;584;p25"/>
          <p:cNvGrpSpPr/>
          <p:nvPr/>
        </p:nvGrpSpPr>
        <p:grpSpPr>
          <a:xfrm>
            <a:off x="1615471" y="4384013"/>
            <a:ext cx="661500" cy="661513"/>
            <a:chOff x="1615471" y="4384013"/>
            <a:chExt cx="661500" cy="661513"/>
          </a:xfrm>
        </p:grpSpPr>
        <p:sp>
          <p:nvSpPr>
            <p:cNvPr id="585" name="Google Shape;585;p25"/>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6" name="Google Shape;586;p25"/>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587" name="Google Shape;587;p25"/>
          <p:cNvSpPr/>
          <p:nvPr/>
        </p:nvSpPr>
        <p:spPr>
          <a:xfrm>
            <a:off x="2809164" y="386700"/>
            <a:ext cx="3525646" cy="1178507"/>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33691E"/>
                </a:solidFill>
                <a:latin typeface="Arial"/>
              </a:rPr>
              <a:t>FINE</a:t>
            </a:r>
          </a:p>
        </p:txBody>
      </p:sp>
      <p:sp>
        <p:nvSpPr>
          <p:cNvPr id="588" name="Google Shape;588;p25"/>
          <p:cNvSpPr txBox="1"/>
          <p:nvPr/>
        </p:nvSpPr>
        <p:spPr>
          <a:xfrm>
            <a:off x="3389100" y="1775188"/>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STRUMENTI UTILIZZATI:</a:t>
            </a:r>
            <a:endParaRPr b="1">
              <a:solidFill>
                <a:srgbClr val="33691E"/>
              </a:solidFill>
            </a:endParaRPr>
          </a:p>
        </p:txBody>
      </p:sp>
      <p:pic>
        <p:nvPicPr>
          <p:cNvPr id="589" name="Google Shape;589;p25"/>
          <p:cNvPicPr preferRelativeResize="0"/>
          <p:nvPr/>
        </p:nvPicPr>
        <p:blipFill>
          <a:blip r:embed="rId16">
            <a:alphaModFix/>
          </a:blip>
          <a:stretch>
            <a:fillRect/>
          </a:stretch>
        </p:blipFill>
        <p:spPr>
          <a:xfrm>
            <a:off x="206650" y="220362"/>
            <a:ext cx="1361650" cy="1361650"/>
          </a:xfrm>
          <a:prstGeom prst="rect">
            <a:avLst/>
          </a:prstGeom>
          <a:noFill/>
          <a:ln>
            <a:noFill/>
          </a:ln>
        </p:spPr>
      </p:pic>
      <p:pic>
        <p:nvPicPr>
          <p:cNvPr id="590" name="Google Shape;590;p25"/>
          <p:cNvPicPr preferRelativeResize="0"/>
          <p:nvPr/>
        </p:nvPicPr>
        <p:blipFill>
          <a:blip r:embed="rId17">
            <a:alphaModFix/>
          </a:blip>
          <a:stretch>
            <a:fillRect/>
          </a:stretch>
        </p:blipFill>
        <p:spPr>
          <a:xfrm>
            <a:off x="206650" y="2285425"/>
            <a:ext cx="1361650" cy="1361650"/>
          </a:xfrm>
          <a:prstGeom prst="rect">
            <a:avLst/>
          </a:prstGeom>
          <a:noFill/>
          <a:ln>
            <a:noFill/>
          </a:ln>
        </p:spPr>
      </p:pic>
      <p:pic>
        <p:nvPicPr>
          <p:cNvPr id="591" name="Google Shape;591;p25"/>
          <p:cNvPicPr preferRelativeResize="0"/>
          <p:nvPr/>
        </p:nvPicPr>
        <p:blipFill>
          <a:blip r:embed="rId18">
            <a:alphaModFix/>
          </a:blip>
          <a:stretch>
            <a:fillRect/>
          </a:stretch>
        </p:blipFill>
        <p:spPr>
          <a:xfrm>
            <a:off x="7681176" y="2385359"/>
            <a:ext cx="1200184" cy="1178501"/>
          </a:xfrm>
          <a:prstGeom prst="rect">
            <a:avLst/>
          </a:prstGeom>
          <a:noFill/>
          <a:ln>
            <a:noFill/>
          </a:ln>
        </p:spPr>
      </p:pic>
      <p:pic>
        <p:nvPicPr>
          <p:cNvPr id="592" name="Google Shape;592;p25"/>
          <p:cNvPicPr preferRelativeResize="0"/>
          <p:nvPr/>
        </p:nvPicPr>
        <p:blipFill>
          <a:blip r:embed="rId19">
            <a:alphaModFix/>
          </a:blip>
          <a:stretch>
            <a:fillRect/>
          </a:stretch>
        </p:blipFill>
        <p:spPr>
          <a:xfrm>
            <a:off x="7617250" y="237174"/>
            <a:ext cx="1328026" cy="1328026"/>
          </a:xfrm>
          <a:prstGeom prst="rect">
            <a:avLst/>
          </a:prstGeom>
          <a:noFill/>
          <a:ln>
            <a:noFill/>
          </a:ln>
        </p:spPr>
      </p:pic>
      <p:pic>
        <p:nvPicPr>
          <p:cNvPr id="593" name="Google Shape;593;p25"/>
          <p:cNvPicPr preferRelativeResize="0"/>
          <p:nvPr/>
        </p:nvPicPr>
        <p:blipFill>
          <a:blip r:embed="rId20">
            <a:alphaModFix/>
          </a:blip>
          <a:stretch>
            <a:fillRect/>
          </a:stretch>
        </p:blipFill>
        <p:spPr>
          <a:xfrm>
            <a:off x="3480478" y="2417885"/>
            <a:ext cx="2183034" cy="1178501"/>
          </a:xfrm>
          <a:prstGeom prst="rect">
            <a:avLst/>
          </a:prstGeom>
          <a:noFill/>
          <a:ln>
            <a:noFill/>
          </a:ln>
        </p:spPr>
      </p:pic>
      <p:pic>
        <p:nvPicPr>
          <p:cNvPr id="594" name="Google Shape;594;p25"/>
          <p:cNvPicPr preferRelativeResize="0"/>
          <p:nvPr/>
        </p:nvPicPr>
        <p:blipFill>
          <a:blip r:embed="rId21">
            <a:alphaModFix/>
          </a:blip>
          <a:stretch>
            <a:fillRect/>
          </a:stretch>
        </p:blipFill>
        <p:spPr>
          <a:xfrm>
            <a:off x="5936438" y="2385386"/>
            <a:ext cx="1361651" cy="1361651"/>
          </a:xfrm>
          <a:prstGeom prst="rect">
            <a:avLst/>
          </a:prstGeom>
          <a:noFill/>
          <a:ln>
            <a:noFill/>
          </a:ln>
        </p:spPr>
      </p:pic>
      <p:pic>
        <p:nvPicPr>
          <p:cNvPr id="595" name="Google Shape;595;p25"/>
          <p:cNvPicPr preferRelativeResize="0"/>
          <p:nvPr/>
        </p:nvPicPr>
        <p:blipFill>
          <a:blip r:embed="rId22">
            <a:alphaModFix/>
          </a:blip>
          <a:stretch>
            <a:fillRect/>
          </a:stretch>
        </p:blipFill>
        <p:spPr>
          <a:xfrm>
            <a:off x="1882538" y="2431175"/>
            <a:ext cx="1118980" cy="1270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 name="Shape 91"/>
        <p:cNvGrpSpPr/>
        <p:nvPr/>
      </p:nvGrpSpPr>
      <p:grpSpPr>
        <a:xfrm>
          <a:off x="0" y="0"/>
          <a:ext cx="0" cy="0"/>
          <a:chOff x="0" y="0"/>
          <a:chExt cx="0" cy="0"/>
        </a:xfrm>
      </p:grpSpPr>
      <p:grpSp>
        <p:nvGrpSpPr>
          <p:cNvPr id="92" name="Google Shape;92;p14"/>
          <p:cNvGrpSpPr/>
          <p:nvPr/>
        </p:nvGrpSpPr>
        <p:grpSpPr>
          <a:xfrm>
            <a:off x="-6850750" y="3589775"/>
            <a:ext cx="16559400" cy="1553725"/>
            <a:chOff x="-6850750" y="3589775"/>
            <a:chExt cx="16559400" cy="1553725"/>
          </a:xfrm>
        </p:grpSpPr>
        <p:sp>
          <p:nvSpPr>
            <p:cNvPr id="93" name="Google Shape;93;p14"/>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26375"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4"/>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4"/>
          <p:cNvPicPr preferRelativeResize="0"/>
          <p:nvPr/>
        </p:nvPicPr>
        <p:blipFill>
          <a:blip r:embed="rId3">
            <a:alphaModFix/>
          </a:blip>
          <a:stretch>
            <a:fillRect/>
          </a:stretch>
        </p:blipFill>
        <p:spPr>
          <a:xfrm>
            <a:off x="1680513" y="4384013"/>
            <a:ext cx="531414" cy="531414"/>
          </a:xfrm>
          <a:prstGeom prst="rect">
            <a:avLst/>
          </a:prstGeom>
          <a:noFill/>
          <a:ln>
            <a:noFill/>
          </a:ln>
        </p:spPr>
      </p:pic>
      <p:grpSp>
        <p:nvGrpSpPr>
          <p:cNvPr id="107" name="Google Shape;107;p14"/>
          <p:cNvGrpSpPr/>
          <p:nvPr/>
        </p:nvGrpSpPr>
        <p:grpSpPr>
          <a:xfrm>
            <a:off x="115025" y="3678426"/>
            <a:ext cx="661500" cy="661500"/>
            <a:chOff x="115025" y="4384026"/>
            <a:chExt cx="661500" cy="661500"/>
          </a:xfrm>
        </p:grpSpPr>
        <p:sp>
          <p:nvSpPr>
            <p:cNvPr id="108" name="Google Shape;108;p14"/>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9" name="Google Shape;109;p14"/>
            <p:cNvPicPr preferRelativeResize="0"/>
            <p:nvPr/>
          </p:nvPicPr>
          <p:blipFill>
            <a:blip r:embed="rId4">
              <a:alphaModFix/>
            </a:blip>
            <a:stretch>
              <a:fillRect/>
            </a:stretch>
          </p:blipFill>
          <p:spPr>
            <a:xfrm>
              <a:off x="206638" y="4489050"/>
              <a:ext cx="478269" cy="451450"/>
            </a:xfrm>
            <a:prstGeom prst="rect">
              <a:avLst/>
            </a:prstGeom>
            <a:noFill/>
            <a:ln>
              <a:noFill/>
            </a:ln>
          </p:spPr>
        </p:pic>
      </p:grpSp>
      <p:pic>
        <p:nvPicPr>
          <p:cNvPr id="110" name="Google Shape;110;p14"/>
          <p:cNvPicPr preferRelativeResize="0"/>
          <p:nvPr/>
        </p:nvPicPr>
        <p:blipFill>
          <a:blip r:embed="rId5">
            <a:alphaModFix/>
          </a:blip>
          <a:stretch>
            <a:fillRect/>
          </a:stretch>
        </p:blipFill>
        <p:spPr>
          <a:xfrm>
            <a:off x="2321338" y="4339662"/>
            <a:ext cx="750226" cy="750226"/>
          </a:xfrm>
          <a:prstGeom prst="rect">
            <a:avLst/>
          </a:prstGeom>
          <a:noFill/>
          <a:ln>
            <a:noFill/>
          </a:ln>
        </p:spPr>
      </p:pic>
      <p:pic>
        <p:nvPicPr>
          <p:cNvPr id="111" name="Google Shape;111;p14"/>
          <p:cNvPicPr preferRelativeResize="0"/>
          <p:nvPr/>
        </p:nvPicPr>
        <p:blipFill>
          <a:blip r:embed="rId6">
            <a:alphaModFix/>
          </a:blip>
          <a:stretch>
            <a:fillRect/>
          </a:stretch>
        </p:blipFill>
        <p:spPr>
          <a:xfrm>
            <a:off x="3203163" y="4449061"/>
            <a:ext cx="531400" cy="531400"/>
          </a:xfrm>
          <a:prstGeom prst="rect">
            <a:avLst/>
          </a:prstGeom>
          <a:noFill/>
          <a:ln>
            <a:noFill/>
          </a:ln>
        </p:spPr>
      </p:pic>
      <p:pic>
        <p:nvPicPr>
          <p:cNvPr id="112" name="Google Shape;112;p14"/>
          <p:cNvPicPr preferRelativeResize="0"/>
          <p:nvPr/>
        </p:nvPicPr>
        <p:blipFill>
          <a:blip r:embed="rId7">
            <a:alphaModFix/>
          </a:blip>
          <a:stretch>
            <a:fillRect/>
          </a:stretch>
        </p:blipFill>
        <p:spPr>
          <a:xfrm>
            <a:off x="3957763" y="4475627"/>
            <a:ext cx="478250" cy="478250"/>
          </a:xfrm>
          <a:prstGeom prst="rect">
            <a:avLst/>
          </a:prstGeom>
          <a:noFill/>
          <a:ln>
            <a:noFill/>
          </a:ln>
        </p:spPr>
      </p:pic>
      <p:pic>
        <p:nvPicPr>
          <p:cNvPr id="113" name="Google Shape;113;p14"/>
          <p:cNvPicPr preferRelativeResize="0"/>
          <p:nvPr/>
        </p:nvPicPr>
        <p:blipFill>
          <a:blip r:embed="rId8">
            <a:alphaModFix/>
          </a:blip>
          <a:stretch>
            <a:fillRect/>
          </a:stretch>
        </p:blipFill>
        <p:spPr>
          <a:xfrm>
            <a:off x="4650100" y="4426188"/>
            <a:ext cx="585587" cy="585587"/>
          </a:xfrm>
          <a:prstGeom prst="rect">
            <a:avLst/>
          </a:prstGeom>
          <a:noFill/>
          <a:ln>
            <a:noFill/>
          </a:ln>
        </p:spPr>
      </p:pic>
      <p:pic>
        <p:nvPicPr>
          <p:cNvPr id="114" name="Google Shape;114;p14"/>
          <p:cNvPicPr preferRelativeResize="0"/>
          <p:nvPr/>
        </p:nvPicPr>
        <p:blipFill>
          <a:blip r:embed="rId9">
            <a:alphaModFix/>
          </a:blip>
          <a:stretch>
            <a:fillRect/>
          </a:stretch>
        </p:blipFill>
        <p:spPr>
          <a:xfrm>
            <a:off x="5458200" y="4410600"/>
            <a:ext cx="478248" cy="478248"/>
          </a:xfrm>
          <a:prstGeom prst="rect">
            <a:avLst/>
          </a:prstGeom>
          <a:noFill/>
          <a:ln>
            <a:noFill/>
          </a:ln>
        </p:spPr>
      </p:pic>
      <p:pic>
        <p:nvPicPr>
          <p:cNvPr id="115" name="Google Shape;115;p14"/>
          <p:cNvPicPr preferRelativeResize="0"/>
          <p:nvPr/>
        </p:nvPicPr>
        <p:blipFill>
          <a:blip r:embed="rId10">
            <a:alphaModFix/>
          </a:blip>
          <a:stretch>
            <a:fillRect/>
          </a:stretch>
        </p:blipFill>
        <p:spPr>
          <a:xfrm>
            <a:off x="6154762" y="4421963"/>
            <a:ext cx="585576" cy="585576"/>
          </a:xfrm>
          <a:prstGeom prst="rect">
            <a:avLst/>
          </a:prstGeom>
          <a:noFill/>
          <a:ln>
            <a:noFill/>
          </a:ln>
        </p:spPr>
      </p:pic>
      <p:pic>
        <p:nvPicPr>
          <p:cNvPr id="116" name="Google Shape;116;p14"/>
          <p:cNvPicPr preferRelativeResize="0"/>
          <p:nvPr/>
        </p:nvPicPr>
        <p:blipFill>
          <a:blip r:embed="rId11">
            <a:alphaModFix/>
          </a:blip>
          <a:stretch>
            <a:fillRect/>
          </a:stretch>
        </p:blipFill>
        <p:spPr>
          <a:xfrm>
            <a:off x="6958650" y="4479863"/>
            <a:ext cx="478250" cy="478250"/>
          </a:xfrm>
          <a:prstGeom prst="rect">
            <a:avLst/>
          </a:prstGeom>
          <a:noFill/>
          <a:ln>
            <a:noFill/>
          </a:ln>
        </p:spPr>
      </p:pic>
      <p:pic>
        <p:nvPicPr>
          <p:cNvPr id="117" name="Google Shape;117;p14"/>
          <p:cNvPicPr preferRelativeResize="0"/>
          <p:nvPr/>
        </p:nvPicPr>
        <p:blipFill>
          <a:blip r:embed="rId12">
            <a:alphaModFix/>
          </a:blip>
          <a:stretch>
            <a:fillRect/>
          </a:stretch>
        </p:blipFill>
        <p:spPr>
          <a:xfrm>
            <a:off x="7708875" y="4427188"/>
            <a:ext cx="478250" cy="445063"/>
          </a:xfrm>
          <a:prstGeom prst="rect">
            <a:avLst/>
          </a:prstGeom>
          <a:noFill/>
          <a:ln>
            <a:noFill/>
          </a:ln>
        </p:spPr>
      </p:pic>
      <p:pic>
        <p:nvPicPr>
          <p:cNvPr id="118" name="Google Shape;118;p14"/>
          <p:cNvPicPr preferRelativeResize="0"/>
          <p:nvPr/>
        </p:nvPicPr>
        <p:blipFill>
          <a:blip r:embed="rId13">
            <a:alphaModFix/>
          </a:blip>
          <a:stretch>
            <a:fillRect/>
          </a:stretch>
        </p:blipFill>
        <p:spPr>
          <a:xfrm>
            <a:off x="8459100" y="4479857"/>
            <a:ext cx="478250" cy="478250"/>
          </a:xfrm>
          <a:prstGeom prst="rect">
            <a:avLst/>
          </a:prstGeom>
          <a:noFill/>
          <a:ln>
            <a:noFill/>
          </a:ln>
        </p:spPr>
      </p:pic>
      <p:grpSp>
        <p:nvGrpSpPr>
          <p:cNvPr id="119" name="Google Shape;119;p14"/>
          <p:cNvGrpSpPr/>
          <p:nvPr/>
        </p:nvGrpSpPr>
        <p:grpSpPr>
          <a:xfrm>
            <a:off x="865248" y="4388238"/>
            <a:ext cx="661500" cy="661500"/>
            <a:chOff x="865248" y="4388238"/>
            <a:chExt cx="661500" cy="661500"/>
          </a:xfrm>
        </p:grpSpPr>
        <p:sp>
          <p:nvSpPr>
            <p:cNvPr id="120" name="Google Shape;120;p14"/>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14"/>
            <p:cNvPicPr preferRelativeResize="0"/>
            <p:nvPr/>
          </p:nvPicPr>
          <p:blipFill>
            <a:blip r:embed="rId14">
              <a:alphaModFix/>
            </a:blip>
            <a:stretch>
              <a:fillRect/>
            </a:stretch>
          </p:blipFill>
          <p:spPr>
            <a:xfrm>
              <a:off x="903196" y="4455475"/>
              <a:ext cx="585600" cy="527037"/>
            </a:xfrm>
            <a:prstGeom prst="rect">
              <a:avLst/>
            </a:prstGeom>
            <a:noFill/>
            <a:ln>
              <a:noFill/>
            </a:ln>
          </p:spPr>
        </p:pic>
      </p:grpSp>
      <p:sp>
        <p:nvSpPr>
          <p:cNvPr id="122" name="Google Shape;122;p14"/>
          <p:cNvSpPr txBox="1"/>
          <p:nvPr/>
        </p:nvSpPr>
        <p:spPr>
          <a:xfrm>
            <a:off x="115025" y="425775"/>
            <a:ext cx="9042900" cy="347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sz="800"/>
              <a:t>La piattaforma EFORM consente la creazione/gestione di sondaggi online. Ogni sondaggio dispone di un codice(univoco),un titolo,una data di creazione, una data di chiusura,uno stato,un	numero massimo di utenti partecipanti (maxutenti).</a:t>
            </a:r>
            <a:endParaRPr sz="800"/>
          </a:p>
          <a:p>
            <a:pPr indent="0" lvl="0" marL="0" rtl="0" algn="l">
              <a:spcBef>
                <a:spcPts val="0"/>
              </a:spcBef>
              <a:spcAft>
                <a:spcPts val="0"/>
              </a:spcAft>
              <a:buClr>
                <a:schemeClr val="dk1"/>
              </a:buClr>
              <a:buSzPts val="1100"/>
              <a:buFont typeface="Arial"/>
              <a:buNone/>
            </a:pPr>
            <a:r>
              <a:rPr lang="it" sz="800"/>
              <a:t>Lo stato è un campo ENUM con valori:APERTO o CHIUSO. Ogni sondaggio è composto da una o più domande: ogni domanda dispone di un id (intero auto-incrementale),</a:t>
            </a:r>
            <a:endParaRPr sz="800"/>
          </a:p>
          <a:p>
            <a:pPr indent="0" lvl="0" marL="0" rtl="0" algn="l">
              <a:spcBef>
                <a:spcPts val="0"/>
              </a:spcBef>
              <a:spcAft>
                <a:spcPts val="0"/>
              </a:spcAft>
              <a:buClr>
                <a:schemeClr val="dk1"/>
              </a:buClr>
              <a:buSzPts val="1100"/>
              <a:buFont typeface="Arial"/>
              <a:buNone/>
            </a:pPr>
            <a:r>
              <a:rPr lang="it" sz="800"/>
              <a:t>un testo, un’eventuale foto, un eventuale punteggio. Le domande appartengono a due tipologie (e solo ad esse): domande aperte o chiuse.</a:t>
            </a:r>
            <a:endParaRPr sz="800"/>
          </a:p>
          <a:p>
            <a:pPr indent="0" lvl="0" marL="0" rtl="0" algn="l">
              <a:spcBef>
                <a:spcPts val="0"/>
              </a:spcBef>
              <a:spcAft>
                <a:spcPts val="0"/>
              </a:spcAft>
              <a:buClr>
                <a:schemeClr val="dk1"/>
              </a:buClr>
              <a:buSzPts val="1100"/>
              <a:buFont typeface="Arial"/>
              <a:buNone/>
            </a:pPr>
            <a:r>
              <a:rPr lang="it" sz="800"/>
              <a:t>Le domande aperte dispongono anche di un numero massimo di caratteri(per la risposta). Le domande chiuse dispongono di un certo numero(&gt;1) di opzioni.</a:t>
            </a:r>
            <a:endParaRPr sz="800"/>
          </a:p>
          <a:p>
            <a:pPr indent="0" lvl="0" marL="0" rtl="0" algn="l">
              <a:spcBef>
                <a:spcPts val="0"/>
              </a:spcBef>
              <a:spcAft>
                <a:spcPts val="0"/>
              </a:spcAft>
              <a:buClr>
                <a:schemeClr val="dk1"/>
              </a:buClr>
              <a:buSzPts val="1100"/>
              <a:buFont typeface="Arial"/>
              <a:buNone/>
            </a:pPr>
            <a:r>
              <a:rPr lang="it" sz="800"/>
              <a:t>Ogni opzione dispone di un numero progressivo (univoco,ma solo per quella domanda)e di un testo. La stessa domanda può apparire in più sondaggi.</a:t>
            </a:r>
            <a:endParaRPr sz="800"/>
          </a:p>
          <a:p>
            <a:pPr indent="0" lvl="0" marL="0" rtl="0" algn="l">
              <a:spcBef>
                <a:spcPts val="0"/>
              </a:spcBef>
              <a:spcAft>
                <a:spcPts val="0"/>
              </a:spcAft>
              <a:buClr>
                <a:schemeClr val="dk1"/>
              </a:buClr>
              <a:buSzPts val="1100"/>
              <a:buFont typeface="Arial"/>
              <a:buNone/>
            </a:pPr>
            <a:r>
              <a:rPr lang="it" sz="800"/>
              <a:t>Ogni sondaggio dispone di un dominio che identifica il macro-argomento del sondaggio stesso. Ogni dominio consiste in una singola parola chiave</a:t>
            </a:r>
            <a:endParaRPr sz="800"/>
          </a:p>
          <a:p>
            <a:pPr indent="0" lvl="0" marL="0" rtl="0" algn="l">
              <a:spcBef>
                <a:spcPts val="0"/>
              </a:spcBef>
              <a:spcAft>
                <a:spcPts val="0"/>
              </a:spcAft>
              <a:buClr>
                <a:schemeClr val="dk1"/>
              </a:buClr>
              <a:buSzPts val="1100"/>
              <a:buFont typeface="Arial"/>
              <a:buNone/>
            </a:pPr>
            <a:r>
              <a:rPr lang="it" sz="800"/>
              <a:t>-univoca-(es.“cinema”) e di una descrizione (es.“sondaggi sul gradimento di film, attori e registi”). Si vogliono gestire le informazioni degli utenti </a:t>
            </a:r>
            <a:endParaRPr sz="800"/>
          </a:p>
          <a:p>
            <a:pPr indent="0" lvl="0" marL="0" rtl="0" algn="l">
              <a:spcBef>
                <a:spcPts val="0"/>
              </a:spcBef>
              <a:spcAft>
                <a:spcPts val="0"/>
              </a:spcAft>
              <a:buClr>
                <a:schemeClr val="dk1"/>
              </a:buClr>
              <a:buSzPts val="1100"/>
              <a:buFont typeface="Arial"/>
              <a:buNone/>
            </a:pPr>
            <a:r>
              <a:rPr lang="it" sz="800"/>
              <a:t>registrati nella piattaforma: ogni utente dispone di email, nome, cognome, anno e luogo di nascita e di un campo totale bonus (maggiori dettagli a seguire).</a:t>
            </a:r>
            <a:endParaRPr sz="800"/>
          </a:p>
          <a:p>
            <a:pPr indent="0" lvl="0" marL="0" rtl="0" algn="l">
              <a:spcBef>
                <a:spcPts val="0"/>
              </a:spcBef>
              <a:spcAft>
                <a:spcPts val="0"/>
              </a:spcAft>
              <a:buClr>
                <a:schemeClr val="dk1"/>
              </a:buClr>
              <a:buSzPts val="1100"/>
              <a:buFont typeface="Arial"/>
              <a:buNone/>
            </a:pPr>
            <a:r>
              <a:rPr lang="it" sz="800"/>
              <a:t>Ogni utente può manifestare il proprio interesse verso zero,uno o più domini tra quelli presenti sulla piattaforma. Alcuni utenti(ma non tutti) sono</a:t>
            </a:r>
            <a:endParaRPr sz="800"/>
          </a:p>
          <a:p>
            <a:pPr indent="0" lvl="0" marL="0" rtl="0" algn="l">
              <a:spcBef>
                <a:spcPts val="0"/>
              </a:spcBef>
              <a:spcAft>
                <a:spcPts val="0"/>
              </a:spcAft>
              <a:buClr>
                <a:schemeClr val="dk1"/>
              </a:buClr>
              <a:buSzPts val="1100"/>
              <a:buFont typeface="Arial"/>
              <a:buNone/>
            </a:pPr>
            <a:r>
              <a:rPr lang="it" sz="800"/>
              <a:t>utenti premium o utenti amministratori. Gli utenti premium dispongono anche di un campo data inizio abbonamento, data fine abbonamento e costo, e di un campo </a:t>
            </a:r>
            <a:endParaRPr sz="800"/>
          </a:p>
          <a:p>
            <a:pPr indent="0" lvl="0" marL="0" rtl="0" algn="l">
              <a:spcBef>
                <a:spcPts val="0"/>
              </a:spcBef>
              <a:spcAft>
                <a:spcPts val="0"/>
              </a:spcAft>
              <a:buClr>
                <a:schemeClr val="dk1"/>
              </a:buClr>
              <a:buSzPts val="1100"/>
              <a:buFont typeface="Arial"/>
              <a:buNone/>
            </a:pPr>
            <a:r>
              <a:rPr lang="it" sz="800"/>
              <a:t>#numsondaggi(ridondanza  concettuale). In aggiunta, sulla piattaforma possono registrarsi aziende:ogni azienda dispone di un codice fiscale, un nome, una sede,</a:t>
            </a:r>
            <a:endParaRPr sz="800"/>
          </a:p>
          <a:p>
            <a:pPr indent="0" lvl="0" marL="0" rtl="0" algn="l">
              <a:spcBef>
                <a:spcPts val="0"/>
              </a:spcBef>
              <a:spcAft>
                <a:spcPts val="0"/>
              </a:spcAft>
              <a:buClr>
                <a:schemeClr val="dk1"/>
              </a:buClr>
              <a:buSzPts val="1100"/>
              <a:buFont typeface="Arial"/>
              <a:buNone/>
            </a:pPr>
            <a:r>
              <a:rPr lang="it" sz="800"/>
              <a:t>un indirizzo email. Solo utenti premium	o aziende possono inserire domande e creare sondaggi: un sondaggio è associato ad un solo creatore(utente premium o azienda).</a:t>
            </a:r>
            <a:endParaRPr sz="800"/>
          </a:p>
          <a:p>
            <a:pPr indent="0" lvl="0" marL="0" rtl="0" algn="l">
              <a:spcBef>
                <a:spcPts val="0"/>
              </a:spcBef>
              <a:spcAft>
                <a:spcPts val="0"/>
              </a:spcAft>
              <a:buClr>
                <a:schemeClr val="dk1"/>
              </a:buClr>
              <a:buSzPts val="1100"/>
              <a:buFont typeface="Arial"/>
              <a:buNone/>
            </a:pPr>
            <a:r>
              <a:rPr lang="it" sz="800"/>
              <a:t>Ad ogni sondaggio è associata una lista di utenti (di qualsiasi categoria) della piattaforma che vi partecipano, a valle dell’accettazione di un invito. </a:t>
            </a:r>
            <a:endParaRPr sz="800"/>
          </a:p>
          <a:p>
            <a:pPr indent="0" lvl="0" marL="0" rtl="0" algn="l">
              <a:spcBef>
                <a:spcPts val="0"/>
              </a:spcBef>
              <a:spcAft>
                <a:spcPts val="0"/>
              </a:spcAft>
              <a:buClr>
                <a:schemeClr val="dk1"/>
              </a:buClr>
              <a:buSzPts val="1100"/>
              <a:buFont typeface="Arial"/>
              <a:buNone/>
            </a:pPr>
            <a:r>
              <a:rPr lang="it" sz="800"/>
              <a:t>In particolare, occorre tenere traccia degli inviti: ogni invito è relativo ad un solo sondaggio, è inviato ad un utente registrato della piattaforma,e dispone di un</a:t>
            </a:r>
            <a:endParaRPr sz="800"/>
          </a:p>
          <a:p>
            <a:pPr indent="0" lvl="0" marL="0" rtl="0" algn="l">
              <a:spcBef>
                <a:spcPts val="0"/>
              </a:spcBef>
              <a:spcAft>
                <a:spcPts val="0"/>
              </a:spcAft>
              <a:buClr>
                <a:schemeClr val="dk1"/>
              </a:buClr>
              <a:buSzPts val="1100"/>
              <a:buFont typeface="Arial"/>
              <a:buNone/>
            </a:pPr>
            <a:r>
              <a:rPr lang="it" sz="800"/>
              <a:t>codice univoco e di un esito (accettato o rifiutato). La lista degli utenti da invitare deve essere gestita in maniera differente, a seconda che il sondaggio sia</a:t>
            </a:r>
            <a:endParaRPr sz="800"/>
          </a:p>
          <a:p>
            <a:pPr indent="0" lvl="0" marL="0" rtl="0" algn="l">
              <a:spcBef>
                <a:spcPts val="0"/>
              </a:spcBef>
              <a:spcAft>
                <a:spcPts val="0"/>
              </a:spcAft>
              <a:buClr>
                <a:schemeClr val="dk1"/>
              </a:buClr>
              <a:buSzPts val="1100"/>
              <a:buFont typeface="Arial"/>
              <a:buNone/>
            </a:pPr>
            <a:r>
              <a:rPr lang="it" sz="800"/>
              <a:t>creato da un utente premium o da un’azienda.Nel caso dell’utente premium, quest’ultimo seleziona gli utenti da invitare mediante l’interfaccia della piattaforma.</a:t>
            </a:r>
            <a:endParaRPr sz="800"/>
          </a:p>
          <a:p>
            <a:pPr indent="0" lvl="0" marL="0" rtl="0" algn="l">
              <a:spcBef>
                <a:spcPts val="0"/>
              </a:spcBef>
              <a:spcAft>
                <a:spcPts val="0"/>
              </a:spcAft>
              <a:buClr>
                <a:schemeClr val="dk1"/>
              </a:buClr>
              <a:buSzPts val="1100"/>
              <a:buFont typeface="Arial"/>
              <a:buNone/>
            </a:pPr>
            <a:r>
              <a:rPr lang="it" sz="800"/>
              <a:t>Nel caso del sondaggio dell’azienda, la lista viene generata in maniera automatica, scegliendo CASUALMENTE gli utenti da invitare tra quelli i cui interessi includono il</a:t>
            </a:r>
            <a:endParaRPr sz="800"/>
          </a:p>
          <a:p>
            <a:pPr indent="0" lvl="0" marL="0" rtl="0" algn="l">
              <a:spcBef>
                <a:spcPts val="0"/>
              </a:spcBef>
              <a:spcAft>
                <a:spcPts val="0"/>
              </a:spcAft>
              <a:buClr>
                <a:schemeClr val="dk1"/>
              </a:buClr>
              <a:buSzPts val="1100"/>
              <a:buFont typeface="Arial"/>
              <a:buNone/>
            </a:pPr>
            <a:r>
              <a:rPr lang="it" sz="800"/>
              <a:t>dominio del sondaggio stesso. Inoltre, i sondaggi creati dall’azienda devono essere gestiti in forma anonima, quindi i dati dei partecipanti (es.email,nome,cognome)</a:t>
            </a:r>
            <a:endParaRPr sz="800"/>
          </a:p>
          <a:p>
            <a:pPr indent="0" lvl="0" marL="0" rtl="0" algn="l">
              <a:spcBef>
                <a:spcPts val="0"/>
              </a:spcBef>
              <a:spcAft>
                <a:spcPts val="0"/>
              </a:spcAft>
              <a:buClr>
                <a:schemeClr val="dk1"/>
              </a:buClr>
              <a:buSzPts val="1100"/>
              <a:buFont typeface="Arial"/>
              <a:buNone/>
            </a:pPr>
            <a:r>
              <a:rPr lang="it" sz="800"/>
              <a:t>NON devono essere visualizzati sull’interfaccia della piattaforma.Tuttavia,in entrambi i casi (sondaggi creati da utenti premium o da azienda), la lista degli inviti </a:t>
            </a:r>
            <a:endParaRPr sz="800"/>
          </a:p>
          <a:p>
            <a:pPr indent="0" lvl="0" marL="0" rtl="0" algn="l">
              <a:spcBef>
                <a:spcPts val="0"/>
              </a:spcBef>
              <a:spcAft>
                <a:spcPts val="0"/>
              </a:spcAft>
              <a:buClr>
                <a:schemeClr val="dk1"/>
              </a:buClr>
              <a:buSzPts val="1100"/>
              <a:buFont typeface="Arial"/>
              <a:buNone/>
            </a:pPr>
            <a:r>
              <a:rPr lang="it" sz="800"/>
              <a:t>deve essere salvata su database. Ogni qualvolta un utente accetta un invito ad un sondaggio, il suo campo totale bonus deve essere incrementato di un valore pari a 0.5.</a:t>
            </a:r>
            <a:endParaRPr sz="800"/>
          </a:p>
          <a:p>
            <a:pPr indent="0" lvl="0" marL="0" rtl="0" algn="l">
              <a:spcBef>
                <a:spcPts val="0"/>
              </a:spcBef>
              <a:spcAft>
                <a:spcPts val="0"/>
              </a:spcAft>
              <a:buClr>
                <a:schemeClr val="dk1"/>
              </a:buClr>
              <a:buSzPts val="1100"/>
              <a:buFont typeface="Arial"/>
              <a:buNone/>
            </a:pPr>
            <a:r>
              <a:rPr lang="it" sz="800"/>
              <a:t>Ogni utente che accetta un invito può inserire le risposte per ciascuna domanda del sondaggio. Si vuole tenere traccia delle risposte, sia di quelle a domanda aperta(un campo testo)</a:t>
            </a:r>
            <a:endParaRPr sz="800"/>
          </a:p>
          <a:p>
            <a:pPr indent="0" lvl="0" marL="0" rtl="0" algn="l">
              <a:spcBef>
                <a:spcPts val="0"/>
              </a:spcBef>
              <a:spcAft>
                <a:spcPts val="0"/>
              </a:spcAft>
              <a:buClr>
                <a:schemeClr val="dk1"/>
              </a:buClr>
              <a:buSzPts val="1100"/>
              <a:buFont typeface="Arial"/>
              <a:buNone/>
            </a:pPr>
            <a:r>
              <a:rPr lang="it" sz="800"/>
              <a:t>sia di quelle alle risposte chiuse(la lista delle opzioni selezionate tra quelle disponibili per quella domanda). Infine, la piattaforma mette a disposizione dei premi che sono</a:t>
            </a:r>
            <a:endParaRPr sz="800"/>
          </a:p>
          <a:p>
            <a:pPr indent="0" lvl="0" marL="0" rtl="0" algn="l">
              <a:spcBef>
                <a:spcPts val="0"/>
              </a:spcBef>
              <a:spcAft>
                <a:spcPts val="0"/>
              </a:spcAft>
              <a:buClr>
                <a:schemeClr val="dk1"/>
              </a:buClr>
              <a:buSzPts val="1100"/>
              <a:buFont typeface="Arial"/>
              <a:buNone/>
            </a:pPr>
            <a:r>
              <a:rPr lang="it" sz="800"/>
              <a:t>assegnati agli utenti che accumulano una certa quantità di punti bonus. Ogni premio dispone di un nome, una descrizione,una foto, un numero minimo di punti necessari per acquisirlo,</a:t>
            </a:r>
            <a:endParaRPr sz="800"/>
          </a:p>
          <a:p>
            <a:pPr indent="0" lvl="0" marL="0" rtl="0" algn="l">
              <a:spcBef>
                <a:spcPts val="0"/>
              </a:spcBef>
              <a:spcAft>
                <a:spcPts val="0"/>
              </a:spcAft>
              <a:buClr>
                <a:schemeClr val="dk1"/>
              </a:buClr>
              <a:buSzPts val="1100"/>
              <a:buFont typeface="Arial"/>
              <a:buNone/>
            </a:pPr>
            <a:r>
              <a:rPr lang="it" sz="800"/>
              <a:t>ed è inserito da un utente amministratore. Per ogni utente, si vuole tenere traccia dello storico degli eventuali premi vinti.</a:t>
            </a:r>
            <a:endParaRPr sz="800"/>
          </a:p>
          <a:p>
            <a:pPr indent="0" lvl="0" marL="0" rtl="0" algn="l">
              <a:spcBef>
                <a:spcPts val="0"/>
              </a:spcBef>
              <a:spcAft>
                <a:spcPts val="0"/>
              </a:spcAft>
              <a:buNone/>
            </a:pPr>
            <a:r>
              <a:t/>
            </a:r>
            <a:endParaRPr/>
          </a:p>
        </p:txBody>
      </p:sp>
      <p:sp>
        <p:nvSpPr>
          <p:cNvPr id="123" name="Google Shape;123;p14"/>
          <p:cNvSpPr txBox="1"/>
          <p:nvPr/>
        </p:nvSpPr>
        <p:spPr>
          <a:xfrm>
            <a:off x="115025" y="25575"/>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SPECIFICHE PROGETTO</a:t>
            </a:r>
            <a:endParaRPr b="1">
              <a:solidFill>
                <a:srgbClr val="33691E"/>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7" name="Shape 127"/>
        <p:cNvGrpSpPr/>
        <p:nvPr/>
      </p:nvGrpSpPr>
      <p:grpSpPr>
        <a:xfrm>
          <a:off x="0" y="0"/>
          <a:ext cx="0" cy="0"/>
          <a:chOff x="0" y="0"/>
          <a:chExt cx="0" cy="0"/>
        </a:xfrm>
      </p:grpSpPr>
      <p:grpSp>
        <p:nvGrpSpPr>
          <p:cNvPr id="128" name="Google Shape;128;p15"/>
          <p:cNvGrpSpPr/>
          <p:nvPr/>
        </p:nvGrpSpPr>
        <p:grpSpPr>
          <a:xfrm>
            <a:off x="-6107300" y="3589775"/>
            <a:ext cx="16559400" cy="1553725"/>
            <a:chOff x="-6850750" y="3589775"/>
            <a:chExt cx="16559400" cy="1553725"/>
          </a:xfrm>
        </p:grpSpPr>
        <p:sp>
          <p:nvSpPr>
            <p:cNvPr id="129" name="Google Shape;129;p15"/>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26375"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5"/>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865248" y="3678151"/>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15"/>
          <p:cNvGrpSpPr/>
          <p:nvPr/>
        </p:nvGrpSpPr>
        <p:grpSpPr>
          <a:xfrm>
            <a:off x="1615471" y="4384013"/>
            <a:ext cx="661500" cy="661513"/>
            <a:chOff x="1615471" y="4384013"/>
            <a:chExt cx="661500" cy="661513"/>
          </a:xfrm>
        </p:grpSpPr>
        <p:sp>
          <p:nvSpPr>
            <p:cNvPr id="143" name="Google Shape;143;p15"/>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5"/>
            <p:cNvPicPr preferRelativeResize="0"/>
            <p:nvPr/>
          </p:nvPicPr>
          <p:blipFill>
            <a:blip r:embed="rId3">
              <a:alphaModFix/>
            </a:blip>
            <a:stretch>
              <a:fillRect/>
            </a:stretch>
          </p:blipFill>
          <p:spPr>
            <a:xfrm>
              <a:off x="1680513" y="4384013"/>
              <a:ext cx="531414" cy="531414"/>
            </a:xfrm>
            <a:prstGeom prst="rect">
              <a:avLst/>
            </a:prstGeom>
            <a:noFill/>
            <a:ln>
              <a:noFill/>
            </a:ln>
          </p:spPr>
        </p:pic>
      </p:grpSp>
      <p:pic>
        <p:nvPicPr>
          <p:cNvPr id="145" name="Google Shape;145;p15"/>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146" name="Google Shape;146;p15"/>
          <p:cNvPicPr preferRelativeResize="0"/>
          <p:nvPr/>
        </p:nvPicPr>
        <p:blipFill>
          <a:blip r:embed="rId5">
            <a:alphaModFix/>
          </a:blip>
          <a:stretch>
            <a:fillRect/>
          </a:stretch>
        </p:blipFill>
        <p:spPr>
          <a:xfrm>
            <a:off x="2321338" y="4339662"/>
            <a:ext cx="750226" cy="750226"/>
          </a:xfrm>
          <a:prstGeom prst="rect">
            <a:avLst/>
          </a:prstGeom>
          <a:noFill/>
          <a:ln>
            <a:noFill/>
          </a:ln>
        </p:spPr>
      </p:pic>
      <p:pic>
        <p:nvPicPr>
          <p:cNvPr id="147" name="Google Shape;147;p15"/>
          <p:cNvPicPr preferRelativeResize="0"/>
          <p:nvPr/>
        </p:nvPicPr>
        <p:blipFill>
          <a:blip r:embed="rId6">
            <a:alphaModFix/>
          </a:blip>
          <a:stretch>
            <a:fillRect/>
          </a:stretch>
        </p:blipFill>
        <p:spPr>
          <a:xfrm>
            <a:off x="3203163" y="4449061"/>
            <a:ext cx="531400" cy="531400"/>
          </a:xfrm>
          <a:prstGeom prst="rect">
            <a:avLst/>
          </a:prstGeom>
          <a:noFill/>
          <a:ln>
            <a:noFill/>
          </a:ln>
        </p:spPr>
      </p:pic>
      <p:pic>
        <p:nvPicPr>
          <p:cNvPr id="148" name="Google Shape;148;p15"/>
          <p:cNvPicPr preferRelativeResize="0"/>
          <p:nvPr/>
        </p:nvPicPr>
        <p:blipFill>
          <a:blip r:embed="rId7">
            <a:alphaModFix/>
          </a:blip>
          <a:stretch>
            <a:fillRect/>
          </a:stretch>
        </p:blipFill>
        <p:spPr>
          <a:xfrm>
            <a:off x="3957763" y="4475627"/>
            <a:ext cx="478250" cy="478250"/>
          </a:xfrm>
          <a:prstGeom prst="rect">
            <a:avLst/>
          </a:prstGeom>
          <a:noFill/>
          <a:ln>
            <a:noFill/>
          </a:ln>
        </p:spPr>
      </p:pic>
      <p:pic>
        <p:nvPicPr>
          <p:cNvPr id="149" name="Google Shape;149;p15"/>
          <p:cNvPicPr preferRelativeResize="0"/>
          <p:nvPr/>
        </p:nvPicPr>
        <p:blipFill>
          <a:blip r:embed="rId8">
            <a:alphaModFix/>
          </a:blip>
          <a:stretch>
            <a:fillRect/>
          </a:stretch>
        </p:blipFill>
        <p:spPr>
          <a:xfrm>
            <a:off x="4650100" y="4426188"/>
            <a:ext cx="585587" cy="585587"/>
          </a:xfrm>
          <a:prstGeom prst="rect">
            <a:avLst/>
          </a:prstGeom>
          <a:noFill/>
          <a:ln>
            <a:noFill/>
          </a:ln>
        </p:spPr>
      </p:pic>
      <p:pic>
        <p:nvPicPr>
          <p:cNvPr id="150" name="Google Shape;150;p15"/>
          <p:cNvPicPr preferRelativeResize="0"/>
          <p:nvPr/>
        </p:nvPicPr>
        <p:blipFill>
          <a:blip r:embed="rId9">
            <a:alphaModFix/>
          </a:blip>
          <a:stretch>
            <a:fillRect/>
          </a:stretch>
        </p:blipFill>
        <p:spPr>
          <a:xfrm>
            <a:off x="5458200" y="4410600"/>
            <a:ext cx="478248" cy="478248"/>
          </a:xfrm>
          <a:prstGeom prst="rect">
            <a:avLst/>
          </a:prstGeom>
          <a:noFill/>
          <a:ln>
            <a:noFill/>
          </a:ln>
        </p:spPr>
      </p:pic>
      <p:pic>
        <p:nvPicPr>
          <p:cNvPr id="151" name="Google Shape;151;p15"/>
          <p:cNvPicPr preferRelativeResize="0"/>
          <p:nvPr/>
        </p:nvPicPr>
        <p:blipFill>
          <a:blip r:embed="rId10">
            <a:alphaModFix/>
          </a:blip>
          <a:stretch>
            <a:fillRect/>
          </a:stretch>
        </p:blipFill>
        <p:spPr>
          <a:xfrm>
            <a:off x="6154762" y="4421963"/>
            <a:ext cx="585576" cy="585576"/>
          </a:xfrm>
          <a:prstGeom prst="rect">
            <a:avLst/>
          </a:prstGeom>
          <a:noFill/>
          <a:ln>
            <a:noFill/>
          </a:ln>
        </p:spPr>
      </p:pic>
      <p:pic>
        <p:nvPicPr>
          <p:cNvPr id="152" name="Google Shape;152;p15"/>
          <p:cNvPicPr preferRelativeResize="0"/>
          <p:nvPr/>
        </p:nvPicPr>
        <p:blipFill>
          <a:blip r:embed="rId11">
            <a:alphaModFix/>
          </a:blip>
          <a:stretch>
            <a:fillRect/>
          </a:stretch>
        </p:blipFill>
        <p:spPr>
          <a:xfrm>
            <a:off x="6958650" y="4479863"/>
            <a:ext cx="478250" cy="478250"/>
          </a:xfrm>
          <a:prstGeom prst="rect">
            <a:avLst/>
          </a:prstGeom>
          <a:noFill/>
          <a:ln>
            <a:noFill/>
          </a:ln>
        </p:spPr>
      </p:pic>
      <p:pic>
        <p:nvPicPr>
          <p:cNvPr id="153" name="Google Shape;153;p15"/>
          <p:cNvPicPr preferRelativeResize="0"/>
          <p:nvPr/>
        </p:nvPicPr>
        <p:blipFill>
          <a:blip r:embed="rId12">
            <a:alphaModFix/>
          </a:blip>
          <a:stretch>
            <a:fillRect/>
          </a:stretch>
        </p:blipFill>
        <p:spPr>
          <a:xfrm>
            <a:off x="7708875" y="4427188"/>
            <a:ext cx="478250" cy="445063"/>
          </a:xfrm>
          <a:prstGeom prst="rect">
            <a:avLst/>
          </a:prstGeom>
          <a:noFill/>
          <a:ln>
            <a:noFill/>
          </a:ln>
        </p:spPr>
      </p:pic>
      <p:pic>
        <p:nvPicPr>
          <p:cNvPr id="154" name="Google Shape;154;p15"/>
          <p:cNvPicPr preferRelativeResize="0"/>
          <p:nvPr/>
        </p:nvPicPr>
        <p:blipFill>
          <a:blip r:embed="rId13">
            <a:alphaModFix/>
          </a:blip>
          <a:stretch>
            <a:fillRect/>
          </a:stretch>
        </p:blipFill>
        <p:spPr>
          <a:xfrm>
            <a:off x="8459100" y="4479857"/>
            <a:ext cx="478250" cy="478250"/>
          </a:xfrm>
          <a:prstGeom prst="rect">
            <a:avLst/>
          </a:prstGeom>
          <a:noFill/>
          <a:ln>
            <a:noFill/>
          </a:ln>
        </p:spPr>
      </p:pic>
      <p:pic>
        <p:nvPicPr>
          <p:cNvPr id="155" name="Google Shape;155;p15"/>
          <p:cNvPicPr preferRelativeResize="0"/>
          <p:nvPr/>
        </p:nvPicPr>
        <p:blipFill>
          <a:blip r:embed="rId14">
            <a:alphaModFix/>
          </a:blip>
          <a:stretch>
            <a:fillRect/>
          </a:stretch>
        </p:blipFill>
        <p:spPr>
          <a:xfrm>
            <a:off x="903196" y="3745387"/>
            <a:ext cx="585600" cy="527037"/>
          </a:xfrm>
          <a:prstGeom prst="rect">
            <a:avLst/>
          </a:prstGeom>
          <a:noFill/>
          <a:ln>
            <a:noFill/>
          </a:ln>
        </p:spPr>
      </p:pic>
      <p:sp>
        <p:nvSpPr>
          <p:cNvPr id="156" name="Google Shape;156;p15"/>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PROGETTAZIONE</a:t>
            </a:r>
            <a:endParaRPr b="1">
              <a:solidFill>
                <a:srgbClr val="33691E"/>
              </a:solidFill>
            </a:endParaRPr>
          </a:p>
        </p:txBody>
      </p:sp>
      <p:sp>
        <p:nvSpPr>
          <p:cNvPr id="157" name="Google Shape;157;p15"/>
          <p:cNvSpPr txBox="1"/>
          <p:nvPr/>
        </p:nvSpPr>
        <p:spPr>
          <a:xfrm>
            <a:off x="115025" y="284238"/>
            <a:ext cx="6627900" cy="327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Sondaggio(</a:t>
            </a:r>
            <a:r>
              <a:rPr lang="it" sz="750" u="sng">
                <a:solidFill>
                  <a:schemeClr val="dk1"/>
                </a:solidFill>
              </a:rPr>
              <a:t>Codice</a:t>
            </a:r>
            <a:r>
              <a:rPr lang="it" sz="750">
                <a:solidFill>
                  <a:schemeClr val="dk1"/>
                </a:solidFill>
              </a:rPr>
              <a:t>, Data_Creazione, Data_Chiusura, Data_Apertura, Stato, Titolo, </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Max_Utenti, Dominio_Parola) </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Dominio(</a:t>
            </a:r>
            <a:r>
              <a:rPr lang="it" sz="750" u="sng">
                <a:solidFill>
                  <a:schemeClr val="dk1"/>
                </a:solidFill>
              </a:rPr>
              <a:t>Parola</a:t>
            </a:r>
            <a:r>
              <a:rPr lang="it" sz="750">
                <a:solidFill>
                  <a:schemeClr val="dk1"/>
                </a:solidFill>
              </a:rPr>
              <a:t>, Descrizione, Email_Utente_Amministratore)</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Utente(</a:t>
            </a:r>
            <a:r>
              <a:rPr lang="it" sz="750" u="sng">
                <a:solidFill>
                  <a:schemeClr val="dk1"/>
                </a:solidFill>
              </a:rPr>
              <a:t>Email</a:t>
            </a:r>
            <a:r>
              <a:rPr lang="it" sz="750">
                <a:solidFill>
                  <a:schemeClr val="dk1"/>
                </a:solidFill>
              </a:rPr>
              <a:t>, Nome, Cognome, Luogo_Nascita, Anno_nNascita, Totale_Bonus, Password)</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Premium(</a:t>
            </a:r>
            <a:r>
              <a:rPr lang="it" sz="750" u="sng">
                <a:solidFill>
                  <a:schemeClr val="dk1"/>
                </a:solidFill>
              </a:rPr>
              <a:t>Email</a:t>
            </a:r>
            <a:r>
              <a:rPr lang="it" sz="750">
                <a:solidFill>
                  <a:schemeClr val="dk1"/>
                </a:solidFill>
              </a:rPr>
              <a:t>, Fine_Abbonamento, Inizio_Abbonamento, Costo, Numero_Sondaggi)</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Amministratore(</a:t>
            </a:r>
            <a:r>
              <a:rPr lang="it" sz="750" u="sng">
                <a:solidFill>
                  <a:schemeClr val="dk1"/>
                </a:solidFill>
              </a:rPr>
              <a:t>Email</a:t>
            </a:r>
            <a:r>
              <a:rPr lang="it" sz="750">
                <a:solidFill>
                  <a:schemeClr val="dk1"/>
                </a:solidFill>
              </a:rPr>
              <a:t>)</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Premi Disponibili(</a:t>
            </a:r>
            <a:r>
              <a:rPr lang="it" sz="750" u="sng">
                <a:solidFill>
                  <a:schemeClr val="dk1"/>
                </a:solidFill>
              </a:rPr>
              <a:t>Codice</a:t>
            </a:r>
            <a:r>
              <a:rPr lang="it" sz="750">
                <a:solidFill>
                  <a:schemeClr val="dk1"/>
                </a:solidFill>
              </a:rPr>
              <a:t>, Nome, Foto, Descrizione, Minimo_Punti, Email_Amministratore)</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Vincita(</a:t>
            </a:r>
            <a:r>
              <a:rPr lang="it" sz="750" u="sng">
                <a:solidFill>
                  <a:schemeClr val="dk1"/>
                </a:solidFill>
              </a:rPr>
              <a:t>Emai_Utente, Codice_Premio</a:t>
            </a:r>
            <a:r>
              <a:rPr lang="it" sz="750">
                <a:solidFill>
                  <a:schemeClr val="dk1"/>
                </a:solidFill>
              </a:rPr>
              <a:t>)</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Invito(</a:t>
            </a:r>
            <a:r>
              <a:rPr lang="it" sz="750" u="sng">
                <a:solidFill>
                  <a:schemeClr val="dk1"/>
                </a:solidFill>
              </a:rPr>
              <a:t>Codice</a:t>
            </a:r>
            <a:r>
              <a:rPr lang="it" sz="750">
                <a:solidFill>
                  <a:schemeClr val="dk1"/>
                </a:solidFill>
              </a:rPr>
              <a:t>, esito, Email_Utente, Codice_Sondaggio)</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Azienda(</a:t>
            </a:r>
            <a:r>
              <a:rPr lang="it" sz="750" u="sng">
                <a:solidFill>
                  <a:schemeClr val="dk1"/>
                </a:solidFill>
              </a:rPr>
              <a:t>Codice fiscale</a:t>
            </a:r>
            <a:r>
              <a:rPr lang="it" sz="750">
                <a:solidFill>
                  <a:schemeClr val="dk1"/>
                </a:solidFill>
              </a:rPr>
              <a:t>, Nome, Email ,Sede, Password)</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Domanda (</a:t>
            </a:r>
            <a:r>
              <a:rPr lang="it" sz="750" u="sng">
                <a:solidFill>
                  <a:schemeClr val="dk1"/>
                </a:solidFill>
              </a:rPr>
              <a:t>Id</a:t>
            </a:r>
            <a:r>
              <a:rPr lang="it" sz="750">
                <a:solidFill>
                  <a:schemeClr val="dk1"/>
                </a:solidFill>
              </a:rPr>
              <a:t>, Testo, Punteggio, Foto)</a:t>
            </a:r>
            <a:endParaRPr sz="7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t" sz="750">
                <a:solidFill>
                  <a:schemeClr val="dk1"/>
                </a:solidFill>
              </a:rPr>
              <a:t>RIsposta(</a:t>
            </a:r>
            <a:r>
              <a:rPr lang="it" sz="750" u="sng">
                <a:solidFill>
                  <a:schemeClr val="dk1"/>
                </a:solidFill>
              </a:rPr>
              <a:t>Codice</a:t>
            </a:r>
            <a:r>
              <a:rPr lang="it" sz="750">
                <a:solidFill>
                  <a:schemeClr val="dk1"/>
                </a:solidFill>
              </a:rPr>
              <a:t>, Testo_Risposta, Id_Domanda, Email_Utente)</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Aperta(</a:t>
            </a:r>
            <a:r>
              <a:rPr lang="it" sz="750" u="sng">
                <a:solidFill>
                  <a:schemeClr val="dk1"/>
                </a:solidFill>
              </a:rPr>
              <a:t>Id</a:t>
            </a:r>
            <a:r>
              <a:rPr lang="it" sz="750">
                <a:solidFill>
                  <a:schemeClr val="dk1"/>
                </a:solidFill>
              </a:rPr>
              <a:t>, Max_Caratteri)</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Chiusa(</a:t>
            </a:r>
            <a:r>
              <a:rPr lang="it" sz="750" u="sng">
                <a:solidFill>
                  <a:schemeClr val="dk1"/>
                </a:solidFill>
              </a:rPr>
              <a:t>Id</a:t>
            </a:r>
            <a:r>
              <a:rPr lang="it" sz="750">
                <a:solidFill>
                  <a:schemeClr val="dk1"/>
                </a:solidFill>
              </a:rPr>
              <a:t>)</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Opzione(</a:t>
            </a:r>
            <a:r>
              <a:rPr lang="it" sz="750" u="sng">
                <a:solidFill>
                  <a:schemeClr val="dk1"/>
                </a:solidFill>
              </a:rPr>
              <a:t>Id</a:t>
            </a:r>
            <a:r>
              <a:rPr lang="it" sz="750">
                <a:solidFill>
                  <a:schemeClr val="dk1"/>
                </a:solidFill>
              </a:rPr>
              <a:t>, </a:t>
            </a:r>
            <a:r>
              <a:rPr lang="it" sz="750" u="sng">
                <a:solidFill>
                  <a:schemeClr val="dk1"/>
                </a:solidFill>
              </a:rPr>
              <a:t>Numero</a:t>
            </a:r>
            <a:r>
              <a:rPr lang="it" sz="750">
                <a:solidFill>
                  <a:schemeClr val="dk1"/>
                </a:solidFill>
              </a:rPr>
              <a:t>, Testo)</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Interessamento (</a:t>
            </a:r>
            <a:r>
              <a:rPr lang="it" sz="750" u="sng">
                <a:solidFill>
                  <a:schemeClr val="dk1"/>
                </a:solidFill>
              </a:rPr>
              <a:t>Email_Utente, Dominio_Parola</a:t>
            </a:r>
            <a:r>
              <a:rPr lang="it" sz="750">
                <a:solidFill>
                  <a:schemeClr val="dk1"/>
                </a:solidFill>
              </a:rPr>
              <a:t>)</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Possesso (</a:t>
            </a:r>
            <a:r>
              <a:rPr lang="it" sz="750" u="sng">
                <a:solidFill>
                  <a:schemeClr val="dk1"/>
                </a:solidFill>
              </a:rPr>
              <a:t>Id_Domanda, Codice_Sondaggio</a:t>
            </a:r>
            <a:r>
              <a:rPr lang="it" sz="750">
                <a:solidFill>
                  <a:schemeClr val="dk1"/>
                </a:solidFill>
              </a:rPr>
              <a:t>)</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Risp Aperta(</a:t>
            </a:r>
            <a:r>
              <a:rPr lang="it" sz="750" u="sng">
                <a:solidFill>
                  <a:schemeClr val="dk1"/>
                </a:solidFill>
              </a:rPr>
              <a:t>Codice</a:t>
            </a:r>
            <a:r>
              <a:rPr lang="it" sz="750">
                <a:solidFill>
                  <a:schemeClr val="dk1"/>
                </a:solidFill>
              </a:rPr>
              <a:t>, Max_Caratteri)</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Risp Chiusa(</a:t>
            </a:r>
            <a:r>
              <a:rPr lang="it" sz="750" u="sng">
                <a:solidFill>
                  <a:schemeClr val="dk1"/>
                </a:solidFill>
              </a:rPr>
              <a:t>Codice</a:t>
            </a:r>
            <a:r>
              <a:rPr lang="it" sz="750">
                <a:solidFill>
                  <a:schemeClr val="dk1"/>
                </a:solidFill>
              </a:rPr>
              <a:t>)</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Interessamento 2 (</a:t>
            </a:r>
            <a:r>
              <a:rPr lang="it" sz="750" u="sng">
                <a:solidFill>
                  <a:schemeClr val="dk1"/>
                </a:solidFill>
              </a:rPr>
              <a:t>Id</a:t>
            </a:r>
            <a:r>
              <a:rPr lang="it" sz="750">
                <a:solidFill>
                  <a:schemeClr val="dk1"/>
                </a:solidFill>
              </a:rPr>
              <a:t>, Email_Premium)</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Interessamento 1 (</a:t>
            </a:r>
            <a:r>
              <a:rPr lang="it" sz="750" u="sng">
                <a:solidFill>
                  <a:schemeClr val="dk1"/>
                </a:solidFill>
              </a:rPr>
              <a:t>Id</a:t>
            </a:r>
            <a:r>
              <a:rPr lang="it" sz="750">
                <a:solidFill>
                  <a:schemeClr val="dk1"/>
                </a:solidFill>
              </a:rPr>
              <a:t>, Codice_Fiscale_Azienda)</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Creazione 2 (</a:t>
            </a:r>
            <a:r>
              <a:rPr lang="it" sz="750" u="sng">
                <a:solidFill>
                  <a:schemeClr val="dk1"/>
                </a:solidFill>
              </a:rPr>
              <a:t>Codice</a:t>
            </a:r>
            <a:r>
              <a:rPr lang="it" sz="750">
                <a:solidFill>
                  <a:schemeClr val="dk1"/>
                </a:solidFill>
              </a:rPr>
              <a:t>, Email_Premium)</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Creazione 1 (</a:t>
            </a:r>
            <a:r>
              <a:rPr lang="it" sz="750" u="sng">
                <a:solidFill>
                  <a:schemeClr val="dk1"/>
                </a:solidFill>
              </a:rPr>
              <a:t>Codice</a:t>
            </a:r>
            <a:r>
              <a:rPr lang="it" sz="750">
                <a:solidFill>
                  <a:schemeClr val="dk1"/>
                </a:solidFill>
              </a:rPr>
              <a:t>, Codice_Fiscale_Azienda)</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Inviato(</a:t>
            </a:r>
            <a:r>
              <a:rPr lang="it" sz="750" u="sng">
                <a:solidFill>
                  <a:schemeClr val="dk1"/>
                </a:solidFill>
              </a:rPr>
              <a:t>Codice_Invito</a:t>
            </a:r>
            <a:r>
              <a:rPr lang="it" sz="750">
                <a:solidFill>
                  <a:schemeClr val="dk1"/>
                </a:solidFill>
              </a:rPr>
              <a:t>,</a:t>
            </a:r>
            <a:r>
              <a:rPr lang="it" sz="750" u="sng">
                <a:solidFill>
                  <a:schemeClr val="dk1"/>
                </a:solidFill>
              </a:rPr>
              <a:t>Email_Premium</a:t>
            </a:r>
            <a:r>
              <a:rPr lang="it" sz="750">
                <a:solidFill>
                  <a:schemeClr val="dk1"/>
                </a:solidFill>
              </a:rPr>
              <a:t>)</a:t>
            </a:r>
            <a:endParaRPr sz="750">
              <a:solidFill>
                <a:schemeClr val="dk1"/>
              </a:solidFill>
            </a:endParaRPr>
          </a:p>
          <a:p>
            <a:pPr indent="0" lvl="0" marL="0" rtl="0" algn="l">
              <a:spcBef>
                <a:spcPts val="0"/>
              </a:spcBef>
              <a:spcAft>
                <a:spcPts val="0"/>
              </a:spcAft>
              <a:buClr>
                <a:schemeClr val="dk1"/>
              </a:buClr>
              <a:buSzPts val="1100"/>
              <a:buFont typeface="Arial"/>
              <a:buNone/>
            </a:pPr>
            <a:r>
              <a:rPr lang="it" sz="750">
                <a:solidFill>
                  <a:schemeClr val="dk1"/>
                </a:solidFill>
              </a:rPr>
              <a:t>Spedisci(</a:t>
            </a:r>
            <a:r>
              <a:rPr lang="it" sz="750" u="sng">
                <a:solidFill>
                  <a:schemeClr val="dk1"/>
                </a:solidFill>
              </a:rPr>
              <a:t>Codice_Spedisci_Invito</a:t>
            </a:r>
            <a:r>
              <a:rPr lang="it" sz="750">
                <a:solidFill>
                  <a:schemeClr val="dk1"/>
                </a:solidFill>
              </a:rPr>
              <a:t>,</a:t>
            </a:r>
            <a:r>
              <a:rPr lang="it" sz="750" u="sng">
                <a:solidFill>
                  <a:schemeClr val="dk1"/>
                </a:solidFill>
              </a:rPr>
              <a:t>Codice_Fiscale_Azienda</a:t>
            </a:r>
            <a:r>
              <a:rPr lang="it" sz="750">
                <a:solidFill>
                  <a:schemeClr val="dk1"/>
                </a:solidFill>
              </a:rPr>
              <a:t>)</a:t>
            </a:r>
            <a:endParaRPr sz="750"/>
          </a:p>
        </p:txBody>
      </p:sp>
      <p:pic>
        <p:nvPicPr>
          <p:cNvPr id="158" name="Google Shape;158;p15"/>
          <p:cNvPicPr preferRelativeResize="0"/>
          <p:nvPr/>
        </p:nvPicPr>
        <p:blipFill>
          <a:blip r:embed="rId15">
            <a:alphaModFix/>
          </a:blip>
          <a:stretch>
            <a:fillRect/>
          </a:stretch>
        </p:blipFill>
        <p:spPr>
          <a:xfrm>
            <a:off x="4504175" y="0"/>
            <a:ext cx="4637826" cy="4019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2" name="Shape 162"/>
        <p:cNvGrpSpPr/>
        <p:nvPr/>
      </p:nvGrpSpPr>
      <p:grpSpPr>
        <a:xfrm>
          <a:off x="0" y="0"/>
          <a:ext cx="0" cy="0"/>
          <a:chOff x="0" y="0"/>
          <a:chExt cx="0" cy="0"/>
        </a:xfrm>
      </p:grpSpPr>
      <p:grpSp>
        <p:nvGrpSpPr>
          <p:cNvPr id="163" name="Google Shape;163;p16"/>
          <p:cNvGrpSpPr/>
          <p:nvPr/>
        </p:nvGrpSpPr>
        <p:grpSpPr>
          <a:xfrm>
            <a:off x="-5343100" y="3589775"/>
            <a:ext cx="16559400" cy="1553725"/>
            <a:chOff x="-6850750" y="3589775"/>
            <a:chExt cx="16559400" cy="1553725"/>
          </a:xfrm>
        </p:grpSpPr>
        <p:sp>
          <p:nvSpPr>
            <p:cNvPr id="164" name="Google Shape;164;p16"/>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26375"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16"/>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6" name="Google Shape;176;p16"/>
          <p:cNvGrpSpPr/>
          <p:nvPr/>
        </p:nvGrpSpPr>
        <p:grpSpPr>
          <a:xfrm>
            <a:off x="865248" y="4383988"/>
            <a:ext cx="661500" cy="661513"/>
            <a:chOff x="865248" y="4384013"/>
            <a:chExt cx="661500" cy="661513"/>
          </a:xfrm>
        </p:grpSpPr>
        <p:sp>
          <p:nvSpPr>
            <p:cNvPr id="177" name="Google Shape;177;p16"/>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16"/>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179" name="Google Shape;179;p16"/>
          <p:cNvPicPr preferRelativeResize="0"/>
          <p:nvPr/>
        </p:nvPicPr>
        <p:blipFill>
          <a:blip r:embed="rId4">
            <a:alphaModFix/>
          </a:blip>
          <a:stretch>
            <a:fillRect/>
          </a:stretch>
        </p:blipFill>
        <p:spPr>
          <a:xfrm>
            <a:off x="206638" y="4489050"/>
            <a:ext cx="478269" cy="451450"/>
          </a:xfrm>
          <a:prstGeom prst="rect">
            <a:avLst/>
          </a:prstGeom>
          <a:noFill/>
          <a:ln>
            <a:noFill/>
          </a:ln>
        </p:spPr>
      </p:pic>
      <p:grpSp>
        <p:nvGrpSpPr>
          <p:cNvPr id="180" name="Google Shape;180;p16"/>
          <p:cNvGrpSpPr/>
          <p:nvPr/>
        </p:nvGrpSpPr>
        <p:grpSpPr>
          <a:xfrm>
            <a:off x="1614733" y="3647137"/>
            <a:ext cx="750229" cy="750225"/>
            <a:chOff x="1615471" y="4339662"/>
            <a:chExt cx="750229" cy="750225"/>
          </a:xfrm>
        </p:grpSpPr>
        <p:sp>
          <p:nvSpPr>
            <p:cNvPr id="181" name="Google Shape;181;p16"/>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2" name="Google Shape;182;p16"/>
            <p:cNvPicPr preferRelativeResize="0"/>
            <p:nvPr/>
          </p:nvPicPr>
          <p:blipFill>
            <a:blip r:embed="rId5">
              <a:alphaModFix/>
            </a:blip>
            <a:stretch>
              <a:fillRect/>
            </a:stretch>
          </p:blipFill>
          <p:spPr>
            <a:xfrm>
              <a:off x="1615475" y="4339662"/>
              <a:ext cx="750225" cy="750225"/>
            </a:xfrm>
            <a:prstGeom prst="rect">
              <a:avLst/>
            </a:prstGeom>
            <a:noFill/>
            <a:ln>
              <a:noFill/>
            </a:ln>
          </p:spPr>
        </p:pic>
      </p:grpSp>
      <p:pic>
        <p:nvPicPr>
          <p:cNvPr id="183" name="Google Shape;183;p16"/>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184" name="Google Shape;184;p16"/>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185" name="Google Shape;185;p16"/>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186" name="Google Shape;186;p16"/>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187" name="Google Shape;187;p16"/>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188" name="Google Shape;188;p16"/>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189" name="Google Shape;189;p16"/>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190" name="Google Shape;190;p16"/>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191" name="Google Shape;191;p16"/>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192" name="Google Shape;192;p16"/>
          <p:cNvGrpSpPr/>
          <p:nvPr/>
        </p:nvGrpSpPr>
        <p:grpSpPr>
          <a:xfrm>
            <a:off x="865248" y="4388238"/>
            <a:ext cx="661500" cy="661500"/>
            <a:chOff x="865248" y="4388238"/>
            <a:chExt cx="661500" cy="661500"/>
          </a:xfrm>
        </p:grpSpPr>
        <p:sp>
          <p:nvSpPr>
            <p:cNvPr id="193" name="Google Shape;193;p16"/>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 name="Google Shape;194;p16"/>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195" name="Google Shape;195;p16"/>
          <p:cNvGrpSpPr/>
          <p:nvPr/>
        </p:nvGrpSpPr>
        <p:grpSpPr>
          <a:xfrm>
            <a:off x="1614721" y="3691475"/>
            <a:ext cx="661500" cy="661513"/>
            <a:chOff x="1615471" y="4384013"/>
            <a:chExt cx="661500" cy="661513"/>
          </a:xfrm>
        </p:grpSpPr>
        <p:sp>
          <p:nvSpPr>
            <p:cNvPr id="196" name="Google Shape;196;p16"/>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 name="Google Shape;197;p16"/>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198" name="Google Shape;198;p16"/>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LOGIN - REGISTRAZIONE</a:t>
            </a:r>
            <a:endParaRPr b="1">
              <a:solidFill>
                <a:srgbClr val="33691E"/>
              </a:solidFill>
            </a:endParaRPr>
          </a:p>
        </p:txBody>
      </p:sp>
      <p:pic>
        <p:nvPicPr>
          <p:cNvPr id="199" name="Google Shape;199;p16"/>
          <p:cNvPicPr preferRelativeResize="0"/>
          <p:nvPr/>
        </p:nvPicPr>
        <p:blipFill>
          <a:blip r:embed="rId16">
            <a:alphaModFix/>
          </a:blip>
          <a:stretch>
            <a:fillRect/>
          </a:stretch>
        </p:blipFill>
        <p:spPr>
          <a:xfrm>
            <a:off x="5690511" y="-1"/>
            <a:ext cx="3453488" cy="1553725"/>
          </a:xfrm>
          <a:prstGeom prst="rect">
            <a:avLst/>
          </a:prstGeom>
          <a:noFill/>
          <a:ln>
            <a:noFill/>
          </a:ln>
        </p:spPr>
      </p:pic>
      <p:pic>
        <p:nvPicPr>
          <p:cNvPr id="200" name="Google Shape;200;p16"/>
          <p:cNvPicPr preferRelativeResize="0"/>
          <p:nvPr/>
        </p:nvPicPr>
        <p:blipFill>
          <a:blip r:embed="rId17">
            <a:alphaModFix/>
          </a:blip>
          <a:stretch>
            <a:fillRect/>
          </a:stretch>
        </p:blipFill>
        <p:spPr>
          <a:xfrm>
            <a:off x="7247200" y="1968363"/>
            <a:ext cx="1896794" cy="2044200"/>
          </a:xfrm>
          <a:prstGeom prst="rect">
            <a:avLst/>
          </a:prstGeom>
          <a:noFill/>
          <a:ln>
            <a:noFill/>
          </a:ln>
        </p:spPr>
      </p:pic>
      <p:pic>
        <p:nvPicPr>
          <p:cNvPr id="201" name="Google Shape;201;p16"/>
          <p:cNvPicPr preferRelativeResize="0"/>
          <p:nvPr/>
        </p:nvPicPr>
        <p:blipFill>
          <a:blip r:embed="rId18">
            <a:alphaModFix/>
          </a:blip>
          <a:stretch>
            <a:fillRect/>
          </a:stretch>
        </p:blipFill>
        <p:spPr>
          <a:xfrm>
            <a:off x="5690500" y="1968375"/>
            <a:ext cx="1391625" cy="2044181"/>
          </a:xfrm>
          <a:prstGeom prst="rect">
            <a:avLst/>
          </a:prstGeom>
          <a:noFill/>
          <a:ln>
            <a:noFill/>
          </a:ln>
        </p:spPr>
      </p:pic>
      <p:sp>
        <p:nvSpPr>
          <p:cNvPr id="202" name="Google Shape;202;p16"/>
          <p:cNvSpPr/>
          <p:nvPr/>
        </p:nvSpPr>
        <p:spPr>
          <a:xfrm rot="2700000">
            <a:off x="6546473" y="1683885"/>
            <a:ext cx="833255" cy="97581"/>
          </a:xfrm>
          <a:prstGeom prst="rightArrow">
            <a:avLst>
              <a:gd fmla="val 50000" name="adj1"/>
              <a:gd fmla="val 50000" name="adj2"/>
            </a:avLst>
          </a:prstGeom>
          <a:solidFill>
            <a:srgbClr val="3369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p:nvPr/>
        </p:nvSpPr>
        <p:spPr>
          <a:xfrm rot="5400000">
            <a:off x="6105375" y="1686925"/>
            <a:ext cx="561900" cy="97500"/>
          </a:xfrm>
          <a:prstGeom prst="rightArrow">
            <a:avLst>
              <a:gd fmla="val 50000" name="adj1"/>
              <a:gd fmla="val 50000" name="adj2"/>
            </a:avLst>
          </a:prstGeom>
          <a:solidFill>
            <a:srgbClr val="33691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6"/>
          <p:cNvSpPr txBox="1"/>
          <p:nvPr/>
        </p:nvSpPr>
        <p:spPr>
          <a:xfrm>
            <a:off x="115025" y="363650"/>
            <a:ext cx="3874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L</a:t>
            </a:r>
            <a:r>
              <a:rPr lang="it"/>
              <a:t>ogin è composta da due campi testuali da compilare, Email e Password, presenta una sezione dominio, con le possibili opzioni di login per gli utenti già registrati.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La Registrazione, in base al dominio scelto, utente o azienda, viene aperto un form specifico per la registrazione dell’utente o dell’azienda.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8" name="Shape 208"/>
        <p:cNvGrpSpPr/>
        <p:nvPr/>
      </p:nvGrpSpPr>
      <p:grpSpPr>
        <a:xfrm>
          <a:off x="0" y="0"/>
          <a:ext cx="0" cy="0"/>
          <a:chOff x="0" y="0"/>
          <a:chExt cx="0" cy="0"/>
        </a:xfrm>
      </p:grpSpPr>
      <p:grpSp>
        <p:nvGrpSpPr>
          <p:cNvPr id="209" name="Google Shape;209;p17"/>
          <p:cNvGrpSpPr/>
          <p:nvPr/>
        </p:nvGrpSpPr>
        <p:grpSpPr>
          <a:xfrm>
            <a:off x="-4601300" y="3589775"/>
            <a:ext cx="16559400" cy="1553725"/>
            <a:chOff x="-6850750" y="3589775"/>
            <a:chExt cx="16559400" cy="1553725"/>
          </a:xfrm>
        </p:grpSpPr>
        <p:sp>
          <p:nvSpPr>
            <p:cNvPr id="210" name="Google Shape;210;p17"/>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
            <p:cNvSpPr/>
            <p:nvPr/>
          </p:nvSpPr>
          <p:spPr>
            <a:xfrm>
              <a:off x="26375"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17"/>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7"/>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7"/>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7"/>
          <p:cNvGrpSpPr/>
          <p:nvPr/>
        </p:nvGrpSpPr>
        <p:grpSpPr>
          <a:xfrm>
            <a:off x="865248" y="4383988"/>
            <a:ext cx="661500" cy="661513"/>
            <a:chOff x="865248" y="4384013"/>
            <a:chExt cx="661500" cy="661513"/>
          </a:xfrm>
        </p:grpSpPr>
        <p:sp>
          <p:nvSpPr>
            <p:cNvPr id="223" name="Google Shape;223;p17"/>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4" name="Google Shape;224;p17"/>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225" name="Google Shape;225;p17"/>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226" name="Google Shape;226;p17"/>
          <p:cNvPicPr preferRelativeResize="0"/>
          <p:nvPr/>
        </p:nvPicPr>
        <p:blipFill>
          <a:blip r:embed="rId5">
            <a:alphaModFix/>
          </a:blip>
          <a:stretch>
            <a:fillRect/>
          </a:stretch>
        </p:blipFill>
        <p:spPr>
          <a:xfrm>
            <a:off x="1615475" y="4339662"/>
            <a:ext cx="750225" cy="750225"/>
          </a:xfrm>
          <a:prstGeom prst="rect">
            <a:avLst/>
          </a:prstGeom>
          <a:noFill/>
          <a:ln>
            <a:noFill/>
          </a:ln>
        </p:spPr>
      </p:pic>
      <p:grpSp>
        <p:nvGrpSpPr>
          <p:cNvPr id="227" name="Google Shape;227;p17"/>
          <p:cNvGrpSpPr/>
          <p:nvPr/>
        </p:nvGrpSpPr>
        <p:grpSpPr>
          <a:xfrm>
            <a:off x="2321338" y="3660362"/>
            <a:ext cx="750226" cy="750226"/>
            <a:chOff x="2321325" y="3864887"/>
            <a:chExt cx="750226" cy="750226"/>
          </a:xfrm>
        </p:grpSpPr>
        <p:sp>
          <p:nvSpPr>
            <p:cNvPr id="228" name="Google Shape;228;p17"/>
            <p:cNvSpPr/>
            <p:nvPr/>
          </p:nvSpPr>
          <p:spPr>
            <a:xfrm>
              <a:off x="2365693" y="3909251"/>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17"/>
            <p:cNvPicPr preferRelativeResize="0"/>
            <p:nvPr/>
          </p:nvPicPr>
          <p:blipFill>
            <a:blip r:embed="rId6">
              <a:alphaModFix/>
            </a:blip>
            <a:stretch>
              <a:fillRect/>
            </a:stretch>
          </p:blipFill>
          <p:spPr>
            <a:xfrm>
              <a:off x="2321325" y="3864887"/>
              <a:ext cx="750226" cy="750226"/>
            </a:xfrm>
            <a:prstGeom prst="rect">
              <a:avLst/>
            </a:prstGeom>
            <a:noFill/>
            <a:ln>
              <a:noFill/>
            </a:ln>
          </p:spPr>
        </p:pic>
      </p:grpSp>
      <p:pic>
        <p:nvPicPr>
          <p:cNvPr id="230" name="Google Shape;230;p17"/>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231" name="Google Shape;231;p17"/>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232" name="Google Shape;232;p17"/>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233" name="Google Shape;233;p17"/>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234" name="Google Shape;234;p17"/>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235" name="Google Shape;235;p17"/>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236" name="Google Shape;236;p17"/>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237" name="Google Shape;237;p17"/>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238" name="Google Shape;238;p17"/>
          <p:cNvGrpSpPr/>
          <p:nvPr/>
        </p:nvGrpSpPr>
        <p:grpSpPr>
          <a:xfrm>
            <a:off x="865248" y="4388238"/>
            <a:ext cx="661500" cy="661500"/>
            <a:chOff x="865248" y="4388238"/>
            <a:chExt cx="661500" cy="661500"/>
          </a:xfrm>
        </p:grpSpPr>
        <p:sp>
          <p:nvSpPr>
            <p:cNvPr id="239" name="Google Shape;239;p17"/>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17"/>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241" name="Google Shape;241;p17"/>
          <p:cNvGrpSpPr/>
          <p:nvPr/>
        </p:nvGrpSpPr>
        <p:grpSpPr>
          <a:xfrm>
            <a:off x="1615471" y="4384013"/>
            <a:ext cx="661500" cy="661513"/>
            <a:chOff x="1615471" y="4384013"/>
            <a:chExt cx="661500" cy="661513"/>
          </a:xfrm>
        </p:grpSpPr>
        <p:sp>
          <p:nvSpPr>
            <p:cNvPr id="242" name="Google Shape;242;p17"/>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3" name="Google Shape;243;p17"/>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244" name="Google Shape;244;p17"/>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PREMIUM</a:t>
            </a:r>
            <a:r>
              <a:rPr b="1" lang="it">
                <a:solidFill>
                  <a:srgbClr val="33691E"/>
                </a:solidFill>
              </a:rPr>
              <a:t> - AMMINISTRATORE</a:t>
            </a:r>
            <a:endParaRPr b="1">
              <a:solidFill>
                <a:srgbClr val="33691E"/>
              </a:solidFill>
            </a:endParaRPr>
          </a:p>
        </p:txBody>
      </p:sp>
      <p:pic>
        <p:nvPicPr>
          <p:cNvPr id="245" name="Google Shape;245;p17"/>
          <p:cNvPicPr preferRelativeResize="0"/>
          <p:nvPr/>
        </p:nvPicPr>
        <p:blipFill>
          <a:blip r:embed="rId16">
            <a:alphaModFix/>
          </a:blip>
          <a:stretch>
            <a:fillRect/>
          </a:stretch>
        </p:blipFill>
        <p:spPr>
          <a:xfrm>
            <a:off x="4906425" y="2581663"/>
            <a:ext cx="4237575" cy="788825"/>
          </a:xfrm>
          <a:prstGeom prst="rect">
            <a:avLst/>
          </a:prstGeom>
          <a:noFill/>
          <a:ln>
            <a:noFill/>
          </a:ln>
        </p:spPr>
      </p:pic>
      <p:pic>
        <p:nvPicPr>
          <p:cNvPr id="246" name="Google Shape;246;p17"/>
          <p:cNvPicPr preferRelativeResize="0"/>
          <p:nvPr/>
        </p:nvPicPr>
        <p:blipFill>
          <a:blip r:embed="rId17">
            <a:alphaModFix/>
          </a:blip>
          <a:stretch>
            <a:fillRect/>
          </a:stretch>
        </p:blipFill>
        <p:spPr>
          <a:xfrm>
            <a:off x="4906425" y="400200"/>
            <a:ext cx="4237575" cy="1962167"/>
          </a:xfrm>
          <a:prstGeom prst="rect">
            <a:avLst/>
          </a:prstGeom>
          <a:noFill/>
          <a:ln>
            <a:noFill/>
          </a:ln>
        </p:spPr>
      </p:pic>
      <p:sp>
        <p:nvSpPr>
          <p:cNvPr id="247" name="Google Shape;247;p17"/>
          <p:cNvSpPr txBox="1"/>
          <p:nvPr/>
        </p:nvSpPr>
        <p:spPr>
          <a:xfrm>
            <a:off x="115025" y="452750"/>
            <a:ext cx="39336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Per diventare un utente PREMIUM è necessario sottoscrivere un abbonamento.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Per diventare utente AMMINISTRATORE è necessario che un’altro amministratore ti promuova.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51" name="Shape 251"/>
        <p:cNvGrpSpPr/>
        <p:nvPr/>
      </p:nvGrpSpPr>
      <p:grpSpPr>
        <a:xfrm>
          <a:off x="0" y="0"/>
          <a:ext cx="0" cy="0"/>
          <a:chOff x="0" y="0"/>
          <a:chExt cx="0" cy="0"/>
        </a:xfrm>
      </p:grpSpPr>
      <p:grpSp>
        <p:nvGrpSpPr>
          <p:cNvPr id="252" name="Google Shape;252;p18"/>
          <p:cNvGrpSpPr/>
          <p:nvPr/>
        </p:nvGrpSpPr>
        <p:grpSpPr>
          <a:xfrm>
            <a:off x="-3845425" y="3589775"/>
            <a:ext cx="16559400" cy="1553725"/>
            <a:chOff x="-6850750" y="3589775"/>
            <a:chExt cx="16559400" cy="1553725"/>
          </a:xfrm>
        </p:grpSpPr>
        <p:sp>
          <p:nvSpPr>
            <p:cNvPr id="253" name="Google Shape;253;p18"/>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
            <p:cNvSpPr/>
            <p:nvPr/>
          </p:nvSpPr>
          <p:spPr>
            <a:xfrm>
              <a:off x="26375" y="3589775"/>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8"/>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8"/>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8"/>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8"/>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8"/>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8"/>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5" name="Google Shape;265;p18"/>
          <p:cNvGrpSpPr/>
          <p:nvPr/>
        </p:nvGrpSpPr>
        <p:grpSpPr>
          <a:xfrm>
            <a:off x="865248" y="4383988"/>
            <a:ext cx="661500" cy="661513"/>
            <a:chOff x="865248" y="4384013"/>
            <a:chExt cx="661500" cy="661513"/>
          </a:xfrm>
        </p:grpSpPr>
        <p:sp>
          <p:nvSpPr>
            <p:cNvPr id="266" name="Google Shape;266;p18"/>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7" name="Google Shape;267;p18"/>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268" name="Google Shape;268;p18"/>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269" name="Google Shape;269;p18"/>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270" name="Google Shape;270;p18"/>
          <p:cNvPicPr preferRelativeResize="0"/>
          <p:nvPr/>
        </p:nvPicPr>
        <p:blipFill>
          <a:blip r:embed="rId6">
            <a:alphaModFix/>
          </a:blip>
          <a:stretch>
            <a:fillRect/>
          </a:stretch>
        </p:blipFill>
        <p:spPr>
          <a:xfrm>
            <a:off x="2321338" y="4339662"/>
            <a:ext cx="750226" cy="750226"/>
          </a:xfrm>
          <a:prstGeom prst="rect">
            <a:avLst/>
          </a:prstGeom>
          <a:noFill/>
          <a:ln>
            <a:noFill/>
          </a:ln>
        </p:spPr>
      </p:pic>
      <p:grpSp>
        <p:nvGrpSpPr>
          <p:cNvPr id="271" name="Google Shape;271;p18"/>
          <p:cNvGrpSpPr/>
          <p:nvPr/>
        </p:nvGrpSpPr>
        <p:grpSpPr>
          <a:xfrm>
            <a:off x="3115916" y="3678151"/>
            <a:ext cx="661500" cy="661500"/>
            <a:chOff x="3115916" y="4384026"/>
            <a:chExt cx="661500" cy="661500"/>
          </a:xfrm>
        </p:grpSpPr>
        <p:sp>
          <p:nvSpPr>
            <p:cNvPr id="272" name="Google Shape;272;p18"/>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3" name="Google Shape;273;p18"/>
            <p:cNvPicPr preferRelativeResize="0"/>
            <p:nvPr/>
          </p:nvPicPr>
          <p:blipFill>
            <a:blip r:embed="rId7">
              <a:alphaModFix/>
            </a:blip>
            <a:stretch>
              <a:fillRect/>
            </a:stretch>
          </p:blipFill>
          <p:spPr>
            <a:xfrm>
              <a:off x="3203163" y="4449061"/>
              <a:ext cx="531400" cy="531400"/>
            </a:xfrm>
            <a:prstGeom prst="rect">
              <a:avLst/>
            </a:prstGeom>
            <a:noFill/>
            <a:ln>
              <a:noFill/>
            </a:ln>
          </p:spPr>
        </p:pic>
      </p:grpSp>
      <p:pic>
        <p:nvPicPr>
          <p:cNvPr id="274" name="Google Shape;274;p18"/>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275" name="Google Shape;275;p18"/>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276" name="Google Shape;276;p18"/>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277" name="Google Shape;277;p18"/>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278" name="Google Shape;278;p18"/>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279" name="Google Shape;279;p18"/>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280" name="Google Shape;280;p18"/>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281" name="Google Shape;281;p18"/>
          <p:cNvGrpSpPr/>
          <p:nvPr/>
        </p:nvGrpSpPr>
        <p:grpSpPr>
          <a:xfrm>
            <a:off x="865248" y="4388238"/>
            <a:ext cx="661500" cy="661500"/>
            <a:chOff x="865248" y="4388238"/>
            <a:chExt cx="661500" cy="661500"/>
          </a:xfrm>
        </p:grpSpPr>
        <p:sp>
          <p:nvSpPr>
            <p:cNvPr id="282" name="Google Shape;282;p18"/>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3" name="Google Shape;283;p18"/>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284" name="Google Shape;284;p18"/>
          <p:cNvGrpSpPr/>
          <p:nvPr/>
        </p:nvGrpSpPr>
        <p:grpSpPr>
          <a:xfrm>
            <a:off x="1615471" y="4384013"/>
            <a:ext cx="661500" cy="661513"/>
            <a:chOff x="1615471" y="4384013"/>
            <a:chExt cx="661500" cy="661513"/>
          </a:xfrm>
        </p:grpSpPr>
        <p:sp>
          <p:nvSpPr>
            <p:cNvPr id="285" name="Google Shape;285;p18"/>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18"/>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287" name="Google Shape;287;p18"/>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CATEGORIA</a:t>
            </a:r>
            <a:r>
              <a:rPr b="1" lang="it">
                <a:solidFill>
                  <a:srgbClr val="33691E"/>
                </a:solidFill>
              </a:rPr>
              <a:t> - SONDAGGIO</a:t>
            </a:r>
            <a:endParaRPr b="1">
              <a:solidFill>
                <a:srgbClr val="33691E"/>
              </a:solidFill>
            </a:endParaRPr>
          </a:p>
        </p:txBody>
      </p:sp>
      <p:pic>
        <p:nvPicPr>
          <p:cNvPr id="288" name="Google Shape;288;p18"/>
          <p:cNvPicPr preferRelativeResize="0"/>
          <p:nvPr/>
        </p:nvPicPr>
        <p:blipFill>
          <a:blip r:embed="rId16">
            <a:alphaModFix/>
          </a:blip>
          <a:stretch>
            <a:fillRect/>
          </a:stretch>
        </p:blipFill>
        <p:spPr>
          <a:xfrm>
            <a:off x="4972800" y="1749200"/>
            <a:ext cx="4171199" cy="2273574"/>
          </a:xfrm>
          <a:prstGeom prst="rect">
            <a:avLst/>
          </a:prstGeom>
          <a:noFill/>
          <a:ln>
            <a:noFill/>
          </a:ln>
        </p:spPr>
      </p:pic>
      <p:pic>
        <p:nvPicPr>
          <p:cNvPr id="289" name="Google Shape;289;p18"/>
          <p:cNvPicPr preferRelativeResize="0"/>
          <p:nvPr/>
        </p:nvPicPr>
        <p:blipFill>
          <a:blip r:embed="rId17">
            <a:alphaModFix/>
          </a:blip>
          <a:stretch>
            <a:fillRect/>
          </a:stretch>
        </p:blipFill>
        <p:spPr>
          <a:xfrm>
            <a:off x="4972800" y="0"/>
            <a:ext cx="4171199" cy="1749200"/>
          </a:xfrm>
          <a:prstGeom prst="rect">
            <a:avLst/>
          </a:prstGeom>
          <a:noFill/>
          <a:ln>
            <a:noFill/>
          </a:ln>
        </p:spPr>
      </p:pic>
      <p:sp>
        <p:nvSpPr>
          <p:cNvPr id="290" name="Google Shape;290;p18"/>
          <p:cNvSpPr txBox="1"/>
          <p:nvPr/>
        </p:nvSpPr>
        <p:spPr>
          <a:xfrm>
            <a:off x="115025" y="430475"/>
            <a:ext cx="4089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L’amministratore può creare delle nuove categorie per i sondaggi.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Premium e Azienda possono creare un sondaggio, riferito ad una categoria.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94" name="Shape 294"/>
        <p:cNvGrpSpPr/>
        <p:nvPr/>
      </p:nvGrpSpPr>
      <p:grpSpPr>
        <a:xfrm>
          <a:off x="0" y="0"/>
          <a:ext cx="0" cy="0"/>
          <a:chOff x="0" y="0"/>
          <a:chExt cx="0" cy="0"/>
        </a:xfrm>
      </p:grpSpPr>
      <p:grpSp>
        <p:nvGrpSpPr>
          <p:cNvPr id="295" name="Google Shape;295;p19"/>
          <p:cNvGrpSpPr/>
          <p:nvPr/>
        </p:nvGrpSpPr>
        <p:grpSpPr>
          <a:xfrm>
            <a:off x="-3127500" y="3589500"/>
            <a:ext cx="16559400" cy="1554000"/>
            <a:chOff x="-6900200" y="3589500"/>
            <a:chExt cx="16559400" cy="1554000"/>
          </a:xfrm>
        </p:grpSpPr>
        <p:sp>
          <p:nvSpPr>
            <p:cNvPr id="296" name="Google Shape;296;p19"/>
            <p:cNvSpPr/>
            <p:nvPr/>
          </p:nvSpPr>
          <p:spPr>
            <a:xfrm>
              <a:off x="-690020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4787" y="3589500"/>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9"/>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9"/>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9"/>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9"/>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9"/>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9"/>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9"/>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9"/>
          <p:cNvGrpSpPr/>
          <p:nvPr/>
        </p:nvGrpSpPr>
        <p:grpSpPr>
          <a:xfrm>
            <a:off x="865248" y="4383988"/>
            <a:ext cx="661500" cy="661513"/>
            <a:chOff x="865248" y="4384013"/>
            <a:chExt cx="661500" cy="661513"/>
          </a:xfrm>
        </p:grpSpPr>
        <p:sp>
          <p:nvSpPr>
            <p:cNvPr id="309" name="Google Shape;309;p19"/>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0" name="Google Shape;310;p19"/>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311" name="Google Shape;311;p19"/>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312" name="Google Shape;312;p19"/>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313" name="Google Shape;313;p19"/>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314" name="Google Shape;314;p19"/>
          <p:cNvPicPr preferRelativeResize="0"/>
          <p:nvPr/>
        </p:nvPicPr>
        <p:blipFill>
          <a:blip r:embed="rId7">
            <a:alphaModFix/>
          </a:blip>
          <a:stretch>
            <a:fillRect/>
          </a:stretch>
        </p:blipFill>
        <p:spPr>
          <a:xfrm>
            <a:off x="3203163" y="4449061"/>
            <a:ext cx="531400" cy="531400"/>
          </a:xfrm>
          <a:prstGeom prst="rect">
            <a:avLst/>
          </a:prstGeom>
          <a:noFill/>
          <a:ln>
            <a:noFill/>
          </a:ln>
        </p:spPr>
      </p:pic>
      <p:grpSp>
        <p:nvGrpSpPr>
          <p:cNvPr id="315" name="Google Shape;315;p19"/>
          <p:cNvGrpSpPr/>
          <p:nvPr/>
        </p:nvGrpSpPr>
        <p:grpSpPr>
          <a:xfrm>
            <a:off x="3866139" y="3678151"/>
            <a:ext cx="661500" cy="661500"/>
            <a:chOff x="3866139" y="4384026"/>
            <a:chExt cx="661500" cy="661500"/>
          </a:xfrm>
        </p:grpSpPr>
        <p:sp>
          <p:nvSpPr>
            <p:cNvPr id="316" name="Google Shape;316;p19"/>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7" name="Google Shape;317;p19"/>
            <p:cNvPicPr preferRelativeResize="0"/>
            <p:nvPr/>
          </p:nvPicPr>
          <p:blipFill>
            <a:blip r:embed="rId8">
              <a:alphaModFix/>
            </a:blip>
            <a:stretch>
              <a:fillRect/>
            </a:stretch>
          </p:blipFill>
          <p:spPr>
            <a:xfrm>
              <a:off x="3957763" y="4475627"/>
              <a:ext cx="478250" cy="478250"/>
            </a:xfrm>
            <a:prstGeom prst="rect">
              <a:avLst/>
            </a:prstGeom>
            <a:noFill/>
            <a:ln>
              <a:noFill/>
            </a:ln>
          </p:spPr>
        </p:pic>
      </p:grpSp>
      <p:pic>
        <p:nvPicPr>
          <p:cNvPr id="318" name="Google Shape;318;p19"/>
          <p:cNvPicPr preferRelativeResize="0"/>
          <p:nvPr/>
        </p:nvPicPr>
        <p:blipFill>
          <a:blip r:embed="rId9">
            <a:alphaModFix/>
          </a:blip>
          <a:stretch>
            <a:fillRect/>
          </a:stretch>
        </p:blipFill>
        <p:spPr>
          <a:xfrm>
            <a:off x="4650100" y="4426188"/>
            <a:ext cx="585587" cy="585587"/>
          </a:xfrm>
          <a:prstGeom prst="rect">
            <a:avLst/>
          </a:prstGeom>
          <a:noFill/>
          <a:ln>
            <a:noFill/>
          </a:ln>
        </p:spPr>
      </p:pic>
      <p:pic>
        <p:nvPicPr>
          <p:cNvPr id="319" name="Google Shape;319;p19"/>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320" name="Google Shape;320;p19"/>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321" name="Google Shape;321;p19"/>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322" name="Google Shape;322;p19"/>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323" name="Google Shape;323;p19"/>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324" name="Google Shape;324;p19"/>
          <p:cNvGrpSpPr/>
          <p:nvPr/>
        </p:nvGrpSpPr>
        <p:grpSpPr>
          <a:xfrm>
            <a:off x="865248" y="4388238"/>
            <a:ext cx="661500" cy="661500"/>
            <a:chOff x="865248" y="4388238"/>
            <a:chExt cx="661500" cy="661500"/>
          </a:xfrm>
        </p:grpSpPr>
        <p:sp>
          <p:nvSpPr>
            <p:cNvPr id="325" name="Google Shape;325;p19"/>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6" name="Google Shape;326;p19"/>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327" name="Google Shape;327;p19"/>
          <p:cNvGrpSpPr/>
          <p:nvPr/>
        </p:nvGrpSpPr>
        <p:grpSpPr>
          <a:xfrm>
            <a:off x="1615471" y="4384013"/>
            <a:ext cx="661500" cy="661513"/>
            <a:chOff x="1615471" y="4384013"/>
            <a:chExt cx="661500" cy="661513"/>
          </a:xfrm>
        </p:grpSpPr>
        <p:sp>
          <p:nvSpPr>
            <p:cNvPr id="328" name="Google Shape;328;p19"/>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9" name="Google Shape;329;p19"/>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330" name="Google Shape;330;p19"/>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DOMANDE</a:t>
            </a:r>
            <a:endParaRPr b="1">
              <a:solidFill>
                <a:srgbClr val="33691E"/>
              </a:solidFill>
            </a:endParaRPr>
          </a:p>
        </p:txBody>
      </p:sp>
      <p:pic>
        <p:nvPicPr>
          <p:cNvPr id="331" name="Google Shape;331;p19"/>
          <p:cNvPicPr preferRelativeResize="0"/>
          <p:nvPr/>
        </p:nvPicPr>
        <p:blipFill>
          <a:blip r:embed="rId16">
            <a:alphaModFix/>
          </a:blip>
          <a:stretch>
            <a:fillRect/>
          </a:stretch>
        </p:blipFill>
        <p:spPr>
          <a:xfrm>
            <a:off x="5321575" y="0"/>
            <a:ext cx="3822425" cy="1653175"/>
          </a:xfrm>
          <a:prstGeom prst="rect">
            <a:avLst/>
          </a:prstGeom>
          <a:noFill/>
          <a:ln>
            <a:noFill/>
          </a:ln>
        </p:spPr>
      </p:pic>
      <p:pic>
        <p:nvPicPr>
          <p:cNvPr id="332" name="Google Shape;332;p19"/>
          <p:cNvPicPr preferRelativeResize="0"/>
          <p:nvPr/>
        </p:nvPicPr>
        <p:blipFill>
          <a:blip r:embed="rId17">
            <a:alphaModFix/>
          </a:blip>
          <a:stretch>
            <a:fillRect/>
          </a:stretch>
        </p:blipFill>
        <p:spPr>
          <a:xfrm>
            <a:off x="5321574" y="1653176"/>
            <a:ext cx="3822424" cy="2362873"/>
          </a:xfrm>
          <a:prstGeom prst="rect">
            <a:avLst/>
          </a:prstGeom>
          <a:noFill/>
          <a:ln>
            <a:noFill/>
          </a:ln>
        </p:spPr>
      </p:pic>
      <p:sp>
        <p:nvSpPr>
          <p:cNvPr id="333" name="Google Shape;333;p19"/>
          <p:cNvSpPr txBox="1"/>
          <p:nvPr/>
        </p:nvSpPr>
        <p:spPr>
          <a:xfrm>
            <a:off x="115025" y="400200"/>
            <a:ext cx="4067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Domanda aperta bisogna scegliere a quale sondaggio assegnarla, e compilare i campi.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Domanda chiusa ha un minimo di due opzioni, e un campo opzioni aggiuntive dinamico, che inserendo un numero all’interno dell’apposito spazio, crea n campi di opzioni aggiuntive in base al numero digitato.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37" name="Shape 337"/>
        <p:cNvGrpSpPr/>
        <p:nvPr/>
      </p:nvGrpSpPr>
      <p:grpSpPr>
        <a:xfrm>
          <a:off x="0" y="0"/>
          <a:ext cx="0" cy="0"/>
          <a:chOff x="0" y="0"/>
          <a:chExt cx="0" cy="0"/>
        </a:xfrm>
      </p:grpSpPr>
      <p:grpSp>
        <p:nvGrpSpPr>
          <p:cNvPr id="338" name="Google Shape;338;p20"/>
          <p:cNvGrpSpPr/>
          <p:nvPr/>
        </p:nvGrpSpPr>
        <p:grpSpPr>
          <a:xfrm>
            <a:off x="-2385675" y="3589500"/>
            <a:ext cx="16559400" cy="1554000"/>
            <a:chOff x="-6850750" y="3589500"/>
            <a:chExt cx="16559400" cy="1554000"/>
          </a:xfrm>
        </p:grpSpPr>
        <p:sp>
          <p:nvSpPr>
            <p:cNvPr id="339" name="Google Shape;339;p20"/>
            <p:cNvSpPr/>
            <p:nvPr/>
          </p:nvSpPr>
          <p:spPr>
            <a:xfrm>
              <a:off x="-685075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0"/>
            <p:cNvSpPr/>
            <p:nvPr/>
          </p:nvSpPr>
          <p:spPr>
            <a:xfrm>
              <a:off x="62612" y="3589500"/>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1" name="Google Shape;341;p20"/>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0"/>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0"/>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0"/>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0"/>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0"/>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0"/>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0"/>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0"/>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1" name="Google Shape;351;p20"/>
          <p:cNvGrpSpPr/>
          <p:nvPr/>
        </p:nvGrpSpPr>
        <p:grpSpPr>
          <a:xfrm>
            <a:off x="865248" y="4383988"/>
            <a:ext cx="661500" cy="661513"/>
            <a:chOff x="865248" y="4384013"/>
            <a:chExt cx="661500" cy="661513"/>
          </a:xfrm>
        </p:grpSpPr>
        <p:sp>
          <p:nvSpPr>
            <p:cNvPr id="352" name="Google Shape;352;p20"/>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3" name="Google Shape;353;p20"/>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354" name="Google Shape;354;p20"/>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355" name="Google Shape;355;p20"/>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356" name="Google Shape;356;p20"/>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357" name="Google Shape;357;p20"/>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358" name="Google Shape;358;p20"/>
          <p:cNvPicPr preferRelativeResize="0"/>
          <p:nvPr/>
        </p:nvPicPr>
        <p:blipFill>
          <a:blip r:embed="rId8">
            <a:alphaModFix/>
          </a:blip>
          <a:stretch>
            <a:fillRect/>
          </a:stretch>
        </p:blipFill>
        <p:spPr>
          <a:xfrm>
            <a:off x="3957763" y="4475627"/>
            <a:ext cx="478250" cy="478250"/>
          </a:xfrm>
          <a:prstGeom prst="rect">
            <a:avLst/>
          </a:prstGeom>
          <a:noFill/>
          <a:ln>
            <a:noFill/>
          </a:ln>
        </p:spPr>
      </p:pic>
      <p:grpSp>
        <p:nvGrpSpPr>
          <p:cNvPr id="359" name="Google Shape;359;p20"/>
          <p:cNvGrpSpPr/>
          <p:nvPr/>
        </p:nvGrpSpPr>
        <p:grpSpPr>
          <a:xfrm>
            <a:off x="4626274" y="3678151"/>
            <a:ext cx="661500" cy="661500"/>
            <a:chOff x="4616362" y="4384026"/>
            <a:chExt cx="661500" cy="661500"/>
          </a:xfrm>
        </p:grpSpPr>
        <p:sp>
          <p:nvSpPr>
            <p:cNvPr id="360" name="Google Shape;360;p20"/>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1" name="Google Shape;361;p20"/>
            <p:cNvPicPr preferRelativeResize="0"/>
            <p:nvPr/>
          </p:nvPicPr>
          <p:blipFill>
            <a:blip r:embed="rId9">
              <a:alphaModFix/>
            </a:blip>
            <a:stretch>
              <a:fillRect/>
            </a:stretch>
          </p:blipFill>
          <p:spPr>
            <a:xfrm>
              <a:off x="4650100" y="4426188"/>
              <a:ext cx="585587" cy="585587"/>
            </a:xfrm>
            <a:prstGeom prst="rect">
              <a:avLst/>
            </a:prstGeom>
            <a:noFill/>
            <a:ln>
              <a:noFill/>
            </a:ln>
          </p:spPr>
        </p:pic>
      </p:grpSp>
      <p:pic>
        <p:nvPicPr>
          <p:cNvPr id="362" name="Google Shape;362;p20"/>
          <p:cNvPicPr preferRelativeResize="0"/>
          <p:nvPr/>
        </p:nvPicPr>
        <p:blipFill>
          <a:blip r:embed="rId10">
            <a:alphaModFix/>
          </a:blip>
          <a:stretch>
            <a:fillRect/>
          </a:stretch>
        </p:blipFill>
        <p:spPr>
          <a:xfrm>
            <a:off x="5458200" y="4410600"/>
            <a:ext cx="478248" cy="478248"/>
          </a:xfrm>
          <a:prstGeom prst="rect">
            <a:avLst/>
          </a:prstGeom>
          <a:noFill/>
          <a:ln>
            <a:noFill/>
          </a:ln>
        </p:spPr>
      </p:pic>
      <p:pic>
        <p:nvPicPr>
          <p:cNvPr id="363" name="Google Shape;363;p20"/>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364" name="Google Shape;364;p20"/>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365" name="Google Shape;365;p20"/>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366" name="Google Shape;366;p20"/>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367" name="Google Shape;367;p20"/>
          <p:cNvGrpSpPr/>
          <p:nvPr/>
        </p:nvGrpSpPr>
        <p:grpSpPr>
          <a:xfrm>
            <a:off x="865248" y="4388238"/>
            <a:ext cx="661500" cy="661500"/>
            <a:chOff x="865248" y="4388238"/>
            <a:chExt cx="661500" cy="661500"/>
          </a:xfrm>
        </p:grpSpPr>
        <p:sp>
          <p:nvSpPr>
            <p:cNvPr id="368" name="Google Shape;368;p20"/>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9" name="Google Shape;369;p20"/>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370" name="Google Shape;370;p20"/>
          <p:cNvGrpSpPr/>
          <p:nvPr/>
        </p:nvGrpSpPr>
        <p:grpSpPr>
          <a:xfrm>
            <a:off x="1615471" y="4384013"/>
            <a:ext cx="661500" cy="661513"/>
            <a:chOff x="1615471" y="4384013"/>
            <a:chExt cx="661500" cy="661513"/>
          </a:xfrm>
        </p:grpSpPr>
        <p:sp>
          <p:nvSpPr>
            <p:cNvPr id="371" name="Google Shape;371;p20"/>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72" name="Google Shape;372;p20"/>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373" name="Google Shape;373;p20"/>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PREFERENZE</a:t>
            </a:r>
            <a:endParaRPr b="1">
              <a:solidFill>
                <a:srgbClr val="33691E"/>
              </a:solidFill>
            </a:endParaRPr>
          </a:p>
        </p:txBody>
      </p:sp>
      <p:pic>
        <p:nvPicPr>
          <p:cNvPr id="374" name="Google Shape;374;p20"/>
          <p:cNvPicPr preferRelativeResize="0"/>
          <p:nvPr/>
        </p:nvPicPr>
        <p:blipFill>
          <a:blip r:embed="rId16">
            <a:alphaModFix/>
          </a:blip>
          <a:stretch>
            <a:fillRect/>
          </a:stretch>
        </p:blipFill>
        <p:spPr>
          <a:xfrm>
            <a:off x="4527650" y="571375"/>
            <a:ext cx="4616526" cy="1098025"/>
          </a:xfrm>
          <a:prstGeom prst="rect">
            <a:avLst/>
          </a:prstGeom>
          <a:noFill/>
          <a:ln>
            <a:noFill/>
          </a:ln>
        </p:spPr>
      </p:pic>
      <p:sp>
        <p:nvSpPr>
          <p:cNvPr id="375" name="Google Shape;375;p20"/>
          <p:cNvSpPr/>
          <p:nvPr/>
        </p:nvSpPr>
        <p:spPr>
          <a:xfrm>
            <a:off x="4527650" y="1818875"/>
            <a:ext cx="1743900" cy="215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sz="800">
                <a:solidFill>
                  <a:schemeClr val="dk1"/>
                </a:solidFill>
              </a:rPr>
              <a:t>La tua preferenza è stata aggiunta</a:t>
            </a:r>
            <a:endParaRPr sz="800"/>
          </a:p>
        </p:txBody>
      </p:sp>
      <p:sp>
        <p:nvSpPr>
          <p:cNvPr id="376" name="Google Shape;376;p20"/>
          <p:cNvSpPr/>
          <p:nvPr/>
        </p:nvSpPr>
        <p:spPr>
          <a:xfrm>
            <a:off x="6445125" y="1818875"/>
            <a:ext cx="1774200" cy="215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sz="800">
                <a:solidFill>
                  <a:schemeClr val="dk1"/>
                </a:solidFill>
              </a:rPr>
              <a:t>La tua preferenza è stata eliminata</a:t>
            </a:r>
            <a:endParaRPr/>
          </a:p>
        </p:txBody>
      </p:sp>
      <p:sp>
        <p:nvSpPr>
          <p:cNvPr id="377" name="Google Shape;377;p20"/>
          <p:cNvSpPr txBox="1"/>
          <p:nvPr/>
        </p:nvSpPr>
        <p:spPr>
          <a:xfrm>
            <a:off x="115025" y="571375"/>
            <a:ext cx="3480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Per aggiungere o rimuovere una categoria dalle proprie preferenze, bisogna premere il pulsante con il nome della categoria, nel caso che sia già stata inserita in precedenza la preferenza verrà rimossa, se no aggiunta.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81" name="Shape 381"/>
        <p:cNvGrpSpPr/>
        <p:nvPr/>
      </p:nvGrpSpPr>
      <p:grpSpPr>
        <a:xfrm>
          <a:off x="0" y="0"/>
          <a:ext cx="0" cy="0"/>
          <a:chOff x="0" y="0"/>
          <a:chExt cx="0" cy="0"/>
        </a:xfrm>
      </p:grpSpPr>
      <p:sp>
        <p:nvSpPr>
          <p:cNvPr id="382" name="Google Shape;382;p21"/>
          <p:cNvSpPr/>
          <p:nvPr/>
        </p:nvSpPr>
        <p:spPr>
          <a:xfrm>
            <a:off x="-1604200" y="4027200"/>
            <a:ext cx="16559400" cy="11163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5296900" y="3588400"/>
            <a:ext cx="838800" cy="838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11502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236569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311591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3866139"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4616362"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6116807"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6867030"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7617253"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8367476"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21"/>
          <p:cNvGrpSpPr/>
          <p:nvPr/>
        </p:nvGrpSpPr>
        <p:grpSpPr>
          <a:xfrm>
            <a:off x="865248" y="4383988"/>
            <a:ext cx="661500" cy="661513"/>
            <a:chOff x="865248" y="4384013"/>
            <a:chExt cx="661500" cy="661513"/>
          </a:xfrm>
        </p:grpSpPr>
        <p:sp>
          <p:nvSpPr>
            <p:cNvPr id="395" name="Google Shape;395;p21"/>
            <p:cNvSpPr/>
            <p:nvPr/>
          </p:nvSpPr>
          <p:spPr>
            <a:xfrm>
              <a:off x="865248"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6" name="Google Shape;396;p21"/>
            <p:cNvPicPr preferRelativeResize="0"/>
            <p:nvPr/>
          </p:nvPicPr>
          <p:blipFill>
            <a:blip r:embed="rId3">
              <a:alphaModFix/>
            </a:blip>
            <a:stretch>
              <a:fillRect/>
            </a:stretch>
          </p:blipFill>
          <p:spPr>
            <a:xfrm>
              <a:off x="930288" y="4384013"/>
              <a:ext cx="531414" cy="531414"/>
            </a:xfrm>
            <a:prstGeom prst="rect">
              <a:avLst/>
            </a:prstGeom>
            <a:noFill/>
            <a:ln>
              <a:noFill/>
            </a:ln>
          </p:spPr>
        </p:pic>
      </p:grpSp>
      <p:pic>
        <p:nvPicPr>
          <p:cNvPr id="397" name="Google Shape;397;p21"/>
          <p:cNvPicPr preferRelativeResize="0"/>
          <p:nvPr/>
        </p:nvPicPr>
        <p:blipFill>
          <a:blip r:embed="rId4">
            <a:alphaModFix/>
          </a:blip>
          <a:stretch>
            <a:fillRect/>
          </a:stretch>
        </p:blipFill>
        <p:spPr>
          <a:xfrm>
            <a:off x="206638" y="4489050"/>
            <a:ext cx="478269" cy="451450"/>
          </a:xfrm>
          <a:prstGeom prst="rect">
            <a:avLst/>
          </a:prstGeom>
          <a:noFill/>
          <a:ln>
            <a:noFill/>
          </a:ln>
        </p:spPr>
      </p:pic>
      <p:pic>
        <p:nvPicPr>
          <p:cNvPr id="398" name="Google Shape;398;p21"/>
          <p:cNvPicPr preferRelativeResize="0"/>
          <p:nvPr/>
        </p:nvPicPr>
        <p:blipFill>
          <a:blip r:embed="rId5">
            <a:alphaModFix/>
          </a:blip>
          <a:stretch>
            <a:fillRect/>
          </a:stretch>
        </p:blipFill>
        <p:spPr>
          <a:xfrm>
            <a:off x="1615475" y="4339662"/>
            <a:ext cx="750225" cy="750225"/>
          </a:xfrm>
          <a:prstGeom prst="rect">
            <a:avLst/>
          </a:prstGeom>
          <a:noFill/>
          <a:ln>
            <a:noFill/>
          </a:ln>
        </p:spPr>
      </p:pic>
      <p:pic>
        <p:nvPicPr>
          <p:cNvPr id="399" name="Google Shape;399;p21"/>
          <p:cNvPicPr preferRelativeResize="0"/>
          <p:nvPr/>
        </p:nvPicPr>
        <p:blipFill>
          <a:blip r:embed="rId6">
            <a:alphaModFix/>
          </a:blip>
          <a:stretch>
            <a:fillRect/>
          </a:stretch>
        </p:blipFill>
        <p:spPr>
          <a:xfrm>
            <a:off x="2321338" y="4339662"/>
            <a:ext cx="750226" cy="750226"/>
          </a:xfrm>
          <a:prstGeom prst="rect">
            <a:avLst/>
          </a:prstGeom>
          <a:noFill/>
          <a:ln>
            <a:noFill/>
          </a:ln>
        </p:spPr>
      </p:pic>
      <p:pic>
        <p:nvPicPr>
          <p:cNvPr id="400" name="Google Shape;400;p21"/>
          <p:cNvPicPr preferRelativeResize="0"/>
          <p:nvPr/>
        </p:nvPicPr>
        <p:blipFill>
          <a:blip r:embed="rId7">
            <a:alphaModFix/>
          </a:blip>
          <a:stretch>
            <a:fillRect/>
          </a:stretch>
        </p:blipFill>
        <p:spPr>
          <a:xfrm>
            <a:off x="3203163" y="4449061"/>
            <a:ext cx="531400" cy="531400"/>
          </a:xfrm>
          <a:prstGeom prst="rect">
            <a:avLst/>
          </a:prstGeom>
          <a:noFill/>
          <a:ln>
            <a:noFill/>
          </a:ln>
        </p:spPr>
      </p:pic>
      <p:pic>
        <p:nvPicPr>
          <p:cNvPr id="401" name="Google Shape;401;p21"/>
          <p:cNvPicPr preferRelativeResize="0"/>
          <p:nvPr/>
        </p:nvPicPr>
        <p:blipFill>
          <a:blip r:embed="rId8">
            <a:alphaModFix/>
          </a:blip>
          <a:stretch>
            <a:fillRect/>
          </a:stretch>
        </p:blipFill>
        <p:spPr>
          <a:xfrm>
            <a:off x="3957763" y="4475627"/>
            <a:ext cx="478250" cy="478250"/>
          </a:xfrm>
          <a:prstGeom prst="rect">
            <a:avLst/>
          </a:prstGeom>
          <a:noFill/>
          <a:ln>
            <a:noFill/>
          </a:ln>
        </p:spPr>
      </p:pic>
      <p:pic>
        <p:nvPicPr>
          <p:cNvPr id="402" name="Google Shape;402;p21"/>
          <p:cNvPicPr preferRelativeResize="0"/>
          <p:nvPr/>
        </p:nvPicPr>
        <p:blipFill>
          <a:blip r:embed="rId9">
            <a:alphaModFix/>
          </a:blip>
          <a:stretch>
            <a:fillRect/>
          </a:stretch>
        </p:blipFill>
        <p:spPr>
          <a:xfrm>
            <a:off x="4650100" y="4426188"/>
            <a:ext cx="585587" cy="585587"/>
          </a:xfrm>
          <a:prstGeom prst="rect">
            <a:avLst/>
          </a:prstGeom>
          <a:noFill/>
          <a:ln>
            <a:noFill/>
          </a:ln>
        </p:spPr>
      </p:pic>
      <p:grpSp>
        <p:nvGrpSpPr>
          <p:cNvPr id="403" name="Google Shape;403;p21"/>
          <p:cNvGrpSpPr/>
          <p:nvPr/>
        </p:nvGrpSpPr>
        <p:grpSpPr>
          <a:xfrm>
            <a:off x="5385560" y="3677051"/>
            <a:ext cx="661500" cy="661500"/>
            <a:chOff x="5366585" y="4384026"/>
            <a:chExt cx="661500" cy="661500"/>
          </a:xfrm>
        </p:grpSpPr>
        <p:sp>
          <p:nvSpPr>
            <p:cNvPr id="404" name="Google Shape;404;p21"/>
            <p:cNvSpPr/>
            <p:nvPr/>
          </p:nvSpPr>
          <p:spPr>
            <a:xfrm>
              <a:off x="5366585"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5" name="Google Shape;405;p21"/>
            <p:cNvPicPr preferRelativeResize="0"/>
            <p:nvPr/>
          </p:nvPicPr>
          <p:blipFill>
            <a:blip r:embed="rId10">
              <a:alphaModFix/>
            </a:blip>
            <a:stretch>
              <a:fillRect/>
            </a:stretch>
          </p:blipFill>
          <p:spPr>
            <a:xfrm>
              <a:off x="5458200" y="4410600"/>
              <a:ext cx="478248" cy="478248"/>
            </a:xfrm>
            <a:prstGeom prst="rect">
              <a:avLst/>
            </a:prstGeom>
            <a:noFill/>
            <a:ln>
              <a:noFill/>
            </a:ln>
          </p:spPr>
        </p:pic>
      </p:grpSp>
      <p:pic>
        <p:nvPicPr>
          <p:cNvPr id="406" name="Google Shape;406;p21"/>
          <p:cNvPicPr preferRelativeResize="0"/>
          <p:nvPr/>
        </p:nvPicPr>
        <p:blipFill>
          <a:blip r:embed="rId11">
            <a:alphaModFix/>
          </a:blip>
          <a:stretch>
            <a:fillRect/>
          </a:stretch>
        </p:blipFill>
        <p:spPr>
          <a:xfrm>
            <a:off x="6154762" y="4421963"/>
            <a:ext cx="585576" cy="585576"/>
          </a:xfrm>
          <a:prstGeom prst="rect">
            <a:avLst/>
          </a:prstGeom>
          <a:noFill/>
          <a:ln>
            <a:noFill/>
          </a:ln>
        </p:spPr>
      </p:pic>
      <p:pic>
        <p:nvPicPr>
          <p:cNvPr id="407" name="Google Shape;407;p21"/>
          <p:cNvPicPr preferRelativeResize="0"/>
          <p:nvPr/>
        </p:nvPicPr>
        <p:blipFill>
          <a:blip r:embed="rId12">
            <a:alphaModFix/>
          </a:blip>
          <a:stretch>
            <a:fillRect/>
          </a:stretch>
        </p:blipFill>
        <p:spPr>
          <a:xfrm>
            <a:off x="6958650" y="4479863"/>
            <a:ext cx="478250" cy="478250"/>
          </a:xfrm>
          <a:prstGeom prst="rect">
            <a:avLst/>
          </a:prstGeom>
          <a:noFill/>
          <a:ln>
            <a:noFill/>
          </a:ln>
        </p:spPr>
      </p:pic>
      <p:pic>
        <p:nvPicPr>
          <p:cNvPr id="408" name="Google Shape;408;p21"/>
          <p:cNvPicPr preferRelativeResize="0"/>
          <p:nvPr/>
        </p:nvPicPr>
        <p:blipFill>
          <a:blip r:embed="rId13">
            <a:alphaModFix/>
          </a:blip>
          <a:stretch>
            <a:fillRect/>
          </a:stretch>
        </p:blipFill>
        <p:spPr>
          <a:xfrm>
            <a:off x="7708875" y="4427188"/>
            <a:ext cx="478250" cy="445063"/>
          </a:xfrm>
          <a:prstGeom prst="rect">
            <a:avLst/>
          </a:prstGeom>
          <a:noFill/>
          <a:ln>
            <a:noFill/>
          </a:ln>
        </p:spPr>
      </p:pic>
      <p:pic>
        <p:nvPicPr>
          <p:cNvPr id="409" name="Google Shape;409;p21"/>
          <p:cNvPicPr preferRelativeResize="0"/>
          <p:nvPr/>
        </p:nvPicPr>
        <p:blipFill>
          <a:blip r:embed="rId14">
            <a:alphaModFix/>
          </a:blip>
          <a:stretch>
            <a:fillRect/>
          </a:stretch>
        </p:blipFill>
        <p:spPr>
          <a:xfrm>
            <a:off x="8459100" y="4479857"/>
            <a:ext cx="478250" cy="478250"/>
          </a:xfrm>
          <a:prstGeom prst="rect">
            <a:avLst/>
          </a:prstGeom>
          <a:noFill/>
          <a:ln>
            <a:noFill/>
          </a:ln>
        </p:spPr>
      </p:pic>
      <p:grpSp>
        <p:nvGrpSpPr>
          <p:cNvPr id="410" name="Google Shape;410;p21"/>
          <p:cNvGrpSpPr/>
          <p:nvPr/>
        </p:nvGrpSpPr>
        <p:grpSpPr>
          <a:xfrm>
            <a:off x="865248" y="4388238"/>
            <a:ext cx="661500" cy="661500"/>
            <a:chOff x="865248" y="4388238"/>
            <a:chExt cx="661500" cy="661500"/>
          </a:xfrm>
        </p:grpSpPr>
        <p:sp>
          <p:nvSpPr>
            <p:cNvPr id="411" name="Google Shape;411;p21"/>
            <p:cNvSpPr/>
            <p:nvPr/>
          </p:nvSpPr>
          <p:spPr>
            <a:xfrm>
              <a:off x="865248" y="4388238"/>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2" name="Google Shape;412;p21"/>
            <p:cNvPicPr preferRelativeResize="0"/>
            <p:nvPr/>
          </p:nvPicPr>
          <p:blipFill>
            <a:blip r:embed="rId15">
              <a:alphaModFix/>
            </a:blip>
            <a:stretch>
              <a:fillRect/>
            </a:stretch>
          </p:blipFill>
          <p:spPr>
            <a:xfrm>
              <a:off x="903196" y="4455475"/>
              <a:ext cx="585600" cy="527037"/>
            </a:xfrm>
            <a:prstGeom prst="rect">
              <a:avLst/>
            </a:prstGeom>
            <a:noFill/>
            <a:ln>
              <a:noFill/>
            </a:ln>
          </p:spPr>
        </p:pic>
      </p:grpSp>
      <p:grpSp>
        <p:nvGrpSpPr>
          <p:cNvPr id="413" name="Google Shape;413;p21"/>
          <p:cNvGrpSpPr/>
          <p:nvPr/>
        </p:nvGrpSpPr>
        <p:grpSpPr>
          <a:xfrm>
            <a:off x="1615471" y="4384013"/>
            <a:ext cx="661500" cy="661513"/>
            <a:chOff x="1615471" y="4384013"/>
            <a:chExt cx="661500" cy="661513"/>
          </a:xfrm>
        </p:grpSpPr>
        <p:sp>
          <p:nvSpPr>
            <p:cNvPr id="414" name="Google Shape;414;p21"/>
            <p:cNvSpPr/>
            <p:nvPr/>
          </p:nvSpPr>
          <p:spPr>
            <a:xfrm>
              <a:off x="1615471" y="4384026"/>
              <a:ext cx="661500" cy="661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5" name="Google Shape;415;p21"/>
            <p:cNvPicPr preferRelativeResize="0"/>
            <p:nvPr/>
          </p:nvPicPr>
          <p:blipFill>
            <a:blip r:embed="rId3">
              <a:alphaModFix/>
            </a:blip>
            <a:stretch>
              <a:fillRect/>
            </a:stretch>
          </p:blipFill>
          <p:spPr>
            <a:xfrm>
              <a:off x="1680513" y="4384013"/>
              <a:ext cx="531414" cy="531414"/>
            </a:xfrm>
            <a:prstGeom prst="rect">
              <a:avLst/>
            </a:prstGeom>
            <a:noFill/>
            <a:ln>
              <a:noFill/>
            </a:ln>
          </p:spPr>
        </p:pic>
      </p:grpSp>
      <p:sp>
        <p:nvSpPr>
          <p:cNvPr id="416" name="Google Shape;416;p21"/>
          <p:cNvSpPr txBox="1"/>
          <p:nvPr/>
        </p:nvSpPr>
        <p:spPr>
          <a:xfrm>
            <a:off x="115025" y="0"/>
            <a:ext cx="294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33691E"/>
                </a:solidFill>
              </a:rPr>
              <a:t>INVITI</a:t>
            </a:r>
            <a:endParaRPr b="1">
              <a:solidFill>
                <a:srgbClr val="33691E"/>
              </a:solidFill>
            </a:endParaRPr>
          </a:p>
        </p:txBody>
      </p:sp>
      <p:pic>
        <p:nvPicPr>
          <p:cNvPr id="417" name="Google Shape;417;p21"/>
          <p:cNvPicPr preferRelativeResize="0"/>
          <p:nvPr/>
        </p:nvPicPr>
        <p:blipFill>
          <a:blip r:embed="rId16">
            <a:alphaModFix/>
          </a:blip>
          <a:stretch>
            <a:fillRect/>
          </a:stretch>
        </p:blipFill>
        <p:spPr>
          <a:xfrm>
            <a:off x="4616345" y="159245"/>
            <a:ext cx="4539800" cy="1487650"/>
          </a:xfrm>
          <a:prstGeom prst="rect">
            <a:avLst/>
          </a:prstGeom>
          <a:noFill/>
          <a:ln>
            <a:noFill/>
          </a:ln>
        </p:spPr>
      </p:pic>
      <p:pic>
        <p:nvPicPr>
          <p:cNvPr id="418" name="Google Shape;418;p21"/>
          <p:cNvPicPr preferRelativeResize="0"/>
          <p:nvPr/>
        </p:nvPicPr>
        <p:blipFill>
          <a:blip r:embed="rId17">
            <a:alphaModFix/>
          </a:blip>
          <a:stretch>
            <a:fillRect/>
          </a:stretch>
        </p:blipFill>
        <p:spPr>
          <a:xfrm>
            <a:off x="4616350" y="2019978"/>
            <a:ext cx="4539799" cy="1525969"/>
          </a:xfrm>
          <a:prstGeom prst="rect">
            <a:avLst/>
          </a:prstGeom>
          <a:noFill/>
          <a:ln>
            <a:noFill/>
          </a:ln>
        </p:spPr>
      </p:pic>
      <p:sp>
        <p:nvSpPr>
          <p:cNvPr id="419" name="Google Shape;419;p21"/>
          <p:cNvSpPr txBox="1"/>
          <p:nvPr/>
        </p:nvSpPr>
        <p:spPr>
          <a:xfrm>
            <a:off x="117125" y="534375"/>
            <a:ext cx="3658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t>Per inviare un invito il Premium deve scegliere tra i suoi sondaggi, successivamente decide a quali utenti mandare l’invito di quel sondaggio.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Azienda invece manda inviti automatici, randomici, agli utenti con preferenze su quella categoria.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