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81" r:id="rId5"/>
    <p:sldId id="260" r:id="rId6"/>
    <p:sldId id="265" r:id="rId7"/>
    <p:sldId id="264" r:id="rId8"/>
    <p:sldId id="266" r:id="rId9"/>
    <p:sldId id="267" r:id="rId10"/>
    <p:sldId id="268" r:id="rId11"/>
    <p:sldId id="269" r:id="rId12"/>
    <p:sldId id="270" r:id="rId13"/>
    <p:sldId id="271" r:id="rId14"/>
    <p:sldId id="263" r:id="rId15"/>
    <p:sldId id="272" r:id="rId16"/>
    <p:sldId id="274" r:id="rId17"/>
    <p:sldId id="273" r:id="rId18"/>
    <p:sldId id="275" r:id="rId19"/>
    <p:sldId id="276" r:id="rId20"/>
    <p:sldId id="278" r:id="rId21"/>
    <p:sldId id="277" r:id="rId22"/>
    <p:sldId id="279" r:id="rId23"/>
    <p:sldId id="280" r:id="rId24"/>
    <p:sldId id="26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026" autoAdjust="0"/>
    <p:restoredTop sz="94660"/>
  </p:normalViewPr>
  <p:slideViewPr>
    <p:cSldViewPr snapToGrid="0">
      <p:cViewPr varScale="1">
        <p:scale>
          <a:sx n="66" d="100"/>
          <a:sy n="66" d="100"/>
        </p:scale>
        <p:origin x="3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Z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a:p>
        </p:txBody>
      </p:sp>
      <p:sp>
        <p:nvSpPr>
          <p:cNvPr id="4" name="Date Placeholder 3"/>
          <p:cNvSpPr>
            <a:spLocks noGrp="1"/>
          </p:cNvSpPr>
          <p:nvPr>
            <p:ph type="dt" sz="half" idx="10"/>
          </p:nvPr>
        </p:nvSpPr>
        <p:spPr/>
        <p:txBody>
          <a:bodyPr/>
          <a:lstStyle/>
          <a:p>
            <a:fld id="{36393332-662D-4CEF-A0FA-5A5F896AA2B9}" type="datetimeFigureOut">
              <a:rPr lang="en-ZA" smtClean="0"/>
              <a:t>2021/10/01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54B54D0-B304-485B-B91E-3EA079F5E740}" type="slidenum">
              <a:rPr lang="en-ZA" smtClean="0"/>
              <a:t>‹#›</a:t>
            </a:fld>
            <a:endParaRPr lang="en-ZA"/>
          </a:p>
        </p:txBody>
      </p:sp>
    </p:spTree>
    <p:extLst>
      <p:ext uri="{BB962C8B-B14F-4D97-AF65-F5344CB8AC3E}">
        <p14:creationId xmlns:p14="http://schemas.microsoft.com/office/powerpoint/2010/main" val="2166514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36393332-662D-4CEF-A0FA-5A5F896AA2B9}" type="datetimeFigureOut">
              <a:rPr lang="en-ZA" smtClean="0"/>
              <a:t>2021/10/01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54B54D0-B304-485B-B91E-3EA079F5E740}" type="slidenum">
              <a:rPr lang="en-ZA" smtClean="0"/>
              <a:t>‹#›</a:t>
            </a:fld>
            <a:endParaRPr lang="en-ZA"/>
          </a:p>
        </p:txBody>
      </p:sp>
    </p:spTree>
    <p:extLst>
      <p:ext uri="{BB962C8B-B14F-4D97-AF65-F5344CB8AC3E}">
        <p14:creationId xmlns:p14="http://schemas.microsoft.com/office/powerpoint/2010/main" val="4091780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36393332-662D-4CEF-A0FA-5A5F896AA2B9}" type="datetimeFigureOut">
              <a:rPr lang="en-ZA" smtClean="0"/>
              <a:t>2021/10/01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54B54D0-B304-485B-B91E-3EA079F5E740}" type="slidenum">
              <a:rPr lang="en-ZA" smtClean="0"/>
              <a:t>‹#›</a:t>
            </a:fld>
            <a:endParaRPr lang="en-ZA"/>
          </a:p>
        </p:txBody>
      </p:sp>
    </p:spTree>
    <p:extLst>
      <p:ext uri="{BB962C8B-B14F-4D97-AF65-F5344CB8AC3E}">
        <p14:creationId xmlns:p14="http://schemas.microsoft.com/office/powerpoint/2010/main" val="3562777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36393332-662D-4CEF-A0FA-5A5F896AA2B9}" type="datetimeFigureOut">
              <a:rPr lang="en-ZA" smtClean="0"/>
              <a:t>2021/10/01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54B54D0-B304-485B-B91E-3EA079F5E740}" type="slidenum">
              <a:rPr lang="en-ZA" smtClean="0"/>
              <a:t>‹#›</a:t>
            </a:fld>
            <a:endParaRPr lang="en-ZA"/>
          </a:p>
        </p:txBody>
      </p:sp>
    </p:spTree>
    <p:extLst>
      <p:ext uri="{BB962C8B-B14F-4D97-AF65-F5344CB8AC3E}">
        <p14:creationId xmlns:p14="http://schemas.microsoft.com/office/powerpoint/2010/main" val="1964043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Z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393332-662D-4CEF-A0FA-5A5F896AA2B9}" type="datetimeFigureOut">
              <a:rPr lang="en-ZA" smtClean="0"/>
              <a:t>2021/10/01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54B54D0-B304-485B-B91E-3EA079F5E740}" type="slidenum">
              <a:rPr lang="en-ZA" smtClean="0"/>
              <a:t>‹#›</a:t>
            </a:fld>
            <a:endParaRPr lang="en-ZA"/>
          </a:p>
        </p:txBody>
      </p:sp>
    </p:spTree>
    <p:extLst>
      <p:ext uri="{BB962C8B-B14F-4D97-AF65-F5344CB8AC3E}">
        <p14:creationId xmlns:p14="http://schemas.microsoft.com/office/powerpoint/2010/main" val="2160209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p:txBody>
          <a:bodyPr/>
          <a:lstStyle/>
          <a:p>
            <a:fld id="{36393332-662D-4CEF-A0FA-5A5F896AA2B9}" type="datetimeFigureOut">
              <a:rPr lang="en-ZA" smtClean="0"/>
              <a:t>2021/10/01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654B54D0-B304-485B-B91E-3EA079F5E740}" type="slidenum">
              <a:rPr lang="en-ZA" smtClean="0"/>
              <a:t>‹#›</a:t>
            </a:fld>
            <a:endParaRPr lang="en-ZA"/>
          </a:p>
        </p:txBody>
      </p:sp>
    </p:spTree>
    <p:extLst>
      <p:ext uri="{BB962C8B-B14F-4D97-AF65-F5344CB8AC3E}">
        <p14:creationId xmlns:p14="http://schemas.microsoft.com/office/powerpoint/2010/main" val="4147369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Z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p:txBody>
          <a:bodyPr/>
          <a:lstStyle/>
          <a:p>
            <a:fld id="{36393332-662D-4CEF-A0FA-5A5F896AA2B9}" type="datetimeFigureOut">
              <a:rPr lang="en-ZA" smtClean="0"/>
              <a:t>2021/10/01</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654B54D0-B304-485B-B91E-3EA079F5E740}" type="slidenum">
              <a:rPr lang="en-ZA" smtClean="0"/>
              <a:t>‹#›</a:t>
            </a:fld>
            <a:endParaRPr lang="en-ZA"/>
          </a:p>
        </p:txBody>
      </p:sp>
    </p:spTree>
    <p:extLst>
      <p:ext uri="{BB962C8B-B14F-4D97-AF65-F5344CB8AC3E}">
        <p14:creationId xmlns:p14="http://schemas.microsoft.com/office/powerpoint/2010/main" val="2596286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p:txBody>
          <a:bodyPr/>
          <a:lstStyle/>
          <a:p>
            <a:fld id="{36393332-662D-4CEF-A0FA-5A5F896AA2B9}" type="datetimeFigureOut">
              <a:rPr lang="en-ZA" smtClean="0"/>
              <a:t>2021/10/01</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654B54D0-B304-485B-B91E-3EA079F5E740}" type="slidenum">
              <a:rPr lang="en-ZA" smtClean="0"/>
              <a:t>‹#›</a:t>
            </a:fld>
            <a:endParaRPr lang="en-ZA"/>
          </a:p>
        </p:txBody>
      </p:sp>
    </p:spTree>
    <p:extLst>
      <p:ext uri="{BB962C8B-B14F-4D97-AF65-F5344CB8AC3E}">
        <p14:creationId xmlns:p14="http://schemas.microsoft.com/office/powerpoint/2010/main" val="1292698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393332-662D-4CEF-A0FA-5A5F896AA2B9}" type="datetimeFigureOut">
              <a:rPr lang="en-ZA" smtClean="0"/>
              <a:t>2021/10/01</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654B54D0-B304-485B-B91E-3EA079F5E740}" type="slidenum">
              <a:rPr lang="en-ZA" smtClean="0"/>
              <a:t>‹#›</a:t>
            </a:fld>
            <a:endParaRPr lang="en-ZA"/>
          </a:p>
        </p:txBody>
      </p:sp>
    </p:spTree>
    <p:extLst>
      <p:ext uri="{BB962C8B-B14F-4D97-AF65-F5344CB8AC3E}">
        <p14:creationId xmlns:p14="http://schemas.microsoft.com/office/powerpoint/2010/main" val="1553438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393332-662D-4CEF-A0FA-5A5F896AA2B9}" type="datetimeFigureOut">
              <a:rPr lang="en-ZA" smtClean="0"/>
              <a:t>2021/10/01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654B54D0-B304-485B-B91E-3EA079F5E740}" type="slidenum">
              <a:rPr lang="en-ZA" smtClean="0"/>
              <a:t>‹#›</a:t>
            </a:fld>
            <a:endParaRPr lang="en-ZA"/>
          </a:p>
        </p:txBody>
      </p:sp>
    </p:spTree>
    <p:extLst>
      <p:ext uri="{BB962C8B-B14F-4D97-AF65-F5344CB8AC3E}">
        <p14:creationId xmlns:p14="http://schemas.microsoft.com/office/powerpoint/2010/main" val="1211766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393332-662D-4CEF-A0FA-5A5F896AA2B9}" type="datetimeFigureOut">
              <a:rPr lang="en-ZA" smtClean="0"/>
              <a:t>2021/10/01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654B54D0-B304-485B-B91E-3EA079F5E740}" type="slidenum">
              <a:rPr lang="en-ZA" smtClean="0"/>
              <a:t>‹#›</a:t>
            </a:fld>
            <a:endParaRPr lang="en-ZA"/>
          </a:p>
        </p:txBody>
      </p:sp>
    </p:spTree>
    <p:extLst>
      <p:ext uri="{BB962C8B-B14F-4D97-AF65-F5344CB8AC3E}">
        <p14:creationId xmlns:p14="http://schemas.microsoft.com/office/powerpoint/2010/main" val="554832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Z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393332-662D-4CEF-A0FA-5A5F896AA2B9}" type="datetimeFigureOut">
              <a:rPr lang="en-ZA" smtClean="0"/>
              <a:t>2021/10/01</a:t>
            </a:fld>
            <a:endParaRPr lang="en-Z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4B54D0-B304-485B-B91E-3EA079F5E740}" type="slidenum">
              <a:rPr lang="en-ZA" smtClean="0"/>
              <a:t>‹#›</a:t>
            </a:fld>
            <a:endParaRPr lang="en-ZA"/>
          </a:p>
        </p:txBody>
      </p:sp>
    </p:spTree>
    <p:extLst>
      <p:ext uri="{BB962C8B-B14F-4D97-AF65-F5344CB8AC3E}">
        <p14:creationId xmlns:p14="http://schemas.microsoft.com/office/powerpoint/2010/main" val="1364298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9433" y="1471497"/>
            <a:ext cx="9144000" cy="2387600"/>
          </a:xfrm>
        </p:spPr>
        <p:txBody>
          <a:bodyPr/>
          <a:lstStyle/>
          <a:p>
            <a:r>
              <a:rPr lang="en-ZA" dirty="0" err="1" smtClean="0"/>
              <a:t>Watersort</a:t>
            </a:r>
            <a:r>
              <a:rPr lang="en-ZA" dirty="0" smtClean="0"/>
              <a:t> Puzzle</a:t>
            </a:r>
            <a:br>
              <a:rPr lang="en-ZA" dirty="0" smtClean="0"/>
            </a:br>
            <a:endParaRPr lang="en-ZA" dirty="0"/>
          </a:p>
        </p:txBody>
      </p:sp>
      <p:sp>
        <p:nvSpPr>
          <p:cNvPr id="3" name="Subtitle 2"/>
          <p:cNvSpPr>
            <a:spLocks noGrp="1"/>
          </p:cNvSpPr>
          <p:nvPr>
            <p:ph type="subTitle" idx="1"/>
          </p:nvPr>
        </p:nvSpPr>
        <p:spPr/>
        <p:txBody>
          <a:bodyPr/>
          <a:lstStyle/>
          <a:p>
            <a:r>
              <a:rPr lang="en-ZA" dirty="0" smtClean="0"/>
              <a:t>Watch this video before you attempt Part 1 of </a:t>
            </a:r>
            <a:r>
              <a:rPr lang="en-ZA" dirty="0" err="1" smtClean="0"/>
              <a:t>Watersort</a:t>
            </a:r>
            <a:r>
              <a:rPr lang="en-ZA" dirty="0" smtClean="0"/>
              <a:t> Puzzle</a:t>
            </a:r>
            <a:endParaRPr lang="en-ZA" dirty="0"/>
          </a:p>
        </p:txBody>
      </p:sp>
      <p:pic>
        <p:nvPicPr>
          <p:cNvPr id="4" name="Picture 3"/>
          <p:cNvPicPr>
            <a:picLocks noChangeAspect="1"/>
          </p:cNvPicPr>
          <p:nvPr/>
        </p:nvPicPr>
        <p:blipFill>
          <a:blip r:embed="rId2"/>
          <a:stretch>
            <a:fillRect/>
          </a:stretch>
        </p:blipFill>
        <p:spPr>
          <a:xfrm>
            <a:off x="8671946" y="72131"/>
            <a:ext cx="3520054" cy="2006052"/>
          </a:xfrm>
          <a:prstGeom prst="rect">
            <a:avLst/>
          </a:prstGeom>
        </p:spPr>
      </p:pic>
    </p:spTree>
    <p:extLst>
      <p:ext uri="{BB962C8B-B14F-4D97-AF65-F5344CB8AC3E}">
        <p14:creationId xmlns:p14="http://schemas.microsoft.com/office/powerpoint/2010/main" val="4274335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7255" y="204675"/>
            <a:ext cx="10515600" cy="1325563"/>
          </a:xfrm>
        </p:spPr>
        <p:txBody>
          <a:bodyPr/>
          <a:lstStyle/>
          <a:p>
            <a:r>
              <a:rPr lang="en-ZA" b="1" dirty="0" smtClean="0"/>
              <a:t>WSP 1: Test program (2)</a:t>
            </a:r>
            <a:endParaRPr lang="en-ZA" dirty="0"/>
          </a:p>
        </p:txBody>
      </p:sp>
      <p:sp>
        <p:nvSpPr>
          <p:cNvPr id="3" name="Content Placeholder 2"/>
          <p:cNvSpPr>
            <a:spLocks noGrp="1"/>
          </p:cNvSpPr>
          <p:nvPr>
            <p:ph idx="1"/>
          </p:nvPr>
        </p:nvSpPr>
        <p:spPr>
          <a:xfrm>
            <a:off x="622069" y="1690688"/>
            <a:ext cx="9760527" cy="4685174"/>
          </a:xfrm>
        </p:spPr>
        <p:txBody>
          <a:bodyPr>
            <a:normAutofit/>
          </a:bodyPr>
          <a:lstStyle/>
          <a:p>
            <a:pPr marL="0" indent="0">
              <a:buNone/>
            </a:pPr>
            <a:r>
              <a:rPr lang="en-ZA" i="1" dirty="0" smtClean="0"/>
              <a:t>If </a:t>
            </a:r>
            <a:r>
              <a:rPr lang="en-ZA" i="1" dirty="0"/>
              <a:t>you succeeded you are now ready to add more bottles </a:t>
            </a:r>
            <a:endParaRPr lang="en-ZA" i="1" dirty="0">
              <a:sym typeface="Wingdings" panose="05000000000000000000" pitchFamily="2" charset="2"/>
            </a:endParaRPr>
          </a:p>
          <a:p>
            <a:r>
              <a:rPr lang="en-ZA" dirty="0" smtClean="0"/>
              <a:t>Carefully </a:t>
            </a:r>
            <a:r>
              <a:rPr lang="en-ZA" dirty="0"/>
              <a:t>think about the game. Can you see that each bottle is one stack. We need 5 bottles. What type of data structure would you require when you need 5 objects of the same class</a:t>
            </a:r>
            <a:r>
              <a:rPr lang="en-ZA" dirty="0" smtClean="0"/>
              <a:t>?</a:t>
            </a:r>
          </a:p>
          <a:p>
            <a:endParaRPr lang="en-ZA" dirty="0"/>
          </a:p>
        </p:txBody>
      </p:sp>
      <p:pic>
        <p:nvPicPr>
          <p:cNvPr id="4" name="Picture 3"/>
          <p:cNvPicPr>
            <a:picLocks noChangeAspect="1"/>
          </p:cNvPicPr>
          <p:nvPr/>
        </p:nvPicPr>
        <p:blipFill rotWithShape="1">
          <a:blip r:embed="rId2"/>
          <a:srcRect l="-81547" t="44921" r="177548" b="-163090"/>
          <a:stretch/>
        </p:blipFill>
        <p:spPr>
          <a:xfrm>
            <a:off x="4837067" y="814648"/>
            <a:ext cx="100693" cy="3391660"/>
          </a:xfrm>
          <a:prstGeom prst="rect">
            <a:avLst/>
          </a:prstGeom>
        </p:spPr>
      </p:pic>
      <p:pic>
        <p:nvPicPr>
          <p:cNvPr id="8" name="Picture 7"/>
          <p:cNvPicPr>
            <a:picLocks noChangeAspect="1"/>
          </p:cNvPicPr>
          <p:nvPr/>
        </p:nvPicPr>
        <p:blipFill>
          <a:blip r:embed="rId3"/>
          <a:stretch>
            <a:fillRect/>
          </a:stretch>
        </p:blipFill>
        <p:spPr>
          <a:xfrm>
            <a:off x="9501447" y="123496"/>
            <a:ext cx="2609518" cy="1487923"/>
          </a:xfrm>
          <a:prstGeom prst="rect">
            <a:avLst/>
          </a:prstGeom>
        </p:spPr>
      </p:pic>
    </p:spTree>
    <p:extLst>
      <p:ext uri="{BB962C8B-B14F-4D97-AF65-F5344CB8AC3E}">
        <p14:creationId xmlns:p14="http://schemas.microsoft.com/office/powerpoint/2010/main" val="22377969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8975" y="285856"/>
            <a:ext cx="10515600" cy="1325563"/>
          </a:xfrm>
        </p:spPr>
        <p:txBody>
          <a:bodyPr/>
          <a:lstStyle/>
          <a:p>
            <a:r>
              <a:rPr lang="en-ZA" b="1" dirty="0" smtClean="0"/>
              <a:t>WSP 1: Test program (2)</a:t>
            </a:r>
            <a:endParaRPr lang="en-ZA" dirty="0"/>
          </a:p>
        </p:txBody>
      </p:sp>
      <p:sp>
        <p:nvSpPr>
          <p:cNvPr id="3" name="Content Placeholder 2"/>
          <p:cNvSpPr>
            <a:spLocks noGrp="1"/>
          </p:cNvSpPr>
          <p:nvPr>
            <p:ph idx="1"/>
          </p:nvPr>
        </p:nvSpPr>
        <p:spPr>
          <a:xfrm>
            <a:off x="622069" y="1690688"/>
            <a:ext cx="9760527" cy="4685174"/>
          </a:xfrm>
        </p:spPr>
        <p:txBody>
          <a:bodyPr>
            <a:normAutofit/>
          </a:bodyPr>
          <a:lstStyle/>
          <a:p>
            <a:pPr marL="0" indent="0">
              <a:buNone/>
            </a:pPr>
            <a:r>
              <a:rPr lang="en-ZA" i="1" dirty="0" smtClean="0"/>
              <a:t>If </a:t>
            </a:r>
            <a:r>
              <a:rPr lang="en-ZA" i="1" dirty="0"/>
              <a:t>you succeeded you are now ready to add more bottles </a:t>
            </a:r>
            <a:endParaRPr lang="en-ZA" i="1" dirty="0">
              <a:sym typeface="Wingdings" panose="05000000000000000000" pitchFamily="2" charset="2"/>
            </a:endParaRPr>
          </a:p>
          <a:p>
            <a:r>
              <a:rPr lang="en-ZA" dirty="0" smtClean="0"/>
              <a:t>Carefully </a:t>
            </a:r>
            <a:r>
              <a:rPr lang="en-ZA" dirty="0"/>
              <a:t>think about the game. Can you see that each bottle is one stack. We need 5 bottles. What type of data structure would you require when you need 5 objects of the same class</a:t>
            </a:r>
            <a:r>
              <a:rPr lang="en-ZA" dirty="0" smtClean="0"/>
              <a:t>?</a:t>
            </a:r>
          </a:p>
          <a:p>
            <a:endParaRPr lang="en-ZA" dirty="0"/>
          </a:p>
          <a:p>
            <a:r>
              <a:rPr lang="en-ZA" dirty="0" smtClean="0"/>
              <a:t>You </a:t>
            </a:r>
            <a:r>
              <a:rPr lang="en-ZA" dirty="0"/>
              <a:t>can either use and array or a linked list. In this case the direct access of an array is much easier to use. So you need an array of 5 bottles. [Call the array </a:t>
            </a:r>
            <a:r>
              <a:rPr lang="en-ZA" i="1" dirty="0"/>
              <a:t>bottles</a:t>
            </a:r>
            <a:r>
              <a:rPr lang="en-ZA" dirty="0"/>
              <a:t>]. We are using the simple built-in array of Java NOT our own MyArrayList class. [We want direct access without using accessors and mutators.]</a:t>
            </a:r>
          </a:p>
        </p:txBody>
      </p:sp>
      <p:pic>
        <p:nvPicPr>
          <p:cNvPr id="4" name="Picture 3"/>
          <p:cNvPicPr>
            <a:picLocks noChangeAspect="1"/>
          </p:cNvPicPr>
          <p:nvPr/>
        </p:nvPicPr>
        <p:blipFill rotWithShape="1">
          <a:blip r:embed="rId2"/>
          <a:srcRect l="-81547" t="44921" r="177548" b="-163090"/>
          <a:stretch/>
        </p:blipFill>
        <p:spPr>
          <a:xfrm>
            <a:off x="4837067" y="814648"/>
            <a:ext cx="100693" cy="3391660"/>
          </a:xfrm>
          <a:prstGeom prst="rect">
            <a:avLst/>
          </a:prstGeom>
        </p:spPr>
      </p:pic>
      <p:pic>
        <p:nvPicPr>
          <p:cNvPr id="8" name="Picture 7"/>
          <p:cNvPicPr>
            <a:picLocks noChangeAspect="1"/>
          </p:cNvPicPr>
          <p:nvPr/>
        </p:nvPicPr>
        <p:blipFill>
          <a:blip r:embed="rId3"/>
          <a:stretch>
            <a:fillRect/>
          </a:stretch>
        </p:blipFill>
        <p:spPr>
          <a:xfrm>
            <a:off x="9501447" y="123496"/>
            <a:ext cx="2609518" cy="1487923"/>
          </a:xfrm>
          <a:prstGeom prst="rect">
            <a:avLst/>
          </a:prstGeom>
        </p:spPr>
      </p:pic>
    </p:spTree>
    <p:extLst>
      <p:ext uri="{BB962C8B-B14F-4D97-AF65-F5344CB8AC3E}">
        <p14:creationId xmlns:p14="http://schemas.microsoft.com/office/powerpoint/2010/main" val="19568317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2352" y="223809"/>
            <a:ext cx="10515600" cy="1325563"/>
          </a:xfrm>
        </p:spPr>
        <p:txBody>
          <a:bodyPr/>
          <a:lstStyle/>
          <a:p>
            <a:r>
              <a:rPr lang="en-ZA" b="1" dirty="0" smtClean="0"/>
              <a:t>WSP 1: Test program (3)</a:t>
            </a:r>
            <a:endParaRPr lang="en-ZA" dirty="0"/>
          </a:p>
        </p:txBody>
      </p:sp>
      <p:sp>
        <p:nvSpPr>
          <p:cNvPr id="3" name="Content Placeholder 2"/>
          <p:cNvSpPr>
            <a:spLocks noGrp="1"/>
          </p:cNvSpPr>
          <p:nvPr>
            <p:ph idx="1"/>
          </p:nvPr>
        </p:nvSpPr>
        <p:spPr>
          <a:xfrm>
            <a:off x="622069" y="1690688"/>
            <a:ext cx="9760527" cy="4685174"/>
          </a:xfrm>
        </p:spPr>
        <p:txBody>
          <a:bodyPr>
            <a:normAutofit/>
          </a:bodyPr>
          <a:lstStyle/>
          <a:p>
            <a:pPr marL="0" indent="0">
              <a:buNone/>
            </a:pPr>
            <a:r>
              <a:rPr lang="en-ZA" i="1" dirty="0" smtClean="0"/>
              <a:t>If </a:t>
            </a:r>
            <a:r>
              <a:rPr lang="en-ZA" i="1" dirty="0"/>
              <a:t>you succeeded you are now ready to </a:t>
            </a:r>
            <a:r>
              <a:rPr lang="en-ZA" i="1" dirty="0" smtClean="0"/>
              <a:t>display </a:t>
            </a:r>
            <a:r>
              <a:rPr lang="en-ZA" i="1" dirty="0"/>
              <a:t>more bottles </a:t>
            </a:r>
            <a:endParaRPr lang="en-ZA" i="1" dirty="0" smtClean="0">
              <a:sym typeface="Wingdings" panose="05000000000000000000" pitchFamily="2" charset="2"/>
            </a:endParaRPr>
          </a:p>
          <a:p>
            <a:r>
              <a:rPr lang="en-ZA" i="1" dirty="0" smtClean="0">
                <a:sym typeface="Wingdings" panose="05000000000000000000" pitchFamily="2" charset="2"/>
              </a:rPr>
              <a:t>You can add ink to your bottles – take care not to spill ink!</a:t>
            </a:r>
            <a:endParaRPr lang="en-ZA" i="1" dirty="0">
              <a:sym typeface="Wingdings" panose="05000000000000000000" pitchFamily="2" charset="2"/>
            </a:endParaRPr>
          </a:p>
          <a:p>
            <a:r>
              <a:rPr lang="en-ZA" dirty="0" smtClean="0"/>
              <a:t>Write </a:t>
            </a:r>
            <a:r>
              <a:rPr lang="en-ZA" dirty="0"/>
              <a:t>a </a:t>
            </a:r>
            <a:r>
              <a:rPr lang="en-ZA" i="1" dirty="0" err="1"/>
              <a:t>ShowAll</a:t>
            </a:r>
            <a:r>
              <a:rPr lang="en-ZA" i="1" dirty="0"/>
              <a:t>() </a:t>
            </a:r>
            <a:r>
              <a:rPr lang="en-ZA" dirty="0"/>
              <a:t>method which displays the content of all the </a:t>
            </a:r>
            <a:r>
              <a:rPr lang="en-ZA" dirty="0" smtClean="0"/>
              <a:t>bottles</a:t>
            </a:r>
          </a:p>
          <a:p>
            <a:r>
              <a:rPr lang="en-ZA" dirty="0" smtClean="0"/>
              <a:t>Fill </a:t>
            </a:r>
            <a:r>
              <a:rPr lang="en-ZA" dirty="0"/>
              <a:t>the bottles with ink to make sure your </a:t>
            </a:r>
            <a:r>
              <a:rPr lang="en-ZA" i="1" dirty="0" err="1"/>
              <a:t>ShowAll</a:t>
            </a:r>
            <a:r>
              <a:rPr lang="en-ZA" i="1" dirty="0"/>
              <a:t> </a:t>
            </a:r>
            <a:r>
              <a:rPr lang="en-ZA" dirty="0"/>
              <a:t>works well! </a:t>
            </a:r>
            <a:endParaRPr lang="en-ZA" dirty="0" smtClean="0"/>
          </a:p>
          <a:p>
            <a:r>
              <a:rPr lang="en-ZA" dirty="0" smtClean="0"/>
              <a:t>Make </a:t>
            </a:r>
            <a:r>
              <a:rPr lang="en-ZA" dirty="0"/>
              <a:t>use of the </a:t>
            </a:r>
            <a:r>
              <a:rPr lang="en-ZA" i="1" dirty="0" err="1"/>
              <a:t>toString</a:t>
            </a:r>
            <a:r>
              <a:rPr lang="en-ZA" i="1" dirty="0"/>
              <a:t>() </a:t>
            </a:r>
            <a:r>
              <a:rPr lang="en-ZA" dirty="0"/>
              <a:t>method in the stack class – remember that because your bottles are in an array you can use a </a:t>
            </a:r>
            <a:r>
              <a:rPr lang="en-ZA" i="1" dirty="0"/>
              <a:t>for</a:t>
            </a:r>
            <a:r>
              <a:rPr lang="en-ZA" dirty="0"/>
              <a:t>-loop</a:t>
            </a:r>
          </a:p>
        </p:txBody>
      </p:sp>
      <p:pic>
        <p:nvPicPr>
          <p:cNvPr id="4" name="Picture 3"/>
          <p:cNvPicPr>
            <a:picLocks noChangeAspect="1"/>
          </p:cNvPicPr>
          <p:nvPr/>
        </p:nvPicPr>
        <p:blipFill rotWithShape="1">
          <a:blip r:embed="rId2"/>
          <a:srcRect l="-81547" t="44921" r="177548" b="-163090"/>
          <a:stretch/>
        </p:blipFill>
        <p:spPr>
          <a:xfrm>
            <a:off x="4837067" y="814648"/>
            <a:ext cx="100693" cy="3391660"/>
          </a:xfrm>
          <a:prstGeom prst="rect">
            <a:avLst/>
          </a:prstGeom>
        </p:spPr>
      </p:pic>
      <p:pic>
        <p:nvPicPr>
          <p:cNvPr id="8" name="Picture 7"/>
          <p:cNvPicPr>
            <a:picLocks noChangeAspect="1"/>
          </p:cNvPicPr>
          <p:nvPr/>
        </p:nvPicPr>
        <p:blipFill>
          <a:blip r:embed="rId3"/>
          <a:stretch>
            <a:fillRect/>
          </a:stretch>
        </p:blipFill>
        <p:spPr>
          <a:xfrm>
            <a:off x="9501447" y="123496"/>
            <a:ext cx="2609518" cy="1487923"/>
          </a:xfrm>
          <a:prstGeom prst="rect">
            <a:avLst/>
          </a:prstGeom>
        </p:spPr>
      </p:pic>
      <p:pic>
        <p:nvPicPr>
          <p:cNvPr id="5" name="Picture 4"/>
          <p:cNvPicPr>
            <a:picLocks noChangeAspect="1"/>
          </p:cNvPicPr>
          <p:nvPr/>
        </p:nvPicPr>
        <p:blipFill rotWithShape="1">
          <a:blip r:embed="rId4"/>
          <a:srcRect b="5286"/>
          <a:stretch/>
        </p:blipFill>
        <p:spPr>
          <a:xfrm>
            <a:off x="838200" y="5199911"/>
            <a:ext cx="3117273" cy="1317267"/>
          </a:xfrm>
          <a:prstGeom prst="rect">
            <a:avLst/>
          </a:prstGeom>
        </p:spPr>
      </p:pic>
    </p:spTree>
    <p:extLst>
      <p:ext uri="{BB962C8B-B14F-4D97-AF65-F5344CB8AC3E}">
        <p14:creationId xmlns:p14="http://schemas.microsoft.com/office/powerpoint/2010/main" val="22297016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3305" y="431113"/>
            <a:ext cx="10515600" cy="1325563"/>
          </a:xfrm>
        </p:spPr>
        <p:txBody>
          <a:bodyPr/>
          <a:lstStyle/>
          <a:p>
            <a:r>
              <a:rPr lang="en-ZA" dirty="0" smtClean="0"/>
              <a:t>What is next?</a:t>
            </a:r>
            <a:endParaRPr lang="en-ZA" dirty="0"/>
          </a:p>
        </p:txBody>
      </p:sp>
      <p:sp>
        <p:nvSpPr>
          <p:cNvPr id="4" name="Rectangle 3"/>
          <p:cNvSpPr/>
          <p:nvPr/>
        </p:nvSpPr>
        <p:spPr>
          <a:xfrm>
            <a:off x="2236124" y="2967334"/>
            <a:ext cx="6907876" cy="646331"/>
          </a:xfrm>
          <a:prstGeom prst="rect">
            <a:avLst/>
          </a:prstGeom>
        </p:spPr>
        <p:txBody>
          <a:bodyPr wrap="square">
            <a:spAutoFit/>
          </a:bodyPr>
          <a:lstStyle/>
          <a:p>
            <a:r>
              <a:rPr lang="en-ZA" dirty="0">
                <a:latin typeface="Calibri" panose="020F0502020204030204" pitchFamily="34" charset="0"/>
                <a:ea typeface="Calibri" panose="020F0502020204030204" pitchFamily="34" charset="0"/>
                <a:cs typeface="Times New Roman" panose="02020603050405020304" pitchFamily="18" charset="0"/>
              </a:rPr>
              <a:t>Think very hard about your next </a:t>
            </a:r>
            <a:r>
              <a:rPr lang="en-ZA" dirty="0" smtClean="0">
                <a:latin typeface="Calibri" panose="020F0502020204030204" pitchFamily="34" charset="0"/>
                <a:ea typeface="Calibri" panose="020F0502020204030204" pitchFamily="34" charset="0"/>
                <a:cs typeface="Times New Roman" panose="02020603050405020304" pitchFamily="18" charset="0"/>
              </a:rPr>
              <a:t>step…..</a:t>
            </a:r>
          </a:p>
          <a:p>
            <a:r>
              <a:rPr lang="en-ZA" dirty="0" smtClean="0">
                <a:latin typeface="Calibri" panose="020F0502020204030204" pitchFamily="34" charset="0"/>
                <a:ea typeface="Calibri" panose="020F0502020204030204" pitchFamily="34" charset="0"/>
                <a:cs typeface="Times New Roman" panose="02020603050405020304" pitchFamily="18" charset="0"/>
              </a:rPr>
              <a:t>Try </a:t>
            </a:r>
            <a:r>
              <a:rPr lang="en-ZA" dirty="0">
                <a:latin typeface="Calibri" panose="020F0502020204030204" pitchFamily="34" charset="0"/>
                <a:ea typeface="Calibri" panose="020F0502020204030204" pitchFamily="34" charset="0"/>
                <a:cs typeface="Times New Roman" panose="02020603050405020304" pitchFamily="18" charset="0"/>
              </a:rPr>
              <a:t>to figure it out </a:t>
            </a:r>
            <a:r>
              <a:rPr lang="en-ZA" dirty="0" smtClean="0">
                <a:latin typeface="Calibri" panose="020F0502020204030204" pitchFamily="34" charset="0"/>
                <a:ea typeface="Calibri" panose="020F0502020204030204" pitchFamily="34" charset="0"/>
                <a:cs typeface="Times New Roman" panose="02020603050405020304" pitchFamily="18" charset="0"/>
              </a:rPr>
              <a:t>before watching the next video.</a:t>
            </a:r>
            <a:endParaRPr lang="en-ZA" dirty="0"/>
          </a:p>
        </p:txBody>
      </p:sp>
    </p:spTree>
    <p:extLst>
      <p:ext uri="{BB962C8B-B14F-4D97-AF65-F5344CB8AC3E}">
        <p14:creationId xmlns:p14="http://schemas.microsoft.com/office/powerpoint/2010/main" val="32837367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2386" y="311779"/>
            <a:ext cx="10515600" cy="1325563"/>
          </a:xfrm>
        </p:spPr>
        <p:txBody>
          <a:bodyPr/>
          <a:lstStyle/>
          <a:p>
            <a:r>
              <a:rPr lang="en-ZA" dirty="0" smtClean="0"/>
              <a:t>Topics</a:t>
            </a:r>
            <a:endParaRPr lang="en-ZA" dirty="0"/>
          </a:p>
        </p:txBody>
      </p:sp>
      <p:sp>
        <p:nvSpPr>
          <p:cNvPr id="3" name="Content Placeholder 2"/>
          <p:cNvSpPr>
            <a:spLocks noGrp="1"/>
          </p:cNvSpPr>
          <p:nvPr>
            <p:ph idx="1"/>
          </p:nvPr>
        </p:nvSpPr>
        <p:spPr/>
        <p:txBody>
          <a:bodyPr/>
          <a:lstStyle/>
          <a:p>
            <a:pPr marL="0" indent="0">
              <a:buNone/>
            </a:pPr>
            <a:r>
              <a:rPr lang="en-ZA" dirty="0" smtClean="0"/>
              <a:t>Video: Introduction</a:t>
            </a:r>
          </a:p>
          <a:p>
            <a:pPr marL="0" indent="0">
              <a:buNone/>
            </a:pPr>
            <a:r>
              <a:rPr lang="en-ZA" dirty="0" smtClean="0"/>
              <a:t>Video 2: Part 1: Creating Bottles</a:t>
            </a:r>
          </a:p>
          <a:p>
            <a:pPr marL="0" indent="0">
              <a:buNone/>
            </a:pPr>
            <a:r>
              <a:rPr lang="en-ZA" dirty="0" smtClean="0"/>
              <a:t>Video 3: Part 2: Set-up of the Puzzle </a:t>
            </a:r>
          </a:p>
          <a:p>
            <a:pPr marL="0" indent="0">
              <a:buNone/>
            </a:pPr>
            <a:r>
              <a:rPr lang="en-ZA" dirty="0" smtClean="0"/>
              <a:t>Video 4: Part 3:?</a:t>
            </a:r>
          </a:p>
          <a:p>
            <a:endParaRPr lang="en-ZA" dirty="0"/>
          </a:p>
        </p:txBody>
      </p:sp>
      <p:pic>
        <p:nvPicPr>
          <p:cNvPr id="4" name="Picture 3"/>
          <p:cNvPicPr>
            <a:picLocks noChangeAspect="1"/>
          </p:cNvPicPr>
          <p:nvPr/>
        </p:nvPicPr>
        <p:blipFill>
          <a:blip r:embed="rId2"/>
          <a:stretch>
            <a:fillRect/>
          </a:stretch>
        </p:blipFill>
        <p:spPr>
          <a:xfrm>
            <a:off x="8593268" y="123496"/>
            <a:ext cx="3517697" cy="2005758"/>
          </a:xfrm>
          <a:prstGeom prst="rect">
            <a:avLst/>
          </a:prstGeom>
        </p:spPr>
      </p:pic>
    </p:spTree>
    <p:extLst>
      <p:ext uri="{BB962C8B-B14F-4D97-AF65-F5344CB8AC3E}">
        <p14:creationId xmlns:p14="http://schemas.microsoft.com/office/powerpoint/2010/main" val="13883119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0827" y="204675"/>
            <a:ext cx="10515600" cy="1325563"/>
          </a:xfrm>
        </p:spPr>
        <p:txBody>
          <a:bodyPr/>
          <a:lstStyle/>
          <a:p>
            <a:r>
              <a:rPr lang="en-ZA" b="1" dirty="0" smtClean="0"/>
              <a:t>WSP 2: Mix-up ink</a:t>
            </a:r>
            <a:endParaRPr lang="en-ZA" dirty="0"/>
          </a:p>
        </p:txBody>
      </p:sp>
      <p:sp>
        <p:nvSpPr>
          <p:cNvPr id="3" name="Content Placeholder 2"/>
          <p:cNvSpPr>
            <a:spLocks noGrp="1"/>
          </p:cNvSpPr>
          <p:nvPr>
            <p:ph idx="1"/>
          </p:nvPr>
        </p:nvSpPr>
        <p:spPr>
          <a:xfrm>
            <a:off x="622069" y="1690688"/>
            <a:ext cx="9760527" cy="4685174"/>
          </a:xfrm>
        </p:spPr>
        <p:txBody>
          <a:bodyPr>
            <a:normAutofit/>
          </a:bodyPr>
          <a:lstStyle/>
          <a:p>
            <a:r>
              <a:rPr lang="en-ZA" dirty="0"/>
              <a:t>The aim of Part 2 is to set up the puzzle for the player to solve in Part 3.</a:t>
            </a:r>
          </a:p>
          <a:p>
            <a:r>
              <a:rPr lang="en-ZA" dirty="0"/>
              <a:t>There are at least 2 strategies for this. Before you continue think creatively about this. Each of the strategies has advantages and disadvantages.</a:t>
            </a:r>
          </a:p>
        </p:txBody>
      </p:sp>
      <p:pic>
        <p:nvPicPr>
          <p:cNvPr id="4" name="Picture 3"/>
          <p:cNvPicPr>
            <a:picLocks noChangeAspect="1"/>
          </p:cNvPicPr>
          <p:nvPr/>
        </p:nvPicPr>
        <p:blipFill rotWithShape="1">
          <a:blip r:embed="rId2"/>
          <a:srcRect l="-81547" t="44921" r="177548" b="-163090"/>
          <a:stretch/>
        </p:blipFill>
        <p:spPr>
          <a:xfrm>
            <a:off x="4837067" y="814648"/>
            <a:ext cx="100693" cy="3391660"/>
          </a:xfrm>
          <a:prstGeom prst="rect">
            <a:avLst/>
          </a:prstGeom>
        </p:spPr>
      </p:pic>
      <p:pic>
        <p:nvPicPr>
          <p:cNvPr id="8" name="Picture 7"/>
          <p:cNvPicPr>
            <a:picLocks noChangeAspect="1"/>
          </p:cNvPicPr>
          <p:nvPr/>
        </p:nvPicPr>
        <p:blipFill>
          <a:blip r:embed="rId3"/>
          <a:stretch>
            <a:fillRect/>
          </a:stretch>
        </p:blipFill>
        <p:spPr>
          <a:xfrm>
            <a:off x="9501447" y="123496"/>
            <a:ext cx="2609518" cy="1487923"/>
          </a:xfrm>
          <a:prstGeom prst="rect">
            <a:avLst/>
          </a:prstGeom>
        </p:spPr>
      </p:pic>
    </p:spTree>
    <p:extLst>
      <p:ext uri="{BB962C8B-B14F-4D97-AF65-F5344CB8AC3E}">
        <p14:creationId xmlns:p14="http://schemas.microsoft.com/office/powerpoint/2010/main" val="22948006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6682" y="123496"/>
            <a:ext cx="10515600" cy="1325563"/>
          </a:xfrm>
        </p:spPr>
        <p:txBody>
          <a:bodyPr/>
          <a:lstStyle/>
          <a:p>
            <a:r>
              <a:rPr lang="en-ZA" b="1" dirty="0" smtClean="0"/>
              <a:t>WSP 2: Mix-up ink: Strategy 1</a:t>
            </a:r>
            <a:endParaRPr lang="en-ZA" dirty="0"/>
          </a:p>
        </p:txBody>
      </p:sp>
      <p:sp>
        <p:nvSpPr>
          <p:cNvPr id="3" name="Content Placeholder 2"/>
          <p:cNvSpPr>
            <a:spLocks noGrp="1"/>
          </p:cNvSpPr>
          <p:nvPr>
            <p:ph idx="1"/>
          </p:nvPr>
        </p:nvSpPr>
        <p:spPr>
          <a:xfrm>
            <a:off x="622069" y="1690688"/>
            <a:ext cx="9760527" cy="4685174"/>
          </a:xfrm>
        </p:spPr>
        <p:txBody>
          <a:bodyPr>
            <a:normAutofit lnSpcReduction="10000"/>
          </a:bodyPr>
          <a:lstStyle/>
          <a:p>
            <a:pPr marL="0" indent="0">
              <a:buNone/>
            </a:pPr>
            <a:r>
              <a:rPr lang="en-ZA" dirty="0"/>
              <a:t>IMPORTANT NOTE: We are not going to start with 2 empty bottles, but rather with 8 empty slots spread over the 5 bottles as explained in the intro video.</a:t>
            </a:r>
          </a:p>
          <a:p>
            <a:pPr marL="0" indent="0">
              <a:buNone/>
            </a:pPr>
            <a:r>
              <a:rPr lang="en-ZA" dirty="0" smtClean="0"/>
              <a:t>Start </a:t>
            </a:r>
            <a:r>
              <a:rPr lang="en-ZA" dirty="0"/>
              <a:t>with 5 empty bottles. Use a random number generator to fill bottles one slot at a time with the colours while keeping 8 slots empty – there is a total of 5*4 = 20 slots – so if we will 12 slots, 8 are free.</a:t>
            </a:r>
          </a:p>
          <a:p>
            <a:r>
              <a:rPr lang="en-ZA" dirty="0" smtClean="0"/>
              <a:t>Advantage</a:t>
            </a:r>
            <a:r>
              <a:rPr lang="en-ZA" dirty="0"/>
              <a:t>: Easy to create a puzzle with a good mix</a:t>
            </a:r>
          </a:p>
          <a:p>
            <a:r>
              <a:rPr lang="en-ZA" dirty="0"/>
              <a:t>Disadvantage: With more colours </a:t>
            </a:r>
            <a:r>
              <a:rPr lang="en-ZA" dirty="0" smtClean="0"/>
              <a:t>and  </a:t>
            </a:r>
            <a:r>
              <a:rPr lang="en-ZA" dirty="0"/>
              <a:t>bottles and </a:t>
            </a:r>
            <a:r>
              <a:rPr lang="en-ZA" dirty="0" smtClean="0"/>
              <a:t>only 2 </a:t>
            </a:r>
            <a:r>
              <a:rPr lang="en-ZA" dirty="0"/>
              <a:t>open bottles for more advanced versions of the game, the result might not be solvable.</a:t>
            </a:r>
          </a:p>
        </p:txBody>
      </p:sp>
      <p:pic>
        <p:nvPicPr>
          <p:cNvPr id="4" name="Picture 3"/>
          <p:cNvPicPr>
            <a:picLocks noChangeAspect="1"/>
          </p:cNvPicPr>
          <p:nvPr/>
        </p:nvPicPr>
        <p:blipFill rotWithShape="1">
          <a:blip r:embed="rId2"/>
          <a:srcRect l="-81547" t="44921" r="177548" b="-163090"/>
          <a:stretch/>
        </p:blipFill>
        <p:spPr>
          <a:xfrm>
            <a:off x="4795503" y="867457"/>
            <a:ext cx="100693" cy="3391660"/>
          </a:xfrm>
          <a:prstGeom prst="rect">
            <a:avLst/>
          </a:prstGeom>
        </p:spPr>
      </p:pic>
      <p:pic>
        <p:nvPicPr>
          <p:cNvPr id="8" name="Picture 7"/>
          <p:cNvPicPr>
            <a:picLocks noChangeAspect="1"/>
          </p:cNvPicPr>
          <p:nvPr/>
        </p:nvPicPr>
        <p:blipFill>
          <a:blip r:embed="rId3"/>
          <a:stretch>
            <a:fillRect/>
          </a:stretch>
        </p:blipFill>
        <p:spPr>
          <a:xfrm>
            <a:off x="9501447" y="123496"/>
            <a:ext cx="2609518" cy="1487923"/>
          </a:xfrm>
          <a:prstGeom prst="rect">
            <a:avLst/>
          </a:prstGeom>
        </p:spPr>
      </p:pic>
    </p:spTree>
    <p:extLst>
      <p:ext uri="{BB962C8B-B14F-4D97-AF65-F5344CB8AC3E}">
        <p14:creationId xmlns:p14="http://schemas.microsoft.com/office/powerpoint/2010/main" val="14431027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4134" y="285856"/>
            <a:ext cx="10515600" cy="1325563"/>
          </a:xfrm>
        </p:spPr>
        <p:txBody>
          <a:bodyPr/>
          <a:lstStyle/>
          <a:p>
            <a:r>
              <a:rPr lang="en-ZA" b="1" dirty="0" smtClean="0"/>
              <a:t>WSP 2: Mix-up ink: Strategy 2</a:t>
            </a:r>
            <a:endParaRPr lang="en-ZA" dirty="0"/>
          </a:p>
        </p:txBody>
      </p:sp>
      <p:sp>
        <p:nvSpPr>
          <p:cNvPr id="3" name="Content Placeholder 2"/>
          <p:cNvSpPr>
            <a:spLocks noGrp="1"/>
          </p:cNvSpPr>
          <p:nvPr>
            <p:ph idx="1"/>
          </p:nvPr>
        </p:nvSpPr>
        <p:spPr>
          <a:xfrm>
            <a:off x="622069" y="1690688"/>
            <a:ext cx="9760527" cy="4685174"/>
          </a:xfrm>
        </p:spPr>
        <p:txBody>
          <a:bodyPr>
            <a:normAutofit/>
          </a:bodyPr>
          <a:lstStyle/>
          <a:p>
            <a:pPr marL="0" indent="0">
              <a:buNone/>
            </a:pPr>
            <a:r>
              <a:rPr lang="en-ZA" dirty="0" smtClean="0"/>
              <a:t>Start </a:t>
            </a:r>
            <a:r>
              <a:rPr lang="en-ZA" dirty="0"/>
              <a:t>with three sorted bottles. In the strategy the idea is to load three bottles with uniform colour and then move ink around for a number of moves until the bottles are mixed up.</a:t>
            </a:r>
          </a:p>
          <a:p>
            <a:r>
              <a:rPr lang="en-ZA" dirty="0" smtClean="0"/>
              <a:t>Advantage</a:t>
            </a:r>
            <a:r>
              <a:rPr lang="en-ZA" dirty="0"/>
              <a:t>: Result is always solvable since the bottles are created in a reversed-game	strategy.</a:t>
            </a:r>
          </a:p>
          <a:p>
            <a:r>
              <a:rPr lang="en-ZA" dirty="0"/>
              <a:t>Disadvantage: It is hard to develop an algorithm which will reach the bottoms of the bottles. We tried this by moving on item from every bottle in rounds. But it still took more than 100 moves to obtain a good mix in the bottles.</a:t>
            </a:r>
          </a:p>
        </p:txBody>
      </p:sp>
      <p:pic>
        <p:nvPicPr>
          <p:cNvPr id="4" name="Picture 3"/>
          <p:cNvPicPr>
            <a:picLocks noChangeAspect="1"/>
          </p:cNvPicPr>
          <p:nvPr/>
        </p:nvPicPr>
        <p:blipFill rotWithShape="1">
          <a:blip r:embed="rId2"/>
          <a:srcRect l="-81547" t="44921" r="177548" b="-163090"/>
          <a:stretch/>
        </p:blipFill>
        <p:spPr>
          <a:xfrm>
            <a:off x="4795503" y="867457"/>
            <a:ext cx="100693" cy="3391660"/>
          </a:xfrm>
          <a:prstGeom prst="rect">
            <a:avLst/>
          </a:prstGeom>
        </p:spPr>
      </p:pic>
      <p:pic>
        <p:nvPicPr>
          <p:cNvPr id="8" name="Picture 7"/>
          <p:cNvPicPr>
            <a:picLocks noChangeAspect="1"/>
          </p:cNvPicPr>
          <p:nvPr/>
        </p:nvPicPr>
        <p:blipFill>
          <a:blip r:embed="rId3"/>
          <a:stretch>
            <a:fillRect/>
          </a:stretch>
        </p:blipFill>
        <p:spPr>
          <a:xfrm>
            <a:off x="9501447" y="123496"/>
            <a:ext cx="2609518" cy="1487923"/>
          </a:xfrm>
          <a:prstGeom prst="rect">
            <a:avLst/>
          </a:prstGeom>
        </p:spPr>
      </p:pic>
    </p:spTree>
    <p:extLst>
      <p:ext uri="{BB962C8B-B14F-4D97-AF65-F5344CB8AC3E}">
        <p14:creationId xmlns:p14="http://schemas.microsoft.com/office/powerpoint/2010/main" val="31977512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8781" y="204675"/>
            <a:ext cx="10515600" cy="1325563"/>
          </a:xfrm>
        </p:spPr>
        <p:txBody>
          <a:bodyPr/>
          <a:lstStyle/>
          <a:p>
            <a:r>
              <a:rPr lang="en-ZA" b="1" dirty="0" smtClean="0"/>
              <a:t>WSP 2: Implement any strategy</a:t>
            </a:r>
            <a:endParaRPr lang="en-ZA" dirty="0"/>
          </a:p>
        </p:txBody>
      </p:sp>
      <p:sp>
        <p:nvSpPr>
          <p:cNvPr id="3" name="Content Placeholder 2"/>
          <p:cNvSpPr>
            <a:spLocks noGrp="1"/>
          </p:cNvSpPr>
          <p:nvPr>
            <p:ph idx="1"/>
          </p:nvPr>
        </p:nvSpPr>
        <p:spPr>
          <a:xfrm>
            <a:off x="622069" y="1690688"/>
            <a:ext cx="9760527" cy="4685174"/>
          </a:xfrm>
        </p:spPr>
        <p:txBody>
          <a:bodyPr>
            <a:normAutofit lnSpcReduction="10000"/>
          </a:bodyPr>
          <a:lstStyle/>
          <a:p>
            <a:r>
              <a:rPr lang="en-ZA" dirty="0"/>
              <a:t>You need to extend your </a:t>
            </a:r>
            <a:r>
              <a:rPr lang="en-ZA" dirty="0" err="1"/>
              <a:t>WaterSort</a:t>
            </a:r>
            <a:r>
              <a:rPr lang="en-ZA" dirty="0"/>
              <a:t> program to implement one of these strategies. It is a good idea to play around with both – please use Random numbers in both cases.</a:t>
            </a:r>
          </a:p>
          <a:p>
            <a:r>
              <a:rPr lang="en-ZA" dirty="0"/>
              <a:t>Important: To add ink to a bottle (strategy 1) or to move ink from one bottle to another (strategy 2) or you need to use the stack </a:t>
            </a:r>
            <a:r>
              <a:rPr lang="en-ZA" dirty="0" smtClean="0"/>
              <a:t>operators.</a:t>
            </a:r>
          </a:p>
          <a:p>
            <a:r>
              <a:rPr lang="en-ZA" dirty="0" smtClean="0"/>
              <a:t>You </a:t>
            </a:r>
            <a:r>
              <a:rPr lang="en-ZA" dirty="0"/>
              <a:t>need to ensure that you are not spilling ink! (now you understand why you needed the </a:t>
            </a:r>
            <a:r>
              <a:rPr lang="en-ZA" dirty="0" err="1"/>
              <a:t>getSize</a:t>
            </a:r>
            <a:r>
              <a:rPr lang="en-ZA" dirty="0"/>
              <a:t>()) method in Part 1.</a:t>
            </a:r>
          </a:p>
          <a:p>
            <a:pPr marL="0" indent="0">
              <a:buNone/>
            </a:pPr>
            <a:endParaRPr lang="en-ZA" dirty="0"/>
          </a:p>
          <a:p>
            <a:r>
              <a:rPr lang="en-ZA" dirty="0"/>
              <a:t>You only need to submit one of the two strategies. Your program should have output of 5 scrambled bottles.</a:t>
            </a:r>
          </a:p>
        </p:txBody>
      </p:sp>
      <p:pic>
        <p:nvPicPr>
          <p:cNvPr id="4" name="Picture 3"/>
          <p:cNvPicPr>
            <a:picLocks noChangeAspect="1"/>
          </p:cNvPicPr>
          <p:nvPr/>
        </p:nvPicPr>
        <p:blipFill rotWithShape="1">
          <a:blip r:embed="rId2"/>
          <a:srcRect l="-81547" t="44921" r="177548" b="-163090"/>
          <a:stretch/>
        </p:blipFill>
        <p:spPr>
          <a:xfrm>
            <a:off x="4795503" y="867457"/>
            <a:ext cx="100693" cy="3391660"/>
          </a:xfrm>
          <a:prstGeom prst="rect">
            <a:avLst/>
          </a:prstGeom>
        </p:spPr>
      </p:pic>
      <p:pic>
        <p:nvPicPr>
          <p:cNvPr id="8" name="Picture 7"/>
          <p:cNvPicPr>
            <a:picLocks noChangeAspect="1"/>
          </p:cNvPicPr>
          <p:nvPr/>
        </p:nvPicPr>
        <p:blipFill>
          <a:blip r:embed="rId3"/>
          <a:stretch>
            <a:fillRect/>
          </a:stretch>
        </p:blipFill>
        <p:spPr>
          <a:xfrm>
            <a:off x="9501447" y="123496"/>
            <a:ext cx="2609518" cy="1487923"/>
          </a:xfrm>
          <a:prstGeom prst="rect">
            <a:avLst/>
          </a:prstGeom>
        </p:spPr>
      </p:pic>
    </p:spTree>
    <p:extLst>
      <p:ext uri="{BB962C8B-B14F-4D97-AF65-F5344CB8AC3E}">
        <p14:creationId xmlns:p14="http://schemas.microsoft.com/office/powerpoint/2010/main" val="20823244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3182" y="311779"/>
            <a:ext cx="10515600" cy="1325563"/>
          </a:xfrm>
        </p:spPr>
        <p:txBody>
          <a:bodyPr/>
          <a:lstStyle/>
          <a:p>
            <a:r>
              <a:rPr lang="en-ZA" dirty="0" smtClean="0"/>
              <a:t>Topics</a:t>
            </a:r>
            <a:endParaRPr lang="en-ZA" dirty="0"/>
          </a:p>
        </p:txBody>
      </p:sp>
      <p:sp>
        <p:nvSpPr>
          <p:cNvPr id="3" name="Content Placeholder 2"/>
          <p:cNvSpPr>
            <a:spLocks noGrp="1"/>
          </p:cNvSpPr>
          <p:nvPr>
            <p:ph idx="1"/>
          </p:nvPr>
        </p:nvSpPr>
        <p:spPr/>
        <p:txBody>
          <a:bodyPr/>
          <a:lstStyle/>
          <a:p>
            <a:pPr marL="0" indent="0">
              <a:buNone/>
            </a:pPr>
            <a:r>
              <a:rPr lang="en-ZA" dirty="0" smtClean="0"/>
              <a:t>Video: Introduction</a:t>
            </a:r>
          </a:p>
          <a:p>
            <a:pPr marL="0" indent="0">
              <a:buNone/>
            </a:pPr>
            <a:r>
              <a:rPr lang="en-ZA" dirty="0" smtClean="0"/>
              <a:t>Video 2: Part 1: Creating Bottles</a:t>
            </a:r>
          </a:p>
          <a:p>
            <a:pPr marL="0" indent="0">
              <a:buNone/>
            </a:pPr>
            <a:r>
              <a:rPr lang="en-ZA" dirty="0" smtClean="0"/>
              <a:t>Video 3: Part 2: Set-up of the Puzzle </a:t>
            </a:r>
          </a:p>
          <a:p>
            <a:pPr marL="0" indent="0">
              <a:buNone/>
            </a:pPr>
            <a:r>
              <a:rPr lang="en-ZA" dirty="0" smtClean="0"/>
              <a:t>Video 4: Part 3:?</a:t>
            </a:r>
          </a:p>
          <a:p>
            <a:endParaRPr lang="en-ZA" dirty="0"/>
          </a:p>
        </p:txBody>
      </p:sp>
      <p:pic>
        <p:nvPicPr>
          <p:cNvPr id="4" name="Picture 3"/>
          <p:cNvPicPr>
            <a:picLocks noChangeAspect="1"/>
          </p:cNvPicPr>
          <p:nvPr/>
        </p:nvPicPr>
        <p:blipFill>
          <a:blip r:embed="rId2"/>
          <a:stretch>
            <a:fillRect/>
          </a:stretch>
        </p:blipFill>
        <p:spPr>
          <a:xfrm>
            <a:off x="8593268" y="123496"/>
            <a:ext cx="3517697" cy="2005758"/>
          </a:xfrm>
          <a:prstGeom prst="rect">
            <a:avLst/>
          </a:prstGeom>
        </p:spPr>
      </p:pic>
    </p:spTree>
    <p:extLst>
      <p:ext uri="{BB962C8B-B14F-4D97-AF65-F5344CB8AC3E}">
        <p14:creationId xmlns:p14="http://schemas.microsoft.com/office/powerpoint/2010/main" val="747032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17537"/>
            <a:ext cx="10515600" cy="4351338"/>
          </a:xfrm>
        </p:spPr>
        <p:txBody>
          <a:bodyPr/>
          <a:lstStyle/>
          <a:p>
            <a:pPr marL="0" indent="0">
              <a:buNone/>
            </a:pPr>
            <a:r>
              <a:rPr lang="en-ZA" dirty="0" smtClean="0"/>
              <a:t>Video 1: Introduction</a:t>
            </a:r>
          </a:p>
          <a:p>
            <a:r>
              <a:rPr lang="en-ZA" dirty="0" smtClean="0"/>
              <a:t>What is a stack?</a:t>
            </a:r>
          </a:p>
          <a:p>
            <a:r>
              <a:rPr lang="en-ZA" dirty="0" smtClean="0"/>
              <a:t>What is </a:t>
            </a:r>
            <a:r>
              <a:rPr lang="en-ZA" dirty="0" smtClean="0"/>
              <a:t>Water Sort Puzzle? </a:t>
            </a:r>
            <a:r>
              <a:rPr lang="en-ZA" dirty="0" smtClean="0"/>
              <a:t>– and it is full of stacks</a:t>
            </a:r>
          </a:p>
          <a:p>
            <a:r>
              <a:rPr lang="en-ZA" dirty="0" smtClean="0"/>
              <a:t>Demo of our completed game</a:t>
            </a:r>
          </a:p>
          <a:p>
            <a:pPr marL="0" indent="0">
              <a:buNone/>
            </a:pPr>
            <a:r>
              <a:rPr lang="en-ZA" dirty="0" smtClean="0"/>
              <a:t>Video 2: Part 1</a:t>
            </a:r>
          </a:p>
          <a:p>
            <a:pPr marL="0" indent="0">
              <a:buNone/>
            </a:pPr>
            <a:r>
              <a:rPr lang="en-ZA" dirty="0" smtClean="0"/>
              <a:t>Video 3: Part 2</a:t>
            </a:r>
          </a:p>
          <a:p>
            <a:pPr marL="0" indent="0">
              <a:buNone/>
            </a:pPr>
            <a:r>
              <a:rPr lang="en-ZA" dirty="0" smtClean="0"/>
              <a:t>Video 4: Part 3</a:t>
            </a:r>
          </a:p>
          <a:p>
            <a:endParaRPr lang="en-ZA" dirty="0"/>
          </a:p>
        </p:txBody>
      </p:sp>
      <p:pic>
        <p:nvPicPr>
          <p:cNvPr id="4" name="Picture 3"/>
          <p:cNvPicPr>
            <a:picLocks noChangeAspect="1"/>
          </p:cNvPicPr>
          <p:nvPr/>
        </p:nvPicPr>
        <p:blipFill>
          <a:blip r:embed="rId2"/>
          <a:stretch>
            <a:fillRect/>
          </a:stretch>
        </p:blipFill>
        <p:spPr>
          <a:xfrm>
            <a:off x="8593268" y="123496"/>
            <a:ext cx="3517697" cy="2005758"/>
          </a:xfrm>
          <a:prstGeom prst="rect">
            <a:avLst/>
          </a:prstGeom>
        </p:spPr>
      </p:pic>
      <p:sp>
        <p:nvSpPr>
          <p:cNvPr id="6" name="Title 1"/>
          <p:cNvSpPr txBox="1">
            <a:spLocks/>
          </p:cNvSpPr>
          <p:nvPr/>
        </p:nvSpPr>
        <p:spPr>
          <a:xfrm>
            <a:off x="3072353" y="39340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ZA" smtClean="0"/>
              <a:t>Topics</a:t>
            </a:r>
            <a:endParaRPr lang="en-ZA" dirty="0"/>
          </a:p>
        </p:txBody>
      </p:sp>
    </p:spTree>
    <p:extLst>
      <p:ext uri="{BB962C8B-B14F-4D97-AF65-F5344CB8AC3E}">
        <p14:creationId xmlns:p14="http://schemas.microsoft.com/office/powerpoint/2010/main" val="40200908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2352" y="311779"/>
            <a:ext cx="10515600" cy="1325563"/>
          </a:xfrm>
        </p:spPr>
        <p:txBody>
          <a:bodyPr/>
          <a:lstStyle/>
          <a:p>
            <a:r>
              <a:rPr lang="en-ZA" dirty="0" smtClean="0"/>
              <a:t>Topics</a:t>
            </a:r>
            <a:endParaRPr lang="en-ZA" dirty="0"/>
          </a:p>
        </p:txBody>
      </p:sp>
      <p:sp>
        <p:nvSpPr>
          <p:cNvPr id="3" name="Content Placeholder 2"/>
          <p:cNvSpPr>
            <a:spLocks noGrp="1"/>
          </p:cNvSpPr>
          <p:nvPr>
            <p:ph idx="1"/>
          </p:nvPr>
        </p:nvSpPr>
        <p:spPr/>
        <p:txBody>
          <a:bodyPr/>
          <a:lstStyle/>
          <a:p>
            <a:pPr marL="0" indent="0">
              <a:buNone/>
            </a:pPr>
            <a:r>
              <a:rPr lang="en-ZA" dirty="0" smtClean="0"/>
              <a:t>Video: Introduction</a:t>
            </a:r>
          </a:p>
          <a:p>
            <a:pPr marL="0" indent="0">
              <a:buNone/>
            </a:pPr>
            <a:r>
              <a:rPr lang="en-ZA" dirty="0" smtClean="0"/>
              <a:t>Video 2: Part 1: Creating Bottles</a:t>
            </a:r>
          </a:p>
          <a:p>
            <a:pPr marL="0" indent="0">
              <a:buNone/>
            </a:pPr>
            <a:r>
              <a:rPr lang="en-ZA" dirty="0" smtClean="0"/>
              <a:t>Video 3: Part 2: Set-up of the Puzzle </a:t>
            </a:r>
          </a:p>
          <a:p>
            <a:pPr marL="0" indent="0">
              <a:buNone/>
            </a:pPr>
            <a:r>
              <a:rPr lang="en-ZA" dirty="0" smtClean="0"/>
              <a:t>Video 4: Part 3:A </a:t>
            </a:r>
            <a:r>
              <a:rPr lang="en-ZA" dirty="0" smtClean="0"/>
              <a:t>user </a:t>
            </a:r>
            <a:r>
              <a:rPr lang="en-ZA" dirty="0" smtClean="0"/>
              <a:t>is having fun</a:t>
            </a:r>
          </a:p>
          <a:p>
            <a:endParaRPr lang="en-ZA" dirty="0"/>
          </a:p>
        </p:txBody>
      </p:sp>
      <p:pic>
        <p:nvPicPr>
          <p:cNvPr id="4" name="Picture 3"/>
          <p:cNvPicPr>
            <a:picLocks noChangeAspect="1"/>
          </p:cNvPicPr>
          <p:nvPr/>
        </p:nvPicPr>
        <p:blipFill>
          <a:blip r:embed="rId2"/>
          <a:stretch>
            <a:fillRect/>
          </a:stretch>
        </p:blipFill>
        <p:spPr>
          <a:xfrm>
            <a:off x="8593268" y="123496"/>
            <a:ext cx="3517697" cy="2005758"/>
          </a:xfrm>
          <a:prstGeom prst="rect">
            <a:avLst/>
          </a:prstGeom>
        </p:spPr>
      </p:pic>
    </p:spTree>
    <p:extLst>
      <p:ext uri="{BB962C8B-B14F-4D97-AF65-F5344CB8AC3E}">
        <p14:creationId xmlns:p14="http://schemas.microsoft.com/office/powerpoint/2010/main" val="12939087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9248" y="318874"/>
            <a:ext cx="10515600" cy="1325563"/>
          </a:xfrm>
        </p:spPr>
        <p:txBody>
          <a:bodyPr/>
          <a:lstStyle/>
          <a:p>
            <a:r>
              <a:rPr lang="en-ZA" b="1" dirty="0" smtClean="0"/>
              <a:t>WSP 3: Playing the game (1)</a:t>
            </a:r>
            <a:endParaRPr lang="en-ZA" dirty="0"/>
          </a:p>
        </p:txBody>
      </p:sp>
      <p:sp>
        <p:nvSpPr>
          <p:cNvPr id="3" name="Content Placeholder 2"/>
          <p:cNvSpPr>
            <a:spLocks noGrp="1"/>
          </p:cNvSpPr>
          <p:nvPr>
            <p:ph idx="1"/>
          </p:nvPr>
        </p:nvSpPr>
        <p:spPr>
          <a:xfrm>
            <a:off x="622069" y="1690688"/>
            <a:ext cx="9760527" cy="4685174"/>
          </a:xfrm>
        </p:spPr>
        <p:txBody>
          <a:bodyPr>
            <a:normAutofit/>
          </a:bodyPr>
          <a:lstStyle/>
          <a:p>
            <a:r>
              <a:rPr lang="en-ZA" dirty="0" smtClean="0"/>
              <a:t>We are not going to spoil your fun by providing you with all the detail!</a:t>
            </a:r>
            <a:endParaRPr lang="en-ZA" dirty="0"/>
          </a:p>
          <a:p>
            <a:r>
              <a:rPr lang="en-ZA" dirty="0" smtClean="0"/>
              <a:t>To start off: create a method called</a:t>
            </a:r>
          </a:p>
          <a:p>
            <a:pPr marL="0" indent="0">
              <a:buNone/>
            </a:pPr>
            <a:r>
              <a:rPr lang="en-US" dirty="0"/>
              <a:t>	</a:t>
            </a:r>
            <a:r>
              <a:rPr lang="en-US" dirty="0" smtClean="0"/>
              <a:t>public static </a:t>
            </a:r>
            <a:r>
              <a:rPr lang="en-US" dirty="0" err="1" smtClean="0"/>
              <a:t>boolean</a:t>
            </a:r>
            <a:r>
              <a:rPr lang="en-US" dirty="0" smtClean="0"/>
              <a:t> solved( </a:t>
            </a:r>
            <a:r>
              <a:rPr lang="en-US" dirty="0" err="1" smtClean="0"/>
              <a:t>StackAsMyArrayList</a:t>
            </a:r>
            <a:r>
              <a:rPr lang="en-US" dirty="0" smtClean="0"/>
              <a:t> bottles[])</a:t>
            </a:r>
          </a:p>
          <a:p>
            <a:pPr marL="0" indent="0">
              <a:buNone/>
            </a:pPr>
            <a:r>
              <a:rPr lang="en-US" dirty="0"/>
              <a:t>  </a:t>
            </a:r>
            <a:r>
              <a:rPr lang="en-US" dirty="0" smtClean="0"/>
              <a:t>  Which checks if a the game is solved.</a:t>
            </a:r>
          </a:p>
          <a:p>
            <a:r>
              <a:rPr lang="en-US" dirty="0" smtClean="0"/>
              <a:t>Watch the Introductory Video again – there are a large number of special cases to check – before you move ink from one bottle to another. (Remember the difference between Peek and Pop</a:t>
            </a:r>
          </a:p>
          <a:p>
            <a:endParaRPr lang="en-ZA" dirty="0" smtClean="0"/>
          </a:p>
        </p:txBody>
      </p:sp>
      <p:pic>
        <p:nvPicPr>
          <p:cNvPr id="4" name="Picture 3"/>
          <p:cNvPicPr>
            <a:picLocks noChangeAspect="1"/>
          </p:cNvPicPr>
          <p:nvPr/>
        </p:nvPicPr>
        <p:blipFill rotWithShape="1">
          <a:blip r:embed="rId2"/>
          <a:srcRect l="-81547" t="44921" r="177548" b="-163090"/>
          <a:stretch/>
        </p:blipFill>
        <p:spPr>
          <a:xfrm>
            <a:off x="4795503" y="867457"/>
            <a:ext cx="100693" cy="3391660"/>
          </a:xfrm>
          <a:prstGeom prst="rect">
            <a:avLst/>
          </a:prstGeom>
        </p:spPr>
      </p:pic>
      <p:pic>
        <p:nvPicPr>
          <p:cNvPr id="6" name="Picture 5"/>
          <p:cNvPicPr>
            <a:picLocks noChangeAspect="1"/>
          </p:cNvPicPr>
          <p:nvPr/>
        </p:nvPicPr>
        <p:blipFill>
          <a:blip r:embed="rId3"/>
          <a:stretch>
            <a:fillRect/>
          </a:stretch>
        </p:blipFill>
        <p:spPr>
          <a:xfrm>
            <a:off x="9670779" y="90477"/>
            <a:ext cx="2521221" cy="1553960"/>
          </a:xfrm>
          <a:prstGeom prst="rect">
            <a:avLst/>
          </a:prstGeom>
        </p:spPr>
      </p:pic>
    </p:spTree>
    <p:extLst>
      <p:ext uri="{BB962C8B-B14F-4D97-AF65-F5344CB8AC3E}">
        <p14:creationId xmlns:p14="http://schemas.microsoft.com/office/powerpoint/2010/main" val="2801589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7985" y="365125"/>
            <a:ext cx="10515600" cy="1325563"/>
          </a:xfrm>
        </p:spPr>
        <p:txBody>
          <a:bodyPr/>
          <a:lstStyle/>
          <a:p>
            <a:r>
              <a:rPr lang="en-ZA" b="1" dirty="0" smtClean="0"/>
              <a:t>WSP 3: Playing the game (2)</a:t>
            </a:r>
            <a:endParaRPr lang="en-ZA" dirty="0"/>
          </a:p>
        </p:txBody>
      </p:sp>
      <p:sp>
        <p:nvSpPr>
          <p:cNvPr id="3" name="Content Placeholder 2"/>
          <p:cNvSpPr>
            <a:spLocks noGrp="1"/>
          </p:cNvSpPr>
          <p:nvPr>
            <p:ph idx="1"/>
          </p:nvPr>
        </p:nvSpPr>
        <p:spPr>
          <a:xfrm>
            <a:off x="622069" y="1690688"/>
            <a:ext cx="9760527" cy="4685174"/>
          </a:xfrm>
        </p:spPr>
        <p:txBody>
          <a:bodyPr>
            <a:normAutofit/>
          </a:bodyPr>
          <a:lstStyle/>
          <a:p>
            <a:r>
              <a:rPr lang="en-ZA" dirty="0" smtClean="0"/>
              <a:t>When you have the basic game working, you can try implement finer rules such as that one that if there is enough space  in the target bottle and the source bottle has 2 adjacent similar colour spots, both will be poured.</a:t>
            </a:r>
          </a:p>
          <a:p>
            <a:endParaRPr lang="en-US" dirty="0" smtClean="0"/>
          </a:p>
          <a:p>
            <a:r>
              <a:rPr lang="en-US" dirty="0" smtClean="0"/>
              <a:t>We will not give you the solution of WSP3. You can spend time in the holiday to refine your game!</a:t>
            </a:r>
          </a:p>
          <a:p>
            <a:r>
              <a:rPr lang="en-US" dirty="0" smtClean="0"/>
              <a:t>Submit your best effort – we will use a marking scheme to credit you for working aspects.</a:t>
            </a:r>
          </a:p>
          <a:p>
            <a:endParaRPr lang="en-ZA" dirty="0" smtClean="0"/>
          </a:p>
        </p:txBody>
      </p:sp>
      <p:pic>
        <p:nvPicPr>
          <p:cNvPr id="4" name="Picture 3"/>
          <p:cNvPicPr>
            <a:picLocks noChangeAspect="1"/>
          </p:cNvPicPr>
          <p:nvPr/>
        </p:nvPicPr>
        <p:blipFill rotWithShape="1">
          <a:blip r:embed="rId2"/>
          <a:srcRect l="-81547" t="44921" r="177548" b="-163090"/>
          <a:stretch/>
        </p:blipFill>
        <p:spPr>
          <a:xfrm>
            <a:off x="4795503" y="867457"/>
            <a:ext cx="100693" cy="3391660"/>
          </a:xfrm>
          <a:prstGeom prst="rect">
            <a:avLst/>
          </a:prstGeom>
        </p:spPr>
      </p:pic>
      <p:pic>
        <p:nvPicPr>
          <p:cNvPr id="5" name="Picture 4"/>
          <p:cNvPicPr>
            <a:picLocks noChangeAspect="1"/>
          </p:cNvPicPr>
          <p:nvPr/>
        </p:nvPicPr>
        <p:blipFill>
          <a:blip r:embed="rId3"/>
          <a:stretch>
            <a:fillRect/>
          </a:stretch>
        </p:blipFill>
        <p:spPr>
          <a:xfrm>
            <a:off x="8853499" y="74034"/>
            <a:ext cx="2986693" cy="1740323"/>
          </a:xfrm>
          <a:prstGeom prst="rect">
            <a:avLst/>
          </a:prstGeom>
        </p:spPr>
      </p:pic>
    </p:spTree>
    <p:extLst>
      <p:ext uri="{BB962C8B-B14F-4D97-AF65-F5344CB8AC3E}">
        <p14:creationId xmlns:p14="http://schemas.microsoft.com/office/powerpoint/2010/main" val="25955861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685" y="281413"/>
            <a:ext cx="10515600" cy="1325563"/>
          </a:xfrm>
        </p:spPr>
        <p:txBody>
          <a:bodyPr/>
          <a:lstStyle/>
          <a:p>
            <a:r>
              <a:rPr lang="en-ZA" b="1" dirty="0" smtClean="0"/>
              <a:t>WSP 4: Future Fun</a:t>
            </a:r>
            <a:endParaRPr lang="en-ZA" dirty="0"/>
          </a:p>
        </p:txBody>
      </p:sp>
      <p:sp>
        <p:nvSpPr>
          <p:cNvPr id="3" name="Content Placeholder 2"/>
          <p:cNvSpPr>
            <a:spLocks noGrp="1"/>
          </p:cNvSpPr>
          <p:nvPr>
            <p:ph idx="1"/>
          </p:nvPr>
        </p:nvSpPr>
        <p:spPr>
          <a:xfrm>
            <a:off x="622069" y="1690688"/>
            <a:ext cx="9760527" cy="4685174"/>
          </a:xfrm>
        </p:spPr>
        <p:txBody>
          <a:bodyPr>
            <a:normAutofit/>
          </a:bodyPr>
          <a:lstStyle/>
          <a:p>
            <a:r>
              <a:rPr lang="en-ZA" dirty="0" smtClean="0"/>
              <a:t>During the November holiday you can add an “undo” function.</a:t>
            </a:r>
          </a:p>
          <a:p>
            <a:r>
              <a:rPr lang="en-ZA" dirty="0" smtClean="0"/>
              <a:t>Undo’s are typically done using stacks – so you add each operation on a stack – the most recent ones will be on top!</a:t>
            </a:r>
          </a:p>
          <a:p>
            <a:r>
              <a:rPr lang="en-ZA" dirty="0"/>
              <a:t>Y</a:t>
            </a:r>
            <a:r>
              <a:rPr lang="en-ZA" dirty="0" smtClean="0"/>
              <a:t>ou will have to create a class for a “move” with instance variables for “source” and “target” to push on the  undo stack.</a:t>
            </a:r>
          </a:p>
          <a:p>
            <a:r>
              <a:rPr lang="en-ZA" dirty="0" smtClean="0"/>
              <a:t>A Note on Graphics:</a:t>
            </a:r>
          </a:p>
          <a:p>
            <a:pPr lvl="2"/>
            <a:r>
              <a:rPr lang="en-ZA" dirty="0" smtClean="0"/>
              <a:t>The game was created in Unity – try it!!!</a:t>
            </a:r>
          </a:p>
          <a:p>
            <a:pPr lvl="2"/>
            <a:r>
              <a:rPr lang="en-ZA" dirty="0" smtClean="0"/>
              <a:t>You can even attempt it in Java without the pouring animation.</a:t>
            </a:r>
          </a:p>
          <a:p>
            <a:pPr marL="0" indent="0">
              <a:buNone/>
            </a:pPr>
            <a:endParaRPr lang="en-ZA" dirty="0"/>
          </a:p>
          <a:p>
            <a:pPr marL="0" indent="0" algn="ctr">
              <a:buNone/>
            </a:pPr>
            <a:r>
              <a:rPr lang="en-ZA" dirty="0" smtClean="0"/>
              <a:t>I hope you feel empowered after this project!</a:t>
            </a:r>
            <a:endParaRPr lang="en-US" dirty="0" smtClean="0"/>
          </a:p>
          <a:p>
            <a:endParaRPr lang="en-ZA" dirty="0" smtClean="0"/>
          </a:p>
        </p:txBody>
      </p:sp>
      <p:pic>
        <p:nvPicPr>
          <p:cNvPr id="4" name="Picture 3"/>
          <p:cNvPicPr>
            <a:picLocks noChangeAspect="1"/>
          </p:cNvPicPr>
          <p:nvPr/>
        </p:nvPicPr>
        <p:blipFill rotWithShape="1">
          <a:blip r:embed="rId2"/>
          <a:srcRect l="-81547" t="44921" r="177548" b="-163090"/>
          <a:stretch/>
        </p:blipFill>
        <p:spPr>
          <a:xfrm>
            <a:off x="4720689" y="842519"/>
            <a:ext cx="100693" cy="3391660"/>
          </a:xfrm>
          <a:prstGeom prst="rect">
            <a:avLst/>
          </a:prstGeom>
        </p:spPr>
      </p:pic>
      <p:pic>
        <p:nvPicPr>
          <p:cNvPr id="5" name="Picture 4"/>
          <p:cNvPicPr>
            <a:picLocks noChangeAspect="1"/>
          </p:cNvPicPr>
          <p:nvPr/>
        </p:nvPicPr>
        <p:blipFill>
          <a:blip r:embed="rId3"/>
          <a:stretch>
            <a:fillRect/>
          </a:stretch>
        </p:blipFill>
        <p:spPr>
          <a:xfrm>
            <a:off x="8853499" y="74034"/>
            <a:ext cx="2986693" cy="1740323"/>
          </a:xfrm>
          <a:prstGeom prst="rect">
            <a:avLst/>
          </a:prstGeom>
        </p:spPr>
      </p:pic>
    </p:spTree>
    <p:extLst>
      <p:ext uri="{BB962C8B-B14F-4D97-AF65-F5344CB8AC3E}">
        <p14:creationId xmlns:p14="http://schemas.microsoft.com/office/powerpoint/2010/main" val="30570173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endParaRPr lang="en-ZA"/>
          </a:p>
        </p:txBody>
      </p:sp>
    </p:spTree>
    <p:extLst>
      <p:ext uri="{BB962C8B-B14F-4D97-AF65-F5344CB8AC3E}">
        <p14:creationId xmlns:p14="http://schemas.microsoft.com/office/powerpoint/2010/main" val="10436970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2353" y="393406"/>
            <a:ext cx="10515600" cy="1325563"/>
          </a:xfrm>
        </p:spPr>
        <p:txBody>
          <a:bodyPr/>
          <a:lstStyle/>
          <a:p>
            <a:r>
              <a:rPr lang="en-ZA" dirty="0" smtClean="0"/>
              <a:t>Topics</a:t>
            </a:r>
            <a:endParaRPr lang="en-ZA" dirty="0"/>
          </a:p>
        </p:txBody>
      </p:sp>
      <p:sp>
        <p:nvSpPr>
          <p:cNvPr id="3" name="Content Placeholder 2"/>
          <p:cNvSpPr>
            <a:spLocks noGrp="1"/>
          </p:cNvSpPr>
          <p:nvPr>
            <p:ph idx="1"/>
          </p:nvPr>
        </p:nvSpPr>
        <p:spPr>
          <a:xfrm>
            <a:off x="1092724" y="2506662"/>
            <a:ext cx="10515600" cy="4351338"/>
          </a:xfrm>
        </p:spPr>
        <p:txBody>
          <a:bodyPr/>
          <a:lstStyle/>
          <a:p>
            <a:r>
              <a:rPr lang="en-ZA" dirty="0" smtClean="0"/>
              <a:t>What is a stack?</a:t>
            </a:r>
          </a:p>
          <a:p>
            <a:r>
              <a:rPr lang="en-ZA" dirty="0" smtClean="0"/>
              <a:t>What is </a:t>
            </a:r>
            <a:r>
              <a:rPr lang="en-ZA" dirty="0" smtClean="0"/>
              <a:t>Water Sort Puzzle? </a:t>
            </a:r>
            <a:r>
              <a:rPr lang="en-ZA" dirty="0" smtClean="0"/>
              <a:t>– and it is full of stacks</a:t>
            </a:r>
          </a:p>
          <a:p>
            <a:r>
              <a:rPr lang="en-ZA" dirty="0" smtClean="0"/>
              <a:t>Demo of our completed game</a:t>
            </a:r>
            <a:endParaRPr lang="en-ZA" dirty="0"/>
          </a:p>
        </p:txBody>
      </p:sp>
      <p:pic>
        <p:nvPicPr>
          <p:cNvPr id="4" name="Picture 3"/>
          <p:cNvPicPr>
            <a:picLocks noChangeAspect="1"/>
          </p:cNvPicPr>
          <p:nvPr/>
        </p:nvPicPr>
        <p:blipFill>
          <a:blip r:embed="rId2"/>
          <a:stretch>
            <a:fillRect/>
          </a:stretch>
        </p:blipFill>
        <p:spPr>
          <a:xfrm>
            <a:off x="8593268" y="123496"/>
            <a:ext cx="3517697" cy="2005758"/>
          </a:xfrm>
          <a:prstGeom prst="rect">
            <a:avLst/>
          </a:prstGeom>
        </p:spPr>
      </p:pic>
    </p:spTree>
    <p:extLst>
      <p:ext uri="{BB962C8B-B14F-4D97-AF65-F5344CB8AC3E}">
        <p14:creationId xmlns:p14="http://schemas.microsoft.com/office/powerpoint/2010/main" val="7454875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17537"/>
            <a:ext cx="10515600" cy="4351338"/>
          </a:xfrm>
        </p:spPr>
        <p:txBody>
          <a:bodyPr/>
          <a:lstStyle/>
          <a:p>
            <a:pPr marL="0" indent="0">
              <a:buNone/>
            </a:pPr>
            <a:r>
              <a:rPr lang="en-ZA" dirty="0" smtClean="0"/>
              <a:t>Video 1: Introduction</a:t>
            </a:r>
          </a:p>
          <a:p>
            <a:r>
              <a:rPr lang="en-ZA" dirty="0" smtClean="0"/>
              <a:t>What is a stack?</a:t>
            </a:r>
          </a:p>
          <a:p>
            <a:r>
              <a:rPr lang="en-ZA" dirty="0" smtClean="0"/>
              <a:t>What is </a:t>
            </a:r>
            <a:r>
              <a:rPr lang="en-ZA" dirty="0" smtClean="0"/>
              <a:t>Water Sort Puzzle? </a:t>
            </a:r>
            <a:r>
              <a:rPr lang="en-ZA" dirty="0" smtClean="0"/>
              <a:t>– and it is full of stacks</a:t>
            </a:r>
          </a:p>
          <a:p>
            <a:r>
              <a:rPr lang="en-ZA" dirty="0" smtClean="0"/>
              <a:t>Demo of our completed game</a:t>
            </a:r>
          </a:p>
          <a:p>
            <a:pPr marL="0" indent="0">
              <a:buNone/>
            </a:pPr>
            <a:r>
              <a:rPr lang="en-ZA" dirty="0" smtClean="0"/>
              <a:t>Video 2: Part 1</a:t>
            </a:r>
          </a:p>
          <a:p>
            <a:pPr marL="0" indent="0">
              <a:buNone/>
            </a:pPr>
            <a:r>
              <a:rPr lang="en-ZA" dirty="0" smtClean="0"/>
              <a:t>Video 3: Part 2</a:t>
            </a:r>
          </a:p>
          <a:p>
            <a:pPr marL="0" indent="0">
              <a:buNone/>
            </a:pPr>
            <a:r>
              <a:rPr lang="en-ZA" dirty="0" smtClean="0"/>
              <a:t>Video 4: Part 3</a:t>
            </a:r>
          </a:p>
          <a:p>
            <a:endParaRPr lang="en-ZA" dirty="0"/>
          </a:p>
        </p:txBody>
      </p:sp>
      <p:pic>
        <p:nvPicPr>
          <p:cNvPr id="4" name="Picture 3"/>
          <p:cNvPicPr>
            <a:picLocks noChangeAspect="1"/>
          </p:cNvPicPr>
          <p:nvPr/>
        </p:nvPicPr>
        <p:blipFill>
          <a:blip r:embed="rId2"/>
          <a:stretch>
            <a:fillRect/>
          </a:stretch>
        </p:blipFill>
        <p:spPr>
          <a:xfrm>
            <a:off x="8593268" y="123496"/>
            <a:ext cx="3517697" cy="2005758"/>
          </a:xfrm>
          <a:prstGeom prst="rect">
            <a:avLst/>
          </a:prstGeom>
        </p:spPr>
      </p:pic>
      <p:sp>
        <p:nvSpPr>
          <p:cNvPr id="6" name="Title 1"/>
          <p:cNvSpPr txBox="1">
            <a:spLocks/>
          </p:cNvSpPr>
          <p:nvPr/>
        </p:nvSpPr>
        <p:spPr>
          <a:xfrm>
            <a:off x="3072353" y="39340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ZA" smtClean="0"/>
              <a:t>Topics</a:t>
            </a:r>
            <a:endParaRPr lang="en-ZA" dirty="0"/>
          </a:p>
        </p:txBody>
      </p:sp>
    </p:spTree>
    <p:extLst>
      <p:ext uri="{BB962C8B-B14F-4D97-AF65-F5344CB8AC3E}">
        <p14:creationId xmlns:p14="http://schemas.microsoft.com/office/powerpoint/2010/main" val="16643451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Topics</a:t>
            </a:r>
            <a:endParaRPr lang="en-ZA" dirty="0"/>
          </a:p>
        </p:txBody>
      </p:sp>
      <p:sp>
        <p:nvSpPr>
          <p:cNvPr id="3" name="Content Placeholder 2"/>
          <p:cNvSpPr>
            <a:spLocks noGrp="1"/>
          </p:cNvSpPr>
          <p:nvPr>
            <p:ph idx="1"/>
          </p:nvPr>
        </p:nvSpPr>
        <p:spPr/>
        <p:txBody>
          <a:bodyPr/>
          <a:lstStyle/>
          <a:p>
            <a:pPr marL="0" indent="0">
              <a:buNone/>
            </a:pPr>
            <a:r>
              <a:rPr lang="en-ZA" dirty="0" smtClean="0"/>
              <a:t>Video: Introduction</a:t>
            </a:r>
          </a:p>
          <a:p>
            <a:pPr marL="0" indent="0">
              <a:buNone/>
            </a:pPr>
            <a:r>
              <a:rPr lang="en-ZA" dirty="0" smtClean="0"/>
              <a:t>Video 2: Part 1</a:t>
            </a:r>
          </a:p>
          <a:p>
            <a:pPr marL="0" indent="0">
              <a:buNone/>
            </a:pPr>
            <a:r>
              <a:rPr lang="en-ZA" dirty="0" smtClean="0"/>
              <a:t>Video 3: Part 2</a:t>
            </a:r>
          </a:p>
          <a:p>
            <a:pPr marL="0" indent="0">
              <a:buNone/>
            </a:pPr>
            <a:r>
              <a:rPr lang="en-ZA" dirty="0" smtClean="0"/>
              <a:t>Video 4: Part 3</a:t>
            </a:r>
          </a:p>
          <a:p>
            <a:endParaRPr lang="en-ZA" dirty="0"/>
          </a:p>
        </p:txBody>
      </p:sp>
      <p:pic>
        <p:nvPicPr>
          <p:cNvPr id="4" name="Picture 3"/>
          <p:cNvPicPr>
            <a:picLocks noChangeAspect="1"/>
          </p:cNvPicPr>
          <p:nvPr/>
        </p:nvPicPr>
        <p:blipFill>
          <a:blip r:embed="rId2"/>
          <a:stretch>
            <a:fillRect/>
          </a:stretch>
        </p:blipFill>
        <p:spPr>
          <a:xfrm>
            <a:off x="8593268" y="123496"/>
            <a:ext cx="3517697" cy="2005758"/>
          </a:xfrm>
          <a:prstGeom prst="rect">
            <a:avLst/>
          </a:prstGeom>
        </p:spPr>
      </p:pic>
    </p:spTree>
    <p:extLst>
      <p:ext uri="{BB962C8B-B14F-4D97-AF65-F5344CB8AC3E}">
        <p14:creationId xmlns:p14="http://schemas.microsoft.com/office/powerpoint/2010/main" val="27698523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6746" y="924011"/>
            <a:ext cx="10515600" cy="1325563"/>
          </a:xfrm>
        </p:spPr>
        <p:txBody>
          <a:bodyPr/>
          <a:lstStyle/>
          <a:p>
            <a:r>
              <a:rPr lang="en-ZA" b="1" dirty="0" smtClean="0"/>
              <a:t>Water Sort Puzzle (WSP) Part 1</a:t>
            </a:r>
            <a:endParaRPr lang="en-ZA" dirty="0"/>
          </a:p>
        </p:txBody>
      </p:sp>
      <p:sp>
        <p:nvSpPr>
          <p:cNvPr id="3" name="Content Placeholder 2"/>
          <p:cNvSpPr>
            <a:spLocks noGrp="1"/>
          </p:cNvSpPr>
          <p:nvPr>
            <p:ph idx="1"/>
          </p:nvPr>
        </p:nvSpPr>
        <p:spPr>
          <a:xfrm>
            <a:off x="838200" y="2249574"/>
            <a:ext cx="10515600" cy="4351338"/>
          </a:xfrm>
        </p:spPr>
        <p:txBody>
          <a:bodyPr/>
          <a:lstStyle/>
          <a:p>
            <a:r>
              <a:rPr lang="en-ZA" dirty="0" smtClean="0"/>
              <a:t>In </a:t>
            </a:r>
            <a:r>
              <a:rPr lang="en-ZA" dirty="0"/>
              <a:t>Part 1 we do mostly preparation: we are extending the MyArrayList class developed in SU3 and the </a:t>
            </a:r>
            <a:r>
              <a:rPr lang="en-ZA" dirty="0" err="1"/>
              <a:t>StackAsArray</a:t>
            </a:r>
            <a:r>
              <a:rPr lang="en-ZA" dirty="0"/>
              <a:t> class of SU5. You need to master the Stacks </a:t>
            </a:r>
            <a:r>
              <a:rPr lang="en-ZA" dirty="0" smtClean="0"/>
              <a:t>as Array (SU5 Session 2) </a:t>
            </a:r>
            <a:r>
              <a:rPr lang="en-ZA" dirty="0"/>
              <a:t>before you start.</a:t>
            </a:r>
          </a:p>
          <a:p>
            <a:r>
              <a:rPr lang="en-ZA" dirty="0"/>
              <a:t>You also need to master the Water Sort Puzzle game (Android, Apple or Microsoft app stores). Play at least the first 20 levels before you start. </a:t>
            </a:r>
          </a:p>
          <a:p>
            <a:endParaRPr lang="en-ZA" dirty="0"/>
          </a:p>
        </p:txBody>
      </p:sp>
      <p:pic>
        <p:nvPicPr>
          <p:cNvPr id="4" name="Picture 3"/>
          <p:cNvPicPr>
            <a:picLocks noChangeAspect="1"/>
          </p:cNvPicPr>
          <p:nvPr/>
        </p:nvPicPr>
        <p:blipFill>
          <a:blip r:embed="rId2"/>
          <a:stretch>
            <a:fillRect/>
          </a:stretch>
        </p:blipFill>
        <p:spPr>
          <a:xfrm>
            <a:off x="8593268" y="123496"/>
            <a:ext cx="3517697" cy="2005758"/>
          </a:xfrm>
          <a:prstGeom prst="rect">
            <a:avLst/>
          </a:prstGeom>
        </p:spPr>
      </p:pic>
    </p:spTree>
    <p:extLst>
      <p:ext uri="{BB962C8B-B14F-4D97-AF65-F5344CB8AC3E}">
        <p14:creationId xmlns:p14="http://schemas.microsoft.com/office/powerpoint/2010/main" val="36935844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8913" y="228397"/>
            <a:ext cx="10515600" cy="1325563"/>
          </a:xfrm>
        </p:spPr>
        <p:txBody>
          <a:bodyPr/>
          <a:lstStyle/>
          <a:p>
            <a:r>
              <a:rPr lang="en-ZA" b="1" dirty="0" smtClean="0"/>
              <a:t>WSP 1: Modifications (1)</a:t>
            </a:r>
            <a:endParaRPr lang="en-ZA" dirty="0"/>
          </a:p>
        </p:txBody>
      </p:sp>
      <p:sp>
        <p:nvSpPr>
          <p:cNvPr id="3" name="Content Placeholder 2"/>
          <p:cNvSpPr>
            <a:spLocks noGrp="1"/>
          </p:cNvSpPr>
          <p:nvPr>
            <p:ph idx="1"/>
          </p:nvPr>
        </p:nvSpPr>
        <p:spPr>
          <a:xfrm>
            <a:off x="622069" y="1690688"/>
            <a:ext cx="10882746" cy="4685174"/>
          </a:xfrm>
        </p:spPr>
        <p:txBody>
          <a:bodyPr>
            <a:normAutofit fontScale="85000" lnSpcReduction="20000"/>
          </a:bodyPr>
          <a:lstStyle/>
          <a:p>
            <a:pPr marL="0" lvl="0" indent="0">
              <a:buNone/>
            </a:pPr>
            <a:r>
              <a:rPr lang="en-ZA" dirty="0"/>
              <a:t>Make the following </a:t>
            </a:r>
            <a:r>
              <a:rPr lang="en-ZA" b="1" dirty="0"/>
              <a:t>Additions in the MyArrayList class:   </a:t>
            </a:r>
            <a:endParaRPr lang="en-ZA" b="1" dirty="0" smtClean="0"/>
          </a:p>
          <a:p>
            <a:pPr marL="0" lvl="0" indent="0">
              <a:buNone/>
            </a:pPr>
            <a:r>
              <a:rPr lang="en-ZA" sz="2200" dirty="0" smtClean="0"/>
              <a:t>[</a:t>
            </a:r>
            <a:r>
              <a:rPr lang="en-ZA" sz="2200" dirty="0"/>
              <a:t>Please use the given naming conventions] </a:t>
            </a:r>
            <a:endParaRPr lang="en-ZA" sz="2200" dirty="0" smtClean="0"/>
          </a:p>
          <a:p>
            <a:pPr marL="0" lvl="0" indent="0">
              <a:buNone/>
            </a:pPr>
            <a:r>
              <a:rPr lang="en-ZA" sz="2000" dirty="0" smtClean="0"/>
              <a:t>We </a:t>
            </a:r>
            <a:r>
              <a:rPr lang="en-ZA" sz="2000" dirty="0"/>
              <a:t>will supply the code for Part 1 and you can fix your problems before starting with Part 2. </a:t>
            </a:r>
            <a:endParaRPr lang="en-ZA" sz="2000" dirty="0" smtClean="0"/>
          </a:p>
          <a:p>
            <a:pPr marL="0" lvl="0" indent="0">
              <a:buNone/>
            </a:pPr>
            <a:endParaRPr lang="en-ZA" sz="2000" dirty="0"/>
          </a:p>
          <a:p>
            <a:pPr marL="0" lvl="0" indent="0">
              <a:buNone/>
            </a:pPr>
            <a:r>
              <a:rPr lang="en-ZA" b="1" i="1" dirty="0" smtClean="0"/>
              <a:t>MAIN IDEA: </a:t>
            </a:r>
          </a:p>
          <a:p>
            <a:pPr marL="0" lvl="0" indent="0">
              <a:buNone/>
            </a:pPr>
            <a:r>
              <a:rPr lang="en-ZA" dirty="0" smtClean="0"/>
              <a:t>In </a:t>
            </a:r>
            <a:r>
              <a:rPr lang="en-ZA" dirty="0"/>
              <a:t>order to check if a game is completed one needs to check if all the colours in a bottle are the same. A generic version of this </a:t>
            </a:r>
            <a:r>
              <a:rPr lang="en-ZA" dirty="0" smtClean="0"/>
              <a:t>method should </a:t>
            </a:r>
            <a:r>
              <a:rPr lang="en-ZA" dirty="0"/>
              <a:t>be added to the </a:t>
            </a:r>
            <a:r>
              <a:rPr lang="en-ZA" b="1" dirty="0" smtClean="0"/>
              <a:t>MyArrayList </a:t>
            </a:r>
            <a:r>
              <a:rPr lang="en-ZA" dirty="0" smtClean="0"/>
              <a:t>class </a:t>
            </a:r>
            <a:r>
              <a:rPr lang="en-ZA" dirty="0"/>
              <a:t>called</a:t>
            </a:r>
            <a:r>
              <a:rPr lang="en-ZA" dirty="0" smtClean="0"/>
              <a:t>:</a:t>
            </a:r>
          </a:p>
          <a:p>
            <a:pPr marL="0" lvl="0" indent="0">
              <a:buNone/>
            </a:pPr>
            <a:endParaRPr lang="en-ZA" dirty="0"/>
          </a:p>
          <a:p>
            <a:r>
              <a:rPr lang="en-ZA" i="1" dirty="0"/>
              <a:t>public </a:t>
            </a:r>
            <a:r>
              <a:rPr lang="en-ZA" i="1" dirty="0" err="1"/>
              <a:t>boolean</a:t>
            </a:r>
            <a:r>
              <a:rPr lang="en-ZA" i="1" dirty="0"/>
              <a:t> </a:t>
            </a:r>
            <a:r>
              <a:rPr lang="en-ZA" i="1" dirty="0" err="1"/>
              <a:t>checkUniform</a:t>
            </a:r>
            <a:r>
              <a:rPr lang="en-ZA" i="1" dirty="0"/>
              <a:t>()</a:t>
            </a:r>
            <a:endParaRPr lang="en-ZA" dirty="0"/>
          </a:p>
          <a:p>
            <a:pPr lvl="1"/>
            <a:r>
              <a:rPr lang="en-ZA" dirty="0"/>
              <a:t>The method should return true if all the filled entries are identical.</a:t>
            </a:r>
          </a:p>
          <a:p>
            <a:r>
              <a:rPr lang="en-ZA" dirty="0" smtClean="0"/>
              <a:t>Make </a:t>
            </a:r>
            <a:r>
              <a:rPr lang="en-ZA" dirty="0"/>
              <a:t>sure you have a accessor for the instance variable called:</a:t>
            </a:r>
          </a:p>
          <a:p>
            <a:pPr lvl="1"/>
            <a:r>
              <a:rPr lang="en-ZA" i="1" dirty="0"/>
              <a:t>public </a:t>
            </a:r>
            <a:r>
              <a:rPr lang="en-ZA" i="1" dirty="0" err="1"/>
              <a:t>int</a:t>
            </a:r>
            <a:r>
              <a:rPr lang="en-ZA" i="1" dirty="0"/>
              <a:t> </a:t>
            </a:r>
            <a:r>
              <a:rPr lang="en-ZA" i="1" dirty="0" err="1"/>
              <a:t>getSize</a:t>
            </a:r>
            <a:r>
              <a:rPr lang="en-ZA" i="1" dirty="0"/>
              <a:t>()</a:t>
            </a:r>
            <a:endParaRPr lang="en-ZA" dirty="0"/>
          </a:p>
          <a:p>
            <a:endParaRPr lang="en-ZA" dirty="0"/>
          </a:p>
        </p:txBody>
      </p:sp>
      <p:pic>
        <p:nvPicPr>
          <p:cNvPr id="5" name="Picture 4"/>
          <p:cNvPicPr>
            <a:picLocks noChangeAspect="1"/>
          </p:cNvPicPr>
          <p:nvPr/>
        </p:nvPicPr>
        <p:blipFill>
          <a:blip r:embed="rId2"/>
          <a:stretch>
            <a:fillRect/>
          </a:stretch>
        </p:blipFill>
        <p:spPr>
          <a:xfrm>
            <a:off x="9379400" y="0"/>
            <a:ext cx="2521221" cy="1553960"/>
          </a:xfrm>
          <a:prstGeom prst="rect">
            <a:avLst/>
          </a:prstGeom>
        </p:spPr>
      </p:pic>
    </p:spTree>
    <p:extLst>
      <p:ext uri="{BB962C8B-B14F-4D97-AF65-F5344CB8AC3E}">
        <p14:creationId xmlns:p14="http://schemas.microsoft.com/office/powerpoint/2010/main" val="13498519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0695" y="365125"/>
            <a:ext cx="10515600" cy="1325563"/>
          </a:xfrm>
        </p:spPr>
        <p:txBody>
          <a:bodyPr/>
          <a:lstStyle/>
          <a:p>
            <a:r>
              <a:rPr lang="en-ZA" b="1" dirty="0" smtClean="0"/>
              <a:t>WSP 1: Modifications (2)</a:t>
            </a:r>
            <a:endParaRPr lang="en-ZA" dirty="0"/>
          </a:p>
        </p:txBody>
      </p:sp>
      <p:sp>
        <p:nvSpPr>
          <p:cNvPr id="3" name="Content Placeholder 2"/>
          <p:cNvSpPr>
            <a:spLocks noGrp="1"/>
          </p:cNvSpPr>
          <p:nvPr>
            <p:ph idx="1"/>
          </p:nvPr>
        </p:nvSpPr>
        <p:spPr>
          <a:xfrm>
            <a:off x="622069" y="1690688"/>
            <a:ext cx="10882746" cy="4685174"/>
          </a:xfrm>
        </p:spPr>
        <p:txBody>
          <a:bodyPr>
            <a:normAutofit fontScale="92500" lnSpcReduction="10000"/>
          </a:bodyPr>
          <a:lstStyle/>
          <a:p>
            <a:pPr marL="0" lvl="0" indent="0">
              <a:buNone/>
            </a:pPr>
            <a:r>
              <a:rPr lang="en-ZA" dirty="0"/>
              <a:t>Make the following </a:t>
            </a:r>
            <a:r>
              <a:rPr lang="en-ZA" b="1" dirty="0"/>
              <a:t>Additions to the </a:t>
            </a:r>
            <a:r>
              <a:rPr lang="en-ZA" b="1" dirty="0" err="1"/>
              <a:t>StackAsMyArrayList</a:t>
            </a:r>
            <a:r>
              <a:rPr lang="en-ZA" b="1" dirty="0"/>
              <a:t> class</a:t>
            </a:r>
            <a:endParaRPr lang="en-ZA" dirty="0"/>
          </a:p>
          <a:p>
            <a:r>
              <a:rPr lang="en-ZA" dirty="0"/>
              <a:t>As you know you may only use a few actions of a stack: Push and Pop but there is another common one called Peek. Peek returns the value of the top element without removing it. </a:t>
            </a:r>
          </a:p>
          <a:p>
            <a:pPr lvl="1"/>
            <a:r>
              <a:rPr lang="en-ZA" dirty="0"/>
              <a:t>You need to create a Peek method:</a:t>
            </a:r>
          </a:p>
          <a:p>
            <a:pPr lvl="1"/>
            <a:r>
              <a:rPr lang="en-ZA" i="1" dirty="0"/>
              <a:t>public E peek</a:t>
            </a:r>
            <a:r>
              <a:rPr lang="en-ZA" i="1" dirty="0" smtClean="0"/>
              <a:t>() [Make sure you understand the difference between Peek and Pop]</a:t>
            </a:r>
            <a:endParaRPr lang="en-ZA" dirty="0"/>
          </a:p>
          <a:p>
            <a:r>
              <a:rPr lang="en-ZA" dirty="0"/>
              <a:t>We are going to add 2 non-typical stack methods </a:t>
            </a:r>
            <a:r>
              <a:rPr lang="en-ZA" i="1" dirty="0"/>
              <a:t>[just to make this cool game work!]</a:t>
            </a:r>
          </a:p>
          <a:p>
            <a:pPr lvl="1"/>
            <a:r>
              <a:rPr lang="en-ZA" i="1" dirty="0"/>
              <a:t>public </a:t>
            </a:r>
            <a:r>
              <a:rPr lang="en-ZA" i="1" dirty="0" err="1"/>
              <a:t>int</a:t>
            </a:r>
            <a:r>
              <a:rPr lang="en-ZA" i="1" dirty="0"/>
              <a:t> </a:t>
            </a:r>
            <a:r>
              <a:rPr lang="en-ZA" i="1" dirty="0" err="1"/>
              <a:t>getStackSize</a:t>
            </a:r>
            <a:r>
              <a:rPr lang="en-ZA" i="1" dirty="0"/>
              <a:t>()  </a:t>
            </a:r>
            <a:r>
              <a:rPr lang="en-ZA" dirty="0"/>
              <a:t>which calls the </a:t>
            </a:r>
            <a:r>
              <a:rPr lang="en-ZA" dirty="0" err="1" smtClean="0"/>
              <a:t>getSize</a:t>
            </a:r>
            <a:r>
              <a:rPr lang="en-ZA" dirty="0" smtClean="0"/>
              <a:t>() </a:t>
            </a:r>
            <a:r>
              <a:rPr lang="en-ZA" dirty="0"/>
              <a:t>method of the MyArrayList class</a:t>
            </a:r>
          </a:p>
          <a:p>
            <a:pPr lvl="1"/>
            <a:r>
              <a:rPr lang="en-ZA" i="1" dirty="0"/>
              <a:t>public </a:t>
            </a:r>
            <a:r>
              <a:rPr lang="en-ZA" i="1" dirty="0" err="1"/>
              <a:t>boolean</a:t>
            </a:r>
            <a:r>
              <a:rPr lang="en-ZA" i="1" dirty="0"/>
              <a:t> </a:t>
            </a:r>
            <a:r>
              <a:rPr lang="en-ZA" i="1" dirty="0" err="1"/>
              <a:t>checkStackUniform</a:t>
            </a:r>
            <a:r>
              <a:rPr lang="en-ZA" i="1" dirty="0"/>
              <a:t>() </a:t>
            </a:r>
            <a:r>
              <a:rPr lang="en-ZA" dirty="0"/>
              <a:t>which calls the </a:t>
            </a:r>
            <a:r>
              <a:rPr lang="en-ZA" i="1" dirty="0" err="1"/>
              <a:t>checkUniform</a:t>
            </a:r>
            <a:r>
              <a:rPr lang="en-ZA" i="1" dirty="0"/>
              <a:t>() </a:t>
            </a:r>
            <a:r>
              <a:rPr lang="en-ZA" dirty="0"/>
              <a:t>method of the MyArrayList class</a:t>
            </a:r>
          </a:p>
          <a:p>
            <a:pPr marL="0" indent="0">
              <a:buNone/>
            </a:pPr>
            <a:r>
              <a:rPr lang="en-ZA" b="1" dirty="0"/>
              <a:t>HINT: </a:t>
            </a:r>
            <a:r>
              <a:rPr lang="en-ZA" dirty="0"/>
              <a:t>The </a:t>
            </a:r>
            <a:r>
              <a:rPr lang="en-ZA" dirty="0" err="1"/>
              <a:t>toString</a:t>
            </a:r>
            <a:r>
              <a:rPr lang="en-ZA" dirty="0"/>
              <a:t>() of the stack class calls the  </a:t>
            </a:r>
            <a:r>
              <a:rPr lang="en-ZA" dirty="0" err="1"/>
              <a:t>toString</a:t>
            </a:r>
            <a:r>
              <a:rPr lang="en-ZA" dirty="0"/>
              <a:t>() of the MyArrayList class</a:t>
            </a:r>
          </a:p>
          <a:p>
            <a:endParaRPr lang="en-ZA" dirty="0"/>
          </a:p>
        </p:txBody>
      </p:sp>
      <p:pic>
        <p:nvPicPr>
          <p:cNvPr id="6" name="Picture 5"/>
          <p:cNvPicPr>
            <a:picLocks noChangeAspect="1"/>
          </p:cNvPicPr>
          <p:nvPr/>
        </p:nvPicPr>
        <p:blipFill>
          <a:blip r:embed="rId2"/>
          <a:stretch>
            <a:fillRect/>
          </a:stretch>
        </p:blipFill>
        <p:spPr>
          <a:xfrm>
            <a:off x="9501447" y="123496"/>
            <a:ext cx="2609518" cy="1487923"/>
          </a:xfrm>
          <a:prstGeom prst="rect">
            <a:avLst/>
          </a:prstGeom>
        </p:spPr>
      </p:pic>
    </p:spTree>
    <p:extLst>
      <p:ext uri="{BB962C8B-B14F-4D97-AF65-F5344CB8AC3E}">
        <p14:creationId xmlns:p14="http://schemas.microsoft.com/office/powerpoint/2010/main" val="26426068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6365" y="151866"/>
            <a:ext cx="10515600" cy="1325563"/>
          </a:xfrm>
        </p:spPr>
        <p:txBody>
          <a:bodyPr/>
          <a:lstStyle/>
          <a:p>
            <a:r>
              <a:rPr lang="en-ZA" b="1" dirty="0" smtClean="0"/>
              <a:t>WSP 1: Test program (1)</a:t>
            </a:r>
            <a:endParaRPr lang="en-ZA" dirty="0"/>
          </a:p>
        </p:txBody>
      </p:sp>
      <p:sp>
        <p:nvSpPr>
          <p:cNvPr id="3" name="Content Placeholder 2"/>
          <p:cNvSpPr>
            <a:spLocks noGrp="1"/>
          </p:cNvSpPr>
          <p:nvPr>
            <p:ph idx="1"/>
          </p:nvPr>
        </p:nvSpPr>
        <p:spPr>
          <a:xfrm>
            <a:off x="622069" y="1690688"/>
            <a:ext cx="9760527" cy="4685174"/>
          </a:xfrm>
        </p:spPr>
        <p:txBody>
          <a:bodyPr>
            <a:normAutofit/>
          </a:bodyPr>
          <a:lstStyle/>
          <a:p>
            <a:pPr marL="0" lvl="0" indent="0">
              <a:buNone/>
            </a:pPr>
            <a:r>
              <a:rPr lang="en-ZA" dirty="0" smtClean="0"/>
              <a:t>Create a test class containing a </a:t>
            </a:r>
            <a:r>
              <a:rPr lang="en-ZA" i="1" dirty="0" smtClean="0"/>
              <a:t>main() </a:t>
            </a:r>
            <a:r>
              <a:rPr lang="en-ZA" dirty="0" smtClean="0"/>
              <a:t>method – Call it </a:t>
            </a:r>
            <a:r>
              <a:rPr lang="en-ZA" dirty="0" err="1" smtClean="0"/>
              <a:t>Watersort</a:t>
            </a:r>
            <a:endParaRPr lang="en-ZA" dirty="0" smtClean="0"/>
          </a:p>
          <a:p>
            <a:r>
              <a:rPr lang="en-ZA" dirty="0" smtClean="0"/>
              <a:t>The </a:t>
            </a:r>
            <a:r>
              <a:rPr lang="en-ZA" dirty="0"/>
              <a:t>test program first should create single bottle (</a:t>
            </a:r>
            <a:r>
              <a:rPr lang="en-ZA" dirty="0" err="1"/>
              <a:t>StackAsArrayList</a:t>
            </a:r>
            <a:r>
              <a:rPr lang="en-ZA" dirty="0"/>
              <a:t>). </a:t>
            </a:r>
            <a:endParaRPr lang="en-ZA" dirty="0" smtClean="0"/>
          </a:p>
          <a:p>
            <a:r>
              <a:rPr lang="en-ZA" dirty="0" smtClean="0"/>
              <a:t>Create </a:t>
            </a:r>
            <a:r>
              <a:rPr lang="en-ZA" dirty="0"/>
              <a:t>objects of the character glass called red, green and blue</a:t>
            </a:r>
            <a:r>
              <a:rPr lang="en-ZA" dirty="0" smtClean="0"/>
              <a:t>.</a:t>
            </a:r>
          </a:p>
          <a:p>
            <a:r>
              <a:rPr lang="en-ZA" dirty="0" smtClean="0"/>
              <a:t>Use the following type of static variables:</a:t>
            </a:r>
            <a:r>
              <a:rPr lang="en-ZA" i="1" dirty="0" smtClean="0"/>
              <a:t> </a:t>
            </a:r>
          </a:p>
          <a:p>
            <a:pPr marL="914400" lvl="2" indent="0">
              <a:buNone/>
            </a:pPr>
            <a:r>
              <a:rPr lang="en-ZA" i="1" dirty="0" smtClean="0"/>
              <a:t>static Character red= new Character('r');</a:t>
            </a:r>
            <a:r>
              <a:rPr lang="en-ZA" dirty="0" smtClean="0"/>
              <a:t> </a:t>
            </a:r>
          </a:p>
          <a:p>
            <a:r>
              <a:rPr lang="en-ZA" dirty="0" smtClean="0"/>
              <a:t>Put </a:t>
            </a:r>
            <a:r>
              <a:rPr lang="en-ZA" dirty="0"/>
              <a:t>ink in the bottles (Push character objects onto the stack) </a:t>
            </a:r>
          </a:p>
          <a:p>
            <a:r>
              <a:rPr lang="en-ZA" dirty="0" smtClean="0"/>
              <a:t>Test </a:t>
            </a:r>
            <a:r>
              <a:rPr lang="en-ZA" dirty="0"/>
              <a:t>the </a:t>
            </a:r>
            <a:r>
              <a:rPr lang="en-ZA" i="1" dirty="0" err="1"/>
              <a:t>getStackSize</a:t>
            </a:r>
            <a:r>
              <a:rPr lang="en-ZA" i="1" dirty="0"/>
              <a:t>()</a:t>
            </a:r>
            <a:r>
              <a:rPr lang="en-ZA" dirty="0"/>
              <a:t> and </a:t>
            </a:r>
            <a:r>
              <a:rPr lang="en-ZA" i="1" dirty="0" err="1"/>
              <a:t>CheckStackUniform</a:t>
            </a:r>
            <a:r>
              <a:rPr lang="en-ZA" i="1" dirty="0"/>
              <a:t>() </a:t>
            </a:r>
            <a:r>
              <a:rPr lang="en-ZA" dirty="0"/>
              <a:t>methods thoroughly</a:t>
            </a:r>
            <a:r>
              <a:rPr lang="en-ZA" dirty="0" smtClean="0"/>
              <a:t>.</a:t>
            </a:r>
            <a:endParaRPr lang="en-ZA" dirty="0"/>
          </a:p>
        </p:txBody>
      </p:sp>
      <p:pic>
        <p:nvPicPr>
          <p:cNvPr id="6" name="Picture 5"/>
          <p:cNvPicPr>
            <a:picLocks noChangeAspect="1"/>
          </p:cNvPicPr>
          <p:nvPr/>
        </p:nvPicPr>
        <p:blipFill rotWithShape="1">
          <a:blip r:embed="rId2"/>
          <a:srcRect r="75391"/>
          <a:stretch/>
        </p:blipFill>
        <p:spPr>
          <a:xfrm>
            <a:off x="11032714" y="78075"/>
            <a:ext cx="845287" cy="1958544"/>
          </a:xfrm>
          <a:prstGeom prst="rect">
            <a:avLst/>
          </a:prstGeom>
        </p:spPr>
      </p:pic>
      <p:pic>
        <p:nvPicPr>
          <p:cNvPr id="4" name="Picture 3"/>
          <p:cNvPicPr>
            <a:picLocks noChangeAspect="1"/>
          </p:cNvPicPr>
          <p:nvPr/>
        </p:nvPicPr>
        <p:blipFill rotWithShape="1">
          <a:blip r:embed="rId3"/>
          <a:srcRect l="-81547" t="44921" r="177548" b="-163090"/>
          <a:stretch/>
        </p:blipFill>
        <p:spPr>
          <a:xfrm>
            <a:off x="4837067" y="814648"/>
            <a:ext cx="100693" cy="3391660"/>
          </a:xfrm>
          <a:prstGeom prst="rect">
            <a:avLst/>
          </a:prstGeom>
        </p:spPr>
      </p:pic>
      <p:pic>
        <p:nvPicPr>
          <p:cNvPr id="7" name="Picture 6"/>
          <p:cNvPicPr>
            <a:picLocks noChangeAspect="1"/>
          </p:cNvPicPr>
          <p:nvPr/>
        </p:nvPicPr>
        <p:blipFill rotWithShape="1">
          <a:blip r:embed="rId4"/>
          <a:srcRect r="81527"/>
          <a:stretch/>
        </p:blipFill>
        <p:spPr>
          <a:xfrm>
            <a:off x="11089344" y="1977738"/>
            <a:ext cx="732025" cy="2442399"/>
          </a:xfrm>
          <a:prstGeom prst="rect">
            <a:avLst/>
          </a:prstGeom>
        </p:spPr>
      </p:pic>
    </p:spTree>
    <p:extLst>
      <p:ext uri="{BB962C8B-B14F-4D97-AF65-F5344CB8AC3E}">
        <p14:creationId xmlns:p14="http://schemas.microsoft.com/office/powerpoint/2010/main" val="4661557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TotalTime>
  <Words>1535</Words>
  <Application>Microsoft Office PowerPoint</Application>
  <PresentationFormat>Widescreen</PresentationFormat>
  <Paragraphs>129</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Wingdings</vt:lpstr>
      <vt:lpstr>Office Theme</vt:lpstr>
      <vt:lpstr>Watersort Puzzle </vt:lpstr>
      <vt:lpstr>PowerPoint Presentation</vt:lpstr>
      <vt:lpstr>Topics</vt:lpstr>
      <vt:lpstr>PowerPoint Presentation</vt:lpstr>
      <vt:lpstr>Topics</vt:lpstr>
      <vt:lpstr>Water Sort Puzzle (WSP) Part 1</vt:lpstr>
      <vt:lpstr>WSP 1: Modifications (1)</vt:lpstr>
      <vt:lpstr>WSP 1: Modifications (2)</vt:lpstr>
      <vt:lpstr>WSP 1: Test program (1)</vt:lpstr>
      <vt:lpstr>WSP 1: Test program (2)</vt:lpstr>
      <vt:lpstr>WSP 1: Test program (2)</vt:lpstr>
      <vt:lpstr>WSP 1: Test program (3)</vt:lpstr>
      <vt:lpstr>What is next?</vt:lpstr>
      <vt:lpstr>Topics</vt:lpstr>
      <vt:lpstr>WSP 2: Mix-up ink</vt:lpstr>
      <vt:lpstr>WSP 2: Mix-up ink: Strategy 1</vt:lpstr>
      <vt:lpstr>WSP 2: Mix-up ink: Strategy 2</vt:lpstr>
      <vt:lpstr>WSP 2: Implement any strategy</vt:lpstr>
      <vt:lpstr>Topics</vt:lpstr>
      <vt:lpstr>Topics</vt:lpstr>
      <vt:lpstr>WSP 3: Playing the game (1)</vt:lpstr>
      <vt:lpstr>WSP 3: Playing the game (2)</vt:lpstr>
      <vt:lpstr>WSP 4: Future Fun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Watersort Introduction</dc:title>
  <dc:creator>Roelien Goede</dc:creator>
  <cp:lastModifiedBy>10085971</cp:lastModifiedBy>
  <cp:revision>23</cp:revision>
  <dcterms:created xsi:type="dcterms:W3CDTF">2021-10-01T08:35:56Z</dcterms:created>
  <dcterms:modified xsi:type="dcterms:W3CDTF">2021-10-01T13:22:52Z</dcterms:modified>
</cp:coreProperties>
</file>