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32AADC"/>
    <a:srgbClr val="8A0000"/>
    <a:srgbClr val="144718"/>
    <a:srgbClr val="258EBB"/>
    <a:srgbClr val="00405C"/>
    <a:srgbClr val="054A68"/>
    <a:srgbClr val="085170"/>
    <a:srgbClr val="238AB5"/>
    <a:srgbClr val="208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20/02/2021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6692372" y="1696393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 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816753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2FAC5A-5AE5-4141-9FFB-4F8903C7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0" y="728735"/>
            <a:ext cx="1291782" cy="129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5065BC-3803-4496-B3FB-F9F84F43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82" y="4812663"/>
            <a:ext cx="1291782" cy="1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0A0C0C-8E7B-455A-BC39-3600828D5211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0130E5-904B-42FD-BC2D-B40FCD83144F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D99D62-5A2A-4744-8296-BBCE7B3B0130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FBB62E-1EC6-4C29-B25A-893535E6F683}"/>
              </a:ext>
            </a:extLst>
          </p:cNvPr>
          <p:cNvSpPr txBox="1"/>
          <p:nvPr/>
        </p:nvSpPr>
        <p:spPr>
          <a:xfrm>
            <a:off x="9134815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C14BE74-2400-4E49-8AEB-43DBDCDA6CE5}"/>
              </a:ext>
            </a:extLst>
          </p:cNvPr>
          <p:cNvSpPr/>
          <p:nvPr/>
        </p:nvSpPr>
        <p:spPr>
          <a:xfrm>
            <a:off x="1365815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770346" y="246590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600217" y="297302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419503" y="3492259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588472" y="401548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600217" y="4602498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DBB2A6-B91F-48EE-9BFE-999450EF8563}"/>
              </a:ext>
            </a:extLst>
          </p:cNvPr>
          <p:cNvSpPr txBox="1"/>
          <p:nvPr/>
        </p:nvSpPr>
        <p:spPr>
          <a:xfrm>
            <a:off x="2507362" y="1561952"/>
            <a:ext cx="1955606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MODELS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87E08A-0D62-4D5D-846E-FBB2B551CC34}"/>
              </a:ext>
            </a:extLst>
          </p:cNvPr>
          <p:cNvSpPr txBox="1"/>
          <p:nvPr/>
        </p:nvSpPr>
        <p:spPr>
          <a:xfrm>
            <a:off x="6948295" y="1561952"/>
            <a:ext cx="368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CONFIGURATIONS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329D167-E3D9-4AE1-B0AF-F907E8793AF3}"/>
              </a:ext>
            </a:extLst>
          </p:cNvPr>
          <p:cNvSpPr/>
          <p:nvPr/>
        </p:nvSpPr>
        <p:spPr>
          <a:xfrm>
            <a:off x="6615556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4580A-9188-4B4B-851B-786EB5C0301F}"/>
              </a:ext>
            </a:extLst>
          </p:cNvPr>
          <p:cNvSpPr txBox="1"/>
          <p:nvPr/>
        </p:nvSpPr>
        <p:spPr>
          <a:xfrm>
            <a:off x="7020831" y="2440347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SENTIMENT &amp; FEATURES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DC3D99-6282-4290-9668-32F5707AD25A}"/>
              </a:ext>
            </a:extLst>
          </p:cNvPr>
          <p:cNvSpPr txBox="1"/>
          <p:nvPr/>
        </p:nvSpPr>
        <p:spPr>
          <a:xfrm>
            <a:off x="6993805" y="2962143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126EA3-D618-4B89-8A83-E2837828F52B}"/>
              </a:ext>
            </a:extLst>
          </p:cNvPr>
          <p:cNvSpPr txBox="1"/>
          <p:nvPr/>
        </p:nvSpPr>
        <p:spPr>
          <a:xfrm>
            <a:off x="6993805" y="3482804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</a:t>
            </a:r>
            <a:r>
              <a:rPr lang="it-IT" sz="2800" dirty="0">
                <a:solidFill>
                  <a:srgbClr val="A80000"/>
                </a:solidFill>
                <a:latin typeface="Tw Cen MT Condensed Extra Bold" panose="020B0803020202020204" pitchFamily="34" charset="0"/>
              </a:rPr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EFB36-95A6-4F69-B4A7-FC598E454697}"/>
              </a:ext>
            </a:extLst>
          </p:cNvPr>
          <p:cNvSpPr txBox="1"/>
          <p:nvPr/>
        </p:nvSpPr>
        <p:spPr>
          <a:xfrm>
            <a:off x="6993805" y="4002041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DBC10BF-5633-4A92-BDA0-941D4D2FFA3B}"/>
              </a:ext>
            </a:extLst>
          </p:cNvPr>
          <p:cNvSpPr txBox="1"/>
          <p:nvPr/>
        </p:nvSpPr>
        <p:spPr>
          <a:xfrm>
            <a:off x="7020830" y="4593043"/>
            <a:ext cx="3709373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60B3C2F-6108-4165-884C-5A3AACD54A4C}"/>
              </a:ext>
            </a:extLst>
          </p:cNvPr>
          <p:cNvSpPr txBox="1"/>
          <p:nvPr/>
        </p:nvSpPr>
        <p:spPr>
          <a:xfrm>
            <a:off x="1547659" y="5517015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DECISION TREES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AS WEAK CLASSIFIER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THREE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DIFFERENT NEURAL NETWORKS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1E6C74-1FFF-4B8C-8F93-F78A0CB652BB}"/>
              </a:ext>
            </a:extLst>
          </p:cNvPr>
          <p:cNvSpPr txBox="1"/>
          <p:nvPr/>
        </p:nvSpPr>
        <p:spPr>
          <a:xfrm>
            <a:off x="7242017" y="5485402"/>
            <a:ext cx="311221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LENGTH’S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VECTOR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WINDOWS</a:t>
            </a:r>
            <a:endParaRPr lang="it-IT" dirty="0">
              <a:solidFill>
                <a:schemeClr val="accent5">
                  <a:lumMod val="20000"/>
                  <a:lumOff val="80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C4FE17A-BFAD-42A7-ABEC-85C0D1C9EE8B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ln w="31750">
            <a:noFill/>
          </a:ln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420" y="4461129"/>
            <a:ext cx="3871012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1909282" y="3937909"/>
            <a:ext cx="290906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7" y="4461129"/>
            <a:ext cx="1437044" cy="1648055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37044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2283013" y="4836144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7AEBD2-E2EB-4514-92A2-61FE7B227F50}"/>
              </a:ext>
            </a:extLst>
          </p:cNvPr>
          <p:cNvSpPr/>
          <p:nvPr/>
        </p:nvSpPr>
        <p:spPr>
          <a:xfrm>
            <a:off x="9635760" y="2491393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C01532-7675-48D0-B582-C0F2FD725BC8}"/>
              </a:ext>
            </a:extLst>
          </p:cNvPr>
          <p:cNvSpPr/>
          <p:nvPr/>
        </p:nvSpPr>
        <p:spPr>
          <a:xfrm>
            <a:off x="9635760" y="5010476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AE78BAB-F8CC-495A-99EB-670F125EE85E}"/>
              </a:ext>
            </a:extLst>
          </p:cNvPr>
          <p:cNvSpPr/>
          <p:nvPr/>
        </p:nvSpPr>
        <p:spPr>
          <a:xfrm>
            <a:off x="9631398" y="5363179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Medaglia con riempimento a tinta unita">
            <a:extLst>
              <a:ext uri="{FF2B5EF4-FFF2-40B4-BE49-F238E27FC236}">
                <a16:creationId xmlns:a16="http://schemas.microsoft.com/office/drawing/2014/main" id="{9CF14FD0-FF32-4EE8-ADAF-1FEBD043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4222" y="3969684"/>
            <a:ext cx="500733" cy="500733"/>
          </a:xfrm>
          <a:prstGeom prst="rect">
            <a:avLst/>
          </a:prstGeom>
        </p:spPr>
      </p:pic>
      <p:pic>
        <p:nvPicPr>
          <p:cNvPr id="25" name="Elemento grafico 24" descr="Tabella con riempimento a tinta unita">
            <a:extLst>
              <a:ext uri="{FF2B5EF4-FFF2-40B4-BE49-F238E27FC236}">
                <a16:creationId xmlns:a16="http://schemas.microsoft.com/office/drawing/2014/main" id="{2DDED439-F8A8-4840-A09E-2EE49EA09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692" y="97936"/>
            <a:ext cx="1143586" cy="114358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19BADD-576F-4CA9-AE88-6F721F239E4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23" name="Elemento grafico 22" descr="Medaglia con riempimento a tinta unita">
            <a:extLst>
              <a:ext uri="{FF2B5EF4-FFF2-40B4-BE49-F238E27FC236}">
                <a16:creationId xmlns:a16="http://schemas.microsoft.com/office/drawing/2014/main" id="{4FC1369A-3C44-45BC-9A27-FFC968FAE3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4509" y="5517954"/>
            <a:ext cx="220770" cy="220770"/>
          </a:xfrm>
          <a:prstGeom prst="rect">
            <a:avLst/>
          </a:prstGeom>
        </p:spPr>
      </p:pic>
      <p:pic>
        <p:nvPicPr>
          <p:cNvPr id="27" name="Elemento grafico 26" descr="Medaglia con riempimento a tinta unita">
            <a:extLst>
              <a:ext uri="{FF2B5EF4-FFF2-40B4-BE49-F238E27FC236}">
                <a16:creationId xmlns:a16="http://schemas.microsoft.com/office/drawing/2014/main" id="{EAC14516-B4B1-4F41-AC1B-BD9F27E58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3534" y="4808659"/>
            <a:ext cx="220770" cy="2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-1142937" y="107070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2F53ED-7EFB-4287-9FC1-0A3C6143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8" y="2411220"/>
            <a:ext cx="3422937" cy="2646354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ED1970-3CF0-4946-893E-FD8CFB7B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4" y="2411220"/>
            <a:ext cx="3422937" cy="272795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CF255A-499F-4858-9ACF-E92D63EEFA6E}"/>
              </a:ext>
            </a:extLst>
          </p:cNvPr>
          <p:cNvSpPr txBox="1"/>
          <p:nvPr/>
        </p:nvSpPr>
        <p:spPr>
          <a:xfrm>
            <a:off x="4443738" y="360605"/>
            <a:ext cx="3304523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pic>
        <p:nvPicPr>
          <p:cNvPr id="9" name="Elemento grafico 8" descr="Trofeo con riempimento a tinta unita">
            <a:extLst>
              <a:ext uri="{FF2B5EF4-FFF2-40B4-BE49-F238E27FC236}">
                <a16:creationId xmlns:a16="http://schemas.microsoft.com/office/drawing/2014/main" id="{2058D22D-0533-4332-8240-2CA2EECC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4139" y="179696"/>
            <a:ext cx="773761" cy="773761"/>
          </a:xfrm>
          <a:prstGeom prst="rect">
            <a:avLst/>
          </a:prstGeom>
        </p:spPr>
      </p:pic>
      <p:pic>
        <p:nvPicPr>
          <p:cNvPr id="18" name="Elemento grafico 17" descr="Ricerca contorno">
            <a:extLst>
              <a:ext uri="{FF2B5EF4-FFF2-40B4-BE49-F238E27FC236}">
                <a16:creationId xmlns:a16="http://schemas.microsoft.com/office/drawing/2014/main" id="{A3EC72D5-90F4-4BD5-9785-667F45E7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0704" y="267878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AF08D9-95B2-4393-890A-A57ADB370FE5}"/>
              </a:ext>
            </a:extLst>
          </p:cNvPr>
          <p:cNvSpPr txBox="1"/>
          <p:nvPr/>
        </p:nvSpPr>
        <p:spPr>
          <a:xfrm>
            <a:off x="6357752" y="1329956"/>
            <a:ext cx="516199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NEURAL NETWORK 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7FDF5-918C-4825-92C5-B69A0DC69AC4}"/>
              </a:ext>
            </a:extLst>
          </p:cNvPr>
          <p:cNvSpPr txBox="1"/>
          <p:nvPr/>
        </p:nvSpPr>
        <p:spPr>
          <a:xfrm>
            <a:off x="714181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96%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7E81834-F325-4A6D-8C8F-7CA0972DE6EA}"/>
              </a:ext>
            </a:extLst>
          </p:cNvPr>
          <p:cNvSpPr txBox="1"/>
          <p:nvPr/>
        </p:nvSpPr>
        <p:spPr>
          <a:xfrm>
            <a:off x="7440396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FCB171C-0725-4523-9284-E78DA72E5F9B}"/>
              </a:ext>
            </a:extLst>
          </p:cNvPr>
          <p:cNvSpPr txBox="1"/>
          <p:nvPr/>
        </p:nvSpPr>
        <p:spPr>
          <a:xfrm>
            <a:off x="892084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94%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774ECB-387D-4C38-9E46-C3E5D17B6148}"/>
              </a:ext>
            </a:extLst>
          </p:cNvPr>
          <p:cNvSpPr txBox="1"/>
          <p:nvPr/>
        </p:nvSpPr>
        <p:spPr>
          <a:xfrm>
            <a:off x="9147268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6A399579-DD7D-4D9A-A47F-F6F88CC0A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7265" y="157701"/>
            <a:ext cx="914400" cy="914400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2ACDE4E-09A9-4595-A309-EAAC30AEC37C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9A8DAC2-46C3-4A1D-A7F7-6CB8855431C7}"/>
              </a:ext>
            </a:extLst>
          </p:cNvPr>
          <p:cNvSpPr txBox="1"/>
          <p:nvPr/>
        </p:nvSpPr>
        <p:spPr>
          <a:xfrm>
            <a:off x="2854676" y="1329956"/>
            <a:ext cx="1089014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SVM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08C95C7-19B0-4B81-AAF2-9097A99C13F2}"/>
              </a:ext>
            </a:extLst>
          </p:cNvPr>
          <p:cNvSpPr txBox="1"/>
          <p:nvPr/>
        </p:nvSpPr>
        <p:spPr>
          <a:xfrm>
            <a:off x="1717734" y="1949556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MULTI-CLASS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632187-0F5A-4324-8E33-A4C9079C6A3B}"/>
              </a:ext>
            </a:extLst>
          </p:cNvPr>
          <p:cNvSpPr txBox="1"/>
          <p:nvPr/>
        </p:nvSpPr>
        <p:spPr>
          <a:xfrm>
            <a:off x="7286486" y="1949555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BINARY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0CAF364-E38A-4B2E-ACDC-4F31C4E5FB79}"/>
              </a:ext>
            </a:extLst>
          </p:cNvPr>
          <p:cNvSpPr txBox="1"/>
          <p:nvPr/>
        </p:nvSpPr>
        <p:spPr>
          <a:xfrm>
            <a:off x="154425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90%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D5E61FE-636A-4A2B-8F4F-3776142FBC57}"/>
              </a:ext>
            </a:extLst>
          </p:cNvPr>
          <p:cNvSpPr txBox="1"/>
          <p:nvPr/>
        </p:nvSpPr>
        <p:spPr>
          <a:xfrm>
            <a:off x="1842832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A775976-69C8-4CC7-B242-9B252FFD7B33}"/>
              </a:ext>
            </a:extLst>
          </p:cNvPr>
          <p:cNvSpPr txBox="1"/>
          <p:nvPr/>
        </p:nvSpPr>
        <p:spPr>
          <a:xfrm>
            <a:off x="332328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75%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FAF057A-1159-407D-9007-78E62B3F7E92}"/>
              </a:ext>
            </a:extLst>
          </p:cNvPr>
          <p:cNvSpPr txBox="1"/>
          <p:nvPr/>
        </p:nvSpPr>
        <p:spPr>
          <a:xfrm>
            <a:off x="3549704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</p:spTree>
    <p:extLst>
      <p:ext uri="{BB962C8B-B14F-4D97-AF65-F5344CB8AC3E}">
        <p14:creationId xmlns:p14="http://schemas.microsoft.com/office/powerpoint/2010/main" val="36579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  <p:pic>
        <p:nvPicPr>
          <p:cNvPr id="3" name="Elemento grafico 2" descr="Testa con ingranaggi con riempimento a tinta unita">
            <a:extLst>
              <a:ext uri="{FF2B5EF4-FFF2-40B4-BE49-F238E27FC236}">
                <a16:creationId xmlns:a16="http://schemas.microsoft.com/office/drawing/2014/main" id="{1E2939FC-F6C7-4F8E-B584-0BD50C73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6045" y="470509"/>
            <a:ext cx="914400" cy="914400"/>
          </a:xfrm>
          <a:prstGeom prst="rect">
            <a:avLst/>
          </a:prstGeom>
        </p:spPr>
      </p:pic>
      <p:pic>
        <p:nvPicPr>
          <p:cNvPr id="5" name="Elemento grafico 4" descr="Testa con ingranaggi con riempimento a tinta unita">
            <a:extLst>
              <a:ext uri="{FF2B5EF4-FFF2-40B4-BE49-F238E27FC236}">
                <a16:creationId xmlns:a16="http://schemas.microsoft.com/office/drawing/2014/main" id="{88CFEDDD-CF26-4E21-85A0-30D8EF48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21645" y="470509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53153D-C060-4E32-A7C1-7D15741FBB98}"/>
              </a:ext>
            </a:extLst>
          </p:cNvPr>
          <p:cNvSpPr txBox="1"/>
          <p:nvPr/>
        </p:nvSpPr>
        <p:spPr>
          <a:xfrm>
            <a:off x="1021645" y="2474405"/>
            <a:ext cx="5873678" cy="267765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BEST REPRESENTATION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 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OPTIMAL SOLUTION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 WORKED WELL IN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ALL CASES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FOREST’S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OVERFITTING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MORE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DATA FOR NEURAL NETWORKS</a:t>
            </a:r>
          </a:p>
        </p:txBody>
      </p:sp>
      <p:pic>
        <p:nvPicPr>
          <p:cNvPr id="8" name="Elemento grafico 7" descr="Segna Pollice su con riempimento a tinta unita">
            <a:extLst>
              <a:ext uri="{FF2B5EF4-FFF2-40B4-BE49-F238E27FC236}">
                <a16:creationId xmlns:a16="http://schemas.microsoft.com/office/drawing/2014/main" id="{932571FD-1F49-4C7E-8E38-4D079F0F5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0486" y="2729654"/>
            <a:ext cx="699346" cy="699346"/>
          </a:xfrm>
          <a:prstGeom prst="rect">
            <a:avLst/>
          </a:prstGeom>
        </p:spPr>
      </p:pic>
      <p:pic>
        <p:nvPicPr>
          <p:cNvPr id="10" name="Elemento grafico 9" descr="Segna Pollice su con riempimento a tinta unita">
            <a:extLst>
              <a:ext uri="{FF2B5EF4-FFF2-40B4-BE49-F238E27FC236}">
                <a16:creationId xmlns:a16="http://schemas.microsoft.com/office/drawing/2014/main" id="{97466DF6-60B4-4D3F-98A7-43D058FF2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720487" y="4607295"/>
            <a:ext cx="699346" cy="6993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9D3636-FA4E-4412-9E4F-B74966C449C2}"/>
              </a:ext>
            </a:extLst>
          </p:cNvPr>
          <p:cNvSpPr txBox="1"/>
          <p:nvPr/>
        </p:nvSpPr>
        <p:spPr>
          <a:xfrm>
            <a:off x="8431819" y="2721114"/>
            <a:ext cx="2730264" cy="707886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BEST SCORES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FA9265-2441-48A6-AA87-F5B1ADB94CFB}"/>
              </a:ext>
            </a:extLst>
          </p:cNvPr>
          <p:cNvSpPr txBox="1"/>
          <p:nvPr/>
        </p:nvSpPr>
        <p:spPr>
          <a:xfrm>
            <a:off x="8277864" y="3429000"/>
            <a:ext cx="3038174" cy="1200329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SVM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 ONE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332451-74B3-4A2A-9771-F36DC4915E0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14" name="Elemento grafico 13" descr="Conteggio contorno">
            <a:extLst>
              <a:ext uri="{FF2B5EF4-FFF2-40B4-BE49-F238E27FC236}">
                <a16:creationId xmlns:a16="http://schemas.microsoft.com/office/drawing/2014/main" id="{3893EC0B-64B9-4241-8FEE-9E1215818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0355" y="2778500"/>
            <a:ext cx="593114" cy="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428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Tw Cen MT Condensed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48</cp:revision>
  <dcterms:created xsi:type="dcterms:W3CDTF">2021-02-14T10:56:28Z</dcterms:created>
  <dcterms:modified xsi:type="dcterms:W3CDTF">2021-02-20T09:23:14Z</dcterms:modified>
</cp:coreProperties>
</file>