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9" r:id="rId5"/>
    <p:sldId id="268" r:id="rId6"/>
    <p:sldId id="266" r:id="rId7"/>
    <p:sldId id="263" r:id="rId8"/>
    <p:sldId id="269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32AADC"/>
    <a:srgbClr val="8A0000"/>
    <a:srgbClr val="144718"/>
    <a:srgbClr val="258EBB"/>
    <a:srgbClr val="00405C"/>
    <a:srgbClr val="054A68"/>
    <a:srgbClr val="085170"/>
    <a:srgbClr val="238AB5"/>
    <a:srgbClr val="208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559AD7-190F-460A-AAB3-9780F119D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C5BD659-FB7E-4379-8AB4-FFD75722E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8B033-17DD-4463-BCDD-340ACD4A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15/02/2021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EFFC85-7C16-4895-9C56-FED858C2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2A5D89-A9A4-4797-8C16-6E36B8CE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691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BFDC09-AAD2-42C0-B5F6-DABABB4D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125DE75-1743-475D-8BF9-11C2552D7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8E5E70-DCA0-4F89-984A-73EC5CF18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15/02/2021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6801E1-FB94-475A-A860-EF266AC5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9D3D4F-1E8A-4764-A783-242BBBFF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9558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6ACB052-6DD4-4D65-9294-9E4D42034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A5EB610-CC04-4B8D-9288-242919BF5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95274E-D0E6-4714-8067-7166F799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15/02/2021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320E7A-26C6-4799-9ECB-2575B8E0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E00CD4-580B-4CE1-99E4-ABC83D33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433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B8B909-E0FE-4FC5-8E9A-DBD3F8FE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AAD3E4-D957-4AF4-B474-2A3B54AA9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657B17-ACB1-4B1E-9BE8-C2FD9722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15/02/2021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C6B502-6446-4DD9-8E7E-D85BA410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4625A6-21AF-4EE8-AD7C-C1FB6C46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379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C98935-0338-48F1-A652-8CBDB6F0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5A8AF9-61E3-43FF-A7CB-B6A7226C7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4EDCA2-AC9B-406D-9D25-C3C4E19C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15/02/2021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EC0A42-D1FB-43D8-8B47-D9201131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1EBED3-3DC5-4DCB-A80E-7311C94C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018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C149A8-ADCF-4A98-821B-C1C629B5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525C94-2BB4-4B5B-8BC6-41AE1D67A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EC0989A-CAD4-46E7-BCC8-B6E530A0D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A81A5BF-F1A6-4FEE-9C63-9D21E624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15/02/2021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D9D4D5-B411-4B99-B300-5D8CD6FD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C846B6-0F70-4B76-BA58-A22BA4FC7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97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C09047-7838-411C-B309-3D8DFD1D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29B427C-6D9E-44E6-8964-18D955BE2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B6D779C-1021-4844-9ADE-949ED0636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B1B09B6-89B9-4C0B-91C9-8EFCA1FBC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85ADC7-0105-4ABF-881F-6E58F5C91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63B45B8-5FF2-4A79-A1D1-6FC90D60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15/02/2021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CC2CBE1-4AAE-4A1F-A659-74550516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2244F02-0F1B-4206-B41B-CD0ACBC5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065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3B653F-942D-4B89-B8CE-DA0FB402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324F09-571F-4BBE-BC78-08E9B083E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15/02/2021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9A4FB5E-3D00-48A9-8F3F-EE2CD591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F3A7877-7DD6-4EE5-BAAA-1A5983FE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630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9600F87-41A5-473A-B217-0EAC478F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15/02/2021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EC98FD6-4087-47D7-9867-5B621512A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71EB534-FB74-4F56-9FF7-4CCC2813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532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365DEA-8C6A-4758-9F6E-113FBB413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E1BBF5-EE3D-4896-8D92-AF0248BCE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BFB92F7-F8DE-43ED-AF16-54FA93528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7135401-F550-4D69-96D3-B4BA1191D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15/02/2021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ABA5E1C-617B-4DBE-8003-46F53BDAE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DBBED13-1CB3-486F-A6F4-31F22BC9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50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51787D-178D-475F-A19B-9A1B21605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F35AC57-E419-4186-A9FF-201E357CF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733A37F-C7EB-413C-9BE8-BC7DD3B68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02D877-855B-416B-A4D0-A9681EA67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15/02/2021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7C9BA3-BC4E-4D34-AAA5-38936AFA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CF7E47-30AA-47F7-8CCC-7D561661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418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DD9BD25-9A2C-4349-9EA0-E57AAC206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A8CF84D-0C0C-4795-97BD-F90B9AC2A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63C2B7-E4F5-4AFB-AA5A-A36B69CBC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53A52-DDDC-4212-AEF9-5E5E54926935}" type="datetimeFigureOut">
              <a:rPr lang="it-IT" smtClean="0"/>
              <a:t>15/02/2021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C3D19E-0B7B-4E6B-93C6-7731D6BCC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39D9C7-4731-4D9E-9738-9793C4341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2FE22-05C5-47FB-8895-CAB5A5A796D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432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2.png"/><Relationship Id="rId7" Type="http://schemas.openxmlformats.org/officeDocument/2006/relationships/image" Target="../media/image38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svg"/><Relationship Id="rId3" Type="http://schemas.openxmlformats.org/officeDocument/2006/relationships/image" Target="../media/image41.svg"/><Relationship Id="rId7" Type="http://schemas.openxmlformats.org/officeDocument/2006/relationships/image" Target="../media/image45.sv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svg"/><Relationship Id="rId5" Type="http://schemas.openxmlformats.org/officeDocument/2006/relationships/image" Target="../media/image43.sv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svg"/><Relationship Id="rId14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svg"/><Relationship Id="rId4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11" Type="http://schemas.openxmlformats.org/officeDocument/2006/relationships/image" Target="../media/image68.sv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svg"/><Relationship Id="rId4" Type="http://schemas.openxmlformats.org/officeDocument/2006/relationships/image" Target="../media/image71.png"/><Relationship Id="rId9" Type="http://schemas.openxmlformats.org/officeDocument/2006/relationships/image" Target="../media/image7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svg"/><Relationship Id="rId7" Type="http://schemas.openxmlformats.org/officeDocument/2006/relationships/image" Target="../media/image82.sv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svg"/><Relationship Id="rId4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1FCFB53D-6DFF-4BCC-B6AA-1738FCCFAA6C}"/>
              </a:ext>
            </a:extLst>
          </p:cNvPr>
          <p:cNvGrpSpPr/>
          <p:nvPr/>
        </p:nvGrpSpPr>
        <p:grpSpPr>
          <a:xfrm>
            <a:off x="6692372" y="1696393"/>
            <a:ext cx="5025353" cy="4692895"/>
            <a:chOff x="6603424" y="1847881"/>
            <a:chExt cx="5025353" cy="4692895"/>
          </a:xfrm>
        </p:grpSpPr>
        <p:pic>
          <p:nvPicPr>
            <p:cNvPr id="5" name="Immagine 4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872E824A-7234-4232-9776-36347E5A56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26" r="17052"/>
            <a:stretch/>
          </p:blipFill>
          <p:spPr>
            <a:xfrm>
              <a:off x="6603424" y="2372835"/>
              <a:ext cx="4532374" cy="4167941"/>
            </a:xfrm>
            <a:prstGeom prst="rect">
              <a:avLst/>
            </a:prstGeom>
          </p:spPr>
        </p:pic>
        <p:pic>
          <p:nvPicPr>
            <p:cNvPr id="18" name="Elemento grafico 17" descr="Nuvoletta contorno">
              <a:extLst>
                <a:ext uri="{FF2B5EF4-FFF2-40B4-BE49-F238E27FC236}">
                  <a16:creationId xmlns:a16="http://schemas.microsoft.com/office/drawing/2014/main" id="{836CFD88-1D1B-407E-9896-4308BEAAE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79628" y="2306975"/>
              <a:ext cx="1420550" cy="1420550"/>
            </a:xfrm>
            <a:prstGeom prst="rect">
              <a:avLst/>
            </a:prstGeom>
          </p:spPr>
        </p:pic>
        <p:pic>
          <p:nvPicPr>
            <p:cNvPr id="20" name="Elemento grafico 19" descr="Pugno chiuso contorno">
              <a:extLst>
                <a:ext uri="{FF2B5EF4-FFF2-40B4-BE49-F238E27FC236}">
                  <a16:creationId xmlns:a16="http://schemas.microsoft.com/office/drawing/2014/main" id="{75EB0BCE-366C-40BB-A266-718A9B41F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578675">
              <a:off x="10420388" y="2643283"/>
              <a:ext cx="412990" cy="412990"/>
            </a:xfrm>
            <a:prstGeom prst="rect">
              <a:avLst/>
            </a:prstGeom>
          </p:spPr>
        </p:pic>
        <p:pic>
          <p:nvPicPr>
            <p:cNvPr id="22" name="Elemento grafico 21" descr="Chiudi con riempimento a tinta unita">
              <a:extLst>
                <a:ext uri="{FF2B5EF4-FFF2-40B4-BE49-F238E27FC236}">
                  <a16:creationId xmlns:a16="http://schemas.microsoft.com/office/drawing/2014/main" id="{1780B648-1E70-4FC0-AEF2-86A7A10CB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164300" y="2680866"/>
              <a:ext cx="337825" cy="337825"/>
            </a:xfrm>
            <a:prstGeom prst="rect">
              <a:avLst/>
            </a:prstGeom>
          </p:spPr>
        </p:pic>
        <p:pic>
          <p:nvPicPr>
            <p:cNvPr id="24" name="Elemento grafico 23" descr="Punto esclamativo con riempimento a tinta unita">
              <a:extLst>
                <a:ext uri="{FF2B5EF4-FFF2-40B4-BE49-F238E27FC236}">
                  <a16:creationId xmlns:a16="http://schemas.microsoft.com/office/drawing/2014/main" id="{64888685-6A6F-4FB1-8D45-0731A5694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658924" y="2680866"/>
              <a:ext cx="388184" cy="388184"/>
            </a:xfrm>
            <a:prstGeom prst="rect">
              <a:avLst/>
            </a:prstGeom>
          </p:spPr>
        </p:pic>
        <p:pic>
          <p:nvPicPr>
            <p:cNvPr id="9" name="Elemento grafico 8" descr="Segnale di divieto contorno">
              <a:extLst>
                <a:ext uri="{FF2B5EF4-FFF2-40B4-BE49-F238E27FC236}">
                  <a16:creationId xmlns:a16="http://schemas.microsoft.com/office/drawing/2014/main" id="{137A388C-038F-4CDE-A677-B3BFFB599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21162909">
              <a:off x="9624985" y="1847881"/>
              <a:ext cx="2003792" cy="2003792"/>
            </a:xfrm>
            <a:prstGeom prst="rect">
              <a:avLst/>
            </a:prstGeom>
          </p:spPr>
        </p:pic>
      </p:grp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BA3D32F-EA1E-452A-9598-BB623B2402CC}"/>
              </a:ext>
            </a:extLst>
          </p:cNvPr>
          <p:cNvSpPr txBox="1"/>
          <p:nvPr/>
        </p:nvSpPr>
        <p:spPr>
          <a:xfrm>
            <a:off x="696647" y="657342"/>
            <a:ext cx="73576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HATE SPEECH DETECTION ON TWITTER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DDABF8B-3DDE-4B6F-BFFC-27994A5459A8}"/>
              </a:ext>
            </a:extLst>
          </p:cNvPr>
          <p:cNvSpPr txBox="1"/>
          <p:nvPr/>
        </p:nvSpPr>
        <p:spPr>
          <a:xfrm>
            <a:off x="696647" y="3812009"/>
            <a:ext cx="3130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TEXT MINING &amp; SEARCH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4EAA4CC-3838-4508-950B-9F7D965094C5}"/>
              </a:ext>
            </a:extLst>
          </p:cNvPr>
          <p:cNvSpPr txBox="1"/>
          <p:nvPr/>
        </p:nvSpPr>
        <p:spPr>
          <a:xfrm>
            <a:off x="696647" y="5913062"/>
            <a:ext cx="2223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Luzzi Federico   </a:t>
            </a: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816753</a:t>
            </a:r>
          </a:p>
          <a:p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Peracchi Marco </a:t>
            </a: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800578</a:t>
            </a:r>
          </a:p>
        </p:txBody>
      </p:sp>
    </p:spTree>
    <p:extLst>
      <p:ext uri="{BB962C8B-B14F-4D97-AF65-F5344CB8AC3E}">
        <p14:creationId xmlns:p14="http://schemas.microsoft.com/office/powerpoint/2010/main" val="13748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3108639" y="2459504"/>
            <a:ext cx="5974721" cy="1938992"/>
          </a:xfrm>
          <a:prstGeom prst="rect">
            <a:avLst/>
          </a:prstGeom>
          <a:noFill/>
          <a:ln w="25400">
            <a:solidFill>
              <a:srgbClr val="32AAD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THANKS FOR YOUR ATTENTION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82FAC5A-5AE5-4141-9FFB-4F8903C7C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30" y="728735"/>
            <a:ext cx="1291782" cy="129178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55065BC-3803-4496-B3FB-F9F84F43B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382" y="4812663"/>
            <a:ext cx="1291782" cy="129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2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138D19D-8B4A-4F97-A556-9F099A9F374F}"/>
              </a:ext>
            </a:extLst>
          </p:cNvPr>
          <p:cNvSpPr txBox="1"/>
          <p:nvPr/>
        </p:nvSpPr>
        <p:spPr>
          <a:xfrm>
            <a:off x="4680838" y="67647"/>
            <a:ext cx="2830324" cy="1015663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DATASET</a:t>
            </a:r>
          </a:p>
        </p:txBody>
      </p:sp>
      <p:pic>
        <p:nvPicPr>
          <p:cNvPr id="3" name="Immagine 2" descr="Immagine che contiene testo, screenshot, monitor, schermo&#10;&#10;Descrizione generata automaticamente">
            <a:extLst>
              <a:ext uri="{FF2B5EF4-FFF2-40B4-BE49-F238E27FC236}">
                <a16:creationId xmlns:a16="http://schemas.microsoft.com/office/drawing/2014/main" id="{8592952F-0243-4F92-B66B-5A828171C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95" y="2453781"/>
            <a:ext cx="2637491" cy="1950437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12700"/>
          </a:effectLst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82AE7AF-4239-4D02-BCAA-061BE3ACA684}"/>
              </a:ext>
            </a:extLst>
          </p:cNvPr>
          <p:cNvSpPr txBox="1"/>
          <p:nvPr/>
        </p:nvSpPr>
        <p:spPr>
          <a:xfrm>
            <a:off x="1655106" y="1499674"/>
            <a:ext cx="1846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GITHUB REPOSITORY</a:t>
            </a:r>
          </a:p>
        </p:txBody>
      </p:sp>
      <p:pic>
        <p:nvPicPr>
          <p:cNvPr id="6" name="Elemento grafico 5" descr="Database con riempimento a tinta unita">
            <a:extLst>
              <a:ext uri="{FF2B5EF4-FFF2-40B4-BE49-F238E27FC236}">
                <a16:creationId xmlns:a16="http://schemas.microsoft.com/office/drawing/2014/main" id="{321E845C-81B9-45F8-AD4E-DA2876227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2145" y="261629"/>
            <a:ext cx="963699" cy="963699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E2ED192-2A6C-4123-8BAC-670EA52E432F}"/>
              </a:ext>
            </a:extLst>
          </p:cNvPr>
          <p:cNvSpPr txBox="1"/>
          <p:nvPr/>
        </p:nvSpPr>
        <p:spPr>
          <a:xfrm>
            <a:off x="5226648" y="2707486"/>
            <a:ext cx="1886542" cy="1384995"/>
          </a:xfrm>
          <a:prstGeom prst="rect">
            <a:avLst/>
          </a:prstGeom>
          <a:noFill/>
          <a:ln w="25400">
            <a:solidFill>
              <a:srgbClr val="32AAD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ALMOST</a:t>
            </a:r>
          </a:p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 </a:t>
            </a:r>
            <a:r>
              <a:rPr lang="it-IT" sz="3600" b="1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25 000</a:t>
            </a:r>
          </a:p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TWEETS</a:t>
            </a:r>
          </a:p>
        </p:txBody>
      </p:sp>
      <p:pic>
        <p:nvPicPr>
          <p:cNvPr id="8" name="Elemento grafico 7" descr="Freccia: diritta con riempimento a tinta unita">
            <a:extLst>
              <a:ext uri="{FF2B5EF4-FFF2-40B4-BE49-F238E27FC236}">
                <a16:creationId xmlns:a16="http://schemas.microsoft.com/office/drawing/2014/main" id="{DE1193C7-5F2A-4D89-9551-090C4B5CF2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3599200" y="2659828"/>
            <a:ext cx="1480310" cy="1480310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BFF151F-0A34-4F84-AB65-8A683214DE99}"/>
              </a:ext>
            </a:extLst>
          </p:cNvPr>
          <p:cNvSpPr txBox="1"/>
          <p:nvPr/>
        </p:nvSpPr>
        <p:spPr>
          <a:xfrm>
            <a:off x="9628859" y="1267030"/>
            <a:ext cx="1584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THREE CATEGORIES</a:t>
            </a:r>
          </a:p>
        </p:txBody>
      </p:sp>
      <p:pic>
        <p:nvPicPr>
          <p:cNvPr id="29" name="Elemento grafico 28" descr="Freccia linea: leggera curva con riempimento a tinta unita">
            <a:extLst>
              <a:ext uri="{FF2B5EF4-FFF2-40B4-BE49-F238E27FC236}">
                <a16:creationId xmlns:a16="http://schemas.microsoft.com/office/drawing/2014/main" id="{B3EEBAA8-E9FD-42E5-90E0-2B8781EF5B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718624">
            <a:off x="7438890" y="2543823"/>
            <a:ext cx="1452162" cy="1015580"/>
          </a:xfrm>
          <a:prstGeom prst="rect">
            <a:avLst/>
          </a:prstGeom>
        </p:spPr>
      </p:pic>
      <p:pic>
        <p:nvPicPr>
          <p:cNvPr id="31" name="Elemento grafico 30" descr="Freccia linea: diritta con riempimento a tinta unita">
            <a:extLst>
              <a:ext uri="{FF2B5EF4-FFF2-40B4-BE49-F238E27FC236}">
                <a16:creationId xmlns:a16="http://schemas.microsoft.com/office/drawing/2014/main" id="{B3E1FE3A-4AEE-4457-A518-948D62D76E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7346302" y="2770973"/>
            <a:ext cx="1352920" cy="1258022"/>
          </a:xfrm>
          <a:prstGeom prst="rect">
            <a:avLst/>
          </a:prstGeom>
        </p:spPr>
      </p:pic>
      <p:pic>
        <p:nvPicPr>
          <p:cNvPr id="32" name="Elemento grafico 31" descr="Freccia linea: leggera curva con riempimento a tinta unita">
            <a:extLst>
              <a:ext uri="{FF2B5EF4-FFF2-40B4-BE49-F238E27FC236}">
                <a16:creationId xmlns:a16="http://schemas.microsoft.com/office/drawing/2014/main" id="{4B17992C-8FFC-40A2-977B-B384BEA64F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730585" flipV="1">
            <a:off x="7438889" y="3220866"/>
            <a:ext cx="1452162" cy="1004756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403F795-1DE1-43B4-B98E-D93CA0BB6EC0}"/>
              </a:ext>
            </a:extLst>
          </p:cNvPr>
          <p:cNvSpPr txBox="1"/>
          <p:nvPr/>
        </p:nvSpPr>
        <p:spPr>
          <a:xfrm>
            <a:off x="8743676" y="2172208"/>
            <a:ext cx="1977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A8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HATE</a:t>
            </a:r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-SPEECH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57D5C97-9623-4974-936B-F4CCDB8CE705}"/>
              </a:ext>
            </a:extLst>
          </p:cNvPr>
          <p:cNvSpPr txBox="1"/>
          <p:nvPr/>
        </p:nvSpPr>
        <p:spPr>
          <a:xfrm>
            <a:off x="8754648" y="3125793"/>
            <a:ext cx="2751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A8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OFFENSIVE</a:t>
            </a:r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-SPEECH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3A0018D-7AB9-4CAD-A8FC-611F89FB537F}"/>
              </a:ext>
            </a:extLst>
          </p:cNvPr>
          <p:cNvSpPr txBox="1"/>
          <p:nvPr/>
        </p:nvSpPr>
        <p:spPr>
          <a:xfrm>
            <a:off x="8743676" y="4079379"/>
            <a:ext cx="2469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NEUTRAL SPEECH</a:t>
            </a:r>
          </a:p>
        </p:txBody>
      </p:sp>
      <p:pic>
        <p:nvPicPr>
          <p:cNvPr id="38" name="Elemento grafico 37" descr="Ricerca cartelle con riempimento a tinta unita">
            <a:extLst>
              <a:ext uri="{FF2B5EF4-FFF2-40B4-BE49-F238E27FC236}">
                <a16:creationId xmlns:a16="http://schemas.microsoft.com/office/drawing/2014/main" id="{E84E08C3-928F-47BF-9E2A-33CAB0FE13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99222" y="1225328"/>
            <a:ext cx="914400" cy="914400"/>
          </a:xfrm>
          <a:prstGeom prst="rect">
            <a:avLst/>
          </a:prstGeom>
        </p:spPr>
      </p:pic>
      <p:pic>
        <p:nvPicPr>
          <p:cNvPr id="40" name="Elemento grafico 39" descr="Cloud computing con riempimento a tinta unita">
            <a:extLst>
              <a:ext uri="{FF2B5EF4-FFF2-40B4-BE49-F238E27FC236}">
                <a16:creationId xmlns:a16="http://schemas.microsoft.com/office/drawing/2014/main" id="{B1847B7D-F6FE-4FDA-A2A6-5B36384DE6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33995" y="1591849"/>
            <a:ext cx="769757" cy="769757"/>
          </a:xfrm>
          <a:prstGeom prst="rect">
            <a:avLst/>
          </a:prstGeom>
        </p:spPr>
      </p:pic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041A27C1-4771-4DF0-A30D-918091CD2445}"/>
              </a:ext>
            </a:extLst>
          </p:cNvPr>
          <p:cNvSpPr txBox="1"/>
          <p:nvPr/>
        </p:nvSpPr>
        <p:spPr>
          <a:xfrm>
            <a:off x="8952863" y="5032965"/>
            <a:ext cx="2051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BASED ON USER’S REPORT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90A0C0C-8E7B-455A-BC39-3600828D5211}"/>
              </a:ext>
            </a:extLst>
          </p:cNvPr>
          <p:cNvSpPr txBox="1"/>
          <p:nvPr/>
        </p:nvSpPr>
        <p:spPr>
          <a:xfrm>
            <a:off x="-26672" y="6211669"/>
            <a:ext cx="305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Text Mining &amp; </a:t>
            </a:r>
            <a:r>
              <a:rPr lang="it-IT" sz="1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Search</a:t>
            </a:r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 2020/21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Luzzi Federico 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Peracchi Marco</a:t>
            </a:r>
          </a:p>
        </p:txBody>
      </p:sp>
    </p:spTree>
    <p:extLst>
      <p:ext uri="{BB962C8B-B14F-4D97-AF65-F5344CB8AC3E}">
        <p14:creationId xmlns:p14="http://schemas.microsoft.com/office/powerpoint/2010/main" val="185710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3393223" y="104969"/>
            <a:ext cx="5405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TEXT PROCESSING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24036F0-50C0-4FE8-AEB2-7243A9256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009" y="2092547"/>
            <a:ext cx="2266950" cy="1123712"/>
          </a:xfrm>
          <a:prstGeom prst="roundRect">
            <a:avLst/>
          </a:prstGeom>
          <a:solidFill>
            <a:srgbClr val="258EBB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RT @shakiraevanss: Criticize Amanda for saying the n word, sure, but don't make jokes about her sexual assault, don't be trash. 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EA87040-EA63-4586-8084-8B80532CF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7035" y="2181403"/>
            <a:ext cx="2098935" cy="936427"/>
          </a:xfrm>
          <a:prstGeom prst="roundRect">
            <a:avLst/>
          </a:prstGeom>
          <a:solidFill>
            <a:srgbClr val="258EBB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100" dirty="0">
                <a:solidFill>
                  <a:srgbClr val="A8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rt</a:t>
            </a: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criticize amanda for saying </a:t>
            </a:r>
            <a:r>
              <a:rPr lang="it-IT" altLang="it-IT" sz="1100" dirty="0">
                <a:solidFill>
                  <a:srgbClr val="A8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the</a:t>
            </a: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n word sure </a:t>
            </a:r>
            <a:r>
              <a:rPr lang="it-IT" altLang="it-IT" sz="1100" dirty="0">
                <a:solidFill>
                  <a:srgbClr val="A8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but</a:t>
            </a: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dont make jokes </a:t>
            </a:r>
            <a:r>
              <a:rPr lang="it-IT" altLang="it-IT" sz="1100" dirty="0">
                <a:solidFill>
                  <a:srgbClr val="A8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about</a:t>
            </a: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it-IT" altLang="it-IT" sz="1100" dirty="0">
                <a:solidFill>
                  <a:srgbClr val="A8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her</a:t>
            </a: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sexual assault dont </a:t>
            </a:r>
            <a:r>
              <a:rPr lang="it-IT" altLang="it-IT" sz="1100" dirty="0">
                <a:solidFill>
                  <a:srgbClr val="A8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be</a:t>
            </a: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trash 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39299337-0A99-47B5-AE95-90BBB5779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3263" y="5444863"/>
            <a:ext cx="2207579" cy="936427"/>
          </a:xfrm>
          <a:prstGeom prst="flowChartAlternateProcess">
            <a:avLst/>
          </a:prstGeom>
          <a:solidFill>
            <a:srgbClr val="258EBB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criticize, amanda, saying, n, word, sure, dont, make, jokes, sexual, assault, dont, trash 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596E466C-7469-495E-93D8-7B1ACFE04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0513" y="4450948"/>
            <a:ext cx="2508259" cy="561856"/>
          </a:xfrm>
          <a:prstGeom prst="roundRect">
            <a:avLst/>
          </a:prstGeom>
          <a:solidFill>
            <a:srgbClr val="258EBB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100" dirty="0">
                <a:solidFill>
                  <a:srgbClr val="A8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critic</a:t>
            </a: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amanda, say, n, word, sure, dont, make, joke, sexual, assault, dont, trash 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F3B0FEA-DADA-4C2B-94C1-6FDEDF340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1905" y="5567964"/>
            <a:ext cx="2521191" cy="561856"/>
          </a:xfrm>
          <a:prstGeom prst="roundRect">
            <a:avLst/>
          </a:prstGeom>
          <a:solidFill>
            <a:srgbClr val="258EBB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100" dirty="0">
                <a:solidFill>
                  <a:srgbClr val="A8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criticize</a:t>
            </a:r>
            <a:r>
              <a:rPr lang="it-IT" altLang="it-IT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amanda, say, n, word, sure, dont, make, joke, sexual, assault, dont, trash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516382-53A1-48F0-85DD-C36F826AF215}"/>
              </a:ext>
            </a:extLst>
          </p:cNvPr>
          <p:cNvSpPr txBox="1"/>
          <p:nvPr/>
        </p:nvSpPr>
        <p:spPr>
          <a:xfrm>
            <a:off x="4544477" y="1772453"/>
            <a:ext cx="2732771" cy="1754326"/>
          </a:xfrm>
          <a:prstGeom prst="rect">
            <a:avLst/>
          </a:prstGeom>
          <a:noFill/>
          <a:ln w="25400">
            <a:solidFill>
              <a:srgbClr val="258E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PREPROCESSING</a:t>
            </a:r>
            <a:endParaRPr lang="it-IT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 Extra Bold" panose="020B0803020202020204" pitchFamily="34" charset="0"/>
              <a:ea typeface="Gadugi" panose="020B0502040204020203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LOWER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REMOVING URL AND TAG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REMOVE PUNCTUATION &amp;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REMOVE EXCEEDING SPACES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A94F520E-3AF5-4F60-95A0-709EFC5AC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07" y="1496182"/>
            <a:ext cx="647016" cy="647016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CAAB6B4-5FCA-48BB-8417-A5316DEE5CE8}"/>
              </a:ext>
            </a:extLst>
          </p:cNvPr>
          <p:cNvSpPr txBox="1"/>
          <p:nvPr/>
        </p:nvSpPr>
        <p:spPr>
          <a:xfrm>
            <a:off x="1120973" y="1522580"/>
            <a:ext cx="2018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RAW TWEET</a:t>
            </a:r>
          </a:p>
        </p:txBody>
      </p:sp>
      <p:sp>
        <p:nvSpPr>
          <p:cNvPr id="22" name="Freccia angolare in su 21">
            <a:extLst>
              <a:ext uri="{FF2B5EF4-FFF2-40B4-BE49-F238E27FC236}">
                <a16:creationId xmlns:a16="http://schemas.microsoft.com/office/drawing/2014/main" id="{AA9BEADE-E422-4899-BF8A-168C5BD15A53}"/>
              </a:ext>
            </a:extLst>
          </p:cNvPr>
          <p:cNvSpPr/>
          <p:nvPr/>
        </p:nvSpPr>
        <p:spPr>
          <a:xfrm rot="10800000" flipH="1">
            <a:off x="9349385" y="2488313"/>
            <a:ext cx="1009115" cy="1499199"/>
          </a:xfrm>
          <a:prstGeom prst="bentUpArrow">
            <a:avLst>
              <a:gd name="adj1" fmla="val 31660"/>
              <a:gd name="adj2" fmla="val 37690"/>
              <a:gd name="adj3" fmla="val 50000"/>
            </a:avLst>
          </a:prstGeom>
          <a:solidFill>
            <a:srgbClr val="258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F8E6C63-F3CF-4353-A11D-87164E0512DD}"/>
              </a:ext>
            </a:extLst>
          </p:cNvPr>
          <p:cNvSpPr txBox="1"/>
          <p:nvPr/>
        </p:nvSpPr>
        <p:spPr>
          <a:xfrm>
            <a:off x="8416212" y="4032239"/>
            <a:ext cx="29551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it-IT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TOKENIZATION &amp;</a:t>
            </a:r>
          </a:p>
          <a:p>
            <a:pPr lvl="1" algn="ctr"/>
            <a:r>
              <a:rPr lang="it-IT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STOP WORDS REMOVAL</a:t>
            </a:r>
            <a:endParaRPr lang="it-IT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 Extra Bold" panose="020B0803020202020204" pitchFamily="34" charset="0"/>
              <a:ea typeface="Gadugi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26" name="Freccia a destra 25">
            <a:extLst>
              <a:ext uri="{FF2B5EF4-FFF2-40B4-BE49-F238E27FC236}">
                <a16:creationId xmlns:a16="http://schemas.microsoft.com/office/drawing/2014/main" id="{B367DBE0-A821-4A99-95AF-B7280288BC3E}"/>
              </a:ext>
            </a:extLst>
          </p:cNvPr>
          <p:cNvSpPr/>
          <p:nvPr/>
        </p:nvSpPr>
        <p:spPr>
          <a:xfrm>
            <a:off x="3100959" y="2323143"/>
            <a:ext cx="1451467" cy="652946"/>
          </a:xfrm>
          <a:prstGeom prst="rightArrow">
            <a:avLst>
              <a:gd name="adj1" fmla="val 48142"/>
              <a:gd name="adj2" fmla="val 71778"/>
            </a:avLst>
          </a:prstGeom>
          <a:solidFill>
            <a:srgbClr val="258EBB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7" name="Elemento grafico 26" descr="Indietro con riempimento a tinta unita">
            <a:extLst>
              <a:ext uri="{FF2B5EF4-FFF2-40B4-BE49-F238E27FC236}">
                <a16:creationId xmlns:a16="http://schemas.microsoft.com/office/drawing/2014/main" id="{FBDF09A7-C570-41C8-93C4-39333C598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20567" flipH="1">
            <a:off x="7571009" y="4496093"/>
            <a:ext cx="1886730" cy="936427"/>
          </a:xfrm>
          <a:prstGeom prst="rect">
            <a:avLst/>
          </a:prstGeom>
        </p:spPr>
      </p:pic>
      <p:pic>
        <p:nvPicPr>
          <p:cNvPr id="29" name="Elemento grafico 28" descr="Indietro con riempimento a tinta unita">
            <a:extLst>
              <a:ext uri="{FF2B5EF4-FFF2-40B4-BE49-F238E27FC236}">
                <a16:creationId xmlns:a16="http://schemas.microsoft.com/office/drawing/2014/main" id="{5811F263-BC8A-4D8A-A595-8DB5B9D72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94168" flipH="1" flipV="1">
            <a:off x="7735494" y="5618082"/>
            <a:ext cx="1460303" cy="9144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79828F97-18EE-406B-BE2D-61BA5641CB42}"/>
              </a:ext>
            </a:extLst>
          </p:cNvPr>
          <p:cNvSpPr txBox="1"/>
          <p:nvPr/>
        </p:nvSpPr>
        <p:spPr>
          <a:xfrm>
            <a:off x="5971647" y="4501043"/>
            <a:ext cx="1579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STEMMING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AAF7400-C98F-490E-B976-A38BFF52E313}"/>
              </a:ext>
            </a:extLst>
          </p:cNvPr>
          <p:cNvSpPr txBox="1"/>
          <p:nvPr/>
        </p:nvSpPr>
        <p:spPr>
          <a:xfrm>
            <a:off x="5657363" y="5583954"/>
            <a:ext cx="220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LEMMATIZATION</a:t>
            </a:r>
          </a:p>
        </p:txBody>
      </p:sp>
      <p:pic>
        <p:nvPicPr>
          <p:cNvPr id="32" name="Elemento grafico 31" descr="Accento circonflesso verso sinistra con riempimento a tinta unita">
            <a:extLst>
              <a:ext uri="{FF2B5EF4-FFF2-40B4-BE49-F238E27FC236}">
                <a16:creationId xmlns:a16="http://schemas.microsoft.com/office/drawing/2014/main" id="{4DB458AA-3BAF-453C-A1EB-20BB636C52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68760" y="4691118"/>
            <a:ext cx="914400" cy="1187535"/>
          </a:xfrm>
          <a:prstGeom prst="rect">
            <a:avLst/>
          </a:prstGeom>
        </p:spPr>
      </p:pic>
      <p:pic>
        <p:nvPicPr>
          <p:cNvPr id="34" name="Elemento grafico 33" descr="Frecce a zig zag con riempimento a tinta unita">
            <a:extLst>
              <a:ext uri="{FF2B5EF4-FFF2-40B4-BE49-F238E27FC236}">
                <a16:creationId xmlns:a16="http://schemas.microsoft.com/office/drawing/2014/main" id="{153CE47F-ACFB-4A62-BA86-DA16C96088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38106" y="4827685"/>
            <a:ext cx="914400" cy="914400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F0728AC1-B7A6-4821-BB3E-A94F0C8FFABF}"/>
              </a:ext>
            </a:extLst>
          </p:cNvPr>
          <p:cNvSpPr txBox="1"/>
          <p:nvPr/>
        </p:nvSpPr>
        <p:spPr>
          <a:xfrm>
            <a:off x="753135" y="4676859"/>
            <a:ext cx="1364386" cy="1200329"/>
          </a:xfrm>
          <a:prstGeom prst="rect">
            <a:avLst/>
          </a:prstGeom>
          <a:noFill/>
          <a:ln w="25400">
            <a:solidFill>
              <a:srgbClr val="258E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TWEET CLEAN</a:t>
            </a: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66342778-1D34-43E4-BDC1-56FDB73F37D2}"/>
              </a:ext>
            </a:extLst>
          </p:cNvPr>
          <p:cNvGrpSpPr>
            <a:grpSpLocks noChangeAspect="1"/>
          </p:cNvGrpSpPr>
          <p:nvPr/>
        </p:nvGrpSpPr>
        <p:grpSpPr>
          <a:xfrm>
            <a:off x="9853942" y="-170286"/>
            <a:ext cx="2098935" cy="2098935"/>
            <a:chOff x="8146023" y="534040"/>
            <a:chExt cx="1813452" cy="1813452"/>
          </a:xfrm>
          <a:solidFill>
            <a:schemeClr val="tx1">
              <a:lumMod val="85000"/>
              <a:lumOff val="15000"/>
            </a:schemeClr>
          </a:solidFill>
        </p:grpSpPr>
        <p:pic>
          <p:nvPicPr>
            <p:cNvPr id="37" name="Elemento grafico 36" descr="Documento con riempimento a tinta unita">
              <a:extLst>
                <a:ext uri="{FF2B5EF4-FFF2-40B4-BE49-F238E27FC236}">
                  <a16:creationId xmlns:a16="http://schemas.microsoft.com/office/drawing/2014/main" id="{2015F9E3-C779-426A-A3E3-EA541B240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03738" y="1115497"/>
              <a:ext cx="575388" cy="575388"/>
            </a:xfrm>
            <a:prstGeom prst="rect">
              <a:avLst/>
            </a:prstGeom>
          </p:spPr>
        </p:pic>
        <p:pic>
          <p:nvPicPr>
            <p:cNvPr id="39" name="Elemento grafico 38" descr="Freccia circolare contorno">
              <a:extLst>
                <a:ext uri="{FF2B5EF4-FFF2-40B4-BE49-F238E27FC236}">
                  <a16:creationId xmlns:a16="http://schemas.microsoft.com/office/drawing/2014/main" id="{091A2063-FB9A-4F5A-A91B-64D9F7B6D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46023" y="534040"/>
              <a:ext cx="1813452" cy="1813452"/>
            </a:xfrm>
            <a:prstGeom prst="rect">
              <a:avLst/>
            </a:prstGeom>
          </p:spPr>
        </p:pic>
      </p:grp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6C5CC225-B891-4C9F-8F38-B08C1CBBE015}"/>
              </a:ext>
            </a:extLst>
          </p:cNvPr>
          <p:cNvCxnSpPr>
            <a:cxnSpLocks/>
          </p:cNvCxnSpPr>
          <p:nvPr/>
        </p:nvCxnSpPr>
        <p:spPr>
          <a:xfrm flipH="1">
            <a:off x="8873412" y="3974840"/>
            <a:ext cx="2497973" cy="1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36E92C13-6E54-4946-9A6A-D75BB5B06709}"/>
              </a:ext>
            </a:extLst>
          </p:cNvPr>
          <p:cNvCxnSpPr>
            <a:cxnSpLocks/>
          </p:cNvCxnSpPr>
          <p:nvPr/>
        </p:nvCxnSpPr>
        <p:spPr>
          <a:xfrm>
            <a:off x="11378195" y="3987512"/>
            <a:ext cx="7341" cy="1576079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94533E5E-8D55-467C-81C7-978877965E6B}"/>
              </a:ext>
            </a:extLst>
          </p:cNvPr>
          <p:cNvCxnSpPr>
            <a:cxnSpLocks/>
          </p:cNvCxnSpPr>
          <p:nvPr/>
        </p:nvCxnSpPr>
        <p:spPr>
          <a:xfrm flipH="1" flipV="1">
            <a:off x="11057101" y="5558802"/>
            <a:ext cx="328436" cy="4789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6A4ED9EF-C2FB-4C47-B9A0-12A3A4C7DFF6}"/>
              </a:ext>
            </a:extLst>
          </p:cNvPr>
          <p:cNvCxnSpPr>
            <a:cxnSpLocks/>
          </p:cNvCxnSpPr>
          <p:nvPr/>
        </p:nvCxnSpPr>
        <p:spPr>
          <a:xfrm>
            <a:off x="8858996" y="3974840"/>
            <a:ext cx="10665" cy="1100835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296749F7-02CC-411D-90CA-FCAE0449B41A}"/>
              </a:ext>
            </a:extLst>
          </p:cNvPr>
          <p:cNvCxnSpPr>
            <a:cxnSpLocks/>
          </p:cNvCxnSpPr>
          <p:nvPr/>
        </p:nvCxnSpPr>
        <p:spPr>
          <a:xfrm flipH="1" flipV="1">
            <a:off x="5398343" y="4457799"/>
            <a:ext cx="2406208" cy="15990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BE689B1A-4E5C-4767-82F8-C0E5DA6CEB0A}"/>
              </a:ext>
            </a:extLst>
          </p:cNvPr>
          <p:cNvCxnSpPr>
            <a:cxnSpLocks/>
          </p:cNvCxnSpPr>
          <p:nvPr/>
        </p:nvCxnSpPr>
        <p:spPr>
          <a:xfrm flipH="1" flipV="1">
            <a:off x="5403471" y="4995745"/>
            <a:ext cx="2406208" cy="15990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504F30F3-3973-4EFD-BA0C-A35AF3359066}"/>
              </a:ext>
            </a:extLst>
          </p:cNvPr>
          <p:cNvCxnSpPr>
            <a:cxnSpLocks/>
          </p:cNvCxnSpPr>
          <p:nvPr/>
        </p:nvCxnSpPr>
        <p:spPr>
          <a:xfrm flipV="1">
            <a:off x="7804551" y="4480641"/>
            <a:ext cx="0" cy="531094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1B7B6B5F-F58A-4DE5-9959-CB9DEA5F2DB5}"/>
              </a:ext>
            </a:extLst>
          </p:cNvPr>
          <p:cNvCxnSpPr>
            <a:cxnSpLocks/>
          </p:cNvCxnSpPr>
          <p:nvPr/>
        </p:nvCxnSpPr>
        <p:spPr>
          <a:xfrm flipH="1" flipV="1">
            <a:off x="5295702" y="5578916"/>
            <a:ext cx="2603952" cy="5038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DA2A87C4-2A09-4353-BD7B-39AC8F1FB099}"/>
              </a:ext>
            </a:extLst>
          </p:cNvPr>
          <p:cNvCxnSpPr>
            <a:cxnSpLocks/>
          </p:cNvCxnSpPr>
          <p:nvPr/>
        </p:nvCxnSpPr>
        <p:spPr>
          <a:xfrm flipV="1">
            <a:off x="7902266" y="5598726"/>
            <a:ext cx="0" cy="531094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34B9EDB6-8649-4568-AE6B-708DDFE68E50}"/>
              </a:ext>
            </a:extLst>
          </p:cNvPr>
          <p:cNvCxnSpPr>
            <a:cxnSpLocks/>
          </p:cNvCxnSpPr>
          <p:nvPr/>
        </p:nvCxnSpPr>
        <p:spPr>
          <a:xfrm flipH="1" flipV="1">
            <a:off x="5297287" y="6113811"/>
            <a:ext cx="2603952" cy="5038"/>
          </a:xfrm>
          <a:prstGeom prst="line">
            <a:avLst/>
          </a:prstGeom>
          <a:ln w="25400">
            <a:solidFill>
              <a:srgbClr val="25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870130E5-904B-42FD-BC2D-B40FCD83144F}"/>
              </a:ext>
            </a:extLst>
          </p:cNvPr>
          <p:cNvSpPr txBox="1"/>
          <p:nvPr/>
        </p:nvSpPr>
        <p:spPr>
          <a:xfrm>
            <a:off x="-26672" y="6211669"/>
            <a:ext cx="305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Text Mining &amp; </a:t>
            </a:r>
            <a:r>
              <a:rPr lang="it-IT" sz="1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Search</a:t>
            </a:r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 2020/21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Luzzi Federico 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Peracchi Marco</a:t>
            </a:r>
          </a:p>
        </p:txBody>
      </p:sp>
    </p:spTree>
    <p:extLst>
      <p:ext uri="{BB962C8B-B14F-4D97-AF65-F5344CB8AC3E}">
        <p14:creationId xmlns:p14="http://schemas.microsoft.com/office/powerpoint/2010/main" val="204263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2707423" y="192055"/>
            <a:ext cx="6777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TEXT REPRESENTATION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5E687B-EFA2-4982-A402-C4224C78F055}"/>
              </a:ext>
            </a:extLst>
          </p:cNvPr>
          <p:cNvSpPr txBox="1"/>
          <p:nvPr/>
        </p:nvSpPr>
        <p:spPr>
          <a:xfrm>
            <a:off x="2115505" y="1954692"/>
            <a:ext cx="1551232" cy="646331"/>
          </a:xfrm>
          <a:prstGeom prst="rect">
            <a:avLst/>
          </a:prstGeom>
          <a:noFill/>
          <a:ln w="25400">
            <a:solidFill>
              <a:srgbClr val="32AAD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TF-IDF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4B9F32F-8B86-4767-B2CD-DC14B7347F71}"/>
              </a:ext>
            </a:extLst>
          </p:cNvPr>
          <p:cNvSpPr txBox="1"/>
          <p:nvPr/>
        </p:nvSpPr>
        <p:spPr>
          <a:xfrm>
            <a:off x="8190848" y="1954691"/>
            <a:ext cx="1885647" cy="646331"/>
          </a:xfrm>
          <a:prstGeom prst="rect">
            <a:avLst/>
          </a:prstGeom>
          <a:noFill/>
          <a:ln w="25400">
            <a:solidFill>
              <a:srgbClr val="32AAD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DOC2VEC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A585004-4C1E-4DA1-8F7D-A5699099A27C}"/>
                  </a:ext>
                </a:extLst>
              </p:cNvPr>
              <p:cNvSpPr txBox="1"/>
              <p:nvPr/>
            </p:nvSpPr>
            <p:spPr>
              <a:xfrm>
                <a:off x="1298505" y="3239015"/>
                <a:ext cx="3185231" cy="622350"/>
              </a:xfrm>
              <a:prstGeom prst="rect">
                <a:avLst/>
              </a:prstGeom>
              <a:noFill/>
              <a:ln w="15875">
                <a:solidFill>
                  <a:srgbClr val="32AADC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𝑡𝑖</m:t>
                              </m:r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t-IT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𝑑𝑓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A585004-4C1E-4DA1-8F7D-A5699099A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505" y="3239015"/>
                <a:ext cx="3185231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5875">
                <a:solidFill>
                  <a:srgbClr val="32AADC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52FB7503-6DD7-4DBF-B268-FE5BF162F2E6}"/>
              </a:ext>
            </a:extLst>
          </p:cNvPr>
          <p:cNvSpPr txBox="1"/>
          <p:nvPr/>
        </p:nvSpPr>
        <p:spPr>
          <a:xfrm>
            <a:off x="7839338" y="3239015"/>
            <a:ext cx="2588665" cy="1200329"/>
          </a:xfrm>
          <a:prstGeom prst="rect">
            <a:avLst/>
          </a:prstGeom>
          <a:noFill/>
          <a:ln w="22225">
            <a:solidFill>
              <a:srgbClr val="32AAD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EVERY TWEETS REPRESENTED BY A </a:t>
            </a:r>
            <a:r>
              <a:rPr lang="it-IT" sz="2400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DENSE VECTOR</a:t>
            </a:r>
          </a:p>
        </p:txBody>
      </p:sp>
      <p:pic>
        <p:nvPicPr>
          <p:cNvPr id="10" name="Elemento grafico 9" descr="Documento con riempimento a tinta unita">
            <a:extLst>
              <a:ext uri="{FF2B5EF4-FFF2-40B4-BE49-F238E27FC236}">
                <a16:creationId xmlns:a16="http://schemas.microsoft.com/office/drawing/2014/main" id="{6435EA14-8855-4CBA-B43E-B481FC2DA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171" y="192055"/>
            <a:ext cx="1037189" cy="1037189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E7EE14F8-F7B7-4CCD-9E5A-ECF5BBF53831}"/>
              </a:ext>
            </a:extLst>
          </p:cNvPr>
          <p:cNvSpPr txBox="1"/>
          <p:nvPr/>
        </p:nvSpPr>
        <p:spPr>
          <a:xfrm>
            <a:off x="1298505" y="4329072"/>
            <a:ext cx="3875011" cy="1754326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EVERY WORDS HAVE A </a:t>
            </a:r>
            <a:r>
              <a:rPr lang="it-IT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WEIGHT</a:t>
            </a: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 ASSOCIATED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WORD REPRESENTED BY </a:t>
            </a:r>
            <a:r>
              <a:rPr lang="it-IT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3614 ELEMENTS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MAX</a:t>
            </a:r>
            <a:r>
              <a:rPr lang="it-IT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 DOCUMENT FREQUENCY TO </a:t>
            </a:r>
            <a:r>
              <a:rPr lang="it-IT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50%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MIN</a:t>
            </a:r>
            <a:r>
              <a:rPr lang="it-IT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 DOCUMENT  FREQUENCY TO </a:t>
            </a:r>
            <a:r>
              <a:rPr lang="it-IT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5</a:t>
            </a:r>
          </a:p>
        </p:txBody>
      </p:sp>
      <p:pic>
        <p:nvPicPr>
          <p:cNvPr id="38" name="Elemento grafico 37" descr="Muro di mattoni dell'edificio con riempimento a tinta unita">
            <a:extLst>
              <a:ext uri="{FF2B5EF4-FFF2-40B4-BE49-F238E27FC236}">
                <a16:creationId xmlns:a16="http://schemas.microsoft.com/office/drawing/2014/main" id="{81A0B37B-949E-45F3-A6E0-777C7ECAA2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23564" y="1942104"/>
            <a:ext cx="671504" cy="671504"/>
          </a:xfrm>
          <a:prstGeom prst="rect">
            <a:avLst/>
          </a:prstGeom>
        </p:spPr>
      </p:pic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2D7C52C1-0921-4370-B676-2908DA1E26DE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2891121" y="2601023"/>
            <a:ext cx="0" cy="637992"/>
          </a:xfrm>
          <a:prstGeom prst="straightConnector1">
            <a:avLst/>
          </a:prstGeom>
          <a:ln w="25400">
            <a:solidFill>
              <a:srgbClr val="32AAD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A4BC7CD7-A22B-476F-85F8-AD7B7A05EC0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9133671" y="2601022"/>
            <a:ext cx="1" cy="637993"/>
          </a:xfrm>
          <a:prstGeom prst="straightConnector1">
            <a:avLst/>
          </a:prstGeom>
          <a:ln w="25400">
            <a:solidFill>
              <a:srgbClr val="32AAD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3449C654-D899-42A6-B191-05A771670433}"/>
              </a:ext>
            </a:extLst>
          </p:cNvPr>
          <p:cNvCxnSpPr>
            <a:cxnSpLocks/>
          </p:cNvCxnSpPr>
          <p:nvPr/>
        </p:nvCxnSpPr>
        <p:spPr>
          <a:xfrm>
            <a:off x="6096000" y="1828800"/>
            <a:ext cx="0" cy="3937518"/>
          </a:xfrm>
          <a:prstGeom prst="line">
            <a:avLst/>
          </a:prstGeom>
          <a:ln w="25400">
            <a:solidFill>
              <a:srgbClr val="32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29067A1A-748C-4AFE-8D0C-7A5E7967725B}"/>
              </a:ext>
            </a:extLst>
          </p:cNvPr>
          <p:cNvSpPr txBox="1"/>
          <p:nvPr/>
        </p:nvSpPr>
        <p:spPr>
          <a:xfrm>
            <a:off x="7839338" y="4777317"/>
            <a:ext cx="3875011" cy="646331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WINDOW OF </a:t>
            </a:r>
            <a:r>
              <a:rPr lang="it-IT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10 ELEMENTS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VECTOR </a:t>
            </a:r>
            <a:r>
              <a:rPr lang="it-IT" dirty="0">
                <a:solidFill>
                  <a:srgbClr val="32AADC"/>
                </a:solidFill>
                <a:latin typeface="Tw Cen MT Condensed Extra Bold" panose="020B0803020202020204" pitchFamily="34" charset="0"/>
              </a:rPr>
              <a:t>SIZE </a:t>
            </a: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OF 4000</a:t>
            </a:r>
          </a:p>
        </p:txBody>
      </p:sp>
      <p:pic>
        <p:nvPicPr>
          <p:cNvPr id="64" name="Elemento grafico 63" descr="Documento con riempimento a tinta unita">
            <a:extLst>
              <a:ext uri="{FF2B5EF4-FFF2-40B4-BE49-F238E27FC236}">
                <a16:creationId xmlns:a16="http://schemas.microsoft.com/office/drawing/2014/main" id="{E2C5CBFA-03AB-4E79-8174-10461AD2D5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01694" y="2085759"/>
            <a:ext cx="548279" cy="548279"/>
          </a:xfrm>
          <a:prstGeom prst="rect">
            <a:avLst/>
          </a:prstGeom>
        </p:spPr>
      </p:pic>
      <p:sp>
        <p:nvSpPr>
          <p:cNvPr id="65" name="Freccia a destra 64">
            <a:extLst>
              <a:ext uri="{FF2B5EF4-FFF2-40B4-BE49-F238E27FC236}">
                <a16:creationId xmlns:a16="http://schemas.microsoft.com/office/drawing/2014/main" id="{BFEC9291-73EE-4B8C-A919-DC10D5CFD3BA}"/>
              </a:ext>
            </a:extLst>
          </p:cNvPr>
          <p:cNvSpPr/>
          <p:nvPr/>
        </p:nvSpPr>
        <p:spPr>
          <a:xfrm>
            <a:off x="7445297" y="1917080"/>
            <a:ext cx="456820" cy="206475"/>
          </a:xfrm>
          <a:prstGeom prst="rightArrow">
            <a:avLst>
              <a:gd name="adj1" fmla="val 32012"/>
              <a:gd name="adj2" fmla="val 50000"/>
            </a:avLst>
          </a:prstGeom>
          <a:solidFill>
            <a:srgbClr val="32AADC"/>
          </a:solidFill>
          <a:ln w="127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CD99D62-5A2A-4744-8296-BBCE7B3B0130}"/>
              </a:ext>
            </a:extLst>
          </p:cNvPr>
          <p:cNvSpPr txBox="1"/>
          <p:nvPr/>
        </p:nvSpPr>
        <p:spPr>
          <a:xfrm>
            <a:off x="-26672" y="6211669"/>
            <a:ext cx="305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Text Mining &amp; </a:t>
            </a:r>
            <a:r>
              <a:rPr lang="it-IT" sz="1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Search</a:t>
            </a:r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 2020/21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Luzzi Federico 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Peracchi Marco</a:t>
            </a:r>
          </a:p>
        </p:txBody>
      </p:sp>
    </p:spTree>
    <p:extLst>
      <p:ext uri="{BB962C8B-B14F-4D97-AF65-F5344CB8AC3E}">
        <p14:creationId xmlns:p14="http://schemas.microsoft.com/office/powerpoint/2010/main" val="306655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2707423" y="192055"/>
            <a:ext cx="6777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FEATURE EXTRACTION</a:t>
            </a:r>
          </a:p>
        </p:txBody>
      </p:sp>
      <p:pic>
        <p:nvPicPr>
          <p:cNvPr id="14" name="Elemento grafico 13" descr="Lavoro con riempimento a tinta unita">
            <a:extLst>
              <a:ext uri="{FF2B5EF4-FFF2-40B4-BE49-F238E27FC236}">
                <a16:creationId xmlns:a16="http://schemas.microsoft.com/office/drawing/2014/main" id="{0F46B94F-6F80-4A1E-8177-2AA0A8A1E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041" y="199522"/>
            <a:ext cx="1037189" cy="1037189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4B4C735-E392-4A52-AF82-B49FCB62ECF8}"/>
              </a:ext>
            </a:extLst>
          </p:cNvPr>
          <p:cNvSpPr txBox="1"/>
          <p:nvPr/>
        </p:nvSpPr>
        <p:spPr>
          <a:xfrm>
            <a:off x="1091608" y="3998150"/>
            <a:ext cx="241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TWEETS LENGTH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8899D1A-8FA2-4D5C-9472-59FF2B41CDF4}"/>
              </a:ext>
            </a:extLst>
          </p:cNvPr>
          <p:cNvSpPr txBox="1"/>
          <p:nvPr/>
        </p:nvSpPr>
        <p:spPr>
          <a:xfrm>
            <a:off x="9176667" y="3274273"/>
            <a:ext cx="1415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RETWEET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BEE4EEA-CDF2-4724-9FB6-8B6EE2C068DC}"/>
              </a:ext>
            </a:extLst>
          </p:cNvPr>
          <p:cNvSpPr txBox="1"/>
          <p:nvPr/>
        </p:nvSpPr>
        <p:spPr>
          <a:xfrm>
            <a:off x="4853779" y="1686378"/>
            <a:ext cx="2659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EXCLAMATION POINT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D29F6C2B-609D-4A5D-A845-FEEE3A9DABB5}"/>
              </a:ext>
            </a:extLst>
          </p:cNvPr>
          <p:cNvGrpSpPr/>
          <p:nvPr/>
        </p:nvGrpSpPr>
        <p:grpSpPr>
          <a:xfrm>
            <a:off x="1198880" y="1686378"/>
            <a:ext cx="2410619" cy="2078663"/>
            <a:chOff x="921753" y="2079379"/>
            <a:chExt cx="2410619" cy="2078663"/>
          </a:xfrm>
        </p:grpSpPr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A310B727-C6C7-41A8-8C6E-C7C79A6F7C13}"/>
                </a:ext>
              </a:extLst>
            </p:cNvPr>
            <p:cNvSpPr txBox="1"/>
            <p:nvPr/>
          </p:nvSpPr>
          <p:spPr>
            <a:xfrm>
              <a:off x="921753" y="2079379"/>
              <a:ext cx="241061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Tw Cen MT Condensed Extra Bold" panose="020B0803020202020204" pitchFamily="34" charset="0"/>
                </a:rPr>
                <a:t>VADER </a:t>
              </a:r>
              <a:r>
                <a:rPr lang="it-IT" sz="2400" dirty="0">
                  <a:solidFill>
                    <a:srgbClr val="32AADC"/>
                  </a:solidFill>
                  <a:latin typeface="Tw Cen MT Condensed Extra Bold" panose="020B0803020202020204" pitchFamily="34" charset="0"/>
                </a:rPr>
                <a:t>SENTIMENT</a:t>
              </a:r>
              <a:r>
                <a:rPr lang="it-IT" sz="240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Tw Cen MT Condensed Extra Bold" panose="020B0803020202020204" pitchFamily="34" charset="0"/>
                </a:rPr>
                <a:t> ANALYSIS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879901E0-D671-429D-86EC-3E8B10F765F2}"/>
                </a:ext>
              </a:extLst>
            </p:cNvPr>
            <p:cNvSpPr txBox="1"/>
            <p:nvPr/>
          </p:nvSpPr>
          <p:spPr>
            <a:xfrm>
              <a:off x="1184612" y="2957713"/>
              <a:ext cx="1884899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it-IT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Tw Cen MT Condensed Extra Bold" panose="020B0803020202020204" pitchFamily="34" charset="0"/>
                </a:rPr>
                <a:t>NEGATIVE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it-IT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Tw Cen MT Condensed Extra Bold" panose="020B0803020202020204" pitchFamily="34" charset="0"/>
                </a:rPr>
                <a:t>NEUTRAL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it-IT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Tw Cen MT Condensed Extra Bold" panose="020B0803020202020204" pitchFamily="34" charset="0"/>
                </a:rPr>
                <a:t>POSITIVE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it-IT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Tw Cen MT Condensed Extra Bold" panose="020B0803020202020204" pitchFamily="34" charset="0"/>
                </a:rPr>
                <a:t>COMPOUND</a:t>
              </a:r>
            </a:p>
          </p:txBody>
        </p:sp>
      </p:grpSp>
      <p:pic>
        <p:nvPicPr>
          <p:cNvPr id="21" name="Elemento grafico 20" descr="Badge 3 contorno">
            <a:extLst>
              <a:ext uri="{FF2B5EF4-FFF2-40B4-BE49-F238E27FC236}">
                <a16:creationId xmlns:a16="http://schemas.microsoft.com/office/drawing/2014/main" id="{417096C7-51C0-459B-B3BF-684F87498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6427" y="1747136"/>
            <a:ext cx="378091" cy="378091"/>
          </a:xfrm>
          <a:prstGeom prst="rect">
            <a:avLst/>
          </a:prstGeom>
        </p:spPr>
      </p:pic>
      <p:pic>
        <p:nvPicPr>
          <p:cNvPr id="26" name="Elemento grafico 25" descr="Badge 5 contorno">
            <a:extLst>
              <a:ext uri="{FF2B5EF4-FFF2-40B4-BE49-F238E27FC236}">
                <a16:creationId xmlns:a16="http://schemas.microsoft.com/office/drawing/2014/main" id="{D44CA5A3-4E57-417C-89DF-57207211F4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34185" y="2194120"/>
            <a:ext cx="378092" cy="378092"/>
          </a:xfrm>
          <a:prstGeom prst="rect">
            <a:avLst/>
          </a:prstGeom>
        </p:spPr>
      </p:pic>
      <p:pic>
        <p:nvPicPr>
          <p:cNvPr id="32" name="Elemento grafico 31" descr="Badge 4 contorno">
            <a:extLst>
              <a:ext uri="{FF2B5EF4-FFF2-40B4-BE49-F238E27FC236}">
                <a16:creationId xmlns:a16="http://schemas.microsoft.com/office/drawing/2014/main" id="{E363AF2C-0B3C-4D51-8197-F34B8291BE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86427" y="4418029"/>
            <a:ext cx="378091" cy="378091"/>
          </a:xfrm>
          <a:prstGeom prst="rect">
            <a:avLst/>
          </a:prstGeom>
        </p:spPr>
      </p:pic>
      <p:pic>
        <p:nvPicPr>
          <p:cNvPr id="34" name="Elemento grafico 33" descr="Badge 1 contorno">
            <a:extLst>
              <a:ext uri="{FF2B5EF4-FFF2-40B4-BE49-F238E27FC236}">
                <a16:creationId xmlns:a16="http://schemas.microsoft.com/office/drawing/2014/main" id="{B8ECDD39-337D-4D2A-BDC9-D13DB1FA56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6706" y="1742215"/>
            <a:ext cx="378091" cy="378091"/>
          </a:xfrm>
          <a:prstGeom prst="rect">
            <a:avLst/>
          </a:prstGeom>
        </p:spPr>
      </p:pic>
      <p:pic>
        <p:nvPicPr>
          <p:cNvPr id="36" name="Elemento grafico 35" descr="Badge contorno">
            <a:extLst>
              <a:ext uri="{FF2B5EF4-FFF2-40B4-BE49-F238E27FC236}">
                <a16:creationId xmlns:a16="http://schemas.microsoft.com/office/drawing/2014/main" id="{EA661884-2C73-43A6-B0F9-F948A6D4C4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6706" y="4039938"/>
            <a:ext cx="378091" cy="378091"/>
          </a:xfrm>
          <a:prstGeom prst="rect">
            <a:avLst/>
          </a:prstGeom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65F1FCEF-9952-4834-BE05-913CD980CB3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3" y="4501603"/>
            <a:ext cx="2659414" cy="1758839"/>
          </a:xfrm>
          <a:prstGeom prst="rect">
            <a:avLst/>
          </a:prstGeom>
          <a:effectLst>
            <a:reflection blurRad="6350" stA="52000" endA="300" endPos="26000" dir="5400000" sy="-100000" algn="bl" rotWithShape="0"/>
            <a:softEdge rad="25400"/>
          </a:effectLst>
        </p:spPr>
      </p:pic>
      <p:pic>
        <p:nvPicPr>
          <p:cNvPr id="45" name="Immagine 44">
            <a:extLst>
              <a:ext uri="{FF2B5EF4-FFF2-40B4-BE49-F238E27FC236}">
                <a16:creationId xmlns:a16="http://schemas.microsoft.com/office/drawing/2014/main" id="{92127762-F6A1-4229-B971-420879FB9ED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292" y="2208801"/>
            <a:ext cx="2659415" cy="1714383"/>
          </a:xfrm>
          <a:prstGeom prst="rect">
            <a:avLst/>
          </a:prstGeom>
          <a:effectLst>
            <a:reflection blurRad="6350" stA="52000" endA="300" endPos="26000" dir="5400000" sy="-100000" algn="bl" rotWithShape="0"/>
            <a:softEdge rad="25400"/>
          </a:effectLst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BBB2E383-6357-4A1B-A252-1867E124B602}"/>
              </a:ext>
            </a:extLst>
          </p:cNvPr>
          <p:cNvSpPr txBox="1"/>
          <p:nvPr/>
        </p:nvSpPr>
        <p:spPr>
          <a:xfrm>
            <a:off x="4766293" y="4376241"/>
            <a:ext cx="2659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NUMBER OF EMOJI</a:t>
            </a:r>
          </a:p>
        </p:txBody>
      </p:sp>
      <p:pic>
        <p:nvPicPr>
          <p:cNvPr id="49" name="Immagine 48">
            <a:extLst>
              <a:ext uri="{FF2B5EF4-FFF2-40B4-BE49-F238E27FC236}">
                <a16:creationId xmlns:a16="http://schemas.microsoft.com/office/drawing/2014/main" id="{82C08C97-4EA0-43AB-9CD1-4F175671EEA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41" y="4765922"/>
            <a:ext cx="2703686" cy="1714383"/>
          </a:xfrm>
          <a:prstGeom prst="rect">
            <a:avLst/>
          </a:prstGeom>
          <a:effectLst>
            <a:reflection blurRad="6350" stA="52000" endA="300" endPos="25000" dir="5400000" sy="-100000" algn="bl" rotWithShape="0"/>
            <a:softEdge rad="25400"/>
          </a:effectLst>
        </p:spPr>
      </p:pic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C39D1ED6-87C5-4D9A-9F23-9064606E1707}"/>
              </a:ext>
            </a:extLst>
          </p:cNvPr>
          <p:cNvSpPr txBox="1"/>
          <p:nvPr/>
        </p:nvSpPr>
        <p:spPr>
          <a:xfrm>
            <a:off x="8845361" y="2094802"/>
            <a:ext cx="2659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OTHERS FEATURES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94ECFCC1-7AF4-4861-97BE-B8D929964CED}"/>
              </a:ext>
            </a:extLst>
          </p:cNvPr>
          <p:cNvSpPr txBox="1"/>
          <p:nvPr/>
        </p:nvSpPr>
        <p:spPr>
          <a:xfrm>
            <a:off x="9176667" y="4187196"/>
            <a:ext cx="1415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TAGS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4DA83FB6-762E-43BB-8897-A20094ADCB22}"/>
              </a:ext>
            </a:extLst>
          </p:cNvPr>
          <p:cNvCxnSpPr>
            <a:cxnSpLocks/>
          </p:cNvCxnSpPr>
          <p:nvPr/>
        </p:nvCxnSpPr>
        <p:spPr>
          <a:xfrm>
            <a:off x="8802074" y="3511220"/>
            <a:ext cx="374593" cy="0"/>
          </a:xfrm>
          <a:prstGeom prst="straightConnector1">
            <a:avLst/>
          </a:prstGeom>
          <a:ln w="25400">
            <a:solidFill>
              <a:srgbClr val="32AAD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1B73E147-5085-417F-B556-91C499154665}"/>
              </a:ext>
            </a:extLst>
          </p:cNvPr>
          <p:cNvCxnSpPr>
            <a:cxnSpLocks/>
          </p:cNvCxnSpPr>
          <p:nvPr/>
        </p:nvCxnSpPr>
        <p:spPr>
          <a:xfrm>
            <a:off x="8802074" y="4418029"/>
            <a:ext cx="374593" cy="0"/>
          </a:xfrm>
          <a:prstGeom prst="straightConnector1">
            <a:avLst/>
          </a:prstGeom>
          <a:ln w="25400">
            <a:solidFill>
              <a:srgbClr val="32AAD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2FBB62E-1EC6-4C29-B25A-893535E6F683}"/>
              </a:ext>
            </a:extLst>
          </p:cNvPr>
          <p:cNvSpPr txBox="1"/>
          <p:nvPr/>
        </p:nvSpPr>
        <p:spPr>
          <a:xfrm>
            <a:off x="9134815" y="6211669"/>
            <a:ext cx="305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 Condensed" panose="020B0606020104020203" pitchFamily="34" charset="0"/>
              </a:rPr>
              <a:t>Text Mining &amp; </a:t>
            </a:r>
            <a:r>
              <a:rPr lang="it-IT" sz="12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w Cen MT Condensed" panose="020B0606020104020203" pitchFamily="34" charset="0"/>
              </a:rPr>
              <a:t>Search</a:t>
            </a:r>
            <a:r>
              <a:rPr lang="it-IT" sz="1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 Condensed" panose="020B0606020104020203" pitchFamily="34" charset="0"/>
              </a:rPr>
              <a:t> 2020/21</a:t>
            </a:r>
          </a:p>
          <a:p>
            <a:pPr algn="r"/>
            <a:r>
              <a:rPr lang="it-IT" sz="1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 Condensed" panose="020B0606020104020203" pitchFamily="34" charset="0"/>
              </a:rPr>
              <a:t>Luzzi Federico </a:t>
            </a:r>
          </a:p>
          <a:p>
            <a:pPr algn="r"/>
            <a:r>
              <a:rPr lang="it-IT" sz="12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 Condensed" panose="020B0606020104020203" pitchFamily="34" charset="0"/>
              </a:rPr>
              <a:t>Peracchi Marco</a:t>
            </a:r>
          </a:p>
        </p:txBody>
      </p:sp>
    </p:spTree>
    <p:extLst>
      <p:ext uri="{BB962C8B-B14F-4D97-AF65-F5344CB8AC3E}">
        <p14:creationId xmlns:p14="http://schemas.microsoft.com/office/powerpoint/2010/main" val="266417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1C14BE74-2400-4E49-8AEB-43DBDCDA6CE5}"/>
              </a:ext>
            </a:extLst>
          </p:cNvPr>
          <p:cNvSpPr/>
          <p:nvPr/>
        </p:nvSpPr>
        <p:spPr>
          <a:xfrm>
            <a:off x="1365815" y="2269838"/>
            <a:ext cx="4276023" cy="3051110"/>
          </a:xfrm>
          <a:prstGeom prst="roundRect">
            <a:avLst/>
          </a:prstGeom>
          <a:noFill/>
          <a:ln w="38100">
            <a:solidFill>
              <a:srgbClr val="258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2735414" y="177281"/>
            <a:ext cx="67211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TEXT CLASSIFICATION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2034283-1815-4F53-8BDA-B98CD9ED2664}"/>
              </a:ext>
            </a:extLst>
          </p:cNvPr>
          <p:cNvSpPr txBox="1"/>
          <p:nvPr/>
        </p:nvSpPr>
        <p:spPr>
          <a:xfrm>
            <a:off x="770346" y="2465905"/>
            <a:ext cx="5249741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SUPPORT VECTOR MACHINE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FD2685-F1F5-432D-A70D-D3751CC1D14E}"/>
              </a:ext>
            </a:extLst>
          </p:cNvPr>
          <p:cNvSpPr txBox="1"/>
          <p:nvPr/>
        </p:nvSpPr>
        <p:spPr>
          <a:xfrm>
            <a:off x="1600217" y="2973022"/>
            <a:ext cx="3613491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ADABOOST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A686192-07EB-4807-AF5B-32853B8AF745}"/>
              </a:ext>
            </a:extLst>
          </p:cNvPr>
          <p:cNvSpPr txBox="1"/>
          <p:nvPr/>
        </p:nvSpPr>
        <p:spPr>
          <a:xfrm>
            <a:off x="1419503" y="3492259"/>
            <a:ext cx="4014709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LOGISTIC REGRESSION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D23317C-154A-4DF5-ACD9-B0C738C647B6}"/>
              </a:ext>
            </a:extLst>
          </p:cNvPr>
          <p:cNvSpPr txBox="1"/>
          <p:nvPr/>
        </p:nvSpPr>
        <p:spPr>
          <a:xfrm>
            <a:off x="1588472" y="4015480"/>
            <a:ext cx="3613491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RANDOM FOREST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F40B549-6F44-4439-B131-3F0F5DCE7AC5}"/>
              </a:ext>
            </a:extLst>
          </p:cNvPr>
          <p:cNvSpPr txBox="1"/>
          <p:nvPr/>
        </p:nvSpPr>
        <p:spPr>
          <a:xfrm>
            <a:off x="1600217" y="4602498"/>
            <a:ext cx="3613491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NEURAL NETWORKS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3F58A1B3-9186-4F4C-8E15-BF688198049E}"/>
              </a:ext>
            </a:extLst>
          </p:cNvPr>
          <p:cNvGrpSpPr>
            <a:grpSpLocks noChangeAspect="1"/>
          </p:cNvGrpSpPr>
          <p:nvPr/>
        </p:nvGrpSpPr>
        <p:grpSpPr>
          <a:xfrm>
            <a:off x="458470" y="177281"/>
            <a:ext cx="1516476" cy="1146039"/>
            <a:chOff x="197213" y="1174030"/>
            <a:chExt cx="1222311" cy="923731"/>
          </a:xfrm>
          <a:solidFill>
            <a:schemeClr val="tx1">
              <a:lumMod val="85000"/>
              <a:lumOff val="15000"/>
            </a:schemeClr>
          </a:solidFill>
        </p:grpSpPr>
        <p:pic>
          <p:nvPicPr>
            <p:cNvPr id="8" name="Elemento grafico 7" descr="Priorità con riempimento a tinta unita">
              <a:extLst>
                <a:ext uri="{FF2B5EF4-FFF2-40B4-BE49-F238E27FC236}">
                  <a16:creationId xmlns:a16="http://schemas.microsoft.com/office/drawing/2014/main" id="{3EE8CA52-AF24-4175-AE3D-BF0BE2469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7213" y="1183361"/>
              <a:ext cx="914400" cy="914400"/>
            </a:xfrm>
            <a:prstGeom prst="rect">
              <a:avLst/>
            </a:prstGeom>
          </p:spPr>
        </p:pic>
        <p:pic>
          <p:nvPicPr>
            <p:cNvPr id="10" name="Elemento grafico 9" descr="Priorità con riempimento a tinta unita">
              <a:extLst>
                <a:ext uri="{FF2B5EF4-FFF2-40B4-BE49-F238E27FC236}">
                  <a16:creationId xmlns:a16="http://schemas.microsoft.com/office/drawing/2014/main" id="{DF590B49-B956-4A71-9CBE-171BE67D7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505124" y="1174030"/>
              <a:ext cx="914400" cy="914400"/>
            </a:xfrm>
            <a:prstGeom prst="rect">
              <a:avLst/>
            </a:prstGeom>
          </p:spPr>
        </p:pic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8DBB2A6-B91F-48EE-9BFE-999450EF8563}"/>
              </a:ext>
            </a:extLst>
          </p:cNvPr>
          <p:cNvSpPr txBox="1"/>
          <p:nvPr/>
        </p:nvSpPr>
        <p:spPr>
          <a:xfrm>
            <a:off x="2507362" y="1561952"/>
            <a:ext cx="1955606" cy="70788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MODELS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987E08A-0D62-4D5D-846E-FBB2B551CC34}"/>
              </a:ext>
            </a:extLst>
          </p:cNvPr>
          <p:cNvSpPr txBox="1"/>
          <p:nvPr/>
        </p:nvSpPr>
        <p:spPr>
          <a:xfrm>
            <a:off x="6948295" y="1561952"/>
            <a:ext cx="3680597" cy="70788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CONFIGURATIONS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8329D167-E3D9-4AE1-B0AF-F907E8793AF3}"/>
              </a:ext>
            </a:extLst>
          </p:cNvPr>
          <p:cNvSpPr/>
          <p:nvPr/>
        </p:nvSpPr>
        <p:spPr>
          <a:xfrm>
            <a:off x="6615556" y="2269838"/>
            <a:ext cx="4276023" cy="3051110"/>
          </a:xfrm>
          <a:prstGeom prst="roundRect">
            <a:avLst/>
          </a:prstGeom>
          <a:noFill/>
          <a:ln w="38100">
            <a:solidFill>
              <a:srgbClr val="258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D74580A-9188-4B4B-851B-786EB5C0301F}"/>
              </a:ext>
            </a:extLst>
          </p:cNvPr>
          <p:cNvSpPr txBox="1"/>
          <p:nvPr/>
        </p:nvSpPr>
        <p:spPr>
          <a:xfrm>
            <a:off x="7020831" y="2440347"/>
            <a:ext cx="3465470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SENTIMENT &amp; FEATURES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BDC3D99-6282-4290-9668-32F5707AD25A}"/>
              </a:ext>
            </a:extLst>
          </p:cNvPr>
          <p:cNvSpPr txBox="1"/>
          <p:nvPr/>
        </p:nvSpPr>
        <p:spPr>
          <a:xfrm>
            <a:off x="6993805" y="2962143"/>
            <a:ext cx="3465470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DOC2VEC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F126EA3-D618-4B89-8A83-E2837828F52B}"/>
              </a:ext>
            </a:extLst>
          </p:cNvPr>
          <p:cNvSpPr txBox="1"/>
          <p:nvPr/>
        </p:nvSpPr>
        <p:spPr>
          <a:xfrm>
            <a:off x="6993805" y="3482804"/>
            <a:ext cx="3465470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A8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BINARIZATION</a:t>
            </a:r>
            <a:r>
              <a:rPr lang="it-IT" sz="2800" dirty="0">
                <a:solidFill>
                  <a:srgbClr val="A80000"/>
                </a:solidFill>
                <a:latin typeface="Tw Cen MT Condensed Extra Bold" panose="020B0803020202020204" pitchFamily="34" charset="0"/>
              </a:rPr>
              <a:t> 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B1EFB36-95A6-4F69-B4A7-FC598E454697}"/>
              </a:ext>
            </a:extLst>
          </p:cNvPr>
          <p:cNvSpPr txBox="1"/>
          <p:nvPr/>
        </p:nvSpPr>
        <p:spPr>
          <a:xfrm>
            <a:off x="6993805" y="4002041"/>
            <a:ext cx="3465470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TF-IDF &amp; STEMMING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DBC10BF-5633-4A92-BDA0-941D4D2FFA3B}"/>
              </a:ext>
            </a:extLst>
          </p:cNvPr>
          <p:cNvSpPr txBox="1"/>
          <p:nvPr/>
        </p:nvSpPr>
        <p:spPr>
          <a:xfrm>
            <a:off x="7020830" y="4593043"/>
            <a:ext cx="3709373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TF-IDF &amp; LEMMATIZATION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60B3C2F-6108-4165-884C-5A3AACD54A4C}"/>
              </a:ext>
            </a:extLst>
          </p:cNvPr>
          <p:cNvSpPr txBox="1"/>
          <p:nvPr/>
        </p:nvSpPr>
        <p:spPr>
          <a:xfrm>
            <a:off x="1547659" y="5517015"/>
            <a:ext cx="3875011" cy="646331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258EBB"/>
                </a:solidFill>
                <a:latin typeface="Tw Cen MT Condensed Extra Bold" panose="020B0803020202020204" pitchFamily="34" charset="0"/>
              </a:rPr>
              <a:t>DECISION TREES </a:t>
            </a: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AS WEAK CLASSIFIER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258EBB"/>
                </a:solidFill>
                <a:latin typeface="Tw Cen MT Condensed Extra Bold" panose="020B0803020202020204" pitchFamily="34" charset="0"/>
              </a:rPr>
              <a:t>THREE</a:t>
            </a: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 DIFFERENT NEURAL NETWORKS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A1E6C74-1FFF-4B8C-8F93-F78A0CB652BB}"/>
              </a:ext>
            </a:extLst>
          </p:cNvPr>
          <p:cNvSpPr txBox="1"/>
          <p:nvPr/>
        </p:nvSpPr>
        <p:spPr>
          <a:xfrm>
            <a:off x="7242017" y="5485402"/>
            <a:ext cx="3112214" cy="646331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DIFFERENT </a:t>
            </a:r>
            <a:r>
              <a:rPr lang="it-IT" dirty="0">
                <a:solidFill>
                  <a:srgbClr val="258EBB"/>
                </a:solidFill>
                <a:latin typeface="Tw Cen MT Condensed Extra Bold" panose="020B0803020202020204" pitchFamily="34" charset="0"/>
              </a:rPr>
              <a:t>LENGTH’S</a:t>
            </a: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 VECTOR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DIFFERENT </a:t>
            </a:r>
            <a:r>
              <a:rPr lang="it-IT" dirty="0">
                <a:solidFill>
                  <a:srgbClr val="258EBB"/>
                </a:solidFill>
                <a:latin typeface="Tw Cen MT Condensed Extra Bold" panose="020B0803020202020204" pitchFamily="34" charset="0"/>
              </a:rPr>
              <a:t>WINDOWS</a:t>
            </a:r>
            <a:endParaRPr lang="it-IT" dirty="0">
              <a:solidFill>
                <a:schemeClr val="accent5">
                  <a:lumMod val="20000"/>
                  <a:lumOff val="80000"/>
                </a:schemeClr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C4FE17A-BFAD-42A7-ABEC-85C0D1C9EE8B}"/>
              </a:ext>
            </a:extLst>
          </p:cNvPr>
          <p:cNvSpPr txBox="1"/>
          <p:nvPr/>
        </p:nvSpPr>
        <p:spPr>
          <a:xfrm>
            <a:off x="-26672" y="6211669"/>
            <a:ext cx="305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Text Mining &amp; </a:t>
            </a:r>
            <a:r>
              <a:rPr lang="it-IT" sz="1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Search</a:t>
            </a:r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 2020/21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Luzzi Federico 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Peracchi Marco</a:t>
            </a:r>
          </a:p>
        </p:txBody>
      </p:sp>
    </p:spTree>
    <p:extLst>
      <p:ext uri="{BB962C8B-B14F-4D97-AF65-F5344CB8AC3E}">
        <p14:creationId xmlns:p14="http://schemas.microsoft.com/office/powerpoint/2010/main" val="352592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3001326" y="158913"/>
            <a:ext cx="5974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RESULTS</a:t>
            </a: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4EC5582-5AD1-47AE-9481-1C145CE4F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318" y="1941389"/>
            <a:ext cx="3877216" cy="1638529"/>
          </a:xfrm>
          <a:prstGeom prst="rect">
            <a:avLst/>
          </a:prstGeom>
          <a:ln w="31750">
            <a:noFill/>
          </a:ln>
          <a:effectLst>
            <a:softEdge rad="12700"/>
          </a:effectLst>
        </p:spPr>
      </p:pic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4C84FD0-F687-4462-8310-8304C8BF5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881" y="1941389"/>
            <a:ext cx="3877216" cy="1638529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453CBAD-40CF-4DC0-A824-DE70564A7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6420" y="4461129"/>
            <a:ext cx="3871012" cy="1648055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58AB4BD-759E-4BF2-9024-B8B1C1AA62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881" y="4461129"/>
            <a:ext cx="3877216" cy="1638529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66C7343-3EB5-4B49-A6C5-5B171D836F5E}"/>
              </a:ext>
            </a:extLst>
          </p:cNvPr>
          <p:cNvSpPr txBox="1"/>
          <p:nvPr/>
        </p:nvSpPr>
        <p:spPr>
          <a:xfrm>
            <a:off x="1909282" y="3937909"/>
            <a:ext cx="2909066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258E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TF-IDF &amp; STEMMING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F97B3C3-02FB-4A27-85A4-BE65F5BCFDF3}"/>
              </a:ext>
            </a:extLst>
          </p:cNvPr>
          <p:cNvSpPr txBox="1"/>
          <p:nvPr/>
        </p:nvSpPr>
        <p:spPr>
          <a:xfrm>
            <a:off x="6550618" y="1418169"/>
            <a:ext cx="5249741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DOC2VEC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7D6E61F-FCBE-4051-BC8C-8E59A74B0397}"/>
              </a:ext>
            </a:extLst>
          </p:cNvPr>
          <p:cNvSpPr txBox="1"/>
          <p:nvPr/>
        </p:nvSpPr>
        <p:spPr>
          <a:xfrm>
            <a:off x="738945" y="1411185"/>
            <a:ext cx="5249741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SENTIMENT ANALYSIS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7F905AB-CCD4-45EE-985F-DFE78466A710}"/>
              </a:ext>
            </a:extLst>
          </p:cNvPr>
          <p:cNvSpPr txBox="1"/>
          <p:nvPr/>
        </p:nvSpPr>
        <p:spPr>
          <a:xfrm>
            <a:off x="6593059" y="3937909"/>
            <a:ext cx="5249741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TF-IDF &amp; LEMMATIZATION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DDE4386-AA15-4386-AAB9-FD6125316DC6}"/>
              </a:ext>
            </a:extLst>
          </p:cNvPr>
          <p:cNvSpPr/>
          <p:nvPr/>
        </p:nvSpPr>
        <p:spPr>
          <a:xfrm>
            <a:off x="3750907" y="4461129"/>
            <a:ext cx="1437044" cy="1648055"/>
          </a:xfrm>
          <a:prstGeom prst="rect">
            <a:avLst/>
          </a:prstGeom>
          <a:noFill/>
          <a:ln w="25400"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74E0EED8-2D16-4F07-A90E-BEF988988FC3}"/>
              </a:ext>
            </a:extLst>
          </p:cNvPr>
          <p:cNvSpPr/>
          <p:nvPr/>
        </p:nvSpPr>
        <p:spPr>
          <a:xfrm>
            <a:off x="2281278" y="3219258"/>
            <a:ext cx="1469628" cy="160443"/>
          </a:xfrm>
          <a:prstGeom prst="rect">
            <a:avLst/>
          </a:prstGeom>
          <a:noFill/>
          <a:ln w="25400"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67307D0-DB62-4CE2-8322-26CE124300B1}"/>
              </a:ext>
            </a:extLst>
          </p:cNvPr>
          <p:cNvSpPr/>
          <p:nvPr/>
        </p:nvSpPr>
        <p:spPr>
          <a:xfrm>
            <a:off x="3750907" y="2486612"/>
            <a:ext cx="718700" cy="187424"/>
          </a:xfrm>
          <a:prstGeom prst="rect">
            <a:avLst/>
          </a:prstGeom>
          <a:noFill/>
          <a:ln w="25400"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7F4F9913-5BFF-48B0-A73C-CBD220091CCA}"/>
              </a:ext>
            </a:extLst>
          </p:cNvPr>
          <p:cNvSpPr/>
          <p:nvPr/>
        </p:nvSpPr>
        <p:spPr>
          <a:xfrm>
            <a:off x="3750906" y="5548118"/>
            <a:ext cx="1437044" cy="160443"/>
          </a:xfrm>
          <a:prstGeom prst="rect">
            <a:avLst/>
          </a:prstGeom>
          <a:noFill/>
          <a:ln w="25400"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9CF72AEE-13A9-4A21-90BC-BEEBACEE4BFD}"/>
              </a:ext>
            </a:extLst>
          </p:cNvPr>
          <p:cNvSpPr/>
          <p:nvPr/>
        </p:nvSpPr>
        <p:spPr>
          <a:xfrm>
            <a:off x="2283013" y="4836144"/>
            <a:ext cx="1469628" cy="160443"/>
          </a:xfrm>
          <a:prstGeom prst="rect">
            <a:avLst/>
          </a:prstGeom>
          <a:noFill/>
          <a:ln w="25400"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047AEBD2-E2EB-4514-92A2-61FE7B227F50}"/>
              </a:ext>
            </a:extLst>
          </p:cNvPr>
          <p:cNvSpPr/>
          <p:nvPr/>
        </p:nvSpPr>
        <p:spPr>
          <a:xfrm>
            <a:off x="9635760" y="2491393"/>
            <a:ext cx="1469628" cy="160443"/>
          </a:xfrm>
          <a:prstGeom prst="rect">
            <a:avLst/>
          </a:prstGeom>
          <a:noFill/>
          <a:ln w="25400"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6BC01532-7675-48D0-B582-C0F2FD725BC8}"/>
              </a:ext>
            </a:extLst>
          </p:cNvPr>
          <p:cNvSpPr/>
          <p:nvPr/>
        </p:nvSpPr>
        <p:spPr>
          <a:xfrm>
            <a:off x="9635760" y="5010476"/>
            <a:ext cx="1469628" cy="160443"/>
          </a:xfrm>
          <a:prstGeom prst="rect">
            <a:avLst/>
          </a:prstGeom>
          <a:noFill/>
          <a:ln w="25400"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5AE78BAB-F8CC-495A-99EB-670F125EE85E}"/>
              </a:ext>
            </a:extLst>
          </p:cNvPr>
          <p:cNvSpPr/>
          <p:nvPr/>
        </p:nvSpPr>
        <p:spPr>
          <a:xfrm>
            <a:off x="9631398" y="5363179"/>
            <a:ext cx="1469628" cy="160443"/>
          </a:xfrm>
          <a:prstGeom prst="rect">
            <a:avLst/>
          </a:prstGeom>
          <a:noFill/>
          <a:ln w="25400"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4" name="Elemento grafico 23" descr="Medaglia con riempimento a tinta unita">
            <a:extLst>
              <a:ext uri="{FF2B5EF4-FFF2-40B4-BE49-F238E27FC236}">
                <a16:creationId xmlns:a16="http://schemas.microsoft.com/office/drawing/2014/main" id="{9CF14FD0-FF32-4EE8-ADAF-1FEBD043C3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14222" y="3969684"/>
            <a:ext cx="500733" cy="500733"/>
          </a:xfrm>
          <a:prstGeom prst="rect">
            <a:avLst/>
          </a:prstGeom>
        </p:spPr>
      </p:pic>
      <p:pic>
        <p:nvPicPr>
          <p:cNvPr id="25" name="Elemento grafico 24" descr="Tabella con riempimento a tinta unita">
            <a:extLst>
              <a:ext uri="{FF2B5EF4-FFF2-40B4-BE49-F238E27FC236}">
                <a16:creationId xmlns:a16="http://schemas.microsoft.com/office/drawing/2014/main" id="{2DDED439-F8A8-4840-A09E-2EE49EA098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7692" y="97936"/>
            <a:ext cx="1143586" cy="1143586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B19BADD-576F-4CA9-AE88-6F721F239E4A}"/>
              </a:ext>
            </a:extLst>
          </p:cNvPr>
          <p:cNvSpPr txBox="1"/>
          <p:nvPr/>
        </p:nvSpPr>
        <p:spPr>
          <a:xfrm>
            <a:off x="-26672" y="6211669"/>
            <a:ext cx="305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Text Mining &amp; </a:t>
            </a:r>
            <a:r>
              <a:rPr lang="it-IT" sz="1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Search</a:t>
            </a:r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 2020/21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Luzzi Federico 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Peracchi Marco</a:t>
            </a:r>
          </a:p>
        </p:txBody>
      </p:sp>
      <p:pic>
        <p:nvPicPr>
          <p:cNvPr id="23" name="Elemento grafico 22" descr="Medaglia con riempimento a tinta unita">
            <a:extLst>
              <a:ext uri="{FF2B5EF4-FFF2-40B4-BE49-F238E27FC236}">
                <a16:creationId xmlns:a16="http://schemas.microsoft.com/office/drawing/2014/main" id="{4FC1369A-3C44-45BC-9A27-FFC968FAE3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54509" y="5517954"/>
            <a:ext cx="220770" cy="220770"/>
          </a:xfrm>
          <a:prstGeom prst="rect">
            <a:avLst/>
          </a:prstGeom>
        </p:spPr>
      </p:pic>
      <p:pic>
        <p:nvPicPr>
          <p:cNvPr id="27" name="Elemento grafico 26" descr="Medaglia con riempimento a tinta unita">
            <a:extLst>
              <a:ext uri="{FF2B5EF4-FFF2-40B4-BE49-F238E27FC236}">
                <a16:creationId xmlns:a16="http://schemas.microsoft.com/office/drawing/2014/main" id="{EAC14516-B4B1-4F41-AC1B-BD9F27E580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53534" y="4808659"/>
            <a:ext cx="220770" cy="22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7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-1142937" y="107070"/>
            <a:ext cx="5974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RESULTS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D2F53ED-7EFB-4287-9FC1-0A3C6143F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278" y="2411220"/>
            <a:ext cx="3422937" cy="2646354"/>
          </a:xfrm>
          <a:prstGeom prst="rect">
            <a:avLst/>
          </a:prstGeom>
          <a:ln w="38100">
            <a:solidFill>
              <a:srgbClr val="FF0000"/>
            </a:solidFill>
          </a:ln>
          <a:effectLst/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1ED1970-3CF0-4946-893E-FD8CFB7BA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714" y="2411220"/>
            <a:ext cx="3422937" cy="2727957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FCF255A-499F-4858-9ACF-E92D63EEFA6E}"/>
              </a:ext>
            </a:extLst>
          </p:cNvPr>
          <p:cNvSpPr txBox="1"/>
          <p:nvPr/>
        </p:nvSpPr>
        <p:spPr>
          <a:xfrm>
            <a:off x="4443738" y="360605"/>
            <a:ext cx="3304523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TF-IDF &amp; STEMMING</a:t>
            </a:r>
          </a:p>
        </p:txBody>
      </p:sp>
      <p:pic>
        <p:nvPicPr>
          <p:cNvPr id="9" name="Elemento grafico 8" descr="Trofeo con riempimento a tinta unita">
            <a:extLst>
              <a:ext uri="{FF2B5EF4-FFF2-40B4-BE49-F238E27FC236}">
                <a16:creationId xmlns:a16="http://schemas.microsoft.com/office/drawing/2014/main" id="{2058D22D-0533-4332-8240-2CA2EECCE5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4139" y="179696"/>
            <a:ext cx="773761" cy="773761"/>
          </a:xfrm>
          <a:prstGeom prst="rect">
            <a:avLst/>
          </a:prstGeom>
        </p:spPr>
      </p:pic>
      <p:pic>
        <p:nvPicPr>
          <p:cNvPr id="18" name="Elemento grafico 17" descr="Ricerca contorno">
            <a:extLst>
              <a:ext uri="{FF2B5EF4-FFF2-40B4-BE49-F238E27FC236}">
                <a16:creationId xmlns:a16="http://schemas.microsoft.com/office/drawing/2014/main" id="{A3EC72D5-90F4-4BD5-9785-667F45E70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20704" y="267878"/>
            <a:ext cx="914400" cy="914400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EAF08D9-95B2-4393-890A-A57ADB370FE5}"/>
              </a:ext>
            </a:extLst>
          </p:cNvPr>
          <p:cNvSpPr txBox="1"/>
          <p:nvPr/>
        </p:nvSpPr>
        <p:spPr>
          <a:xfrm>
            <a:off x="6357752" y="1329956"/>
            <a:ext cx="5161992" cy="70788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NEURAL NETWORK ONE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277FDF5-918C-4825-92C5-B69A0DC69AC4}"/>
              </a:ext>
            </a:extLst>
          </p:cNvPr>
          <p:cNvSpPr txBox="1"/>
          <p:nvPr/>
        </p:nvSpPr>
        <p:spPr>
          <a:xfrm>
            <a:off x="7141817" y="5591655"/>
            <a:ext cx="1851188" cy="76944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rgbClr val="258E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96%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7E81834-F325-4A6D-8C8F-7CA0972DE6EA}"/>
              </a:ext>
            </a:extLst>
          </p:cNvPr>
          <p:cNvSpPr txBox="1"/>
          <p:nvPr/>
        </p:nvSpPr>
        <p:spPr>
          <a:xfrm>
            <a:off x="7440396" y="5284023"/>
            <a:ext cx="1254030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ACCURACY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FCB171C-0725-4523-9284-E78DA72E5F9B}"/>
              </a:ext>
            </a:extLst>
          </p:cNvPr>
          <p:cNvSpPr txBox="1"/>
          <p:nvPr/>
        </p:nvSpPr>
        <p:spPr>
          <a:xfrm>
            <a:off x="8920847" y="5591655"/>
            <a:ext cx="1851188" cy="76944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rgbClr val="258E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94%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F774ECB-387D-4C38-9E46-C3E5D17B6148}"/>
              </a:ext>
            </a:extLst>
          </p:cNvPr>
          <p:cNvSpPr txBox="1"/>
          <p:nvPr/>
        </p:nvSpPr>
        <p:spPr>
          <a:xfrm>
            <a:off x="9147268" y="5284023"/>
            <a:ext cx="1398346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F1 MEASURE</a:t>
            </a:r>
          </a:p>
        </p:txBody>
      </p:sp>
      <p:pic>
        <p:nvPicPr>
          <p:cNvPr id="39" name="Elemento grafico 38" descr="Tiro a segno con riempimento a tinta unita">
            <a:extLst>
              <a:ext uri="{FF2B5EF4-FFF2-40B4-BE49-F238E27FC236}">
                <a16:creationId xmlns:a16="http://schemas.microsoft.com/office/drawing/2014/main" id="{6A399579-DD7D-4D9A-A47F-F6F88CC0A7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67265" y="157701"/>
            <a:ext cx="914400" cy="914400"/>
          </a:xfrm>
          <a:prstGeom prst="rect">
            <a:avLst/>
          </a:prstGeom>
        </p:spPr>
      </p:pic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D2ACDE4E-09A9-4595-A309-EAAC30AEC37C}"/>
              </a:ext>
            </a:extLst>
          </p:cNvPr>
          <p:cNvSpPr txBox="1"/>
          <p:nvPr/>
        </p:nvSpPr>
        <p:spPr>
          <a:xfrm>
            <a:off x="-26672" y="6211669"/>
            <a:ext cx="305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Text Mining &amp; </a:t>
            </a:r>
            <a:r>
              <a:rPr lang="it-IT" sz="1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Search</a:t>
            </a:r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 2020/21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Luzzi Federico 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Peracchi Marco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9A8DAC2-46C3-4A1D-A7F7-6CB8855431C7}"/>
              </a:ext>
            </a:extLst>
          </p:cNvPr>
          <p:cNvSpPr txBox="1"/>
          <p:nvPr/>
        </p:nvSpPr>
        <p:spPr>
          <a:xfrm>
            <a:off x="2854676" y="1329956"/>
            <a:ext cx="1089014" cy="70788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SVM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B08C95C7-19B0-4B81-AAF2-9097A99C13F2}"/>
              </a:ext>
            </a:extLst>
          </p:cNvPr>
          <p:cNvSpPr txBox="1"/>
          <p:nvPr/>
        </p:nvSpPr>
        <p:spPr>
          <a:xfrm>
            <a:off x="1717734" y="1949556"/>
            <a:ext cx="3304523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MULTI-CLASS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23632187-0F5A-4324-8E33-A4C9079C6A3B}"/>
              </a:ext>
            </a:extLst>
          </p:cNvPr>
          <p:cNvSpPr txBox="1"/>
          <p:nvPr/>
        </p:nvSpPr>
        <p:spPr>
          <a:xfrm>
            <a:off x="7286486" y="1949555"/>
            <a:ext cx="3304523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BINARY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A0CAF364-E38A-4B2E-ACDC-4F31C4E5FB79}"/>
              </a:ext>
            </a:extLst>
          </p:cNvPr>
          <p:cNvSpPr txBox="1"/>
          <p:nvPr/>
        </p:nvSpPr>
        <p:spPr>
          <a:xfrm>
            <a:off x="1544253" y="5591655"/>
            <a:ext cx="1851188" cy="76944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rgbClr val="258E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90%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9D5E61FE-636A-4A2B-8F4F-3776142FBC57}"/>
              </a:ext>
            </a:extLst>
          </p:cNvPr>
          <p:cNvSpPr txBox="1"/>
          <p:nvPr/>
        </p:nvSpPr>
        <p:spPr>
          <a:xfrm>
            <a:off x="1842832" y="5284023"/>
            <a:ext cx="1254030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ACCURACY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6A775976-69C8-4CC7-B242-9B252FFD7B33}"/>
              </a:ext>
            </a:extLst>
          </p:cNvPr>
          <p:cNvSpPr txBox="1"/>
          <p:nvPr/>
        </p:nvSpPr>
        <p:spPr>
          <a:xfrm>
            <a:off x="3323283" y="5591655"/>
            <a:ext cx="1851188" cy="76944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rgbClr val="258E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75%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7FAF057A-1159-407D-9007-78E62B3F7E92}"/>
              </a:ext>
            </a:extLst>
          </p:cNvPr>
          <p:cNvSpPr txBox="1"/>
          <p:nvPr/>
        </p:nvSpPr>
        <p:spPr>
          <a:xfrm>
            <a:off x="3549704" y="5284023"/>
            <a:ext cx="1398346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F1 MEASURE</a:t>
            </a:r>
          </a:p>
        </p:txBody>
      </p:sp>
    </p:spTree>
    <p:extLst>
      <p:ext uri="{BB962C8B-B14F-4D97-AF65-F5344CB8AC3E}">
        <p14:creationId xmlns:p14="http://schemas.microsoft.com/office/powerpoint/2010/main" val="3657954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3001327" y="419878"/>
            <a:ext cx="5974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CONCLUSIONS</a:t>
            </a:r>
          </a:p>
        </p:txBody>
      </p:sp>
      <p:pic>
        <p:nvPicPr>
          <p:cNvPr id="3" name="Elemento grafico 2" descr="Testa con ingranaggi con riempimento a tinta unita">
            <a:extLst>
              <a:ext uri="{FF2B5EF4-FFF2-40B4-BE49-F238E27FC236}">
                <a16:creationId xmlns:a16="http://schemas.microsoft.com/office/drawing/2014/main" id="{1E2939FC-F6C7-4F8E-B584-0BD50C73E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6045" y="470509"/>
            <a:ext cx="914400" cy="914400"/>
          </a:xfrm>
          <a:prstGeom prst="rect">
            <a:avLst/>
          </a:prstGeom>
        </p:spPr>
      </p:pic>
      <p:pic>
        <p:nvPicPr>
          <p:cNvPr id="5" name="Elemento grafico 4" descr="Testa con ingranaggi con riempimento a tinta unita">
            <a:extLst>
              <a:ext uri="{FF2B5EF4-FFF2-40B4-BE49-F238E27FC236}">
                <a16:creationId xmlns:a16="http://schemas.microsoft.com/office/drawing/2014/main" id="{88CFEDDD-CF26-4E21-85A0-30D8EF48A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21645" y="470509"/>
            <a:ext cx="914400" cy="9144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C53153D-C060-4E32-A7C1-7D15741FBB98}"/>
              </a:ext>
            </a:extLst>
          </p:cNvPr>
          <p:cNvSpPr txBox="1"/>
          <p:nvPr/>
        </p:nvSpPr>
        <p:spPr>
          <a:xfrm>
            <a:off x="1021645" y="2474405"/>
            <a:ext cx="5873678" cy="267765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/>
            </a:pPr>
            <a:r>
              <a:rPr lang="it-IT" sz="2800" dirty="0">
                <a:solidFill>
                  <a:srgbClr val="258E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TF-IDF</a:t>
            </a:r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 BEST REPRESENTATION</a:t>
            </a:r>
          </a:p>
          <a:p>
            <a:pPr marL="514350" indent="-514350"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/>
            </a:pPr>
            <a:r>
              <a:rPr lang="it-IT" sz="2800" dirty="0">
                <a:solidFill>
                  <a:srgbClr val="258E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BINARIZATION </a:t>
            </a:r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OPTIMAL SOLUTION</a:t>
            </a:r>
          </a:p>
          <a:p>
            <a:pPr marL="514350" indent="-514350"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/>
            </a:pPr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SUPPORT VECTOR MACHINE WORKED WELL IN </a:t>
            </a:r>
            <a:r>
              <a:rPr lang="it-IT" sz="2800" dirty="0">
                <a:solidFill>
                  <a:srgbClr val="258E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ALL CASES</a:t>
            </a:r>
          </a:p>
          <a:p>
            <a:pPr marL="514350" indent="-514350"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/>
            </a:pPr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RANDOM FOREST’S </a:t>
            </a:r>
            <a:r>
              <a:rPr lang="it-IT" sz="2800" dirty="0">
                <a:solidFill>
                  <a:srgbClr val="258E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OVERFITTING</a:t>
            </a:r>
          </a:p>
          <a:p>
            <a:pPr marL="514350" indent="-514350">
              <a:buClr>
                <a:schemeClr val="accent5">
                  <a:lumMod val="20000"/>
                  <a:lumOff val="80000"/>
                </a:schemeClr>
              </a:buClr>
              <a:buFont typeface="+mj-lt"/>
              <a:buAutoNum type="arabicPeriod"/>
            </a:pPr>
            <a:r>
              <a:rPr lang="it-IT" sz="2800" dirty="0">
                <a:solidFill>
                  <a:srgbClr val="258E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MORE</a:t>
            </a:r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 DATA FOR NEURAL NETWORKS</a:t>
            </a:r>
          </a:p>
        </p:txBody>
      </p:sp>
      <p:pic>
        <p:nvPicPr>
          <p:cNvPr id="8" name="Elemento grafico 7" descr="Segna Pollice su con riempimento a tinta unita">
            <a:extLst>
              <a:ext uri="{FF2B5EF4-FFF2-40B4-BE49-F238E27FC236}">
                <a16:creationId xmlns:a16="http://schemas.microsoft.com/office/drawing/2014/main" id="{932571FD-1F49-4C7E-8E38-4D079F0F5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0486" y="2729654"/>
            <a:ext cx="699346" cy="699346"/>
          </a:xfrm>
          <a:prstGeom prst="rect">
            <a:avLst/>
          </a:prstGeom>
        </p:spPr>
      </p:pic>
      <p:pic>
        <p:nvPicPr>
          <p:cNvPr id="10" name="Elemento grafico 9" descr="Segna Pollice su con riempimento a tinta unita">
            <a:extLst>
              <a:ext uri="{FF2B5EF4-FFF2-40B4-BE49-F238E27FC236}">
                <a16:creationId xmlns:a16="http://schemas.microsoft.com/office/drawing/2014/main" id="{97466DF6-60B4-4D3F-98A7-43D058FF2E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H="1">
            <a:off x="6720487" y="4607295"/>
            <a:ext cx="699346" cy="69934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F9D3636-FA4E-4412-9E4F-B74966C449C2}"/>
              </a:ext>
            </a:extLst>
          </p:cNvPr>
          <p:cNvSpPr txBox="1"/>
          <p:nvPr/>
        </p:nvSpPr>
        <p:spPr>
          <a:xfrm>
            <a:off x="8431819" y="2721114"/>
            <a:ext cx="2730264" cy="707886"/>
          </a:xfrm>
          <a:prstGeom prst="rect">
            <a:avLst/>
          </a:prstGeom>
          <a:noFill/>
          <a:ln w="25400">
            <a:solidFill>
              <a:srgbClr val="A8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BEST SCORES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DFA9265-2441-48A6-AA87-F5B1ADB94CFB}"/>
              </a:ext>
            </a:extLst>
          </p:cNvPr>
          <p:cNvSpPr txBox="1"/>
          <p:nvPr/>
        </p:nvSpPr>
        <p:spPr>
          <a:xfrm>
            <a:off x="8277864" y="3429000"/>
            <a:ext cx="3038174" cy="1200329"/>
          </a:xfrm>
          <a:prstGeom prst="rect">
            <a:avLst/>
          </a:prstGeom>
          <a:noFill/>
          <a:ln w="25400">
            <a:solidFill>
              <a:srgbClr val="A8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SVM</a:t>
            </a:r>
          </a:p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NEURAL NETWORK ONE</a:t>
            </a:r>
          </a:p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TF-IDF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D332451-74B3-4A2A-9771-F36DC4915E0A}"/>
              </a:ext>
            </a:extLst>
          </p:cNvPr>
          <p:cNvSpPr txBox="1"/>
          <p:nvPr/>
        </p:nvSpPr>
        <p:spPr>
          <a:xfrm>
            <a:off x="-26672" y="6211669"/>
            <a:ext cx="305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Text Mining &amp; </a:t>
            </a:r>
            <a:r>
              <a:rPr lang="it-IT" sz="12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Search</a:t>
            </a:r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 2020/21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Luzzi Federico </a:t>
            </a:r>
          </a:p>
          <a:p>
            <a:r>
              <a:rPr lang="it-IT" sz="1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 Condensed" panose="020B0606020104020203" pitchFamily="34" charset="0"/>
              </a:rPr>
              <a:t>Peracchi Marco</a:t>
            </a:r>
          </a:p>
        </p:txBody>
      </p:sp>
      <p:pic>
        <p:nvPicPr>
          <p:cNvPr id="14" name="Elemento grafico 13" descr="Conteggio contorno">
            <a:extLst>
              <a:ext uri="{FF2B5EF4-FFF2-40B4-BE49-F238E27FC236}">
                <a16:creationId xmlns:a16="http://schemas.microsoft.com/office/drawing/2014/main" id="{3893EC0B-64B9-4241-8FEE-9E12158186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70355" y="2778500"/>
            <a:ext cx="593114" cy="59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40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428</Words>
  <Application>Microsoft Office PowerPoint</Application>
  <PresentationFormat>Widescreen</PresentationFormat>
  <Paragraphs>125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Courier New</vt:lpstr>
      <vt:lpstr>Tw Cen MT Condensed</vt:lpstr>
      <vt:lpstr>Tw Cen MT Condensed Extra Bold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Emma Le</dc:creator>
  <cp:lastModifiedBy>Emma Le</cp:lastModifiedBy>
  <cp:revision>47</cp:revision>
  <dcterms:created xsi:type="dcterms:W3CDTF">2021-02-14T10:56:28Z</dcterms:created>
  <dcterms:modified xsi:type="dcterms:W3CDTF">2021-02-15T10:07:21Z</dcterms:modified>
</cp:coreProperties>
</file>