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8EBB"/>
    <a:srgbClr val="32AADC"/>
    <a:srgbClr val="00405C"/>
    <a:srgbClr val="8A0000"/>
    <a:srgbClr val="054A68"/>
    <a:srgbClr val="085170"/>
    <a:srgbClr val="238AB5"/>
    <a:srgbClr val="2083AD"/>
    <a:srgbClr val="0F5F81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9AD7-190F-460A-AAB3-9780F119D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5BD659-FB7E-4379-8AB4-FFD75722E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8B033-17DD-4463-BCDD-340ACD4A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FFC85-7C16-4895-9C56-FED858C2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A5D89-A9A4-4797-8C16-6E36B8CE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9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FDC09-AAD2-42C0-B5F6-DABABB4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25DE75-1743-475D-8BF9-11C2552D7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E5E70-DCA0-4F89-984A-73EC5CF1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6801E1-FB94-475A-A860-EF266AC5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9D3D4F-1E8A-4764-A783-242BBBF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58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ACB052-6DD4-4D65-9294-9E4D42034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5EB610-CC04-4B8D-9288-242919BF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95274E-D0E6-4714-8067-7166F799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320E7A-26C6-4799-9ECB-2575B8E0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00CD4-580B-4CE1-99E4-ABC83D33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3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B8B909-E0FE-4FC5-8E9A-DBD3F8FE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AAD3E4-D957-4AF4-B474-2A3B54AA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657B17-ACB1-4B1E-9BE8-C2FD9722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C6B502-6446-4DD9-8E7E-D85BA410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4625A6-21AF-4EE8-AD7C-C1FB6C4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79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98935-0338-48F1-A652-8CBDB6F0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5A8AF9-61E3-43FF-A7CB-B6A7226C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EDCA2-AC9B-406D-9D25-C3C4E19C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EC0A42-D1FB-43D8-8B47-D920113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1EBED3-3DC5-4DCB-A80E-7311C94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1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149A8-ADCF-4A98-821B-C1C629B5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25C94-2BB4-4B5B-8BC6-41AE1D67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C0989A-CAD4-46E7-BCC8-B6E530A0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A81A5BF-F1A6-4FEE-9C63-9D21E624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D9D4D5-B411-4B99-B300-5D8CD6FD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C846B6-0F70-4B76-BA58-A22BA4FC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7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09047-7838-411C-B309-3D8DFD1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9B427C-6D9E-44E6-8964-18D955BE2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6D779C-1021-4844-9ADE-949ED0636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1B09B6-89B9-4C0B-91C9-8EFCA1FB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5ADC7-0105-4ABF-881F-6E58F5C91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3B45B8-5FF2-4A79-A1D1-6FC90D6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CC2CBE1-4AAE-4A1F-A659-74550516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244F02-0F1B-4206-B41B-CD0ACBC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6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B653F-942D-4B89-B8CE-DA0FB40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324F09-571F-4BBE-BC78-08E9B083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9A4FB5E-3D00-48A9-8F3F-EE2CD591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3A7877-7DD6-4EE5-BAAA-1A5983FE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3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600F87-41A5-473A-B217-0EAC478F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C98FD6-4087-47D7-9867-5B621512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1EB534-FB74-4F56-9FF7-4CCC2813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53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65DEA-8C6A-4758-9F6E-113FBB41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1BBF5-EE3D-4896-8D92-AF0248BC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FB92F7-F8DE-43ED-AF16-54FA9352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135401-F550-4D69-96D3-B4BA1191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BA5E1C-617B-4DBE-8003-46F53BD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BBED13-1CB3-486F-A6F4-31F22BC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0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1787D-178D-475F-A19B-9A1B2160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35AC57-E419-4186-A9FF-201E357C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33A37F-C7EB-413C-9BE8-BC7DD3B6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02D877-855B-416B-A4D0-A9681EA6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7C9BA3-BC4E-4D34-AAA5-38936AF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CF7E47-30AA-47F7-8CCC-7D56166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D9BD25-9A2C-4349-9EA0-E57AAC20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8CF84D-0C0C-4795-97BD-F90B9AC2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63C2B7-E4F5-4AFB-AA5A-A36B69CB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3A52-DDDC-4212-AEF9-5E5E54926935}" type="datetimeFigureOut">
              <a:rPr lang="it-IT" smtClean="0"/>
              <a:t>14/02/2021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C3D19E-0B7B-4E6B-93C6-7731D6BC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39D9C7-4731-4D9E-9738-9793C4341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2FE22-05C5-47FB-8895-CAB5A5A796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3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1FCFB53D-6DFF-4BCC-B6AA-1738FCCFAA6C}"/>
              </a:ext>
            </a:extLst>
          </p:cNvPr>
          <p:cNvGrpSpPr/>
          <p:nvPr/>
        </p:nvGrpSpPr>
        <p:grpSpPr>
          <a:xfrm>
            <a:off x="7074928" y="1689261"/>
            <a:ext cx="5025353" cy="4692895"/>
            <a:chOff x="6603424" y="1847881"/>
            <a:chExt cx="5025353" cy="4692895"/>
          </a:xfrm>
        </p:grpSpPr>
        <p:pic>
          <p:nvPicPr>
            <p:cNvPr id="5" name="Immagine 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872E824A-7234-4232-9776-36347E5A5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6" r="17052"/>
            <a:stretch/>
          </p:blipFill>
          <p:spPr>
            <a:xfrm>
              <a:off x="6603424" y="2372835"/>
              <a:ext cx="4532374" cy="4167941"/>
            </a:xfrm>
            <a:prstGeom prst="rect">
              <a:avLst/>
            </a:prstGeom>
          </p:spPr>
        </p:pic>
        <p:pic>
          <p:nvPicPr>
            <p:cNvPr id="18" name="Elemento grafico 17" descr="Nuvoletta contorno">
              <a:extLst>
                <a:ext uri="{FF2B5EF4-FFF2-40B4-BE49-F238E27FC236}">
                  <a16:creationId xmlns:a16="http://schemas.microsoft.com/office/drawing/2014/main" id="{836CFD88-1D1B-407E-9896-4308BEAAE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79628" y="2306975"/>
              <a:ext cx="1420550" cy="1420550"/>
            </a:xfrm>
            <a:prstGeom prst="rect">
              <a:avLst/>
            </a:prstGeom>
          </p:spPr>
        </p:pic>
        <p:pic>
          <p:nvPicPr>
            <p:cNvPr id="20" name="Elemento grafico 19" descr="Pugno chiuso contorno">
              <a:extLst>
                <a:ext uri="{FF2B5EF4-FFF2-40B4-BE49-F238E27FC236}">
                  <a16:creationId xmlns:a16="http://schemas.microsoft.com/office/drawing/2014/main" id="{75EB0BCE-366C-40BB-A266-718A9B41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578675">
              <a:off x="10420388" y="2643283"/>
              <a:ext cx="412990" cy="412990"/>
            </a:xfrm>
            <a:prstGeom prst="rect">
              <a:avLst/>
            </a:prstGeom>
          </p:spPr>
        </p:pic>
        <p:pic>
          <p:nvPicPr>
            <p:cNvPr id="22" name="Elemento grafico 21" descr="Chiudi con riempimento a tinta unita">
              <a:extLst>
                <a:ext uri="{FF2B5EF4-FFF2-40B4-BE49-F238E27FC236}">
                  <a16:creationId xmlns:a16="http://schemas.microsoft.com/office/drawing/2014/main" id="{1780B648-1E70-4FC0-AEF2-86A7A10CB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64300" y="2680866"/>
              <a:ext cx="337825" cy="337825"/>
            </a:xfrm>
            <a:prstGeom prst="rect">
              <a:avLst/>
            </a:prstGeom>
          </p:spPr>
        </p:pic>
        <p:pic>
          <p:nvPicPr>
            <p:cNvPr id="24" name="Elemento grafico 23" descr="Punto esclamativo con riempimento a tinta unita">
              <a:extLst>
                <a:ext uri="{FF2B5EF4-FFF2-40B4-BE49-F238E27FC236}">
                  <a16:creationId xmlns:a16="http://schemas.microsoft.com/office/drawing/2014/main" id="{64888685-6A6F-4FB1-8D45-0731A5694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8924" y="2680866"/>
              <a:ext cx="388184" cy="388184"/>
            </a:xfrm>
            <a:prstGeom prst="rect">
              <a:avLst/>
            </a:prstGeom>
          </p:spPr>
        </p:pic>
        <p:pic>
          <p:nvPicPr>
            <p:cNvPr id="9" name="Elemento grafico 8" descr="Segnale di divieto contorno">
              <a:extLst>
                <a:ext uri="{FF2B5EF4-FFF2-40B4-BE49-F238E27FC236}">
                  <a16:creationId xmlns:a16="http://schemas.microsoft.com/office/drawing/2014/main" id="{137A388C-038F-4CDE-A677-B3BFFB599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1162909">
              <a:off x="9624985" y="1847881"/>
              <a:ext cx="2003792" cy="2003792"/>
            </a:xfrm>
            <a:prstGeom prst="rect">
              <a:avLst/>
            </a:prstGeom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A3D32F-EA1E-452A-9598-BB623B2402CC}"/>
              </a:ext>
            </a:extLst>
          </p:cNvPr>
          <p:cNvSpPr txBox="1"/>
          <p:nvPr/>
        </p:nvSpPr>
        <p:spPr>
          <a:xfrm>
            <a:off x="696647" y="657342"/>
            <a:ext cx="7357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HATE SPEECH DETECTION ON TWITTER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DABF8B-3DDE-4B6F-BFFC-27994A5459A8}"/>
              </a:ext>
            </a:extLst>
          </p:cNvPr>
          <p:cNvSpPr txBox="1"/>
          <p:nvPr/>
        </p:nvSpPr>
        <p:spPr>
          <a:xfrm>
            <a:off x="696647" y="3812009"/>
            <a:ext cx="3130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TEXT MINING &amp; SEARCH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4EAA4CC-3838-4508-950B-9F7D965094C5}"/>
              </a:ext>
            </a:extLst>
          </p:cNvPr>
          <p:cNvSpPr txBox="1"/>
          <p:nvPr/>
        </p:nvSpPr>
        <p:spPr>
          <a:xfrm>
            <a:off x="696647" y="5913062"/>
            <a:ext cx="2223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Luzzi Federico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861…</a:t>
            </a:r>
          </a:p>
          <a:p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Peracchi Marco </a:t>
            </a:r>
            <a:r>
              <a:rPr lang="it-IT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800578</a:t>
            </a:r>
          </a:p>
        </p:txBody>
      </p:sp>
    </p:spTree>
    <p:extLst>
      <p:ext uri="{BB962C8B-B14F-4D97-AF65-F5344CB8AC3E}">
        <p14:creationId xmlns:p14="http://schemas.microsoft.com/office/powerpoint/2010/main" val="1374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38D19D-8B4A-4F97-A556-9F099A9F374F}"/>
              </a:ext>
            </a:extLst>
          </p:cNvPr>
          <p:cNvSpPr txBox="1"/>
          <p:nvPr/>
        </p:nvSpPr>
        <p:spPr>
          <a:xfrm>
            <a:off x="4680838" y="67647"/>
            <a:ext cx="2830324" cy="1015663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DATASET</a:t>
            </a:r>
          </a:p>
        </p:txBody>
      </p:sp>
      <p:pic>
        <p:nvPicPr>
          <p:cNvPr id="3" name="Immagine 2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592952F-0243-4F92-B66B-5A828171C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5" y="2453781"/>
            <a:ext cx="2637491" cy="1950437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12700"/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82AE7AF-4239-4D02-BCAA-061BE3ACA684}"/>
              </a:ext>
            </a:extLst>
          </p:cNvPr>
          <p:cNvSpPr txBox="1"/>
          <p:nvPr/>
        </p:nvSpPr>
        <p:spPr>
          <a:xfrm>
            <a:off x="1655106" y="1499674"/>
            <a:ext cx="1846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GITHUB REPOSITORY</a:t>
            </a:r>
          </a:p>
        </p:txBody>
      </p:sp>
      <p:pic>
        <p:nvPicPr>
          <p:cNvPr id="6" name="Elemento grafico 5" descr="Database con riempimento a tinta unita">
            <a:extLst>
              <a:ext uri="{FF2B5EF4-FFF2-40B4-BE49-F238E27FC236}">
                <a16:creationId xmlns:a16="http://schemas.microsoft.com/office/drawing/2014/main" id="{321E845C-81B9-45F8-AD4E-DA2876227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942" y="158942"/>
            <a:ext cx="833071" cy="83307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E2ED192-2A6C-4123-8BAC-670EA52E432F}"/>
              </a:ext>
            </a:extLst>
          </p:cNvPr>
          <p:cNvSpPr txBox="1"/>
          <p:nvPr/>
        </p:nvSpPr>
        <p:spPr>
          <a:xfrm>
            <a:off x="5226648" y="2707486"/>
            <a:ext cx="1886542" cy="1384995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ALMOST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 </a:t>
            </a:r>
            <a:r>
              <a:rPr lang="it-IT" sz="3600" b="1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25 000</a:t>
            </a:r>
          </a:p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TWEETS</a:t>
            </a:r>
          </a:p>
        </p:txBody>
      </p:sp>
      <p:pic>
        <p:nvPicPr>
          <p:cNvPr id="8" name="Elemento grafico 7" descr="Freccia: diritta con riempimento a tinta unita">
            <a:extLst>
              <a:ext uri="{FF2B5EF4-FFF2-40B4-BE49-F238E27FC236}">
                <a16:creationId xmlns:a16="http://schemas.microsoft.com/office/drawing/2014/main" id="{DE1193C7-5F2A-4D89-9551-090C4B5CF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599200" y="2659828"/>
            <a:ext cx="1480310" cy="148031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FF151F-0A34-4F84-AB65-8A683214DE99}"/>
              </a:ext>
            </a:extLst>
          </p:cNvPr>
          <p:cNvSpPr txBox="1"/>
          <p:nvPr/>
        </p:nvSpPr>
        <p:spPr>
          <a:xfrm>
            <a:off x="9628859" y="1267030"/>
            <a:ext cx="1584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THREE CATEGORIES</a:t>
            </a:r>
          </a:p>
        </p:txBody>
      </p:sp>
      <p:pic>
        <p:nvPicPr>
          <p:cNvPr id="29" name="Elemento grafico 28" descr="Freccia linea: leggera curva con riempimento a tinta unita">
            <a:extLst>
              <a:ext uri="{FF2B5EF4-FFF2-40B4-BE49-F238E27FC236}">
                <a16:creationId xmlns:a16="http://schemas.microsoft.com/office/drawing/2014/main" id="{B3EEBAA8-E9FD-42E5-90E0-2B8781EF5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18624">
            <a:off x="7438890" y="2543823"/>
            <a:ext cx="1452162" cy="1015580"/>
          </a:xfrm>
          <a:prstGeom prst="rect">
            <a:avLst/>
          </a:prstGeom>
        </p:spPr>
      </p:pic>
      <p:pic>
        <p:nvPicPr>
          <p:cNvPr id="31" name="Elemento grafico 30" descr="Freccia linea: diritta con riempimento a tinta unita">
            <a:extLst>
              <a:ext uri="{FF2B5EF4-FFF2-40B4-BE49-F238E27FC236}">
                <a16:creationId xmlns:a16="http://schemas.microsoft.com/office/drawing/2014/main" id="{B3E1FE3A-4AEE-4457-A518-948D62D76E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346302" y="2770973"/>
            <a:ext cx="1352920" cy="1258022"/>
          </a:xfrm>
          <a:prstGeom prst="rect">
            <a:avLst/>
          </a:prstGeom>
        </p:spPr>
      </p:pic>
      <p:pic>
        <p:nvPicPr>
          <p:cNvPr id="32" name="Elemento grafico 31" descr="Freccia linea: leggera curva con riempimento a tinta unita">
            <a:extLst>
              <a:ext uri="{FF2B5EF4-FFF2-40B4-BE49-F238E27FC236}">
                <a16:creationId xmlns:a16="http://schemas.microsoft.com/office/drawing/2014/main" id="{4B17992C-8FFC-40A2-977B-B384BEA64F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30585" flipV="1">
            <a:off x="7438889" y="3220866"/>
            <a:ext cx="1452162" cy="1004756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403F795-1DE1-43B4-B98E-D93CA0BB6EC0}"/>
              </a:ext>
            </a:extLst>
          </p:cNvPr>
          <p:cNvSpPr txBox="1"/>
          <p:nvPr/>
        </p:nvSpPr>
        <p:spPr>
          <a:xfrm>
            <a:off x="8743676" y="2172208"/>
            <a:ext cx="197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HATE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57D5C97-9623-4974-936B-F4CCDB8CE705}"/>
              </a:ext>
            </a:extLst>
          </p:cNvPr>
          <p:cNvSpPr txBox="1"/>
          <p:nvPr/>
        </p:nvSpPr>
        <p:spPr>
          <a:xfrm>
            <a:off x="8754648" y="3125793"/>
            <a:ext cx="275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OFFENSIVE</a:t>
            </a:r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-SPEECH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3A0018D-7AB9-4CAD-A8FC-611F89FB537F}"/>
              </a:ext>
            </a:extLst>
          </p:cNvPr>
          <p:cNvSpPr txBox="1"/>
          <p:nvPr/>
        </p:nvSpPr>
        <p:spPr>
          <a:xfrm>
            <a:off x="8743676" y="4079379"/>
            <a:ext cx="246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</a:rPr>
              <a:t>NEUTRAL SPEECH</a:t>
            </a:r>
          </a:p>
        </p:txBody>
      </p:sp>
      <p:pic>
        <p:nvPicPr>
          <p:cNvPr id="38" name="Elemento grafico 37" descr="Ricerca cartelle con riempimento a tinta unita">
            <a:extLst>
              <a:ext uri="{FF2B5EF4-FFF2-40B4-BE49-F238E27FC236}">
                <a16:creationId xmlns:a16="http://schemas.microsoft.com/office/drawing/2014/main" id="{E84E08C3-928F-47BF-9E2A-33CAB0FE13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99222" y="1225328"/>
            <a:ext cx="914400" cy="914400"/>
          </a:xfrm>
          <a:prstGeom prst="rect">
            <a:avLst/>
          </a:prstGeom>
        </p:spPr>
      </p:pic>
      <p:pic>
        <p:nvPicPr>
          <p:cNvPr id="40" name="Elemento grafico 39" descr="Cloud computing con riempimento a tinta unita">
            <a:extLst>
              <a:ext uri="{FF2B5EF4-FFF2-40B4-BE49-F238E27FC236}">
                <a16:creationId xmlns:a16="http://schemas.microsoft.com/office/drawing/2014/main" id="{B1847B7D-F6FE-4FDA-A2A6-5B36384DE6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3995" y="1591849"/>
            <a:ext cx="769757" cy="769757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41A27C1-4771-4DF0-A30D-918091CD2445}"/>
              </a:ext>
            </a:extLst>
          </p:cNvPr>
          <p:cNvSpPr txBox="1"/>
          <p:nvPr/>
        </p:nvSpPr>
        <p:spPr>
          <a:xfrm>
            <a:off x="8952863" y="5032965"/>
            <a:ext cx="2051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w Cen MT Condensed Extra Bold" panose="020B0803020202020204" pitchFamily="34" charset="0"/>
              </a:rPr>
              <a:t>BASED ON USER’S REPORT</a:t>
            </a:r>
          </a:p>
        </p:txBody>
      </p:sp>
    </p:spTree>
    <p:extLst>
      <p:ext uri="{BB962C8B-B14F-4D97-AF65-F5344CB8AC3E}">
        <p14:creationId xmlns:p14="http://schemas.microsoft.com/office/powerpoint/2010/main" val="18571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393223" y="104969"/>
            <a:ext cx="540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PROCESSING</a:t>
            </a:r>
          </a:p>
        </p:txBody>
      </p:sp>
    </p:spTree>
    <p:extLst>
      <p:ext uri="{BB962C8B-B14F-4D97-AF65-F5344CB8AC3E}">
        <p14:creationId xmlns:p14="http://schemas.microsoft.com/office/powerpoint/2010/main" val="204263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77394" y="235598"/>
            <a:ext cx="6777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6655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2786723" y="-46653"/>
            <a:ext cx="5974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2471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7" y="419878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261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001327" y="419878"/>
            <a:ext cx="5974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14314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0405C"/>
            </a:gs>
            <a:gs pos="89000">
              <a:srgbClr val="0F5F81"/>
            </a:gs>
            <a:gs pos="100000">
              <a:srgbClr val="2083AD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15CC22E-779E-4946-9178-52E9409F75F5}"/>
              </a:ext>
            </a:extLst>
          </p:cNvPr>
          <p:cNvSpPr txBox="1"/>
          <p:nvPr/>
        </p:nvSpPr>
        <p:spPr>
          <a:xfrm>
            <a:off x="3108639" y="2459504"/>
            <a:ext cx="5974721" cy="1938992"/>
          </a:xfrm>
          <a:prstGeom prst="rect">
            <a:avLst/>
          </a:prstGeom>
          <a:noFill/>
          <a:ln w="25400">
            <a:solidFill>
              <a:srgbClr val="32AAD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32AA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anose="020B080302020202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07727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 Condensed Extra 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Emma Le</dc:creator>
  <cp:lastModifiedBy>Emma Le</cp:lastModifiedBy>
  <cp:revision>12</cp:revision>
  <dcterms:created xsi:type="dcterms:W3CDTF">2021-02-14T10:56:28Z</dcterms:created>
  <dcterms:modified xsi:type="dcterms:W3CDTF">2021-02-14T15:07:06Z</dcterms:modified>
</cp:coreProperties>
</file>