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63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56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43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09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124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024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45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347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600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419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501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48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059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090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958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283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54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39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44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12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69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7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26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413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98" name="Google Shape;98;p16"/>
            <p:cNvSpPr/>
            <p:nvPr/>
          </p:nvSpPr>
          <p:spPr>
            <a:xfrm>
              <a:off x="1560551" y="36937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784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659468" y="36937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48217" y="36937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20000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629061" y="36937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784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318434" y="36937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20000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308320" y="36937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784"/>
                  </a:srgbClr>
                </a:gs>
                <a:gs pos="813">
                  <a:srgbClr val="FFFFFF">
                    <a:alpha val="40784"/>
                  </a:srgbClr>
                </a:gs>
                <a:gs pos="20000">
                  <a:srgbClr val="3684CB">
                    <a:alpha val="55686"/>
                  </a:srgbClr>
                </a:gs>
                <a:gs pos="44000">
                  <a:srgbClr val="C4E0B2">
                    <a:alpha val="56862"/>
                  </a:srgbClr>
                </a:gs>
                <a:gs pos="74000">
                  <a:srgbClr val="537DC9">
                    <a:alpha val="33725"/>
                  </a:srgbClr>
                </a:gs>
                <a:gs pos="100000">
                  <a:srgbClr val="FFFFFF">
                    <a:alpha val="5882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03402" y="36937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Calibri"/>
              <a:buNone/>
            </a:pP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PROGETTO LASD: AGENZIA DI VIAGGIO</a:t>
            </a:r>
            <a:b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GRUPPO 2</a:t>
            </a:r>
            <a:b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Fatto da</a:t>
            </a:r>
            <a:b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Marco Pastore, Carmine Mascia e Alessandro Mauriello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295274" y="174693"/>
            <a:ext cx="5943601" cy="68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it-IT" dirty="0"/>
              <a:t>Alessandro Mauriello</a:t>
            </a:r>
            <a:endParaRPr dirty="0"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835024" y="4414180"/>
            <a:ext cx="6147335" cy="159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0" dirty="0">
                <a:solidFill>
                  <a:schemeClr val="lt1"/>
                </a:solidFill>
              </a:rPr>
              <a:t>Ha </a:t>
            </a:r>
            <a:r>
              <a:rPr lang="en-US" b="0" dirty="0" err="1">
                <a:solidFill>
                  <a:schemeClr val="lt1"/>
                </a:solidFill>
              </a:rPr>
              <a:t>fatto</a:t>
            </a:r>
            <a:r>
              <a:rPr lang="en-US" b="0" dirty="0">
                <a:solidFill>
                  <a:schemeClr val="lt1"/>
                </a:solidFill>
              </a:rPr>
              <a:t> </a:t>
            </a:r>
            <a:r>
              <a:rPr lang="en-US" b="0" dirty="0" err="1">
                <a:solidFill>
                  <a:schemeClr val="lt1"/>
                </a:solidFill>
              </a:rPr>
              <a:t>Dijkstra</a:t>
            </a:r>
            <a:r>
              <a:rPr lang="en-US" b="0" dirty="0">
                <a:solidFill>
                  <a:schemeClr val="lt1"/>
                </a:solidFill>
              </a:rPr>
              <a:t> </a:t>
            </a:r>
            <a:r>
              <a:rPr lang="en-US" b="0" dirty="0" err="1">
                <a:solidFill>
                  <a:schemeClr val="lt1"/>
                </a:solidFill>
              </a:rPr>
              <a:t>insieme</a:t>
            </a:r>
            <a:r>
              <a:rPr lang="en-US" b="0" dirty="0">
                <a:solidFill>
                  <a:schemeClr val="lt1"/>
                </a:solidFill>
              </a:rPr>
              <a:t> a Marco </a:t>
            </a:r>
            <a:r>
              <a:rPr lang="en-US" b="0" dirty="0" err="1">
                <a:solidFill>
                  <a:schemeClr val="lt1"/>
                </a:solidFill>
              </a:rPr>
              <a:t>Pastore</a:t>
            </a:r>
            <a:r>
              <a:rPr lang="en-US" b="0" dirty="0">
                <a:solidFill>
                  <a:schemeClr val="lt1"/>
                </a:solidFill>
              </a:rPr>
              <a:t>, la </a:t>
            </a:r>
            <a:r>
              <a:rPr lang="en-US" b="0" dirty="0" err="1">
                <a:solidFill>
                  <a:schemeClr val="lt1"/>
                </a:solidFill>
              </a:rPr>
              <a:t>gui</a:t>
            </a:r>
            <a:r>
              <a:rPr lang="en-US" b="0" dirty="0">
                <a:solidFill>
                  <a:schemeClr val="lt1"/>
                </a:solidFill>
              </a:rPr>
              <a:t> e la </a:t>
            </a:r>
            <a:r>
              <a:rPr lang="en-US" b="0" dirty="0" err="1">
                <a:solidFill>
                  <a:schemeClr val="lt1"/>
                </a:solidFill>
              </a:rPr>
              <a:t>gestione</a:t>
            </a:r>
            <a:r>
              <a:rPr lang="en-US" b="0" dirty="0">
                <a:solidFill>
                  <a:schemeClr val="lt1"/>
                </a:solidFill>
              </a:rPr>
              <a:t> al database</a:t>
            </a:r>
            <a:endParaRPr dirty="0"/>
          </a:p>
        </p:txBody>
      </p:sp>
      <p:pic>
        <p:nvPicPr>
          <p:cNvPr id="196" name="Google Shape;196;p25" descr="Immagine che contiene inpiedi, persona, posando, veranda&#10;&#10;Descrizione generata automaticament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3379"/>
          <a:stretch/>
        </p:blipFill>
        <p:spPr>
          <a:xfrm>
            <a:off x="7668829" y="10"/>
            <a:ext cx="4523171" cy="6857990"/>
          </a:xfrm>
          <a:prstGeom prst="rect">
            <a:avLst/>
          </a:prstGeom>
          <a:noFill/>
          <a:ln>
            <a:noFill/>
          </a:ln>
          <a:effectLst>
            <a:outerShdw blurRad="381000" dist="152400" dir="10800000" algn="r" rotWithShape="0">
              <a:srgbClr val="000000">
                <a:alpha val="9803"/>
              </a:srgbClr>
            </a:outerShdw>
          </a:effectLst>
        </p:spPr>
      </p:pic>
      <p:sp>
        <p:nvSpPr>
          <p:cNvPr id="2" name="CasellaDiTesto 1"/>
          <p:cNvSpPr txBox="1"/>
          <p:nvPr/>
        </p:nvSpPr>
        <p:spPr>
          <a:xfrm>
            <a:off x="316704" y="1204554"/>
            <a:ext cx="4408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Alessandro ha svolto le seguenti mansioni:</a:t>
            </a:r>
          </a:p>
          <a:p>
            <a:pPr marL="342900" indent="-342900">
              <a:buAutoNum type="arabicParenR"/>
            </a:pPr>
            <a:r>
              <a:rPr lang="it-IT" sz="2000" dirty="0"/>
              <a:t>Fatto </a:t>
            </a:r>
            <a:r>
              <a:rPr lang="it-IT" sz="2000" dirty="0" err="1"/>
              <a:t>Dijkstra</a:t>
            </a:r>
            <a:r>
              <a:rPr lang="it-IT" sz="2000" dirty="0"/>
              <a:t> insieme a Marco Pastore,</a:t>
            </a:r>
          </a:p>
          <a:p>
            <a:pPr marL="342900" indent="-342900">
              <a:buAutoNum type="arabicParenR"/>
            </a:pPr>
            <a:r>
              <a:rPr lang="it-IT" sz="2000" dirty="0"/>
              <a:t>Gestito il DB e fatto parte del popolamento,</a:t>
            </a:r>
          </a:p>
          <a:p>
            <a:pPr marL="342900" indent="-342900">
              <a:buAutoNum type="arabicParenR"/>
            </a:pPr>
            <a:r>
              <a:rPr lang="it-IT" sz="2000" dirty="0"/>
              <a:t>Il lato Utente,</a:t>
            </a:r>
          </a:p>
          <a:p>
            <a:pPr marL="342900" indent="-342900">
              <a:buAutoNum type="arabicParenR"/>
            </a:pPr>
            <a:r>
              <a:rPr lang="it-IT" sz="2000" dirty="0"/>
              <a:t>La GUI,</a:t>
            </a:r>
          </a:p>
          <a:p>
            <a:pPr marL="342900" indent="-342900">
              <a:buAutoNum type="arabicParenR"/>
            </a:pPr>
            <a:r>
              <a:rPr lang="it-IT" sz="2000" dirty="0"/>
              <a:t>Curato insieme ai colleghi il PW.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838199" y="1174819"/>
            <a:ext cx="6143625" cy="285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dirty="0">
                <a:solidFill>
                  <a:schemeClr val="lt1"/>
                </a:solidFill>
              </a:rPr>
              <a:t>Carmine ,Mascia</a:t>
            </a:r>
            <a:endParaRPr dirty="0"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835024" y="4414180"/>
            <a:ext cx="6147335" cy="159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0" dirty="0">
                <a:solidFill>
                  <a:schemeClr val="lt1"/>
                </a:solidFill>
              </a:rPr>
              <a:t>Ha </a:t>
            </a:r>
            <a:r>
              <a:rPr lang="en-US" b="0" dirty="0" err="1">
                <a:solidFill>
                  <a:schemeClr val="lt1"/>
                </a:solidFill>
              </a:rPr>
              <a:t>fatto</a:t>
            </a:r>
            <a:r>
              <a:rPr lang="en-US" b="0" dirty="0">
                <a:solidFill>
                  <a:schemeClr val="lt1"/>
                </a:solidFill>
              </a:rPr>
              <a:t> </a:t>
            </a:r>
            <a:r>
              <a:rPr lang="en-US" b="0" dirty="0" err="1">
                <a:solidFill>
                  <a:schemeClr val="lt1"/>
                </a:solidFill>
              </a:rPr>
              <a:t>tutte</a:t>
            </a:r>
            <a:r>
              <a:rPr lang="en-US" b="0" dirty="0">
                <a:solidFill>
                  <a:schemeClr val="lt1"/>
                </a:solidFill>
              </a:rPr>
              <a:t> le </a:t>
            </a:r>
            <a:r>
              <a:rPr lang="en-US" b="0" dirty="0" err="1">
                <a:solidFill>
                  <a:schemeClr val="lt1"/>
                </a:solidFill>
              </a:rPr>
              <a:t>funzioni</a:t>
            </a:r>
            <a:r>
              <a:rPr lang="en-US" b="0" dirty="0">
                <a:solidFill>
                  <a:schemeClr val="lt1"/>
                </a:solidFill>
              </a:rPr>
              <a:t> per la </a:t>
            </a:r>
            <a:r>
              <a:rPr lang="en-US" b="0" dirty="0" err="1">
                <a:solidFill>
                  <a:schemeClr val="lt1"/>
                </a:solidFill>
              </a:rPr>
              <a:t>gestione</a:t>
            </a:r>
            <a:r>
              <a:rPr lang="en-US" b="0" dirty="0">
                <a:solidFill>
                  <a:schemeClr val="lt1"/>
                </a:solidFill>
              </a:rPr>
              <a:t> del </a:t>
            </a:r>
            <a:r>
              <a:rPr lang="en-US" b="0" dirty="0" err="1">
                <a:solidFill>
                  <a:schemeClr val="lt1"/>
                </a:solidFill>
              </a:rPr>
              <a:t>grafo</a:t>
            </a:r>
            <a:r>
              <a:rPr lang="en-US" b="0" dirty="0">
                <a:solidFill>
                  <a:schemeClr val="lt1"/>
                </a:solidFill>
              </a:rPr>
              <a:t> e </a:t>
            </a:r>
            <a:r>
              <a:rPr lang="en-US" b="0" dirty="0" err="1">
                <a:solidFill>
                  <a:schemeClr val="lt1"/>
                </a:solidFill>
              </a:rPr>
              <a:t>lato</a:t>
            </a:r>
            <a:r>
              <a:rPr lang="en-US" b="0" dirty="0">
                <a:solidFill>
                  <a:schemeClr val="lt1"/>
                </a:solidFill>
              </a:rPr>
              <a:t> </a:t>
            </a:r>
            <a:r>
              <a:rPr lang="en-US" b="0" dirty="0" err="1">
                <a:solidFill>
                  <a:schemeClr val="lt1"/>
                </a:solidFill>
              </a:rPr>
              <a:t>amministratore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3375" y="1361359"/>
            <a:ext cx="40100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Carmine ha svolto le seguenti mansioni:</a:t>
            </a:r>
          </a:p>
          <a:p>
            <a:pPr marL="342900" indent="-342900">
              <a:buFont typeface="Arial"/>
              <a:buAutoNum type="arabicParenR"/>
            </a:pPr>
            <a:r>
              <a:rPr lang="it-IT" sz="2000" dirty="0"/>
              <a:t>Creazione e gestione dei grafi,</a:t>
            </a:r>
          </a:p>
          <a:p>
            <a:pPr marL="342900" indent="-342900">
              <a:buFont typeface="Arial"/>
              <a:buAutoNum type="arabicParenR"/>
            </a:pPr>
            <a:r>
              <a:rPr lang="it-IT" sz="2000" dirty="0"/>
              <a:t>Funzioni sui grafi,</a:t>
            </a:r>
          </a:p>
          <a:p>
            <a:pPr marL="342900" indent="-342900">
              <a:buFont typeface="Arial"/>
              <a:buAutoNum type="arabicParenR"/>
            </a:pPr>
            <a:r>
              <a:rPr lang="it-IT" sz="2000" dirty="0"/>
              <a:t>Disegnato i grafi per gli Hotel,</a:t>
            </a:r>
          </a:p>
          <a:p>
            <a:pPr marL="342900" indent="-342900">
              <a:buFont typeface="Arial"/>
              <a:buAutoNum type="arabicParenR"/>
            </a:pPr>
            <a:r>
              <a:rPr lang="it-IT" sz="2000" dirty="0"/>
              <a:t>Il lato Amministratore,</a:t>
            </a:r>
          </a:p>
          <a:p>
            <a:pPr marL="342900" indent="-342900">
              <a:buFont typeface="Arial"/>
              <a:buAutoNum type="arabicParenR"/>
            </a:pPr>
            <a:r>
              <a:rPr lang="it-IT" sz="2000" dirty="0"/>
              <a:t>Curato insieme ai colleghi il PW.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33375" y="205321"/>
            <a:ext cx="351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7200"/>
            </a:pPr>
            <a:r>
              <a:rPr lang="it-IT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Carmine Mascia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63" b="17786"/>
          <a:stretch/>
        </p:blipFill>
        <p:spPr>
          <a:xfrm>
            <a:off x="7761289" y="205321"/>
            <a:ext cx="2940052" cy="6008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16619CD7-B4BA-B655-A23A-C66C12B2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Marco Pastore</a:t>
            </a:r>
          </a:p>
        </p:txBody>
      </p:sp>
      <p:pic>
        <p:nvPicPr>
          <p:cNvPr id="14" name="Segnaposto immagine 13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F930775A-8CA2-A995-3761-6CD3D405450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r="-1" b="7803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1732AC9-7A4C-FECB-7AE8-E81ED493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Marco ha svolto le seguenti mansioni: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Fatto Dijkstra insieme ad Alessandro Mauriello,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Fatto parte del popolamento,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Curato insieme ai colleghi il PW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 Fatto i disegni dei grafi per treno e     aereo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873010" y="-18660"/>
            <a:ext cx="4902679" cy="4667000"/>
          </a:xfrm>
          <a:custGeom>
            <a:avLst/>
            <a:gdLst/>
            <a:ahLst/>
            <a:cxnLst/>
            <a:rect l="l" t="t" r="r" b="b"/>
            <a:pathLst>
              <a:path w="6355652" h="6050127" extrusionOk="0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873010" y="-18660"/>
            <a:ext cx="4902679" cy="4667000"/>
          </a:xfrm>
          <a:custGeom>
            <a:avLst/>
            <a:gdLst/>
            <a:ahLst/>
            <a:cxnLst/>
            <a:rect l="l" t="t" r="r" b="b"/>
            <a:pathLst>
              <a:path w="6355652" h="6050127" extrusionOk="0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701955" y="-18660"/>
            <a:ext cx="4902678" cy="4544235"/>
          </a:xfrm>
          <a:custGeom>
            <a:avLst/>
            <a:gdLst/>
            <a:ahLst/>
            <a:cxnLst/>
            <a:rect l="l" t="t" r="r" b="b"/>
            <a:pathLst>
              <a:path w="6355652" h="5890980" extrusionOk="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ctrTitle"/>
          </p:nvPr>
        </p:nvSpPr>
        <p:spPr>
          <a:xfrm>
            <a:off x="1157477" y="306277"/>
            <a:ext cx="4024032" cy="28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Grafi Utilizzati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095744" y="619036"/>
            <a:ext cx="857067" cy="857067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7095744" y="619036"/>
            <a:ext cx="857067" cy="857067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29803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8" descr="Bar ch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5365" y="2474375"/>
            <a:ext cx="3083023" cy="308302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/>
          <p:nvPr/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549330" y="2227397"/>
            <a:ext cx="1054466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28"/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29803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1"/>
          </p:nvPr>
        </p:nvSpPr>
        <p:spPr>
          <a:xfrm>
            <a:off x="1932902" y="1595127"/>
            <a:ext cx="8071697" cy="348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Nelle pagine a seguire, sono rappresentati i grafi degli aeroporti, dei treni e delle città.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semplice appunto. Alcuni nomi (divertenti) che si leggono nei nodi possono contenere o l’accento o l’apostrofo, ma sul DB sono stati salvati senza utilizzar</a:t>
            </a:r>
            <a:r>
              <a:rPr lang="en-US" sz="2000">
                <a:solidFill>
                  <a:schemeClr val="lt1"/>
                </a:solidFill>
              </a:rPr>
              <a:t>li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250" name="Google Shape;250;p29"/>
          <p:cNvCxnSpPr/>
          <p:nvPr/>
        </p:nvCxnSpPr>
        <p:spPr>
          <a:xfrm>
            <a:off x="585285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29"/>
          <p:cNvCxnSpPr/>
          <p:nvPr/>
        </p:nvCxnSpPr>
        <p:spPr>
          <a:xfrm rot="10800000">
            <a:off x="0" y="6252485"/>
            <a:ext cx="121920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Aeroporti</a:t>
            </a:r>
            <a:endParaRPr/>
          </a:p>
        </p:txBody>
      </p:sp>
      <p:cxnSp>
        <p:nvCxnSpPr>
          <p:cNvPr id="258" name="Google Shape;258;p30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67" y="1381125"/>
            <a:ext cx="6572534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Treni</a:t>
            </a:r>
            <a:endParaRPr/>
          </a:p>
        </p:txBody>
      </p:sp>
      <p:cxnSp>
        <p:nvCxnSpPr>
          <p:cNvPr id="266" name="Google Shape;266;p31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1266825"/>
            <a:ext cx="6529388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Bankok</a:t>
            </a:r>
            <a:endParaRPr/>
          </a:p>
        </p:txBody>
      </p:sp>
      <p:cxnSp>
        <p:nvCxnSpPr>
          <p:cNvPr id="274" name="Google Shape;274;p32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4" y="1457325"/>
            <a:ext cx="6615113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Corfù</a:t>
            </a:r>
            <a:endParaRPr/>
          </a:p>
        </p:txBody>
      </p:sp>
      <p:cxnSp>
        <p:nvCxnSpPr>
          <p:cNvPr id="282" name="Google Shape;282;p33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87" y="1319212"/>
            <a:ext cx="6029325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Milano</a:t>
            </a:r>
            <a:endParaRPr/>
          </a:p>
        </p:txBody>
      </p:sp>
      <p:cxnSp>
        <p:nvCxnSpPr>
          <p:cNvPr id="290" name="Google Shape;290;p34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33" y="1433512"/>
            <a:ext cx="602932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501649" y="635236"/>
            <a:ext cx="68611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600" dirty="0" err="1"/>
              <a:t>Funzionamento</a:t>
            </a:r>
            <a:r>
              <a:rPr lang="en-US" sz="6600" dirty="0"/>
              <a:t> del </a:t>
            </a:r>
            <a:r>
              <a:rPr lang="en-US" sz="6600" dirty="0" err="1"/>
              <a:t>sistema</a:t>
            </a:r>
            <a:br>
              <a:rPr lang="en-US" sz="1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01648" y="2514601"/>
            <a:ext cx="389890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600"/>
            </a:pPr>
            <a:r>
              <a:rPr lang="en-US" sz="2000" dirty="0">
                <a:solidFill>
                  <a:srgbClr val="000000"/>
                </a:solidFill>
              </a:rPr>
              <a:t>Il </a:t>
            </a:r>
            <a:r>
              <a:rPr lang="en-US" sz="2000" dirty="0" err="1">
                <a:solidFill>
                  <a:srgbClr val="000000"/>
                </a:solidFill>
              </a:rPr>
              <a:t>sistema</a:t>
            </a:r>
            <a:r>
              <a:rPr lang="en-US" sz="2000" dirty="0">
                <a:solidFill>
                  <a:srgbClr val="000000"/>
                </a:solidFill>
              </a:rPr>
              <a:t> parte con </a:t>
            </a:r>
            <a:r>
              <a:rPr lang="en-US" sz="2000" dirty="0" err="1">
                <a:solidFill>
                  <a:srgbClr val="000000"/>
                </a:solidFill>
              </a:rPr>
              <a:t>una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semplice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schermata</a:t>
            </a:r>
            <a:r>
              <a:rPr lang="en-US" sz="2000" dirty="0">
                <a:solidFill>
                  <a:srgbClr val="000000"/>
                </a:solidFill>
              </a:rPr>
              <a:t> di login in cui </a:t>
            </a:r>
            <a:r>
              <a:rPr lang="en-US" sz="2000" dirty="0" err="1">
                <a:solidFill>
                  <a:srgbClr val="000000"/>
                </a:solidFill>
              </a:rPr>
              <a:t>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chied</a:t>
            </a:r>
            <a:r>
              <a:rPr lang="en-US" sz="2000" dirty="0" err="1">
                <a:solidFill>
                  <a:srgbClr val="000000"/>
                </a:solidFill>
                <a:sym typeface="Arial"/>
              </a:rPr>
              <a:t>e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Arial"/>
              </a:rPr>
              <a:t>l’immissione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di un </a:t>
            </a:r>
            <a:r>
              <a:rPr lang="en-US" sz="2000" dirty="0" err="1">
                <a:solidFill>
                  <a:srgbClr val="000000"/>
                </a:solidFill>
                <a:sym typeface="Arial"/>
              </a:rPr>
              <a:t>nome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Arial"/>
              </a:rPr>
              <a:t>utente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sym typeface="Arial"/>
              </a:rPr>
              <a:t>una</a:t>
            </a:r>
            <a:r>
              <a:rPr lang="en-US" sz="2000" dirty="0">
                <a:solidFill>
                  <a:srgbClr val="000000"/>
                </a:solidFill>
                <a:sym typeface="Arial"/>
              </a:rPr>
              <a:t> password.</a:t>
            </a:r>
            <a:endParaRPr sz="20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708298"/>
            <a:ext cx="5767650" cy="91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79;p2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" name="Google Shape;180;p2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81;p2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75;p23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9" name="Google Shape;176;p2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7;p2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Napoli</a:t>
            </a:r>
            <a:endParaRPr/>
          </a:p>
        </p:txBody>
      </p:sp>
      <p:cxnSp>
        <p:nvCxnSpPr>
          <p:cNvPr id="298" name="Google Shape;298;p35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9" y="1400175"/>
            <a:ext cx="649605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Potenza</a:t>
            </a:r>
            <a:endParaRPr/>
          </a:p>
        </p:txBody>
      </p:sp>
      <p:cxnSp>
        <p:nvCxnSpPr>
          <p:cNvPr id="306" name="Google Shape;306;p36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33" y="1629778"/>
            <a:ext cx="6326354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Roma</a:t>
            </a:r>
            <a:endParaRPr/>
          </a:p>
        </p:txBody>
      </p:sp>
      <p:cxnSp>
        <p:nvCxnSpPr>
          <p:cNvPr id="314" name="Google Shape;314;p37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1062038"/>
            <a:ext cx="513397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Torino</a:t>
            </a:r>
            <a:endParaRPr/>
          </a:p>
        </p:txBody>
      </p:sp>
      <p:cxnSp>
        <p:nvCxnSpPr>
          <p:cNvPr id="322" name="Google Shape;322;p38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9" y="1524000"/>
            <a:ext cx="62293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500"/>
              <a:buFont typeface="Calibri"/>
              <a:buNone/>
            </a:pPr>
            <a:r>
              <a:rPr lang="en-US" sz="11500"/>
              <a:t>FINE</a:t>
            </a:r>
            <a:endParaRPr/>
          </a:p>
        </p:txBody>
      </p:sp>
      <p:sp>
        <p:nvSpPr>
          <p:cNvPr id="330" name="Google Shape;330;p39"/>
          <p:cNvSpPr txBox="1"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Grazie per l’attenzione!!!!</a:t>
            </a:r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825570"/>
            <a:ext cx="3690938" cy="5206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69275" y="0"/>
            <a:ext cx="481806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600" dirty="0"/>
              <a:t>Parte </a:t>
            </a:r>
            <a:r>
              <a:rPr lang="en-US" sz="6600" dirty="0" err="1"/>
              <a:t>utente</a:t>
            </a:r>
            <a:endParaRPr dirty="0"/>
          </a:p>
        </p:txBody>
      </p:sp>
      <p:sp>
        <p:nvSpPr>
          <p:cNvPr id="118" name="Google Shape;118;p18"/>
          <p:cNvSpPr txBox="1"/>
          <p:nvPr/>
        </p:nvSpPr>
        <p:spPr>
          <a:xfrm>
            <a:off x="1014059" y="1453162"/>
            <a:ext cx="3911415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L’utente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avrá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disposizione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scelte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 la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prenotazione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viaggio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dove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immetterá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posizione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partenza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e la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destinazione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potrá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scegliere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vuole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effettuare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viaggio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piú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economico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piú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rapido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 Se la meta é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raggiungibile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l’output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restituisce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percorso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ottimale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base al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in base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distanza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infine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ci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sará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dell’hotel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conseguente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tragitto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ottimale.La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scelta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visualizzazione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prenotazioni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la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terza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chiusura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474" y="2324162"/>
            <a:ext cx="7029250" cy="328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79;p2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" name="Google Shape;180;p2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81;p2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175;p23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9" name="Google Shape;176;p2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7;p2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554258" y="642938"/>
            <a:ext cx="54150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600" dirty="0"/>
              <a:t>Parte </a:t>
            </a:r>
            <a:r>
              <a:rPr lang="en-US" sz="6600" dirty="0" err="1"/>
              <a:t>amministratore</a:t>
            </a:r>
            <a:br>
              <a:rPr lang="en-US" sz="1800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54258" y="2243138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rgbClr val="000000"/>
                </a:solidFill>
              </a:rPr>
              <a:t>L’amministratore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controlla</a:t>
            </a:r>
            <a:r>
              <a:rPr lang="en-US" sz="2000" dirty="0">
                <a:solidFill>
                  <a:srgbClr val="000000"/>
                </a:solidFill>
              </a:rPr>
              <a:t> se ci </a:t>
            </a:r>
            <a:r>
              <a:rPr lang="en-US" sz="2000" dirty="0" err="1">
                <a:solidFill>
                  <a:srgbClr val="000000"/>
                </a:solidFill>
              </a:rPr>
              <a:t>sono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stati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percorsi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che</a:t>
            </a:r>
            <a:r>
              <a:rPr lang="en-US" sz="2000" dirty="0">
                <a:solidFill>
                  <a:srgbClr val="000000"/>
                </a:solidFill>
              </a:rPr>
              <a:t> non </a:t>
            </a:r>
            <a:r>
              <a:rPr lang="en-US" sz="2000" dirty="0" err="1">
                <a:solidFill>
                  <a:srgbClr val="000000"/>
                </a:solidFill>
              </a:rPr>
              <a:t>sono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stati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accettati</a:t>
            </a:r>
            <a:r>
              <a:rPr lang="en-US" sz="2000" dirty="0">
                <a:solidFill>
                  <a:srgbClr val="000000"/>
                </a:solidFill>
              </a:rPr>
              <a:t> dal </a:t>
            </a:r>
            <a:r>
              <a:rPr lang="en-US" sz="2000" dirty="0" err="1">
                <a:solidFill>
                  <a:srgbClr val="000000"/>
                </a:solidFill>
              </a:rPr>
              <a:t>sistema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dirty="0" err="1">
                <a:solidFill>
                  <a:srgbClr val="000000"/>
                </a:solidFill>
              </a:rPr>
              <a:t>Sarà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dopo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una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decisione</a:t>
            </a:r>
            <a:r>
              <a:rPr lang="en-US" sz="2000" dirty="0">
                <a:solidFill>
                  <a:srgbClr val="000000"/>
                </a:solidFill>
              </a:rPr>
              <a:t> se </a:t>
            </a:r>
            <a:r>
              <a:rPr lang="en-US" sz="2000" dirty="0" err="1">
                <a:solidFill>
                  <a:srgbClr val="000000"/>
                </a:solidFill>
              </a:rPr>
              <a:t>inserire</a:t>
            </a:r>
            <a:r>
              <a:rPr lang="en-US" sz="2000" dirty="0">
                <a:solidFill>
                  <a:srgbClr val="000000"/>
                </a:solidFill>
              </a:rPr>
              <a:t> un </a:t>
            </a:r>
            <a:r>
              <a:rPr lang="en-US" sz="2000" dirty="0" err="1">
                <a:solidFill>
                  <a:srgbClr val="000000"/>
                </a:solidFill>
              </a:rPr>
              <a:t>collegamento</a:t>
            </a:r>
            <a:r>
              <a:rPr lang="en-US" sz="2000" dirty="0">
                <a:solidFill>
                  <a:srgbClr val="000000"/>
                </a:solidFill>
              </a:rPr>
              <a:t> per </a:t>
            </a:r>
            <a:r>
              <a:rPr lang="en-US" sz="2000" dirty="0" err="1">
                <a:solidFill>
                  <a:srgbClr val="000000"/>
                </a:solidFill>
              </a:rPr>
              <a:t>quella</a:t>
            </a:r>
            <a:r>
              <a:rPr lang="en-US" sz="2000" dirty="0">
                <a:solidFill>
                  <a:srgbClr val="000000"/>
                </a:solidFill>
              </a:rPr>
              <a:t> meta </a:t>
            </a:r>
            <a:r>
              <a:rPr lang="en-US" sz="2000" dirty="0" err="1">
                <a:solidFill>
                  <a:srgbClr val="000000"/>
                </a:solidFill>
              </a:rPr>
              <a:t>oppure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eliminarla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completamente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sz="20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849" y="2457450"/>
            <a:ext cx="7115176" cy="353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 rot="5809828">
            <a:off x="8505768" y="2646663"/>
            <a:ext cx="2253723" cy="3938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320416" y="208214"/>
            <a:ext cx="33492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All’amministratore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verrá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notificato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ad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ogni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avvio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programma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se un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utente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ha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cercato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prenotare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viaggio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in cui la meta non é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raggiungibile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179;p2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" name="Google Shape;180;p2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1;p2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175;p23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1" name="Google Shape;176;p2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7;p2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6" name="Google Shape;136;p20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Scelte Implementative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Conservazione dei dati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136429" y="2278173"/>
            <a:ext cx="6467867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Per la conservazione dei dati, ovvero dove sono salvati gli utenti, i vari grafi e i nodi e gli archi dei relativi grafi, abbiamo optato per l’utilizzo di un database (SQLite). Abbiamo deciso di utilizzare ciò e non i file per avere dei dati persistenti piú semplici da manipolare.</a:t>
            </a:r>
            <a:endParaRPr sz="2400"/>
          </a:p>
        </p:txBody>
      </p:sp>
      <p:sp>
        <p:nvSpPr>
          <p:cNvPr id="150" name="Google Shape;150;p21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16869" y="2857501"/>
            <a:ext cx="737233" cy="11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Ricerca degli utenti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0198657" y="1"/>
            <a:ext cx="1155142" cy="625027"/>
          </a:xfrm>
          <a:custGeom>
            <a:avLst/>
            <a:gdLst/>
            <a:ahLst/>
            <a:cxnLst/>
            <a:rect l="l" t="t" r="r" b="b"/>
            <a:pathLst>
              <a:path w="1155142" h="625027" extrusionOk="0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3933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 la ricerca degli utenti abbiamo deciso di usare un albero binario di ricerca bilanciato creato opportunamente da un array ordinato. La scelta dell’utilizzo di questa struttura dati é stata presa per avere una velocitá di ricerca pari a O(logn).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87184" y="1925433"/>
            <a:ext cx="3781051" cy="23631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6749602" y="1"/>
            <a:ext cx="2066948" cy="1621879"/>
          </a:xfrm>
          <a:custGeom>
            <a:avLst/>
            <a:gdLst/>
            <a:ahLst/>
            <a:cxnLst/>
            <a:rect l="l" t="t" r="r" b="b"/>
            <a:pathLst>
              <a:path w="2066948" h="1621879" extrusionOk="0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>
            <a:off x="12138745" y="1027906"/>
            <a:ext cx="0" cy="1597708"/>
          </a:xfrm>
          <a:prstGeom prst="straightConnector1">
            <a:avLst/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2"/>
          <p:cNvSpPr/>
          <p:nvPr/>
        </p:nvSpPr>
        <p:spPr>
          <a:xfrm rot="-1136562">
            <a:off x="7456580" y="5166682"/>
            <a:ext cx="1835725" cy="2024785"/>
          </a:xfrm>
          <a:custGeom>
            <a:avLst/>
            <a:gdLst/>
            <a:ahLst/>
            <a:cxnLst/>
            <a:rect l="l" t="t" r="r" b="b"/>
            <a:pathLst>
              <a:path w="1835725" h="2024785" extrusionOk="0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6809527" y="6033795"/>
            <a:ext cx="1991064" cy="824205"/>
          </a:xfrm>
          <a:custGeom>
            <a:avLst/>
            <a:gdLst/>
            <a:ahLst/>
            <a:cxnLst/>
            <a:rect l="l" t="t" r="r" b="b"/>
            <a:pathLst>
              <a:path w="1991064" h="824205" extrusionOk="0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10851696" y="5519196"/>
            <a:ext cx="1340305" cy="1338805"/>
          </a:xfrm>
          <a:custGeom>
            <a:avLst/>
            <a:gdLst/>
            <a:ahLst/>
            <a:cxnLst/>
            <a:rect l="l" t="t" r="r" b="b"/>
            <a:pathLst>
              <a:path w="1340305" h="1338805" extrusionOk="0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Rappresentazione delle mappe degli aeroporti, dei treni e delle città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Per la rappresentazione degli aeroporti, dei treni e delle varie città abbiamo usato i grafi per ovviamente la ricerca del percorso minimo e anche perché la traccia richiedeva l’uso di essi.</a:t>
            </a:r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6" name="Google Shape;176;p2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3" descr="Immagine che contiene testo, orologio, clipart&#10;&#10;Descrizione generata automaticament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95320" y="2103597"/>
            <a:ext cx="6253212" cy="37206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0" name="Google Shape;180;p2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1953768" y="0"/>
            <a:ext cx="8284464" cy="6858000"/>
          </a:xfrm>
          <a:custGeom>
            <a:avLst/>
            <a:gdLst/>
            <a:ahLst/>
            <a:cxnLst/>
            <a:rect l="l" t="t" r="r" b="b"/>
            <a:pathLst>
              <a:path w="8284464" h="6858000" extrusionOk="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2118360" y="0"/>
            <a:ext cx="7955280" cy="6858000"/>
          </a:xfrm>
          <a:custGeom>
            <a:avLst/>
            <a:gdLst/>
            <a:ahLst/>
            <a:cxnLst/>
            <a:rect l="l" t="t" r="r" b="b"/>
            <a:pathLst>
              <a:path w="7955280" h="6858000" extrusionOk="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C0C0C"/>
                </a:solidFill>
              </a:rPr>
              <a:t>DIVISIONE DEL LAVORO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562</Words>
  <Application>Microsoft Office PowerPoint</Application>
  <PresentationFormat>Widescreen</PresentationFormat>
  <Paragraphs>55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Tema di Office</vt:lpstr>
      <vt:lpstr>Tema di Office</vt:lpstr>
      <vt:lpstr>PROGETTO LASD: AGENZIA DI VIAGGIO GRUPPO 2 Fatto da  Marco Pastore, Carmine Mascia e Alessandro Mauriello</vt:lpstr>
      <vt:lpstr>Funzionamento del sistema </vt:lpstr>
      <vt:lpstr>Parte utente</vt:lpstr>
      <vt:lpstr>Parte amministratore </vt:lpstr>
      <vt:lpstr>Scelte Implementative</vt:lpstr>
      <vt:lpstr>Conservazione dei dati</vt:lpstr>
      <vt:lpstr>Ricerca degli utenti</vt:lpstr>
      <vt:lpstr>Rappresentazione delle mappe degli aeroporti, dei treni e delle città</vt:lpstr>
      <vt:lpstr>DIVISIONE DEL LAVORO</vt:lpstr>
      <vt:lpstr>Alessandro Mauriello</vt:lpstr>
      <vt:lpstr>Carmine ,Mascia</vt:lpstr>
      <vt:lpstr>Marco Pastore</vt:lpstr>
      <vt:lpstr>Grafi Utilizzati</vt:lpstr>
      <vt:lpstr>Presentazione standard di PowerPoint</vt:lpstr>
      <vt:lpstr>Aeroporti</vt:lpstr>
      <vt:lpstr>Treni</vt:lpstr>
      <vt:lpstr>Bankok</vt:lpstr>
      <vt:lpstr>Corfù</vt:lpstr>
      <vt:lpstr>Milano</vt:lpstr>
      <vt:lpstr>Napoli</vt:lpstr>
      <vt:lpstr>Potenza</vt:lpstr>
      <vt:lpstr>Roma</vt:lpstr>
      <vt:lpstr>Torino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LASD: AGENZIA DI VIAGGIO GRUPPO 2 Fatto da  Marco Pastore, Carmine Mascia e Alessandro Mauriello</dc:title>
  <dc:creator>Carmine Mascia</dc:creator>
  <cp:lastModifiedBy>Marco Pastore</cp:lastModifiedBy>
  <cp:revision>13</cp:revision>
  <dcterms:modified xsi:type="dcterms:W3CDTF">2022-06-07T07:49:23Z</dcterms:modified>
</cp:coreProperties>
</file>