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Montserrat Medium" panose="00000600000000000000" pitchFamily="2" charset="0"/>
      <p:regular r:id="rId11"/>
    </p:embeddedFont>
  </p:embeddedFontLst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3" d="100"/>
          <a:sy n="93" d="100"/>
        </p:scale>
        <p:origin x="5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2510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49260" y="2727008"/>
            <a:ext cx="7645479" cy="14270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Sistema Experto con Lógica Difusa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49260" y="4475202"/>
            <a:ext cx="7645479" cy="10272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Exploraremos el mundo de los sistemas expertos. Veremos cómo la </a:t>
            </a:r>
            <a:r>
              <a:rPr lang="en-US" sz="1650" dirty="0" err="1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lógica</a:t>
            </a: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 </a:t>
            </a:r>
            <a:r>
              <a:rPr lang="en-US" sz="1650" dirty="0" err="1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difusa</a:t>
            </a: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 potencia su capacidad. Acompáñanos en este viaje de conocimiento.</a:t>
            </a:r>
            <a:endParaRPr lang="en-US" sz="1650" dirty="0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0FCE75AD-55CE-B910-FC5A-1AE840B91E7C}"/>
              </a:ext>
            </a:extLst>
          </p:cNvPr>
          <p:cNvSpPr/>
          <p:nvPr/>
        </p:nvSpPr>
        <p:spPr>
          <a:xfrm>
            <a:off x="646519" y="7134498"/>
            <a:ext cx="7645479" cy="560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MARCO ANTONIO RAFAEL PATRON / TPICOS DE IA</a:t>
            </a:r>
            <a:endParaRPr lang="en-US" sz="165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7C0ED46-2E85-D60A-EF47-AD8F71FB2C70}"/>
              </a:ext>
            </a:extLst>
          </p:cNvPr>
          <p:cNvSpPr/>
          <p:nvPr/>
        </p:nvSpPr>
        <p:spPr>
          <a:xfrm>
            <a:off x="0" y="7448764"/>
            <a:ext cx="14630400" cy="780836"/>
          </a:xfrm>
          <a:prstGeom prst="rect">
            <a:avLst/>
          </a:prstGeom>
          <a:solidFill>
            <a:srgbClr val="7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49260" y="2594967"/>
            <a:ext cx="7850624" cy="713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¿Qué es un Sistema Experto?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49260" y="3843695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Características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49260" y="4414599"/>
            <a:ext cx="4028599" cy="10272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s-MX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Utilizan una base de conocimientos especializada.</a:t>
            </a:r>
          </a:p>
          <a:p>
            <a:pPr marL="0" indent="0">
              <a:lnSpc>
                <a:spcPts val="2650"/>
              </a:lnSpc>
              <a:buNone/>
            </a:pPr>
            <a:r>
              <a:rPr lang="es-MX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Analizan información para proporcionar soluciones.</a:t>
            </a:r>
          </a:p>
          <a:p>
            <a:pPr marL="0" indent="0">
              <a:lnSpc>
                <a:spcPts val="2650"/>
              </a:lnSpc>
              <a:buNone/>
            </a:pPr>
            <a:r>
              <a:rPr lang="es-MX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Pueden ser basados en reglas, casos o modelos.</a:t>
            </a:r>
            <a:endParaRPr lang="en-US" sz="1650" dirty="0"/>
          </a:p>
        </p:txBody>
      </p:sp>
      <p:sp>
        <p:nvSpPr>
          <p:cNvPr id="5" name="Text 3"/>
          <p:cNvSpPr/>
          <p:nvPr/>
        </p:nvSpPr>
        <p:spPr>
          <a:xfrm>
            <a:off x="5307687" y="3843695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Beneficios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07687" y="4414599"/>
            <a:ext cx="4028599" cy="10272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Toma de decisiones consistente y eficiente. Reducción de errores humanos.</a:t>
            </a:r>
            <a:endParaRPr lang="en-US" sz="1650" dirty="0"/>
          </a:p>
        </p:txBody>
      </p:sp>
      <p:sp>
        <p:nvSpPr>
          <p:cNvPr id="7" name="Text 5"/>
          <p:cNvSpPr/>
          <p:nvPr/>
        </p:nvSpPr>
        <p:spPr>
          <a:xfrm>
            <a:off x="9866114" y="3843695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Aplicaciones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66114" y="4414599"/>
            <a:ext cx="4028599" cy="18012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s-MX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Diagnóstico médico </a:t>
            </a:r>
          </a:p>
          <a:p>
            <a:pPr marL="0" indent="0">
              <a:lnSpc>
                <a:spcPts val="2650"/>
              </a:lnSpc>
              <a:buNone/>
            </a:pPr>
            <a:r>
              <a:rPr lang="es-MX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Ingeniería</a:t>
            </a:r>
          </a:p>
          <a:p>
            <a:pPr marL="0" indent="0">
              <a:lnSpc>
                <a:spcPts val="2650"/>
              </a:lnSpc>
              <a:buNone/>
            </a:pPr>
            <a:r>
              <a:rPr lang="es-MX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 Detección de fraudes</a:t>
            </a:r>
          </a:p>
          <a:p>
            <a:pPr marL="0" indent="0">
              <a:lnSpc>
                <a:spcPts val="2650"/>
              </a:lnSpc>
              <a:buNone/>
            </a:pPr>
            <a:r>
              <a:rPr lang="es-MX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Finanzas</a:t>
            </a:r>
          </a:p>
          <a:p>
            <a:pPr marL="0" indent="0">
              <a:lnSpc>
                <a:spcPts val="2650"/>
              </a:lnSpc>
              <a:buNone/>
            </a:pPr>
            <a:r>
              <a:rPr lang="es-MX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Vehículos electrónicos</a:t>
            </a:r>
            <a:endParaRPr lang="en-US" sz="165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211873D-3770-C3C7-B369-3A499D470815}"/>
              </a:ext>
            </a:extLst>
          </p:cNvPr>
          <p:cNvSpPr/>
          <p:nvPr/>
        </p:nvSpPr>
        <p:spPr>
          <a:xfrm>
            <a:off x="0" y="7448764"/>
            <a:ext cx="14630400" cy="780836"/>
          </a:xfrm>
          <a:prstGeom prst="rect">
            <a:avLst/>
          </a:prstGeom>
          <a:solidFill>
            <a:srgbClr val="7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35660" y="1535430"/>
            <a:ext cx="7645479" cy="14270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Fundamentos de la Lógica Difusa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35660" y="3283625"/>
            <a:ext cx="3715703" cy="1940600"/>
          </a:xfrm>
          <a:prstGeom prst="roundRect">
            <a:avLst>
              <a:gd name="adj" fmla="val 1655"/>
            </a:avLst>
          </a:prstGeom>
          <a:solidFill>
            <a:srgbClr val="4D1529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5" name="Text 2"/>
          <p:cNvSpPr/>
          <p:nvPr/>
        </p:nvSpPr>
        <p:spPr>
          <a:xfrm>
            <a:off x="6449735" y="3497699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Conjuntos Difusos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449735" y="3982879"/>
            <a:ext cx="3287554" cy="10272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Grados de pertenencia flexibles. Representación de la incertidumbre.</a:t>
            </a:r>
            <a:endParaRPr lang="en-US" sz="1650" dirty="0"/>
          </a:p>
        </p:txBody>
      </p:sp>
      <p:sp>
        <p:nvSpPr>
          <p:cNvPr id="7" name="Shape 4"/>
          <p:cNvSpPr/>
          <p:nvPr/>
        </p:nvSpPr>
        <p:spPr>
          <a:xfrm>
            <a:off x="10165437" y="3283625"/>
            <a:ext cx="3715703" cy="1940600"/>
          </a:xfrm>
          <a:prstGeom prst="roundRect">
            <a:avLst>
              <a:gd name="adj" fmla="val 1655"/>
            </a:avLst>
          </a:prstGeom>
          <a:solidFill>
            <a:srgbClr val="4D1529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8" name="Text 5"/>
          <p:cNvSpPr/>
          <p:nvPr/>
        </p:nvSpPr>
        <p:spPr>
          <a:xfrm>
            <a:off x="10379512" y="3497699"/>
            <a:ext cx="3034308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Variables Lingüísticas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379512" y="3982879"/>
            <a:ext cx="3287554" cy="10272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Términos descriptivos como "alto" o "bajo". Permiten la expresión natural.</a:t>
            </a:r>
            <a:endParaRPr lang="en-US" sz="1650" dirty="0"/>
          </a:p>
        </p:txBody>
      </p:sp>
      <p:sp>
        <p:nvSpPr>
          <p:cNvPr id="10" name="Shape 7"/>
          <p:cNvSpPr/>
          <p:nvPr/>
        </p:nvSpPr>
        <p:spPr>
          <a:xfrm>
            <a:off x="6235660" y="5438299"/>
            <a:ext cx="7645479" cy="1255752"/>
          </a:xfrm>
          <a:prstGeom prst="roundRect">
            <a:avLst>
              <a:gd name="adj" fmla="val 2557"/>
            </a:avLst>
          </a:prstGeom>
          <a:solidFill>
            <a:srgbClr val="4D1529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11" name="Text 8"/>
          <p:cNvSpPr/>
          <p:nvPr/>
        </p:nvSpPr>
        <p:spPr>
          <a:xfrm>
            <a:off x="6449735" y="5652373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Operaciones Difusas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449735" y="6137553"/>
            <a:ext cx="7217331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Unión, intersección y negación. Adaptadas a la </a:t>
            </a:r>
            <a:r>
              <a:rPr lang="en-US" sz="1650" dirty="0" err="1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lógica</a:t>
            </a: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 </a:t>
            </a:r>
            <a:r>
              <a:rPr lang="en-US" sz="1650" dirty="0" err="1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difusa</a:t>
            </a: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.</a:t>
            </a:r>
            <a:endParaRPr lang="en-US" sz="1650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F12CD09-5618-7DBF-5C94-DE3AE103BE36}"/>
              </a:ext>
            </a:extLst>
          </p:cNvPr>
          <p:cNvSpPr/>
          <p:nvPr/>
        </p:nvSpPr>
        <p:spPr>
          <a:xfrm>
            <a:off x="0" y="7448764"/>
            <a:ext cx="14630400" cy="780836"/>
          </a:xfrm>
          <a:prstGeom prst="rect">
            <a:avLst/>
          </a:prstGeom>
          <a:solidFill>
            <a:srgbClr val="7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49260" y="671512"/>
            <a:ext cx="7645479" cy="14270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Integrando Lógica Difusa en Sistemas Expertos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260" y="2419707"/>
            <a:ext cx="1070491" cy="128456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140863" y="2633782"/>
            <a:ext cx="3186232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Definición de Variables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2140863" y="3118961"/>
            <a:ext cx="6253877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Identificar las variables relevantes.</a:t>
            </a:r>
            <a:endParaRPr lang="en-US" sz="16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260" y="3704273"/>
            <a:ext cx="1070491" cy="128456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140863" y="3918347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Creación de Reglas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2140863" y="4403527"/>
            <a:ext cx="6253877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Establecer relaciones difusas.</a:t>
            </a:r>
            <a:endParaRPr lang="en-US" sz="16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260" y="4988838"/>
            <a:ext cx="1070491" cy="128456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140863" y="5202912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Inferencia Difusa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2140863" y="5688092"/>
            <a:ext cx="6253877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Aplicar reglas a datos de entrada.</a:t>
            </a:r>
            <a:endParaRPr lang="en-US" sz="16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260" y="6273403"/>
            <a:ext cx="1070491" cy="1284565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2140863" y="6487478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 err="1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Defuzzificación</a:t>
            </a:r>
            <a:endParaRPr lang="en-US" sz="2200" dirty="0"/>
          </a:p>
        </p:txBody>
      </p:sp>
      <p:sp>
        <p:nvSpPr>
          <p:cNvPr id="15" name="Text 8"/>
          <p:cNvSpPr/>
          <p:nvPr/>
        </p:nvSpPr>
        <p:spPr>
          <a:xfrm>
            <a:off x="2140863" y="6972657"/>
            <a:ext cx="6253877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Obtener un valor concreto.</a:t>
            </a:r>
            <a:endParaRPr lang="en-US" sz="1650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E6CDAB9E-DDF0-7E90-E132-CC91936EC7D8}"/>
              </a:ext>
            </a:extLst>
          </p:cNvPr>
          <p:cNvSpPr/>
          <p:nvPr/>
        </p:nvSpPr>
        <p:spPr>
          <a:xfrm>
            <a:off x="0" y="7448764"/>
            <a:ext cx="14630400" cy="780836"/>
          </a:xfrm>
          <a:prstGeom prst="rect">
            <a:avLst/>
          </a:prstGeom>
          <a:solidFill>
            <a:srgbClr val="7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Text 7">
            <a:extLst>
              <a:ext uri="{FF2B5EF4-FFF2-40B4-BE49-F238E27FC236}">
                <a16:creationId xmlns:a16="http://schemas.microsoft.com/office/drawing/2014/main" id="{10D56F88-5B5C-E237-8C4A-476EC18D93C6}"/>
              </a:ext>
            </a:extLst>
          </p:cNvPr>
          <p:cNvSpPr/>
          <p:nvPr/>
        </p:nvSpPr>
        <p:spPr>
          <a:xfrm>
            <a:off x="8895735" y="200584"/>
            <a:ext cx="4767713" cy="22144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400" b="1" dirty="0" err="1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Defuzzificación</a:t>
            </a:r>
            <a:r>
              <a:rPr lang="en-US" sz="14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:</a:t>
            </a:r>
          </a:p>
          <a:p>
            <a:pPr marL="0" indent="0" algn="just">
              <a:lnSpc>
                <a:spcPts val="2800"/>
              </a:lnSpc>
              <a:buNone/>
            </a:pPr>
            <a:r>
              <a:rPr lang="es-MX" sz="14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Es la operación que coordina los valores difusos, </a:t>
            </a:r>
          </a:p>
          <a:p>
            <a:pPr marL="0" indent="0" algn="just">
              <a:lnSpc>
                <a:spcPts val="2800"/>
              </a:lnSpc>
              <a:buNone/>
            </a:pPr>
            <a:r>
              <a:rPr lang="es-MX" sz="14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resultantes de la inferencia, para dar un valor </a:t>
            </a:r>
          </a:p>
          <a:p>
            <a:pPr marL="0" indent="0" algn="just">
              <a:lnSpc>
                <a:spcPts val="2800"/>
              </a:lnSpc>
              <a:buNone/>
            </a:pPr>
            <a:r>
              <a:rPr lang="es-MX" sz="14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numérico concreto a la salida como era nuestro interés. </a:t>
            </a:r>
          </a:p>
          <a:p>
            <a:pPr marL="0" indent="0" algn="just">
              <a:lnSpc>
                <a:spcPts val="2800"/>
              </a:lnSpc>
              <a:buNone/>
            </a:pPr>
            <a:r>
              <a:rPr lang="es-MX" sz="14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Propiedad que lo caracteriza y una función de pertenencia al mismo.</a:t>
            </a:r>
            <a:endParaRPr lang="en-US" sz="1400" b="1" dirty="0">
              <a:solidFill>
                <a:srgbClr val="F4CAB8"/>
              </a:solidFill>
              <a:latin typeface="Brygada 1918 Bold" pitchFamily="34" charset="0"/>
              <a:ea typeface="Brygada 1918 Bold" pitchFamily="34" charset="-122"/>
              <a:cs typeface="Brygada 1918 Bold" pitchFamily="34" charset="-120"/>
            </a:endParaRPr>
          </a:p>
          <a:p>
            <a:pPr marL="0" indent="0" algn="l">
              <a:lnSpc>
                <a:spcPts val="2800"/>
              </a:lnSpc>
              <a:buNone/>
            </a:pPr>
            <a:endParaRPr lang="en-US" sz="2200" dirty="0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DE4FDCF-E485-FE33-F49F-180B9E14BD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4030" y="3637233"/>
            <a:ext cx="6267110" cy="24602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35660" y="1499711"/>
            <a:ext cx="6771323" cy="713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Diseño de Reglas Difusas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541532" y="2534364"/>
            <a:ext cx="30480" cy="4195405"/>
          </a:xfrm>
          <a:prstGeom prst="roundRect">
            <a:avLst>
              <a:gd name="adj" fmla="val 105366"/>
            </a:avLst>
          </a:prstGeom>
          <a:solidFill>
            <a:srgbClr val="662E42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5" name="Shape 2"/>
          <p:cNvSpPr/>
          <p:nvPr/>
        </p:nvSpPr>
        <p:spPr>
          <a:xfrm>
            <a:off x="6767155" y="3000851"/>
            <a:ext cx="749260" cy="30480"/>
          </a:xfrm>
          <a:prstGeom prst="roundRect">
            <a:avLst>
              <a:gd name="adj" fmla="val 105366"/>
            </a:avLst>
          </a:prstGeom>
          <a:solidFill>
            <a:srgbClr val="662E42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6" name="Shape 3"/>
          <p:cNvSpPr/>
          <p:nvPr/>
        </p:nvSpPr>
        <p:spPr>
          <a:xfrm>
            <a:off x="6315908" y="2775228"/>
            <a:ext cx="481727" cy="481727"/>
          </a:xfrm>
          <a:prstGeom prst="roundRect">
            <a:avLst>
              <a:gd name="adj" fmla="val 6667"/>
            </a:avLst>
          </a:prstGeom>
          <a:solidFill>
            <a:srgbClr val="4D1529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7" name="Text 4"/>
          <p:cNvSpPr/>
          <p:nvPr/>
        </p:nvSpPr>
        <p:spPr>
          <a:xfrm>
            <a:off x="6471047" y="2844760"/>
            <a:ext cx="171331" cy="3425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1</a:t>
            </a:r>
            <a:endParaRPr lang="en-US" sz="2650" dirty="0"/>
          </a:p>
        </p:txBody>
      </p:sp>
      <p:sp>
        <p:nvSpPr>
          <p:cNvPr id="8" name="Text 5"/>
          <p:cNvSpPr/>
          <p:nvPr/>
        </p:nvSpPr>
        <p:spPr>
          <a:xfrm>
            <a:off x="7734300" y="2748439"/>
            <a:ext cx="3034308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Variables Lingüísticas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734300" y="3233618"/>
            <a:ext cx="6146840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Definir términos como "caliente" o "frío".</a:t>
            </a:r>
            <a:endParaRPr lang="en-US" sz="1650" dirty="0"/>
          </a:p>
        </p:txBody>
      </p:sp>
      <p:sp>
        <p:nvSpPr>
          <p:cNvPr id="10" name="Shape 7"/>
          <p:cNvSpPr/>
          <p:nvPr/>
        </p:nvSpPr>
        <p:spPr>
          <a:xfrm>
            <a:off x="6767155" y="4470678"/>
            <a:ext cx="749260" cy="30480"/>
          </a:xfrm>
          <a:prstGeom prst="roundRect">
            <a:avLst>
              <a:gd name="adj" fmla="val 105366"/>
            </a:avLst>
          </a:prstGeom>
          <a:solidFill>
            <a:srgbClr val="662E42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11" name="Shape 8"/>
          <p:cNvSpPr/>
          <p:nvPr/>
        </p:nvSpPr>
        <p:spPr>
          <a:xfrm>
            <a:off x="6315908" y="4245054"/>
            <a:ext cx="481727" cy="481727"/>
          </a:xfrm>
          <a:prstGeom prst="roundRect">
            <a:avLst>
              <a:gd name="adj" fmla="val 6667"/>
            </a:avLst>
          </a:prstGeom>
          <a:solidFill>
            <a:srgbClr val="4D1529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12" name="Text 9"/>
          <p:cNvSpPr/>
          <p:nvPr/>
        </p:nvSpPr>
        <p:spPr>
          <a:xfrm>
            <a:off x="6459141" y="4314587"/>
            <a:ext cx="195263" cy="3425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2</a:t>
            </a:r>
            <a:endParaRPr lang="en-US" sz="2650" dirty="0"/>
          </a:p>
        </p:txBody>
      </p:sp>
      <p:sp>
        <p:nvSpPr>
          <p:cNvPr id="13" name="Text 10"/>
          <p:cNvSpPr/>
          <p:nvPr/>
        </p:nvSpPr>
        <p:spPr>
          <a:xfrm>
            <a:off x="7734300" y="4218265"/>
            <a:ext cx="3524131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Funciones de Pertenencia</a:t>
            </a:r>
            <a:endParaRPr lang="en-US" sz="2200" dirty="0"/>
          </a:p>
        </p:txBody>
      </p:sp>
      <p:sp>
        <p:nvSpPr>
          <p:cNvPr id="14" name="Text 11"/>
          <p:cNvSpPr/>
          <p:nvPr/>
        </p:nvSpPr>
        <p:spPr>
          <a:xfrm>
            <a:off x="7734300" y="4703445"/>
            <a:ext cx="6146840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Asignar grados de pertenencia.</a:t>
            </a:r>
            <a:endParaRPr lang="en-US" sz="1650" dirty="0"/>
          </a:p>
        </p:txBody>
      </p:sp>
      <p:sp>
        <p:nvSpPr>
          <p:cNvPr id="15" name="Shape 12"/>
          <p:cNvSpPr/>
          <p:nvPr/>
        </p:nvSpPr>
        <p:spPr>
          <a:xfrm>
            <a:off x="6767155" y="5940504"/>
            <a:ext cx="749260" cy="30480"/>
          </a:xfrm>
          <a:prstGeom prst="roundRect">
            <a:avLst>
              <a:gd name="adj" fmla="val 105366"/>
            </a:avLst>
          </a:prstGeom>
          <a:solidFill>
            <a:srgbClr val="662E42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16" name="Shape 13"/>
          <p:cNvSpPr/>
          <p:nvPr/>
        </p:nvSpPr>
        <p:spPr>
          <a:xfrm>
            <a:off x="6315908" y="5714881"/>
            <a:ext cx="481727" cy="481727"/>
          </a:xfrm>
          <a:prstGeom prst="roundRect">
            <a:avLst>
              <a:gd name="adj" fmla="val 6667"/>
            </a:avLst>
          </a:prstGeom>
          <a:solidFill>
            <a:srgbClr val="4D1529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17" name="Text 14"/>
          <p:cNvSpPr/>
          <p:nvPr/>
        </p:nvSpPr>
        <p:spPr>
          <a:xfrm>
            <a:off x="6452235" y="5784413"/>
            <a:ext cx="208955" cy="3425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3</a:t>
            </a:r>
            <a:endParaRPr lang="en-US" sz="2650" dirty="0"/>
          </a:p>
        </p:txBody>
      </p:sp>
      <p:sp>
        <p:nvSpPr>
          <p:cNvPr id="18" name="Text 15"/>
          <p:cNvSpPr/>
          <p:nvPr/>
        </p:nvSpPr>
        <p:spPr>
          <a:xfrm>
            <a:off x="7734300" y="5688092"/>
            <a:ext cx="3783030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Reglas  if-then(Si-</a:t>
            </a:r>
            <a:r>
              <a:rPr lang="en-US" sz="2200" b="1" dirty="0" err="1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entonces</a:t>
            </a: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)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7734300" y="6173272"/>
            <a:ext cx="6146840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Conectar variables y funciones.</a:t>
            </a:r>
            <a:endParaRPr lang="en-US" sz="1650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487CF298-242C-7C64-02ED-E2E7E5041386}"/>
              </a:ext>
            </a:extLst>
          </p:cNvPr>
          <p:cNvSpPr/>
          <p:nvPr/>
        </p:nvSpPr>
        <p:spPr>
          <a:xfrm>
            <a:off x="0" y="7448764"/>
            <a:ext cx="14630400" cy="780836"/>
          </a:xfrm>
          <a:prstGeom prst="rect">
            <a:avLst/>
          </a:prstGeom>
          <a:solidFill>
            <a:srgbClr val="7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8B11BF0C-16A4-6FE8-38C8-D3D73F448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63" y="1952849"/>
            <a:ext cx="5781812" cy="432390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49260" y="1245870"/>
            <a:ext cx="10323314" cy="713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Ejemplo Práctico: Diagnóstico Médico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841421" y="3042404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Síntomas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49260" y="3527584"/>
            <a:ext cx="3946803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Datos de entrada del paciente.</a:t>
            </a:r>
            <a:endParaRPr lang="en-US" sz="16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7175" y="2387560"/>
            <a:ext cx="4596051" cy="459605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6323231" y="3155335"/>
            <a:ext cx="133826" cy="4281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350"/>
              </a:lnSpc>
              <a:buNone/>
            </a:pPr>
            <a:r>
              <a:rPr lang="en-US" sz="21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1</a:t>
            </a:r>
            <a:endParaRPr lang="en-US" sz="2100" dirty="0"/>
          </a:p>
        </p:txBody>
      </p:sp>
      <p:sp>
        <p:nvSpPr>
          <p:cNvPr id="7" name="Text 4"/>
          <p:cNvSpPr/>
          <p:nvPr/>
        </p:nvSpPr>
        <p:spPr>
          <a:xfrm>
            <a:off x="9934337" y="2871192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Reglas Difusas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9934337" y="3356372"/>
            <a:ext cx="3946803" cy="684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Relacionan síntomas con enfermedades.</a:t>
            </a:r>
            <a:endParaRPr lang="en-US" sz="165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7175" y="2387560"/>
            <a:ext cx="4596051" cy="4596051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8554938" y="3546455"/>
            <a:ext cx="152519" cy="4281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350"/>
              </a:lnSpc>
              <a:buNone/>
            </a:pPr>
            <a:r>
              <a:rPr lang="en-US" sz="21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2</a:t>
            </a:r>
            <a:endParaRPr lang="en-US" sz="2100" dirty="0"/>
          </a:p>
        </p:txBody>
      </p:sp>
      <p:sp>
        <p:nvSpPr>
          <p:cNvPr id="11" name="Text 7"/>
          <p:cNvSpPr/>
          <p:nvPr/>
        </p:nvSpPr>
        <p:spPr>
          <a:xfrm>
            <a:off x="9934337" y="5501045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Diagnóstico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9934337" y="5986224"/>
            <a:ext cx="3946803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Enfermedad más probable.</a:t>
            </a:r>
            <a:endParaRPr lang="en-US" sz="1650" dirty="0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7175" y="2387560"/>
            <a:ext cx="4596051" cy="4596051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8158460" y="5787450"/>
            <a:ext cx="163235" cy="4281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350"/>
              </a:lnSpc>
              <a:buNone/>
            </a:pPr>
            <a:r>
              <a:rPr lang="en-US" sz="21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3</a:t>
            </a:r>
            <a:endParaRPr lang="en-US" sz="2100" dirty="0"/>
          </a:p>
        </p:txBody>
      </p:sp>
      <p:sp>
        <p:nvSpPr>
          <p:cNvPr id="15" name="Text 10"/>
          <p:cNvSpPr/>
          <p:nvPr/>
        </p:nvSpPr>
        <p:spPr>
          <a:xfrm>
            <a:off x="1841421" y="5329833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Tratamiento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749260" y="5815013"/>
            <a:ext cx="3946803" cy="684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Recomendaciones basadas en el diagnóstico.</a:t>
            </a:r>
            <a:endParaRPr lang="en-US" sz="1650" dirty="0"/>
          </a:p>
        </p:txBody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7175" y="2387560"/>
            <a:ext cx="4596051" cy="4596051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5914727" y="5396329"/>
            <a:ext cx="168593" cy="4281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350"/>
              </a:lnSpc>
              <a:buNone/>
            </a:pPr>
            <a:r>
              <a:rPr lang="en-US" sz="21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4</a:t>
            </a:r>
            <a:endParaRPr lang="en-US" sz="2100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1DD01041-9846-9ADB-12EC-ACC16D418EAF}"/>
              </a:ext>
            </a:extLst>
          </p:cNvPr>
          <p:cNvSpPr/>
          <p:nvPr/>
        </p:nvSpPr>
        <p:spPr>
          <a:xfrm>
            <a:off x="0" y="7448764"/>
            <a:ext cx="14630400" cy="780836"/>
          </a:xfrm>
          <a:prstGeom prst="rect">
            <a:avLst/>
          </a:prstGeom>
          <a:solidFill>
            <a:srgbClr val="7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676287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49260" y="4230172"/>
            <a:ext cx="11256526" cy="713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Ventajas y Desafíos de Usar Lógica Difusa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49260" y="5505688"/>
            <a:ext cx="481727" cy="481727"/>
          </a:xfrm>
          <a:prstGeom prst="roundRect">
            <a:avLst>
              <a:gd name="adj" fmla="val 6667"/>
            </a:avLst>
          </a:prstGeom>
          <a:solidFill>
            <a:srgbClr val="4D1529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5" name="Text 2"/>
          <p:cNvSpPr/>
          <p:nvPr/>
        </p:nvSpPr>
        <p:spPr>
          <a:xfrm>
            <a:off x="904399" y="5575221"/>
            <a:ext cx="171331" cy="3425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445062" y="5505688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Ventajas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445062" y="5990868"/>
            <a:ext cx="3538776" cy="684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Manejo de incertidumbre y vaguedad. Mayor flexibilidad.</a:t>
            </a:r>
            <a:endParaRPr lang="en-US" sz="1650" dirty="0"/>
          </a:p>
        </p:txBody>
      </p:sp>
      <p:sp>
        <p:nvSpPr>
          <p:cNvPr id="8" name="Shape 5"/>
          <p:cNvSpPr/>
          <p:nvPr/>
        </p:nvSpPr>
        <p:spPr>
          <a:xfrm>
            <a:off x="5197912" y="5505688"/>
            <a:ext cx="481727" cy="481727"/>
          </a:xfrm>
          <a:prstGeom prst="roundRect">
            <a:avLst>
              <a:gd name="adj" fmla="val 6667"/>
            </a:avLst>
          </a:prstGeom>
          <a:solidFill>
            <a:srgbClr val="4D1529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9" name="Text 6"/>
          <p:cNvSpPr/>
          <p:nvPr/>
        </p:nvSpPr>
        <p:spPr>
          <a:xfrm>
            <a:off x="5341144" y="5575221"/>
            <a:ext cx="195263" cy="3425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5893713" y="5505688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Desafíos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5893713" y="5990868"/>
            <a:ext cx="3538776" cy="684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Complejidad en el diseño de reglas. Necesidad de expertos.</a:t>
            </a:r>
            <a:endParaRPr lang="en-US" sz="1650" dirty="0"/>
          </a:p>
        </p:txBody>
      </p:sp>
      <p:sp>
        <p:nvSpPr>
          <p:cNvPr id="12" name="Shape 9"/>
          <p:cNvSpPr/>
          <p:nvPr/>
        </p:nvSpPr>
        <p:spPr>
          <a:xfrm>
            <a:off x="9646563" y="5505688"/>
            <a:ext cx="481727" cy="481727"/>
          </a:xfrm>
          <a:prstGeom prst="roundRect">
            <a:avLst>
              <a:gd name="adj" fmla="val 6667"/>
            </a:avLst>
          </a:prstGeom>
          <a:solidFill>
            <a:srgbClr val="4D1529"/>
          </a:solidFill>
          <a:ln/>
        </p:spPr>
        <p:txBody>
          <a:bodyPr/>
          <a:lstStyle/>
          <a:p>
            <a:endParaRPr lang="es-MX"/>
          </a:p>
        </p:txBody>
      </p:sp>
      <p:sp>
        <p:nvSpPr>
          <p:cNvPr id="13" name="Text 10"/>
          <p:cNvSpPr/>
          <p:nvPr/>
        </p:nvSpPr>
        <p:spPr>
          <a:xfrm>
            <a:off x="9782889" y="5575221"/>
            <a:ext cx="208955" cy="3425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0342364" y="5505688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Consideraciones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0342364" y="5990868"/>
            <a:ext cx="3538776" cy="684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Validación y verificación rigurosas.</a:t>
            </a:r>
            <a:endParaRPr lang="en-US" sz="1650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2757D41E-78FF-B696-43BA-F4FA660B1F70}"/>
              </a:ext>
            </a:extLst>
          </p:cNvPr>
          <p:cNvSpPr/>
          <p:nvPr/>
        </p:nvSpPr>
        <p:spPr>
          <a:xfrm>
            <a:off x="0" y="7448764"/>
            <a:ext cx="14630400" cy="780836"/>
          </a:xfrm>
          <a:prstGeom prst="rect">
            <a:avLst/>
          </a:prstGeom>
          <a:solidFill>
            <a:srgbClr val="7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49260" y="2435423"/>
            <a:ext cx="7645479" cy="14270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Conclusiones y Futuras Direcciones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49260" y="4183618"/>
            <a:ext cx="7645479" cy="684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Los sistemas expertos con </a:t>
            </a:r>
            <a:r>
              <a:rPr lang="en-US" sz="1650" dirty="0" err="1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lógica</a:t>
            </a: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 </a:t>
            </a:r>
            <a:r>
              <a:rPr lang="en-US" sz="1650" dirty="0" err="1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difusa</a:t>
            </a: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 ofrecen soluciones robustas. Son ideales para problemas complejos e inciertos.</a:t>
            </a:r>
            <a:endParaRPr lang="en-US" sz="1650" dirty="0"/>
          </a:p>
        </p:txBody>
      </p:sp>
      <p:sp>
        <p:nvSpPr>
          <p:cNvPr id="5" name="Text 2"/>
          <p:cNvSpPr/>
          <p:nvPr/>
        </p:nvSpPr>
        <p:spPr>
          <a:xfrm>
            <a:off x="749260" y="5109329"/>
            <a:ext cx="7645479" cy="684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La investigación futura se centrará en la optimización de reglas. Integración con aprendizaje automático y aplicaciones innovadoras.</a:t>
            </a:r>
            <a:endParaRPr lang="en-US" sz="165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11564F3-E4DD-CB8A-B38A-A39CE7B3B8FE}"/>
              </a:ext>
            </a:extLst>
          </p:cNvPr>
          <p:cNvSpPr/>
          <p:nvPr/>
        </p:nvSpPr>
        <p:spPr>
          <a:xfrm>
            <a:off x="0" y="7448764"/>
            <a:ext cx="14630400" cy="780836"/>
          </a:xfrm>
          <a:prstGeom prst="rect">
            <a:avLst/>
          </a:prstGeom>
          <a:solidFill>
            <a:srgbClr val="7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377</Words>
  <Application>Microsoft Office PowerPoint</Application>
  <PresentationFormat>Personalizado</PresentationFormat>
  <Paragraphs>81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Montserrat Medium</vt:lpstr>
      <vt:lpstr>Brygada 1918 Bold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MARCO ANTONIO RAFAEL PATRON</cp:lastModifiedBy>
  <cp:revision>2</cp:revision>
  <dcterms:created xsi:type="dcterms:W3CDTF">2025-02-15T04:53:53Z</dcterms:created>
  <dcterms:modified xsi:type="dcterms:W3CDTF">2025-02-15T06:11:25Z</dcterms:modified>
</cp:coreProperties>
</file>