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7" r:id="rId3"/>
    <p:sldId id="290" r:id="rId4"/>
    <p:sldId id="292" r:id="rId5"/>
    <p:sldId id="293" r:id="rId6"/>
    <p:sldId id="294" r:id="rId7"/>
    <p:sldId id="295" r:id="rId8"/>
    <p:sldId id="296" r:id="rId9"/>
    <p:sldId id="297" r:id="rId10"/>
  </p:sldIdLst>
  <p:sldSz cx="9144000" cy="6858000" type="screen4x3"/>
  <p:notesSz cx="6858000" cy="9144000"/>
  <p:embeddedFontLst>
    <p:embeddedFont>
      <p:font typeface="Verdana" pitchFamily="34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Berlin Sans FB" pitchFamily="34" charset="0"/>
      <p:regular r:id="rId21"/>
      <p:bold r:id="rId22"/>
    </p:embeddedFont>
    <p:embeddedFont>
      <p:font typeface="Arial Black" pitchFamily="34" charset="0"/>
      <p:regular r:id="rId2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5F4FE"/>
    <a:srgbClr val="DDDDDD"/>
    <a:srgbClr val="EEEDFD"/>
    <a:srgbClr val="E6E4FC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7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 smtClean="0"/>
              <a:t>Programación en Lenguajes Estructurados</a:t>
            </a:r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87B4-B448-46CE-92EA-6B8EE26282F1}" type="datetimeFigureOut">
              <a:rPr lang="es-ES_tradnl" smtClean="0"/>
              <a:t>15/09/2009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Colegio Salesiano San Pedro. 1º DAI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188D-D928-4C6D-BB14-30D5B57251E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s-ES_tradnl" dirty="0" smtClean="0"/>
              <a:t>Programación en Lenguajes Estructurados</a:t>
            </a:r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781F25-EB60-471A-988B-62BF62A1DBE7}" type="datetimeFigureOut">
              <a:rPr lang="es-ES_tradnl"/>
              <a:pPr>
                <a:defRPr/>
              </a:pPr>
              <a:t>15/09/2009</a:t>
            </a:fld>
            <a:endParaRPr lang="es-ES_tradn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it-IT" smtClean="0"/>
              <a:t>Colegio Salesiano San Pedro. 1º DAI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310224F-E1D4-40E4-AFA7-54DA449AC311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_tradnl" dirty="0" smtClean="0"/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C040E8-4EFE-4C03-9A95-9C8961E0F2B8}" type="slidenum">
              <a:rPr lang="es-ES_tradnl"/>
              <a:pPr/>
              <a:t>1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Colegio Salesiano San Pedro. 1º DAI</a:t>
            </a:r>
            <a:endParaRPr lang="es-ES_tradn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Programación en Lenguajes Estructurados</a:t>
            </a:r>
            <a:endParaRPr lang="es-ES_trad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_tradnl" dirty="0" smtClean="0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BE2A7C-0EAA-463F-B1C4-D6B6D1E09536}" type="slidenum">
              <a:rPr lang="es-ES_tradnl"/>
              <a:pPr/>
              <a:t>3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Colegio Salesiano San Pedro. 1º DAI</a:t>
            </a:r>
            <a:endParaRPr lang="es-ES_tradn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Programación en Lenguajes Estructurados</a:t>
            </a:r>
            <a:endParaRPr lang="es-ES_tradn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_tradnl" dirty="0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425EC4-4405-433A-9176-B10690F694A7}" type="slidenum">
              <a:rPr lang="es-ES_tradnl"/>
              <a:pPr/>
              <a:t>4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Colegio Salesiano San Pedro. 1º DAI</a:t>
            </a:r>
            <a:endParaRPr lang="es-ES_tradn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Programación en Lenguajes Estructurados</a:t>
            </a:r>
            <a:endParaRPr lang="es-ES_trad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ChangeArrowheads="1"/>
          </p:cNvSpPr>
          <p:nvPr/>
        </p:nvSpPr>
        <p:spPr bwMode="gray">
          <a:xfrm>
            <a:off x="0" y="2708275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black">
          <a:xfrm>
            <a:off x="381000" y="271463"/>
            <a:ext cx="1089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>
            <a:spAutoFit/>
          </a:bodyPr>
          <a:lstStyle/>
          <a:p>
            <a:pPr defTabSz="957263">
              <a:defRPr/>
            </a:pPr>
            <a:r>
              <a:rPr lang="en-US" sz="2100" b="1" dirty="0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7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/>
              <a:ahLst/>
              <a:cxnLst>
                <a:cxn ang="0">
                  <a:pos x="3" y="395"/>
                </a:cxn>
                <a:cxn ang="0">
                  <a:pos x="74" y="216"/>
                </a:cxn>
                <a:cxn ang="0">
                  <a:pos x="231" y="50"/>
                </a:cxn>
                <a:cxn ang="0">
                  <a:pos x="403" y="0"/>
                </a:cxn>
                <a:cxn ang="0">
                  <a:pos x="0" y="0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/>
              <a:ahLst/>
              <a:cxnLst>
                <a:cxn ang="0">
                  <a:pos x="391" y="473"/>
                </a:cxn>
                <a:cxn ang="0">
                  <a:pos x="151" y="353"/>
                </a:cxn>
                <a:cxn ang="0">
                  <a:pos x="42" y="201"/>
                </a:cxn>
                <a:cxn ang="0">
                  <a:pos x="0" y="0"/>
                </a:cxn>
                <a:cxn ang="0">
                  <a:pos x="1" y="470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96"/>
                </a:cxn>
                <a:cxn ang="0">
                  <a:pos x="353" y="231"/>
                </a:cxn>
                <a:cxn ang="0">
                  <a:pos x="403" y="403"/>
                </a:cxn>
                <a:cxn ang="0">
                  <a:pos x="403" y="0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_tradnl" dirty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720975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2176463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D463B-0A96-4551-931F-13A110E39BA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3EC8E-D44A-424A-8E53-61EE028F746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s-ES" noProof="0" dirty="0" smtClean="0"/>
              <a:t>Haga clic en el icono para agregar una tabla</a:t>
            </a:r>
            <a:endParaRPr lang="es-ES_tradnl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EAA9F-CEAE-46B8-BC32-F13C719AEDF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B3D44-BAB8-414B-BA22-6447E9FF614F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7371D-7415-4792-9D9B-6EA8D660A4E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5484A-FB6B-4C47-BA24-CBF6C187E620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F80BE-7447-45DD-9A23-F941ED8ADC8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6A6F6-D4B5-434D-BD9D-B61FC0EB791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8899DF-F773-48FD-9C06-A7E4C67C13C3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21F12-9FE1-4794-9319-D9A02E2108B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s-ES_tradnl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3ACAF-FD6F-48FB-82FB-1BC330265AE0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576" y="560"/>
              </a:cxn>
              <a:cxn ang="0">
                <a:pos x="1403" y="390"/>
              </a:cxn>
              <a:cxn ang="0">
                <a:pos x="2452" y="314"/>
              </a:cxn>
              <a:cxn ang="0">
                <a:pos x="3102" y="326"/>
              </a:cxn>
              <a:cxn ang="0">
                <a:pos x="4043" y="434"/>
              </a:cxn>
              <a:cxn ang="0">
                <a:pos x="4944" y="668"/>
              </a:cxn>
              <a:cxn ang="0">
                <a:pos x="5691" y="971"/>
              </a:cxn>
              <a:cxn ang="0">
                <a:pos x="5718" y="19"/>
              </a:cxn>
              <a:cxn ang="0">
                <a:pos x="9" y="0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4888" y="6450013"/>
            <a:ext cx="2897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Verdana" pitchFamily="34" charset="0"/>
              </a:defRPr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>
              <a:defRPr sz="1300" b="1">
                <a:latin typeface="Verdana" pitchFamily="34" charset="0"/>
              </a:defRPr>
            </a:lvl1pPr>
          </a:lstStyle>
          <a:p>
            <a:fld id="{03F0F727-9356-4AEF-A20C-59B8C901BA9A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grpSp>
        <p:nvGrpSpPr>
          <p:cNvPr id="1031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/>
              <a:ahLst/>
              <a:cxnLst>
                <a:cxn ang="0">
                  <a:pos x="314" y="416"/>
                </a:cxn>
                <a:cxn ang="0">
                  <a:pos x="389" y="417"/>
                </a:cxn>
                <a:cxn ang="0">
                  <a:pos x="158" y="297"/>
                </a:cxn>
                <a:cxn ang="0">
                  <a:pos x="39" y="179"/>
                </a:cxn>
                <a:cxn ang="0">
                  <a:pos x="0" y="0"/>
                </a:cxn>
                <a:cxn ang="0">
                  <a:pos x="1" y="417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6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/>
              <a:ahLst/>
              <a:cxnLst>
                <a:cxn ang="0">
                  <a:pos x="2" y="441"/>
                </a:cxn>
                <a:cxn ang="0">
                  <a:pos x="107" y="175"/>
                </a:cxn>
                <a:cxn ang="0">
                  <a:pos x="387" y="0"/>
                </a:cxn>
                <a:cxn ang="0">
                  <a:pos x="1" y="0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42" y="150"/>
                </a:cxn>
                <a:cxn ang="0">
                  <a:pos x="470" y="461"/>
                </a:cxn>
                <a:cxn ang="0">
                  <a:pos x="470" y="0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_tradnl" dirty="0"/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Fases</a:t>
            </a:r>
            <a:r>
              <a:rPr lang="en-US" sz="3200" dirty="0" smtClean="0"/>
              <a:t> en el Desarrollo de un Programa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00" y="2071678"/>
            <a:ext cx="7086600" cy="434975"/>
          </a:xfrm>
        </p:spPr>
        <p:txBody>
          <a:bodyPr/>
          <a:lstStyle/>
          <a:p>
            <a:r>
              <a:rPr lang="en-US" dirty="0" smtClean="0"/>
              <a:t>TEMA 1: INTRODUCCIÓN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grpSp>
        <p:nvGrpSpPr>
          <p:cNvPr id="4099" name="Group 88"/>
          <p:cNvGrpSpPr>
            <a:grpSpLocks/>
          </p:cNvGrpSpPr>
          <p:nvPr/>
        </p:nvGrpSpPr>
        <p:grpSpPr bwMode="auto">
          <a:xfrm>
            <a:off x="1958975" y="1905000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4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4117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920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1800" b="1" dirty="0">
                  <a:solidFill>
                    <a:schemeClr val="bg1"/>
                  </a:solidFill>
                </a:rPr>
                <a:t>Qué es un programa</a:t>
              </a:r>
            </a:p>
          </p:txBody>
        </p:sp>
        <p:sp>
          <p:nvSpPr>
            <p:cNvPr id="4118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00" name="Group 87"/>
          <p:cNvGrpSpPr>
            <a:grpSpLocks/>
          </p:cNvGrpSpPr>
          <p:nvPr/>
        </p:nvGrpSpPr>
        <p:grpSpPr bwMode="auto">
          <a:xfrm>
            <a:off x="1958975" y="2809875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2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4113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920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1800" b="1" dirty="0">
                  <a:solidFill>
                    <a:schemeClr val="bg1"/>
                  </a:solidFill>
                </a:rPr>
                <a:t>Necesidad de traducción</a:t>
              </a:r>
            </a:p>
          </p:txBody>
        </p:sp>
        <p:sp>
          <p:nvSpPr>
            <p:cNvPr id="4114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01" name="Group 86"/>
          <p:cNvGrpSpPr>
            <a:grpSpLocks/>
          </p:cNvGrpSpPr>
          <p:nvPr/>
        </p:nvGrpSpPr>
        <p:grpSpPr bwMode="auto">
          <a:xfrm>
            <a:off x="1958975" y="3714750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9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4109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857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1800" b="1" dirty="0">
                  <a:solidFill>
                    <a:schemeClr val="bg1"/>
                  </a:solidFill>
                </a:rPr>
                <a:t>Tipo de traductores</a:t>
              </a:r>
            </a:p>
          </p:txBody>
        </p:sp>
        <p:sp>
          <p:nvSpPr>
            <p:cNvPr id="4110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102" name="Group 85"/>
          <p:cNvGrpSpPr>
            <a:grpSpLocks/>
          </p:cNvGrpSpPr>
          <p:nvPr/>
        </p:nvGrpSpPr>
        <p:grpSpPr bwMode="auto">
          <a:xfrm>
            <a:off x="1958975" y="4702175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4105" name="Text Box 79"/>
            <p:cNvSpPr txBox="1">
              <a:spLocks noChangeArrowheads="1"/>
            </p:cNvSpPr>
            <p:nvPr/>
          </p:nvSpPr>
          <p:spPr bwMode="gray">
            <a:xfrm>
              <a:off x="2606" y="4302"/>
              <a:ext cx="3605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1800" b="1" dirty="0">
                  <a:solidFill>
                    <a:schemeClr val="bg1"/>
                  </a:solidFill>
                </a:rPr>
                <a:t>Desarrollo de aplicaciones JAVA2</a:t>
              </a:r>
            </a:p>
          </p:txBody>
        </p:sp>
        <p:sp>
          <p:nvSpPr>
            <p:cNvPr id="4106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78 Redondear rectángulo de esquina diagonal"/>
          <p:cNvSpPr/>
          <p:nvPr/>
        </p:nvSpPr>
        <p:spPr bwMode="auto">
          <a:xfrm>
            <a:off x="857250" y="1330325"/>
            <a:ext cx="7000875" cy="1098550"/>
          </a:xfrm>
          <a:prstGeom prst="round2DiagRect">
            <a:avLst/>
          </a:prstGeom>
          <a:solidFill>
            <a:schemeClr val="accent1">
              <a:alpha val="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QUÉ ES UN PROGRAMA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42875" y="1357313"/>
            <a:ext cx="7858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/>
          <a:lstStyle/>
          <a:p>
            <a:pPr marL="777875" lvl="1" indent="-298450" algn="ctr" defTabSz="957263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kern="0" dirty="0">
                <a:latin typeface="+mj-lt"/>
              </a:rPr>
              <a:t>Es un conjunto de instrucciones que le dice</a:t>
            </a:r>
          </a:p>
          <a:p>
            <a:pPr marL="777875" lvl="1" indent="-298450" algn="ctr" defTabSz="957263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kern="0" dirty="0">
                <a:latin typeface="+mj-lt"/>
              </a:rPr>
              <a:t> qué hacer al ordenador</a:t>
            </a:r>
            <a:r>
              <a:rPr lang="en-US" sz="2400" kern="0" dirty="0">
                <a:latin typeface="+mj-lt"/>
              </a:rPr>
              <a:t>.</a:t>
            </a:r>
            <a:endParaRPr lang="en-US" sz="2400" kern="0" dirty="0">
              <a:latin typeface="+mj-lt"/>
            </a:endParaRPr>
          </a:p>
        </p:txBody>
      </p:sp>
      <p:sp>
        <p:nvSpPr>
          <p:cNvPr id="25" name="24 Esquina doblada"/>
          <p:cNvSpPr/>
          <p:nvPr/>
        </p:nvSpPr>
        <p:spPr bwMode="auto">
          <a:xfrm>
            <a:off x="785813" y="2786063"/>
            <a:ext cx="2643187" cy="3214687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5126" name="25 CuadroTexto"/>
          <p:cNvSpPr txBox="1">
            <a:spLocks noChangeArrowheads="1"/>
          </p:cNvSpPr>
          <p:nvPr/>
        </p:nvSpPr>
        <p:spPr bwMode="auto">
          <a:xfrm>
            <a:off x="1071563" y="2857500"/>
            <a:ext cx="214312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/>
              <a:t>DERECHA</a:t>
            </a:r>
          </a:p>
          <a:p>
            <a:r>
              <a:rPr lang="es-ES_tradnl" dirty="0"/>
              <a:t>DERECHA</a:t>
            </a:r>
          </a:p>
          <a:p>
            <a:r>
              <a:rPr lang="es-ES_tradnl" dirty="0"/>
              <a:t>ARRIBA</a:t>
            </a:r>
          </a:p>
          <a:p>
            <a:r>
              <a:rPr lang="es-ES_tradnl" dirty="0"/>
              <a:t>IZQUIERDA</a:t>
            </a:r>
          </a:p>
          <a:p>
            <a:r>
              <a:rPr lang="es-ES_tradnl" dirty="0"/>
              <a:t>ARRIBA</a:t>
            </a:r>
          </a:p>
          <a:p>
            <a:r>
              <a:rPr lang="es-ES_tradnl" dirty="0"/>
              <a:t>DERECHA</a:t>
            </a:r>
          </a:p>
          <a:p>
            <a:r>
              <a:rPr lang="es-ES_tradnl" dirty="0"/>
              <a:t>DERECHA</a:t>
            </a:r>
          </a:p>
          <a:p>
            <a:r>
              <a:rPr lang="es-ES_tradnl" dirty="0"/>
              <a:t>DERECHA</a:t>
            </a:r>
          </a:p>
          <a:p>
            <a:r>
              <a:rPr lang="es-ES_tradnl" dirty="0"/>
              <a:t>ARRIBA</a:t>
            </a:r>
          </a:p>
          <a:p>
            <a:r>
              <a:rPr lang="es-ES_tradnl" dirty="0"/>
              <a:t>…</a:t>
            </a:r>
          </a:p>
        </p:txBody>
      </p:sp>
      <p:grpSp>
        <p:nvGrpSpPr>
          <p:cNvPr id="5127" name="77 Grupo"/>
          <p:cNvGrpSpPr>
            <a:grpSpLocks/>
          </p:cNvGrpSpPr>
          <p:nvPr/>
        </p:nvGrpSpPr>
        <p:grpSpPr bwMode="auto">
          <a:xfrm>
            <a:off x="4071938" y="3357563"/>
            <a:ext cx="4357687" cy="2071687"/>
            <a:chOff x="4429124" y="3786190"/>
            <a:chExt cx="3786214" cy="1287472"/>
          </a:xfrm>
        </p:grpSpPr>
        <p:cxnSp>
          <p:nvCxnSpPr>
            <p:cNvPr id="5129" name="35 Conector recto"/>
            <p:cNvCxnSpPr>
              <a:cxnSpLocks noChangeShapeType="1"/>
            </p:cNvCxnSpPr>
            <p:nvPr/>
          </p:nvCxnSpPr>
          <p:spPr bwMode="auto">
            <a:xfrm>
              <a:off x="4429124" y="5072074"/>
              <a:ext cx="135732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" name="39 Conector recto"/>
            <p:cNvCxnSpPr>
              <a:cxnSpLocks noChangeShapeType="1"/>
            </p:cNvCxnSpPr>
            <p:nvPr/>
          </p:nvCxnSpPr>
          <p:spPr bwMode="auto">
            <a:xfrm flipV="1">
              <a:off x="5786446" y="4643446"/>
              <a:ext cx="500066" cy="4286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1" name="42 Conector recto"/>
            <p:cNvCxnSpPr>
              <a:cxnSpLocks noChangeShapeType="1"/>
            </p:cNvCxnSpPr>
            <p:nvPr/>
          </p:nvCxnSpPr>
          <p:spPr bwMode="auto">
            <a:xfrm rot="10800000">
              <a:off x="5429256" y="4643446"/>
              <a:ext cx="85725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2" name="47 Conector recto"/>
            <p:cNvCxnSpPr>
              <a:cxnSpLocks noChangeShapeType="1"/>
            </p:cNvCxnSpPr>
            <p:nvPr/>
          </p:nvCxnSpPr>
          <p:spPr bwMode="auto">
            <a:xfrm>
              <a:off x="5929322" y="4214818"/>
              <a:ext cx="17859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3" name="62 Conector recto"/>
            <p:cNvCxnSpPr>
              <a:cxnSpLocks noChangeShapeType="1"/>
            </p:cNvCxnSpPr>
            <p:nvPr/>
          </p:nvCxnSpPr>
          <p:spPr bwMode="auto">
            <a:xfrm flipV="1">
              <a:off x="5429256" y="4214818"/>
              <a:ext cx="500066" cy="4286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4" name="63 Conector recto"/>
            <p:cNvCxnSpPr>
              <a:cxnSpLocks noChangeShapeType="1"/>
            </p:cNvCxnSpPr>
            <p:nvPr/>
          </p:nvCxnSpPr>
          <p:spPr bwMode="auto">
            <a:xfrm flipV="1">
              <a:off x="7715272" y="3786190"/>
              <a:ext cx="500066" cy="4286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64 Conector recto"/>
            <p:cNvCxnSpPr>
              <a:cxnSpLocks noChangeShapeType="1"/>
            </p:cNvCxnSpPr>
            <p:nvPr/>
          </p:nvCxnSpPr>
          <p:spPr bwMode="auto">
            <a:xfrm>
              <a:off x="6858016" y="3786190"/>
              <a:ext cx="135732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66" name="Picture 47" descr="2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500563"/>
            <a:ext cx="152400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79186E-6 C 0.07031 0.00208 0.07257 0.00323 0.15902 0.00161 C 0.16024 -0.00926 0.16041 -0.01319 0.16857 -0.01642 C 0.17257 -0.02475 0.17482 -0.03123 0.1809 -0.03655 C 0.18298 -0.04487 0.18784 -0.05181 0.19323 -0.05667 C 0.19409 -0.05852 0.19531 -0.06013 0.196 -0.06222 C 0.1967 -0.06383 0.19635 -0.06615 0.19739 -0.06753 C 0.20225 -0.07401 0.20451 -0.07447 0.20972 -0.07679 C 0.21319 -0.08002 0.21475 -0.08049 0.21649 -0.0858 C 0.2177 -0.08927 0.21927 -0.09691 0.21927 -0.09667 C 0.18645 -0.11148 0.14861 -0.09829 0.11371 -0.10222 C 0.11632 -0.11286 0.11302 -0.10338 0.11927 -0.11148 C 0.1243 -0.11795 0.12569 -0.12628 0.13159 -0.1316 C 0.13628 -0.13969 0.14427 -0.15334 0.14757 -0.15981 C 0.14843 -0.16166 0.15173 -0.17091 0.15173 -0.17068 C 0.15625 -0.18872 0.16475 -0.19751 0.17638 -0.20722 C 0.19461 -0.21693 0.22222 -0.20791 0.25989 -0.20722 C 0.29757 -0.20653 0.37812 -0.2019 0.40277 -0.20259 C 0.4059 -0.21508 0.40156 -0.20144 0.40833 -0.21185 C 0.41406 -0.22063 0.41614 -0.23058 0.42326 -0.23729 C 0.42708 -0.24492 0.43263 -0.25024 0.43698 -0.25741 C 0.44097 -0.26388 0.44236 -0.27221 0.44531 -0.27938 C 0.44757 -0.28493 0.44913 -0.29094 0.45208 -0.2958 C 0.45312 -0.29741 0.45781 -0.29926 0.45625 -0.29926 C 0.3901 -0.30042 0.32378 -0.29926 0.25763 -0.29926 " pathEditMode="relative" rAng="0" ptsTypes="ffffffffffffffffaffffffff">
                                      <p:cBhvr>
                                        <p:cTn id="6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" y="-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dondear rectángulo de esquina diagonal"/>
          <p:cNvSpPr/>
          <p:nvPr/>
        </p:nvSpPr>
        <p:spPr bwMode="auto">
          <a:xfrm>
            <a:off x="500063" y="1357313"/>
            <a:ext cx="7358062" cy="1285875"/>
          </a:xfrm>
          <a:prstGeom prst="round2DiagRect">
            <a:avLst/>
          </a:prstGeom>
          <a:solidFill>
            <a:schemeClr val="accent1">
              <a:alpha val="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NECESIDAD DE TRADUCCIÓN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0" y="1357313"/>
            <a:ext cx="7643813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/>
          <a:lstStyle/>
          <a:p>
            <a:pPr marL="777875" lvl="1" indent="-298450" algn="ctr" defTabSz="957263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kern="0" dirty="0">
                <a:latin typeface="+mj-lt"/>
              </a:rPr>
              <a:t>Al programador y a la máquina les cuesta hablar el mismo idioma. Por eso se inventaron los programas traductores.</a:t>
            </a:r>
          </a:p>
        </p:txBody>
      </p:sp>
      <p:pic>
        <p:nvPicPr>
          <p:cNvPr id="6149" name="Picture 47" descr="2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13" y="3071813"/>
            <a:ext cx="152400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22" descr="0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3786188"/>
            <a:ext cx="5238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Rectángulo"/>
          <p:cNvSpPr/>
          <p:nvPr/>
        </p:nvSpPr>
        <p:spPr bwMode="auto">
          <a:xfrm>
            <a:off x="1285875" y="3786188"/>
            <a:ext cx="5857875" cy="214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3286116" y="3571876"/>
            <a:ext cx="1945070" cy="60732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3357563" y="3643313"/>
            <a:ext cx="1857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000" b="1" dirty="0"/>
              <a:t>TRADUCTOR</a:t>
            </a:r>
          </a:p>
        </p:txBody>
      </p:sp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1285875" y="3714750"/>
            <a:ext cx="1928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/>
              <a:t>Bla </a:t>
            </a:r>
            <a:r>
              <a:rPr lang="es-ES_tradnl" sz="1600" dirty="0"/>
              <a:t>Bla</a:t>
            </a:r>
            <a:r>
              <a:rPr lang="es-ES_tradnl" sz="1600" dirty="0"/>
              <a:t> </a:t>
            </a:r>
            <a:r>
              <a:rPr lang="es-ES_tradnl" sz="1600" dirty="0"/>
              <a:t>Bla</a:t>
            </a:r>
            <a:r>
              <a:rPr lang="es-ES_tradnl" sz="1600" dirty="0"/>
              <a:t> </a:t>
            </a:r>
            <a:r>
              <a:rPr lang="es-ES_tradnl" sz="1600" dirty="0"/>
              <a:t>Bla</a:t>
            </a:r>
            <a:r>
              <a:rPr lang="es-ES_tradnl" sz="1600" dirty="0"/>
              <a:t> …</a:t>
            </a:r>
          </a:p>
        </p:txBody>
      </p:sp>
      <p:sp>
        <p:nvSpPr>
          <p:cNvPr id="28" name="27 CuadroTexto"/>
          <p:cNvSpPr txBox="1">
            <a:spLocks noChangeArrowheads="1"/>
          </p:cNvSpPr>
          <p:nvPr/>
        </p:nvSpPr>
        <p:spPr bwMode="auto">
          <a:xfrm>
            <a:off x="5307013" y="3705225"/>
            <a:ext cx="19288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dirty="0"/>
              <a:t>01100010111011…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7" grpId="1"/>
      <p:bldP spid="28" grpId="0"/>
      <p:bldP spid="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54 Redondear rectángulo de esquina diagonal"/>
          <p:cNvSpPr/>
          <p:nvPr/>
        </p:nvSpPr>
        <p:spPr bwMode="auto">
          <a:xfrm>
            <a:off x="500063" y="1571625"/>
            <a:ext cx="8001000" cy="1214438"/>
          </a:xfrm>
          <a:prstGeom prst="round2DiagRect">
            <a:avLst/>
          </a:prstGeom>
          <a:solidFill>
            <a:schemeClr val="accent1">
              <a:alpha val="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53975"/>
            <a:ext cx="8029575" cy="563563"/>
          </a:xfrm>
        </p:spPr>
        <p:txBody>
          <a:bodyPr/>
          <a:lstStyle/>
          <a:p>
            <a:r>
              <a:rPr lang="en-US" dirty="0" smtClean="0"/>
              <a:t>TIPOS DE TRADUCTORES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0" y="1643063"/>
            <a:ext cx="8501063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/>
          <a:lstStyle/>
          <a:p>
            <a:pPr marL="777875" lvl="1" indent="-298450" algn="ctr" defTabSz="957263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000" kern="0" dirty="0">
                <a:latin typeface="+mj-lt"/>
              </a:rPr>
              <a:t>El programa original (fichero fuente) sólo se traduce una vez, creando un nuevo archivo (fichero ejecutable) que puede ejecutarse cuantas veces se desee.</a:t>
            </a:r>
          </a:p>
        </p:txBody>
      </p:sp>
      <p:grpSp>
        <p:nvGrpSpPr>
          <p:cNvPr id="7173" name="Group 87"/>
          <p:cNvGrpSpPr>
            <a:grpSpLocks/>
          </p:cNvGrpSpPr>
          <p:nvPr/>
        </p:nvGrpSpPr>
        <p:grpSpPr bwMode="auto">
          <a:xfrm>
            <a:off x="1785938" y="642938"/>
            <a:ext cx="5172075" cy="739775"/>
            <a:chOff x="1728" y="2478"/>
            <a:chExt cx="4560" cy="653"/>
          </a:xfrm>
        </p:grpSpPr>
        <p:sp>
          <p:nvSpPr>
            <p:cNvPr id="13" name="AutoShape 67"/>
            <p:cNvSpPr>
              <a:spLocks noChangeArrowheads="1"/>
            </p:cNvSpPr>
            <p:nvPr/>
          </p:nvSpPr>
          <p:spPr bwMode="gray">
            <a:xfrm>
              <a:off x="2096" y="2592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14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7195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1800" b="1" dirty="0">
                  <a:solidFill>
                    <a:schemeClr val="bg1"/>
                  </a:solidFill>
                </a:rPr>
                <a:t>COMPILADOR</a:t>
              </a:r>
            </a:p>
          </p:txBody>
        </p:sp>
        <p:sp>
          <p:nvSpPr>
            <p:cNvPr id="7196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73" cy="3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0" name="19 Esquina doblada"/>
          <p:cNvSpPr/>
          <p:nvPr/>
        </p:nvSpPr>
        <p:spPr bwMode="auto">
          <a:xfrm>
            <a:off x="500063" y="3286125"/>
            <a:ext cx="1571625" cy="2357438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7175" name="20 CuadroTexto"/>
          <p:cNvSpPr txBox="1">
            <a:spLocks noChangeArrowheads="1"/>
          </p:cNvSpPr>
          <p:nvPr/>
        </p:nvSpPr>
        <p:spPr bwMode="auto">
          <a:xfrm>
            <a:off x="571500" y="3357563"/>
            <a:ext cx="128587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ARRIBA</a:t>
            </a:r>
          </a:p>
          <a:p>
            <a:r>
              <a:rPr lang="es-ES_tradnl" sz="1400" dirty="0"/>
              <a:t>IZQUIERDA</a:t>
            </a:r>
          </a:p>
          <a:p>
            <a:r>
              <a:rPr lang="es-ES_tradnl" sz="1400" dirty="0"/>
              <a:t>ARRIBA</a:t>
            </a:r>
          </a:p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ARRIBA</a:t>
            </a:r>
          </a:p>
          <a:p>
            <a:r>
              <a:rPr lang="es-ES_tradnl" sz="1400" dirty="0"/>
              <a:t>…</a:t>
            </a:r>
          </a:p>
        </p:txBody>
      </p:sp>
      <p:sp>
        <p:nvSpPr>
          <p:cNvPr id="7176" name="24 CuadroTexto"/>
          <p:cNvSpPr txBox="1">
            <a:spLocks noChangeArrowheads="1"/>
          </p:cNvSpPr>
          <p:nvPr/>
        </p:nvSpPr>
        <p:spPr bwMode="auto">
          <a:xfrm>
            <a:off x="571500" y="5643563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800" dirty="0">
                <a:latin typeface="Times" pitchFamily="18" charset="0"/>
              </a:rPr>
              <a:t>Trayecto.txt</a:t>
            </a:r>
          </a:p>
        </p:txBody>
      </p:sp>
      <p:sp>
        <p:nvSpPr>
          <p:cNvPr id="7177" name="30 CuadroTexto"/>
          <p:cNvSpPr txBox="1">
            <a:spLocks noChangeArrowheads="1"/>
          </p:cNvSpPr>
          <p:nvPr/>
        </p:nvSpPr>
        <p:spPr bwMode="auto">
          <a:xfrm>
            <a:off x="571500" y="2928938"/>
            <a:ext cx="1571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500" dirty="0"/>
              <a:t>Fichero Fuente</a:t>
            </a:r>
          </a:p>
        </p:txBody>
      </p:sp>
      <p:sp>
        <p:nvSpPr>
          <p:cNvPr id="52" name="51 Flecha a la derecha con muesca"/>
          <p:cNvSpPr/>
          <p:nvPr/>
        </p:nvSpPr>
        <p:spPr bwMode="auto">
          <a:xfrm>
            <a:off x="2000232" y="4071942"/>
            <a:ext cx="3500462" cy="428628"/>
          </a:xfrm>
          <a:prstGeom prst="notchedRightArrow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0"/>
          </a:gradFill>
          <a:ln w="9525" cap="flat" cmpd="sng" algn="ctr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grpSp>
        <p:nvGrpSpPr>
          <p:cNvPr id="3" name="55 Grupo"/>
          <p:cNvGrpSpPr>
            <a:grpSpLocks/>
          </p:cNvGrpSpPr>
          <p:nvPr/>
        </p:nvGrpSpPr>
        <p:grpSpPr bwMode="auto">
          <a:xfrm>
            <a:off x="5500688" y="2928938"/>
            <a:ext cx="1714500" cy="3084512"/>
            <a:chOff x="5500694" y="2928934"/>
            <a:chExt cx="1714512" cy="3083976"/>
          </a:xfrm>
        </p:grpSpPr>
        <p:sp>
          <p:nvSpPr>
            <p:cNvPr id="36" name="35 Esquina doblada"/>
            <p:cNvSpPr/>
            <p:nvPr/>
          </p:nvSpPr>
          <p:spPr bwMode="auto">
            <a:xfrm>
              <a:off x="5500694" y="3286059"/>
              <a:ext cx="1571636" cy="2357028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7190" name="36 CuadroTexto"/>
            <p:cNvSpPr txBox="1">
              <a:spLocks noChangeArrowheads="1"/>
            </p:cNvSpPr>
            <p:nvPr/>
          </p:nvSpPr>
          <p:spPr bwMode="auto">
            <a:xfrm>
              <a:off x="5786446" y="3357562"/>
              <a:ext cx="1000132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1400" dirty="0"/>
                <a:t>0010</a:t>
              </a:r>
            </a:p>
            <a:p>
              <a:pPr algn="ctr"/>
              <a:r>
                <a:rPr lang="es-ES_tradnl" sz="1400" dirty="0"/>
                <a:t>0010</a:t>
              </a:r>
            </a:p>
            <a:p>
              <a:pPr algn="ctr"/>
              <a:r>
                <a:rPr lang="es-ES_tradnl" sz="1400" dirty="0"/>
                <a:t>1111</a:t>
              </a:r>
            </a:p>
            <a:p>
              <a:pPr algn="ctr"/>
              <a:r>
                <a:rPr lang="es-ES_tradnl" sz="1400" dirty="0"/>
                <a:t>0000</a:t>
              </a:r>
            </a:p>
            <a:p>
              <a:pPr algn="ctr"/>
              <a:r>
                <a:rPr lang="es-ES_tradnl" sz="1400" dirty="0"/>
                <a:t>1111</a:t>
              </a:r>
            </a:p>
            <a:p>
              <a:pPr algn="ctr"/>
              <a:r>
                <a:rPr lang="es-ES_tradnl" sz="1400" dirty="0"/>
                <a:t>0010</a:t>
              </a:r>
            </a:p>
            <a:p>
              <a:pPr algn="ctr"/>
              <a:r>
                <a:rPr lang="es-ES_tradnl" sz="1400" dirty="0"/>
                <a:t>0010</a:t>
              </a:r>
            </a:p>
            <a:p>
              <a:pPr algn="ctr"/>
              <a:r>
                <a:rPr lang="es-ES_tradnl" sz="1400" dirty="0"/>
                <a:t>0010</a:t>
              </a:r>
            </a:p>
            <a:p>
              <a:pPr algn="ctr"/>
              <a:r>
                <a:rPr lang="es-ES_tradnl" sz="1400" dirty="0"/>
                <a:t>1111</a:t>
              </a:r>
            </a:p>
            <a:p>
              <a:pPr algn="ctr"/>
              <a:r>
                <a:rPr lang="es-ES_tradnl" sz="1400" dirty="0"/>
                <a:t>…</a:t>
              </a:r>
            </a:p>
          </p:txBody>
        </p:sp>
        <p:sp>
          <p:nvSpPr>
            <p:cNvPr id="7191" name="37 CuadroTexto"/>
            <p:cNvSpPr txBox="1">
              <a:spLocks noChangeArrowheads="1"/>
            </p:cNvSpPr>
            <p:nvPr/>
          </p:nvSpPr>
          <p:spPr bwMode="auto">
            <a:xfrm>
              <a:off x="5572132" y="5643578"/>
              <a:ext cx="1500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800" dirty="0">
                  <a:latin typeface="Times" pitchFamily="18" charset="0"/>
                </a:rPr>
                <a:t>Trayecto.exe</a:t>
              </a:r>
            </a:p>
          </p:txBody>
        </p:sp>
        <p:sp>
          <p:nvSpPr>
            <p:cNvPr id="7192" name="38 CuadroTexto"/>
            <p:cNvSpPr txBox="1">
              <a:spLocks noChangeArrowheads="1"/>
            </p:cNvSpPr>
            <p:nvPr/>
          </p:nvSpPr>
          <p:spPr bwMode="auto">
            <a:xfrm>
              <a:off x="5643570" y="2928934"/>
              <a:ext cx="157163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500" dirty="0"/>
                <a:t>F. Ejecutable</a:t>
              </a:r>
            </a:p>
          </p:txBody>
        </p:sp>
      </p:grpSp>
      <p:grpSp>
        <p:nvGrpSpPr>
          <p:cNvPr id="4" name="44 Grupo"/>
          <p:cNvGrpSpPr/>
          <p:nvPr/>
        </p:nvGrpSpPr>
        <p:grpSpPr>
          <a:xfrm>
            <a:off x="7215206" y="4071942"/>
            <a:ext cx="1285884" cy="500066"/>
            <a:chOff x="6215074" y="3643314"/>
            <a:chExt cx="1285884" cy="50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39 Flecha derecha"/>
            <p:cNvSpPr/>
            <p:nvPr/>
          </p:nvSpPr>
          <p:spPr bwMode="auto">
            <a:xfrm>
              <a:off x="6215074" y="3643314"/>
              <a:ext cx="1285884" cy="50006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6294131" y="3745282"/>
              <a:ext cx="1143008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1400" dirty="0"/>
                <a:t>Ejecución</a:t>
              </a:r>
              <a:endParaRPr lang="es-ES_tradnl" sz="1400" dirty="0"/>
            </a:p>
          </p:txBody>
        </p:sp>
      </p:grpSp>
      <p:grpSp>
        <p:nvGrpSpPr>
          <p:cNvPr id="5" name="45 Grupo"/>
          <p:cNvGrpSpPr/>
          <p:nvPr/>
        </p:nvGrpSpPr>
        <p:grpSpPr>
          <a:xfrm>
            <a:off x="7215206" y="3357562"/>
            <a:ext cx="1285884" cy="500066"/>
            <a:chOff x="6215074" y="3643314"/>
            <a:chExt cx="1285884" cy="50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46 Flecha derecha"/>
            <p:cNvSpPr/>
            <p:nvPr/>
          </p:nvSpPr>
          <p:spPr bwMode="auto">
            <a:xfrm>
              <a:off x="6215074" y="3643314"/>
              <a:ext cx="1285884" cy="50006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6294131" y="3745282"/>
              <a:ext cx="1143008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1400" dirty="0"/>
                <a:t>Ejecución</a:t>
              </a:r>
              <a:endParaRPr lang="es-ES_tradnl" sz="1400" dirty="0"/>
            </a:p>
          </p:txBody>
        </p:sp>
      </p:grpSp>
      <p:grpSp>
        <p:nvGrpSpPr>
          <p:cNvPr id="6" name="48 Grupo"/>
          <p:cNvGrpSpPr/>
          <p:nvPr/>
        </p:nvGrpSpPr>
        <p:grpSpPr>
          <a:xfrm>
            <a:off x="7215206" y="4786322"/>
            <a:ext cx="1285884" cy="500066"/>
            <a:chOff x="6215074" y="3643314"/>
            <a:chExt cx="1285884" cy="50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49 Flecha derecha"/>
            <p:cNvSpPr/>
            <p:nvPr/>
          </p:nvSpPr>
          <p:spPr bwMode="auto">
            <a:xfrm>
              <a:off x="6215074" y="3643314"/>
              <a:ext cx="1285884" cy="50006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6294131" y="3745282"/>
              <a:ext cx="1143008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1400" dirty="0"/>
                <a:t>Ejecución</a:t>
              </a:r>
              <a:endParaRPr lang="es-ES_tradnl" sz="1400" dirty="0"/>
            </a:p>
          </p:txBody>
        </p:sp>
      </p:grpSp>
      <p:sp>
        <p:nvSpPr>
          <p:cNvPr id="18" name="17 Rectángulo redondeado"/>
          <p:cNvSpPr/>
          <p:nvPr/>
        </p:nvSpPr>
        <p:spPr bwMode="auto">
          <a:xfrm>
            <a:off x="2714612" y="3929066"/>
            <a:ext cx="2230822" cy="71438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3000"/>
            </a:schemeClr>
          </a:solidFill>
          <a:ln w="9525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7188" name="18 CuadroTexto"/>
          <p:cNvSpPr txBox="1">
            <a:spLocks noChangeArrowheads="1"/>
          </p:cNvSpPr>
          <p:nvPr/>
        </p:nvSpPr>
        <p:spPr bwMode="auto">
          <a:xfrm>
            <a:off x="2857500" y="4071938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000" b="1" dirty="0"/>
              <a:t>COMPILACIÓN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53975"/>
            <a:ext cx="7815263" cy="563563"/>
          </a:xfrm>
        </p:spPr>
        <p:txBody>
          <a:bodyPr/>
          <a:lstStyle/>
          <a:p>
            <a:r>
              <a:rPr lang="en-US" dirty="0" smtClean="0"/>
              <a:t>TIPOS DE TRADUCTORES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0" y="1785938"/>
            <a:ext cx="821531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/>
          <a:lstStyle/>
          <a:p>
            <a:pPr marL="777875" lvl="1" indent="-298450" algn="ctr" defTabSz="957263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kern="0" dirty="0">
                <a:latin typeface="+mj-lt"/>
              </a:rPr>
              <a:t>El programa es traducido cada vez que se</a:t>
            </a:r>
          </a:p>
          <a:p>
            <a:pPr marL="777875" lvl="1" indent="-298450" algn="ctr" defTabSz="957263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400" kern="0" dirty="0">
                <a:latin typeface="+mj-lt"/>
              </a:rPr>
              <a:t>d</a:t>
            </a:r>
            <a:r>
              <a:rPr lang="en-US" sz="2400" kern="0" dirty="0">
                <a:latin typeface="+mj-lt"/>
              </a:rPr>
              <a:t>esea ejecutar.</a:t>
            </a:r>
          </a:p>
        </p:txBody>
      </p:sp>
      <p:grpSp>
        <p:nvGrpSpPr>
          <p:cNvPr id="8196" name="Group 87"/>
          <p:cNvGrpSpPr>
            <a:grpSpLocks/>
          </p:cNvGrpSpPr>
          <p:nvPr/>
        </p:nvGrpSpPr>
        <p:grpSpPr bwMode="auto">
          <a:xfrm>
            <a:off x="1785938" y="714375"/>
            <a:ext cx="5172075" cy="739775"/>
            <a:chOff x="1728" y="2478"/>
            <a:chExt cx="4560" cy="653"/>
          </a:xfrm>
        </p:grpSpPr>
        <p:sp>
          <p:nvSpPr>
            <p:cNvPr id="13" name="AutoShape 67"/>
            <p:cNvSpPr>
              <a:spLocks noChangeArrowheads="1"/>
            </p:cNvSpPr>
            <p:nvPr/>
          </p:nvSpPr>
          <p:spPr bwMode="gray">
            <a:xfrm>
              <a:off x="2096" y="2592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14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8232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1800" b="1" dirty="0">
                  <a:solidFill>
                    <a:schemeClr val="bg1"/>
                  </a:solidFill>
                </a:rPr>
                <a:t>INTÉRPRETE</a:t>
              </a:r>
            </a:p>
          </p:txBody>
        </p:sp>
        <p:sp>
          <p:nvSpPr>
            <p:cNvPr id="8233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73" cy="3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97" name="53 Grupo"/>
          <p:cNvGrpSpPr>
            <a:grpSpLocks/>
          </p:cNvGrpSpPr>
          <p:nvPr/>
        </p:nvGrpSpPr>
        <p:grpSpPr bwMode="auto">
          <a:xfrm>
            <a:off x="714375" y="3000375"/>
            <a:ext cx="1643063" cy="3084513"/>
            <a:chOff x="500034" y="3143248"/>
            <a:chExt cx="1643074" cy="3083976"/>
          </a:xfrm>
        </p:grpSpPr>
        <p:sp>
          <p:nvSpPr>
            <p:cNvPr id="20" name="19 Esquina doblada"/>
            <p:cNvSpPr/>
            <p:nvPr/>
          </p:nvSpPr>
          <p:spPr bwMode="auto">
            <a:xfrm>
              <a:off x="500034" y="3500374"/>
              <a:ext cx="1571636" cy="2357027"/>
            </a:xfrm>
            <a:prstGeom prst="foldedCorner">
              <a:avLst/>
            </a:prstGeom>
            <a:solidFill>
              <a:srgbClr val="FFFFCC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8227" name="20 CuadroTexto"/>
            <p:cNvSpPr txBox="1">
              <a:spLocks noChangeArrowheads="1"/>
            </p:cNvSpPr>
            <p:nvPr/>
          </p:nvSpPr>
          <p:spPr bwMode="auto">
            <a:xfrm>
              <a:off x="571472" y="3571876"/>
              <a:ext cx="1285884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 dirty="0"/>
                <a:t>DERECHA</a:t>
              </a:r>
            </a:p>
            <a:p>
              <a:r>
                <a:rPr lang="es-ES_tradnl" sz="1400" dirty="0"/>
                <a:t>DERECHA</a:t>
              </a:r>
            </a:p>
            <a:p>
              <a:r>
                <a:rPr lang="es-ES_tradnl" sz="1400" dirty="0"/>
                <a:t>ARRIBA</a:t>
              </a:r>
            </a:p>
            <a:p>
              <a:r>
                <a:rPr lang="es-ES_tradnl" sz="1400" dirty="0"/>
                <a:t>IZQUIERDA</a:t>
              </a:r>
            </a:p>
            <a:p>
              <a:r>
                <a:rPr lang="es-ES_tradnl" sz="1400" dirty="0"/>
                <a:t>ARRIBA</a:t>
              </a:r>
            </a:p>
            <a:p>
              <a:r>
                <a:rPr lang="es-ES_tradnl" sz="1400" dirty="0"/>
                <a:t>DERECHA</a:t>
              </a:r>
            </a:p>
            <a:p>
              <a:r>
                <a:rPr lang="es-ES_tradnl" sz="1400" dirty="0"/>
                <a:t>DERECHA</a:t>
              </a:r>
            </a:p>
            <a:p>
              <a:r>
                <a:rPr lang="es-ES_tradnl" sz="1400" dirty="0"/>
                <a:t>DERECHA</a:t>
              </a:r>
            </a:p>
            <a:p>
              <a:r>
                <a:rPr lang="es-ES_tradnl" sz="1400" dirty="0"/>
                <a:t>ARRIBA</a:t>
              </a:r>
            </a:p>
            <a:p>
              <a:r>
                <a:rPr lang="es-ES_tradnl" sz="1400" dirty="0"/>
                <a:t>…</a:t>
              </a:r>
            </a:p>
          </p:txBody>
        </p:sp>
        <p:sp>
          <p:nvSpPr>
            <p:cNvPr id="8228" name="24 CuadroTexto"/>
            <p:cNvSpPr txBox="1">
              <a:spLocks noChangeArrowheads="1"/>
            </p:cNvSpPr>
            <p:nvPr/>
          </p:nvSpPr>
          <p:spPr bwMode="auto">
            <a:xfrm>
              <a:off x="571472" y="5857892"/>
              <a:ext cx="1500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800" dirty="0">
                  <a:latin typeface="Times" pitchFamily="18" charset="0"/>
                </a:rPr>
                <a:t>Trayecto.txt</a:t>
              </a:r>
            </a:p>
          </p:txBody>
        </p:sp>
        <p:sp>
          <p:nvSpPr>
            <p:cNvPr id="8229" name="30 CuadroTexto"/>
            <p:cNvSpPr txBox="1">
              <a:spLocks noChangeArrowheads="1"/>
            </p:cNvSpPr>
            <p:nvPr/>
          </p:nvSpPr>
          <p:spPr bwMode="auto">
            <a:xfrm>
              <a:off x="571472" y="3143248"/>
              <a:ext cx="157163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500" dirty="0"/>
                <a:t>Fichero Fuente</a:t>
              </a:r>
            </a:p>
          </p:txBody>
        </p:sp>
      </p:grpSp>
      <p:grpSp>
        <p:nvGrpSpPr>
          <p:cNvPr id="4" name="58 Grupo"/>
          <p:cNvGrpSpPr>
            <a:grpSpLocks/>
          </p:cNvGrpSpPr>
          <p:nvPr/>
        </p:nvGrpSpPr>
        <p:grpSpPr bwMode="auto">
          <a:xfrm>
            <a:off x="2500313" y="4214813"/>
            <a:ext cx="5500687" cy="579437"/>
            <a:chOff x="2500298" y="4214818"/>
            <a:chExt cx="5500726" cy="578742"/>
          </a:xfrm>
        </p:grpSpPr>
        <p:sp>
          <p:nvSpPr>
            <p:cNvPr id="52" name="51 Flecha a la derecha con muesca"/>
            <p:cNvSpPr/>
            <p:nvPr/>
          </p:nvSpPr>
          <p:spPr bwMode="auto">
            <a:xfrm>
              <a:off x="2500298" y="4222056"/>
              <a:ext cx="5500726" cy="571504"/>
            </a:xfrm>
            <a:prstGeom prst="notched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0"/>
            </a:gradFill>
            <a:ln w="9525" cap="flat" cmpd="sng" algn="ctr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18" name="17 Rectángulo redondeado"/>
            <p:cNvSpPr/>
            <p:nvPr/>
          </p:nvSpPr>
          <p:spPr bwMode="auto">
            <a:xfrm>
              <a:off x="3008410" y="4214818"/>
              <a:ext cx="2500330" cy="571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3000"/>
              </a:schemeClr>
            </a:solidFill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8225" name="18 CuadroTexto"/>
            <p:cNvSpPr txBox="1">
              <a:spLocks noChangeArrowheads="1"/>
            </p:cNvSpPr>
            <p:nvPr/>
          </p:nvSpPr>
          <p:spPr bwMode="auto">
            <a:xfrm>
              <a:off x="3079848" y="4282538"/>
              <a:ext cx="25003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2000" b="1" dirty="0"/>
                <a:t>INTERPRETACIÓN</a:t>
              </a:r>
            </a:p>
          </p:txBody>
        </p:sp>
      </p:grpSp>
      <p:sp>
        <p:nvSpPr>
          <p:cNvPr id="30" name="29 CuadroTexto"/>
          <p:cNvSpPr txBox="1"/>
          <p:nvPr/>
        </p:nvSpPr>
        <p:spPr>
          <a:xfrm>
            <a:off x="5786438" y="4294188"/>
            <a:ext cx="1500187" cy="384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dirty="0">
                <a:solidFill>
                  <a:schemeClr val="bg1"/>
                </a:solidFill>
                <a:latin typeface="Berlin Sans FB" pitchFamily="34" charset="0"/>
              </a:rPr>
              <a:t>EJECUCIÓN</a:t>
            </a:r>
            <a:endParaRPr lang="es-ES_tradnl" dirty="0">
              <a:solidFill>
                <a:schemeClr val="bg1"/>
              </a:solidFill>
              <a:latin typeface="Berlin Sans FB" pitchFamily="34" charset="0"/>
            </a:endParaRPr>
          </a:p>
        </p:txBody>
      </p:sp>
      <p:grpSp>
        <p:nvGrpSpPr>
          <p:cNvPr id="5" name="57 Grupo"/>
          <p:cNvGrpSpPr>
            <a:grpSpLocks/>
          </p:cNvGrpSpPr>
          <p:nvPr/>
        </p:nvGrpSpPr>
        <p:grpSpPr bwMode="auto">
          <a:xfrm>
            <a:off x="2500313" y="3500438"/>
            <a:ext cx="5500687" cy="579437"/>
            <a:chOff x="2500298" y="3500438"/>
            <a:chExt cx="5500726" cy="578742"/>
          </a:xfrm>
        </p:grpSpPr>
        <p:sp>
          <p:nvSpPr>
            <p:cNvPr id="34" name="33 Flecha a la derecha con muesca"/>
            <p:cNvSpPr/>
            <p:nvPr/>
          </p:nvSpPr>
          <p:spPr bwMode="auto">
            <a:xfrm>
              <a:off x="2500298" y="3507676"/>
              <a:ext cx="5500726" cy="571504"/>
            </a:xfrm>
            <a:prstGeom prst="notched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0"/>
            </a:gradFill>
            <a:ln w="9525" cap="flat" cmpd="sng" algn="ctr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35" name="34 Rectángulo redondeado"/>
            <p:cNvSpPr/>
            <p:nvPr/>
          </p:nvSpPr>
          <p:spPr bwMode="auto">
            <a:xfrm>
              <a:off x="3008410" y="3500438"/>
              <a:ext cx="2500330" cy="571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3000"/>
              </a:schemeClr>
            </a:solidFill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8218" name="40 CuadroTexto"/>
            <p:cNvSpPr txBox="1">
              <a:spLocks noChangeArrowheads="1"/>
            </p:cNvSpPr>
            <p:nvPr/>
          </p:nvSpPr>
          <p:spPr bwMode="auto">
            <a:xfrm>
              <a:off x="3079848" y="3568158"/>
              <a:ext cx="25003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2000" b="1" dirty="0"/>
                <a:t>INTERPRETACIÓN</a:t>
              </a: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5786438" y="3579813"/>
            <a:ext cx="1500187" cy="384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dirty="0">
                <a:solidFill>
                  <a:schemeClr val="bg1"/>
                </a:solidFill>
                <a:latin typeface="Berlin Sans FB" pitchFamily="34" charset="0"/>
              </a:rPr>
              <a:t>EJECUCIÓN</a:t>
            </a:r>
            <a:endParaRPr lang="es-ES_tradnl" dirty="0">
              <a:solidFill>
                <a:schemeClr val="bg1"/>
              </a:solidFill>
              <a:latin typeface="Berlin Sans FB" pitchFamily="34" charset="0"/>
            </a:endParaRPr>
          </a:p>
        </p:txBody>
      </p:sp>
      <p:grpSp>
        <p:nvGrpSpPr>
          <p:cNvPr id="6" name="59 Grupo"/>
          <p:cNvGrpSpPr>
            <a:grpSpLocks/>
          </p:cNvGrpSpPr>
          <p:nvPr/>
        </p:nvGrpSpPr>
        <p:grpSpPr bwMode="auto">
          <a:xfrm>
            <a:off x="2500313" y="4929188"/>
            <a:ext cx="5500687" cy="579437"/>
            <a:chOff x="2500298" y="4929198"/>
            <a:chExt cx="5500726" cy="578742"/>
          </a:xfrm>
        </p:grpSpPr>
        <p:sp>
          <p:nvSpPr>
            <p:cNvPr id="45" name="44 Flecha a la derecha con muesca"/>
            <p:cNvSpPr/>
            <p:nvPr/>
          </p:nvSpPr>
          <p:spPr bwMode="auto">
            <a:xfrm>
              <a:off x="2500298" y="4936436"/>
              <a:ext cx="5500726" cy="571504"/>
            </a:xfrm>
            <a:prstGeom prst="notched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0"/>
            </a:gradFill>
            <a:ln w="9525" cap="flat" cmpd="sng" algn="ctr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46" name="45 Rectángulo redondeado"/>
            <p:cNvSpPr/>
            <p:nvPr/>
          </p:nvSpPr>
          <p:spPr bwMode="auto">
            <a:xfrm>
              <a:off x="3008410" y="4929198"/>
              <a:ext cx="2500330" cy="571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3000"/>
              </a:schemeClr>
            </a:solidFill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8211" name="48 CuadroTexto"/>
            <p:cNvSpPr txBox="1">
              <a:spLocks noChangeArrowheads="1"/>
            </p:cNvSpPr>
            <p:nvPr/>
          </p:nvSpPr>
          <p:spPr bwMode="auto">
            <a:xfrm>
              <a:off x="3079848" y="4996918"/>
              <a:ext cx="25003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2000" b="1" dirty="0"/>
                <a:t>INTERPRETACIÓN</a:t>
              </a:r>
            </a:p>
          </p:txBody>
        </p:sp>
      </p:grpSp>
      <p:sp>
        <p:nvSpPr>
          <p:cNvPr id="53" name="52 CuadroTexto"/>
          <p:cNvSpPr txBox="1"/>
          <p:nvPr/>
        </p:nvSpPr>
        <p:spPr>
          <a:xfrm>
            <a:off x="5786438" y="5008563"/>
            <a:ext cx="1500187" cy="384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dirty="0">
                <a:solidFill>
                  <a:schemeClr val="bg1"/>
                </a:solidFill>
                <a:latin typeface="Berlin Sans FB" pitchFamily="34" charset="0"/>
              </a:rPr>
              <a:t>EJECUCIÓN</a:t>
            </a:r>
            <a:endParaRPr lang="es-ES_tradnl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55" name="54 Redondear rectángulo de esquina diagonal"/>
          <p:cNvSpPr/>
          <p:nvPr/>
        </p:nvSpPr>
        <p:spPr bwMode="auto">
          <a:xfrm>
            <a:off x="500063" y="1643063"/>
            <a:ext cx="8001000" cy="1143000"/>
          </a:xfrm>
          <a:prstGeom prst="round2DiagRect">
            <a:avLst/>
          </a:prstGeom>
          <a:solidFill>
            <a:schemeClr val="accent1">
              <a:alpha val="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1 Grupo"/>
          <p:cNvGrpSpPr>
            <a:grpSpLocks/>
          </p:cNvGrpSpPr>
          <p:nvPr/>
        </p:nvGrpSpPr>
        <p:grpSpPr bwMode="auto">
          <a:xfrm>
            <a:off x="3429000" y="2928938"/>
            <a:ext cx="1576388" cy="3063875"/>
            <a:chOff x="3428992" y="2928934"/>
            <a:chExt cx="1575751" cy="3064584"/>
          </a:xfrm>
        </p:grpSpPr>
        <p:sp>
          <p:nvSpPr>
            <p:cNvPr id="40" name="39 Esquina doblada"/>
            <p:cNvSpPr/>
            <p:nvPr/>
          </p:nvSpPr>
          <p:spPr bwMode="auto">
            <a:xfrm>
              <a:off x="3428992" y="3286204"/>
              <a:ext cx="1570990" cy="2357984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9271" name="46 CuadroTexto"/>
            <p:cNvSpPr txBox="1">
              <a:spLocks noChangeArrowheads="1"/>
            </p:cNvSpPr>
            <p:nvPr/>
          </p:nvSpPr>
          <p:spPr bwMode="auto">
            <a:xfrm>
              <a:off x="3428992" y="5624186"/>
              <a:ext cx="1575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800" dirty="0">
                  <a:latin typeface="Times" pitchFamily="18" charset="0"/>
                </a:rPr>
                <a:t>Trayecto.class</a:t>
              </a:r>
            </a:p>
          </p:txBody>
        </p:sp>
        <p:sp>
          <p:nvSpPr>
            <p:cNvPr id="9272" name="47 CuadroTexto"/>
            <p:cNvSpPr txBox="1">
              <a:spLocks noChangeArrowheads="1"/>
            </p:cNvSpPr>
            <p:nvPr/>
          </p:nvSpPr>
          <p:spPr bwMode="auto">
            <a:xfrm>
              <a:off x="3428992" y="2928934"/>
              <a:ext cx="157163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1500" dirty="0"/>
                <a:t>Bytecode</a:t>
              </a:r>
            </a:p>
          </p:txBody>
        </p:sp>
        <p:sp>
          <p:nvSpPr>
            <p:cNvPr id="64" name="63 Flecha derecha"/>
            <p:cNvSpPr/>
            <p:nvPr/>
          </p:nvSpPr>
          <p:spPr bwMode="auto">
            <a:xfrm>
              <a:off x="3817299" y="3432916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5" name="64 Flecha derecha"/>
            <p:cNvSpPr/>
            <p:nvPr/>
          </p:nvSpPr>
          <p:spPr bwMode="auto">
            <a:xfrm>
              <a:off x="4286248" y="3429000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6" name="65 Flecha derecha"/>
            <p:cNvSpPr/>
            <p:nvPr/>
          </p:nvSpPr>
          <p:spPr bwMode="auto">
            <a:xfrm rot="16200000">
              <a:off x="4067332" y="3754387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7" name="66 Flecha derecha"/>
            <p:cNvSpPr/>
            <p:nvPr/>
          </p:nvSpPr>
          <p:spPr bwMode="auto">
            <a:xfrm flipH="1">
              <a:off x="4031613" y="4075858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8" name="67 Flecha derecha"/>
            <p:cNvSpPr/>
            <p:nvPr/>
          </p:nvSpPr>
          <p:spPr bwMode="auto">
            <a:xfrm rot="16200000">
              <a:off x="4067332" y="4397329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9" name="68 Flecha derecha"/>
            <p:cNvSpPr/>
            <p:nvPr/>
          </p:nvSpPr>
          <p:spPr bwMode="auto">
            <a:xfrm>
              <a:off x="3745861" y="4727608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70" name="69 Flecha derecha"/>
            <p:cNvSpPr/>
            <p:nvPr/>
          </p:nvSpPr>
          <p:spPr bwMode="auto">
            <a:xfrm>
              <a:off x="4103051" y="4727608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71" name="70 Flecha derecha"/>
            <p:cNvSpPr/>
            <p:nvPr/>
          </p:nvSpPr>
          <p:spPr bwMode="auto">
            <a:xfrm>
              <a:off x="4460241" y="4727608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72" name="71 Flecha derecha"/>
            <p:cNvSpPr/>
            <p:nvPr/>
          </p:nvSpPr>
          <p:spPr bwMode="auto">
            <a:xfrm rot="16200000">
              <a:off x="4036215" y="5179231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9300" name="72 Rectángulo"/>
            <p:cNvSpPr>
              <a:spLocks noChangeArrowheads="1"/>
            </p:cNvSpPr>
            <p:nvPr/>
          </p:nvSpPr>
          <p:spPr bwMode="auto">
            <a:xfrm>
              <a:off x="3950392" y="5261336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2000" dirty="0"/>
                <a:t>…</a:t>
              </a:r>
            </a:p>
          </p:txBody>
        </p:sp>
      </p:grpSp>
      <p:sp>
        <p:nvSpPr>
          <p:cNvPr id="55" name="54 Redondear rectángulo de esquina diagonal"/>
          <p:cNvSpPr/>
          <p:nvPr/>
        </p:nvSpPr>
        <p:spPr bwMode="auto">
          <a:xfrm>
            <a:off x="285750" y="1643063"/>
            <a:ext cx="8429625" cy="1143000"/>
          </a:xfrm>
          <a:prstGeom prst="round2DiagRect">
            <a:avLst/>
          </a:prstGeom>
          <a:solidFill>
            <a:schemeClr val="accent1">
              <a:alpha val="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53975"/>
            <a:ext cx="7815263" cy="563563"/>
          </a:xfrm>
        </p:spPr>
        <p:txBody>
          <a:bodyPr/>
          <a:lstStyle/>
          <a:p>
            <a:r>
              <a:rPr lang="en-US" dirty="0" smtClean="0"/>
              <a:t>TIPOS DE TRADUCTORES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-214313" y="1643063"/>
            <a:ext cx="899318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/>
          <a:lstStyle/>
          <a:p>
            <a:pPr marL="777875" lvl="1" indent="-298450" algn="ctr" defTabSz="957263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kern="0" dirty="0">
                <a:latin typeface="+mj-lt"/>
              </a:rPr>
              <a:t>Es el modelo empleado en JAVA.</a:t>
            </a:r>
          </a:p>
          <a:p>
            <a:pPr marL="777875" lvl="1" indent="-298450" algn="ctr" defTabSz="957263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kern="0" dirty="0">
                <a:latin typeface="+mj-lt"/>
              </a:rPr>
              <a:t>El programa es compilado la primera vez a un formato intermedio.</a:t>
            </a:r>
          </a:p>
          <a:p>
            <a:pPr marL="777875" lvl="1" indent="-298450" algn="ctr" defTabSz="957263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kern="0" dirty="0">
                <a:latin typeface="+mj-lt"/>
              </a:rPr>
              <a:t>El archivo resultante debe ser interpretado cada vez que desee ejecutarse.</a:t>
            </a:r>
          </a:p>
        </p:txBody>
      </p:sp>
      <p:grpSp>
        <p:nvGrpSpPr>
          <p:cNvPr id="9222" name="Group 87"/>
          <p:cNvGrpSpPr>
            <a:grpSpLocks/>
          </p:cNvGrpSpPr>
          <p:nvPr/>
        </p:nvGrpSpPr>
        <p:grpSpPr bwMode="auto">
          <a:xfrm>
            <a:off x="1785938" y="714375"/>
            <a:ext cx="5172075" cy="739775"/>
            <a:chOff x="1728" y="2478"/>
            <a:chExt cx="4560" cy="653"/>
          </a:xfrm>
        </p:grpSpPr>
        <p:sp>
          <p:nvSpPr>
            <p:cNvPr id="13" name="AutoShape 67"/>
            <p:cNvSpPr>
              <a:spLocks noChangeArrowheads="1"/>
            </p:cNvSpPr>
            <p:nvPr/>
          </p:nvSpPr>
          <p:spPr bwMode="gray">
            <a:xfrm>
              <a:off x="2096" y="2592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14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_tradnl" dirty="0"/>
            </a:p>
          </p:txBody>
        </p:sp>
        <p:sp>
          <p:nvSpPr>
            <p:cNvPr id="9268" name="Text Box 69"/>
            <p:cNvSpPr txBox="1">
              <a:spLocks noChangeArrowheads="1"/>
            </p:cNvSpPr>
            <p:nvPr/>
          </p:nvSpPr>
          <p:spPr bwMode="gray">
            <a:xfrm>
              <a:off x="2610" y="2667"/>
              <a:ext cx="3310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1800" b="1" dirty="0">
                  <a:solidFill>
                    <a:schemeClr val="bg1"/>
                  </a:solidFill>
                </a:rPr>
                <a:t>COMPILADOR + INTÉRPRETE</a:t>
              </a:r>
            </a:p>
          </p:txBody>
        </p:sp>
        <p:sp>
          <p:nvSpPr>
            <p:cNvPr id="9269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73" cy="3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68415" tIns="34208" rIns="68415" bIns="34208">
              <a:spAutoFit/>
            </a:bodyPr>
            <a:lstStyle/>
            <a:p>
              <a:pPr algn="ctr" defTabSz="684213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" name="93 Grupo"/>
          <p:cNvGrpSpPr>
            <a:grpSpLocks/>
          </p:cNvGrpSpPr>
          <p:nvPr/>
        </p:nvGrpSpPr>
        <p:grpSpPr bwMode="auto">
          <a:xfrm>
            <a:off x="4929188" y="4162425"/>
            <a:ext cx="3857625" cy="592138"/>
            <a:chOff x="5000628" y="4143380"/>
            <a:chExt cx="3857653" cy="591078"/>
          </a:xfrm>
        </p:grpSpPr>
        <p:sp>
          <p:nvSpPr>
            <p:cNvPr id="34" name="33 Flecha a la derecha con muesca"/>
            <p:cNvSpPr/>
            <p:nvPr/>
          </p:nvSpPr>
          <p:spPr bwMode="auto">
            <a:xfrm>
              <a:off x="5000628" y="4143380"/>
              <a:ext cx="3857653" cy="571504"/>
            </a:xfrm>
            <a:prstGeom prst="notched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0"/>
            </a:gradFill>
            <a:ln w="9525" cap="flat" cmpd="sng" algn="ctr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35" name="34 Rectángulo redondeado"/>
            <p:cNvSpPr/>
            <p:nvPr/>
          </p:nvSpPr>
          <p:spPr bwMode="auto">
            <a:xfrm>
              <a:off x="5357819" y="4162954"/>
              <a:ext cx="2071702" cy="571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3000"/>
              </a:schemeClr>
            </a:solidFill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9265" name="40 CuadroTexto"/>
            <p:cNvSpPr txBox="1">
              <a:spLocks noChangeArrowheads="1"/>
            </p:cNvSpPr>
            <p:nvPr/>
          </p:nvSpPr>
          <p:spPr bwMode="auto">
            <a:xfrm>
              <a:off x="5253100" y="4257486"/>
              <a:ext cx="23118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1600" b="1" dirty="0"/>
                <a:t>INTERPRETACIÓN</a:t>
              </a: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7235825" y="4291013"/>
            <a:ext cx="1500188" cy="3079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1400" dirty="0">
                <a:solidFill>
                  <a:schemeClr val="bg1"/>
                </a:solidFill>
                <a:latin typeface="Berlin Sans FB" pitchFamily="34" charset="0"/>
              </a:rPr>
              <a:t>EJECUCIÓN</a:t>
            </a:r>
            <a:endParaRPr lang="es-ES_tradnl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6" name="35 Esquina doblada"/>
          <p:cNvSpPr/>
          <p:nvPr/>
        </p:nvSpPr>
        <p:spPr bwMode="auto">
          <a:xfrm>
            <a:off x="214313" y="3286125"/>
            <a:ext cx="1571625" cy="2357438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9226" name="36 CuadroTexto"/>
          <p:cNvSpPr txBox="1">
            <a:spLocks noChangeArrowheads="1"/>
          </p:cNvSpPr>
          <p:nvPr/>
        </p:nvSpPr>
        <p:spPr bwMode="auto">
          <a:xfrm>
            <a:off x="285750" y="3357563"/>
            <a:ext cx="128587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ARRIBA</a:t>
            </a:r>
          </a:p>
          <a:p>
            <a:r>
              <a:rPr lang="es-ES_tradnl" sz="1400" dirty="0"/>
              <a:t>IZQUIERDA</a:t>
            </a:r>
          </a:p>
          <a:p>
            <a:r>
              <a:rPr lang="es-ES_tradnl" sz="1400" dirty="0"/>
              <a:t>ARRIBA</a:t>
            </a:r>
          </a:p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DERECHA</a:t>
            </a:r>
          </a:p>
          <a:p>
            <a:r>
              <a:rPr lang="es-ES_tradnl" sz="1400" dirty="0"/>
              <a:t>ARRIBA</a:t>
            </a:r>
          </a:p>
          <a:p>
            <a:r>
              <a:rPr lang="es-ES_tradnl" sz="1400" dirty="0"/>
              <a:t>…</a:t>
            </a:r>
          </a:p>
        </p:txBody>
      </p:sp>
      <p:sp>
        <p:nvSpPr>
          <p:cNvPr id="9227" name="37 CuadroTexto"/>
          <p:cNvSpPr txBox="1">
            <a:spLocks noChangeArrowheads="1"/>
          </p:cNvSpPr>
          <p:nvPr/>
        </p:nvSpPr>
        <p:spPr bwMode="auto">
          <a:xfrm>
            <a:off x="285750" y="5643563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800" dirty="0">
                <a:latin typeface="Times" pitchFamily="18" charset="0"/>
              </a:rPr>
              <a:t>Trayecto.java</a:t>
            </a:r>
          </a:p>
        </p:txBody>
      </p:sp>
      <p:sp>
        <p:nvSpPr>
          <p:cNvPr id="9228" name="38 CuadroTexto"/>
          <p:cNvSpPr txBox="1">
            <a:spLocks noChangeArrowheads="1"/>
          </p:cNvSpPr>
          <p:nvPr/>
        </p:nvSpPr>
        <p:spPr bwMode="auto">
          <a:xfrm>
            <a:off x="285750" y="2928938"/>
            <a:ext cx="1571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500" dirty="0"/>
              <a:t>Fichero Fuente</a:t>
            </a:r>
          </a:p>
        </p:txBody>
      </p:sp>
      <p:grpSp>
        <p:nvGrpSpPr>
          <p:cNvPr id="5" name="90 Grupo"/>
          <p:cNvGrpSpPr>
            <a:grpSpLocks/>
          </p:cNvGrpSpPr>
          <p:nvPr/>
        </p:nvGrpSpPr>
        <p:grpSpPr bwMode="auto">
          <a:xfrm>
            <a:off x="1500188" y="3929063"/>
            <a:ext cx="2214562" cy="714375"/>
            <a:chOff x="1500166" y="3929066"/>
            <a:chExt cx="2214578" cy="714380"/>
          </a:xfrm>
        </p:grpSpPr>
        <p:sp>
          <p:nvSpPr>
            <p:cNvPr id="44" name="43 Flecha a la derecha con muesca"/>
            <p:cNvSpPr/>
            <p:nvPr/>
          </p:nvSpPr>
          <p:spPr bwMode="auto">
            <a:xfrm>
              <a:off x="1500166" y="4071942"/>
              <a:ext cx="2214578" cy="428628"/>
            </a:xfrm>
            <a:prstGeom prst="notched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0"/>
            </a:gradFill>
            <a:ln w="9525" cap="flat" cmpd="sng" algn="ctr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56" name="55 Rectángulo redondeado"/>
            <p:cNvSpPr/>
            <p:nvPr/>
          </p:nvSpPr>
          <p:spPr bwMode="auto">
            <a:xfrm>
              <a:off x="1714480" y="3929066"/>
              <a:ext cx="1643074" cy="714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3000"/>
              </a:schemeClr>
            </a:solidFill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9258" name="56 CuadroTexto"/>
            <p:cNvSpPr txBox="1">
              <a:spLocks noChangeArrowheads="1"/>
            </p:cNvSpPr>
            <p:nvPr/>
          </p:nvSpPr>
          <p:spPr bwMode="auto">
            <a:xfrm>
              <a:off x="1713719" y="4107554"/>
              <a:ext cx="16430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600" b="1" dirty="0"/>
                <a:t>COMPILACIÓN</a:t>
              </a:r>
            </a:p>
          </p:txBody>
        </p:sp>
      </p:grpSp>
      <p:grpSp>
        <p:nvGrpSpPr>
          <p:cNvPr id="6" name="94 Grupo"/>
          <p:cNvGrpSpPr>
            <a:grpSpLocks/>
          </p:cNvGrpSpPr>
          <p:nvPr/>
        </p:nvGrpSpPr>
        <p:grpSpPr bwMode="auto">
          <a:xfrm>
            <a:off x="4938713" y="4786313"/>
            <a:ext cx="3857625" cy="590550"/>
            <a:chOff x="5000628" y="4786322"/>
            <a:chExt cx="3857653" cy="591078"/>
          </a:xfrm>
        </p:grpSpPr>
        <p:sp>
          <p:nvSpPr>
            <p:cNvPr id="80" name="79 Flecha a la derecha con muesca"/>
            <p:cNvSpPr/>
            <p:nvPr/>
          </p:nvSpPr>
          <p:spPr bwMode="auto">
            <a:xfrm>
              <a:off x="5000628" y="4786322"/>
              <a:ext cx="3857653" cy="571504"/>
            </a:xfrm>
            <a:prstGeom prst="notched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0"/>
            </a:gradFill>
            <a:ln w="9525" cap="flat" cmpd="sng" algn="ctr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81" name="80 Rectángulo redondeado"/>
            <p:cNvSpPr/>
            <p:nvPr/>
          </p:nvSpPr>
          <p:spPr bwMode="auto">
            <a:xfrm>
              <a:off x="5357819" y="4805896"/>
              <a:ext cx="2071702" cy="571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3000"/>
              </a:schemeClr>
            </a:solidFill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9251" name="81 CuadroTexto"/>
            <p:cNvSpPr txBox="1">
              <a:spLocks noChangeArrowheads="1"/>
            </p:cNvSpPr>
            <p:nvPr/>
          </p:nvSpPr>
          <p:spPr bwMode="auto">
            <a:xfrm>
              <a:off x="5253100" y="4900428"/>
              <a:ext cx="23118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1600" b="1" dirty="0"/>
                <a:t>INTERPRETACIÓN</a:t>
              </a:r>
            </a:p>
          </p:txBody>
        </p:sp>
      </p:grpSp>
      <p:sp>
        <p:nvSpPr>
          <p:cNvPr id="83" name="82 CuadroTexto"/>
          <p:cNvSpPr txBox="1"/>
          <p:nvPr/>
        </p:nvSpPr>
        <p:spPr>
          <a:xfrm>
            <a:off x="7173913" y="4933950"/>
            <a:ext cx="1500187" cy="3079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1400" dirty="0">
                <a:solidFill>
                  <a:schemeClr val="bg1"/>
                </a:solidFill>
                <a:latin typeface="Berlin Sans FB" pitchFamily="34" charset="0"/>
              </a:rPr>
              <a:t>EJECUCIÓN</a:t>
            </a:r>
            <a:endParaRPr lang="es-ES_tradnl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grpSp>
        <p:nvGrpSpPr>
          <p:cNvPr id="7" name="92 Grupo"/>
          <p:cNvGrpSpPr>
            <a:grpSpLocks/>
          </p:cNvGrpSpPr>
          <p:nvPr/>
        </p:nvGrpSpPr>
        <p:grpSpPr bwMode="auto">
          <a:xfrm>
            <a:off x="4929188" y="3500438"/>
            <a:ext cx="3857625" cy="590550"/>
            <a:chOff x="5000627" y="3480864"/>
            <a:chExt cx="3857653" cy="591078"/>
          </a:xfrm>
        </p:grpSpPr>
        <p:sp>
          <p:nvSpPr>
            <p:cNvPr id="85" name="84 Flecha a la derecha con muesca"/>
            <p:cNvSpPr/>
            <p:nvPr/>
          </p:nvSpPr>
          <p:spPr bwMode="auto">
            <a:xfrm>
              <a:off x="5000627" y="3480864"/>
              <a:ext cx="3857653" cy="571504"/>
            </a:xfrm>
            <a:prstGeom prst="notched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0"/>
            </a:gradFill>
            <a:ln w="9525" cap="flat" cmpd="sng" algn="ctr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86" name="85 Rectángulo redondeado"/>
            <p:cNvSpPr/>
            <p:nvPr/>
          </p:nvSpPr>
          <p:spPr bwMode="auto">
            <a:xfrm>
              <a:off x="5357818" y="3500438"/>
              <a:ext cx="2071702" cy="571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3000"/>
              </a:schemeClr>
            </a:solidFill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9244" name="86 CuadroTexto"/>
            <p:cNvSpPr txBox="1">
              <a:spLocks noChangeArrowheads="1"/>
            </p:cNvSpPr>
            <p:nvPr/>
          </p:nvSpPr>
          <p:spPr bwMode="auto">
            <a:xfrm>
              <a:off x="5253099" y="3594970"/>
              <a:ext cx="23118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1600" b="1" dirty="0"/>
                <a:t>INTERPRETACIÓN</a:t>
              </a:r>
            </a:p>
          </p:txBody>
        </p:sp>
      </p:grpSp>
      <p:sp>
        <p:nvSpPr>
          <p:cNvPr id="88" name="87 CuadroTexto"/>
          <p:cNvSpPr txBox="1"/>
          <p:nvPr/>
        </p:nvSpPr>
        <p:spPr>
          <a:xfrm>
            <a:off x="7235825" y="3629025"/>
            <a:ext cx="1500188" cy="3079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1400" dirty="0">
                <a:solidFill>
                  <a:schemeClr val="bg1"/>
                </a:solidFill>
                <a:latin typeface="Berlin Sans FB" pitchFamily="34" charset="0"/>
              </a:rPr>
              <a:t>EJECUCIÓN</a:t>
            </a:r>
            <a:endParaRPr lang="es-ES_tradnl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grpSp>
        <p:nvGrpSpPr>
          <p:cNvPr id="8" name="50 Grupo"/>
          <p:cNvGrpSpPr>
            <a:grpSpLocks/>
          </p:cNvGrpSpPr>
          <p:nvPr/>
        </p:nvGrpSpPr>
        <p:grpSpPr bwMode="auto">
          <a:xfrm>
            <a:off x="5165725" y="3154363"/>
            <a:ext cx="2406650" cy="3060700"/>
            <a:chOff x="5165995" y="3154972"/>
            <a:chExt cx="2406401" cy="3060109"/>
          </a:xfrm>
        </p:grpSpPr>
        <p:sp>
          <p:nvSpPr>
            <p:cNvPr id="9236" name="89 Rectángulo redondeado"/>
            <p:cNvSpPr>
              <a:spLocks noChangeArrowheads="1"/>
            </p:cNvSpPr>
            <p:nvPr/>
          </p:nvSpPr>
          <p:spPr bwMode="auto">
            <a:xfrm>
              <a:off x="5165995" y="3154972"/>
              <a:ext cx="2357454" cy="3060109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0"/>
              </a:srgbClr>
            </a:solidFill>
            <a:ln w="34925" algn="ctr">
              <a:solidFill>
                <a:srgbClr val="FF0000">
                  <a:alpha val="2117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defTabSz="957263"/>
              <a:endParaRPr lang="es-ES_tradnl" dirty="0">
                <a:solidFill>
                  <a:srgbClr val="FFC000"/>
                </a:solidFill>
              </a:endParaRPr>
            </a:p>
          </p:txBody>
        </p:sp>
        <p:sp>
          <p:nvSpPr>
            <p:cNvPr id="9237" name="88 CuadroTexto"/>
            <p:cNvSpPr txBox="1">
              <a:spLocks noChangeArrowheads="1"/>
            </p:cNvSpPr>
            <p:nvPr/>
          </p:nvSpPr>
          <p:spPr bwMode="auto">
            <a:xfrm>
              <a:off x="5214942" y="5500702"/>
              <a:ext cx="2357454" cy="67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i="1" dirty="0">
                  <a:solidFill>
                    <a:srgbClr val="C00000"/>
                  </a:solidFill>
                  <a:latin typeface="Times" pitchFamily="18" charset="0"/>
                </a:rPr>
                <a:t>Máquina Virtual Java</a:t>
              </a:r>
            </a:p>
            <a:p>
              <a:pPr algn="ctr"/>
              <a:r>
                <a:rPr lang="es-ES_tradnl" i="1" dirty="0">
                  <a:solidFill>
                    <a:srgbClr val="C00000"/>
                  </a:solidFill>
                  <a:latin typeface="Times" pitchFamily="18" charset="0"/>
                </a:rPr>
                <a:t>(java.exe)</a:t>
              </a:r>
            </a:p>
          </p:txBody>
        </p:sp>
      </p:grpSp>
      <p:sp>
        <p:nvSpPr>
          <p:cNvPr id="50" name="49 Rectángulo"/>
          <p:cNvSpPr>
            <a:spLocks noChangeArrowheads="1"/>
          </p:cNvSpPr>
          <p:nvPr/>
        </p:nvSpPr>
        <p:spPr bwMode="auto">
          <a:xfrm>
            <a:off x="1928813" y="4714875"/>
            <a:ext cx="12573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i="1" dirty="0">
                <a:solidFill>
                  <a:srgbClr val="C00000"/>
                </a:solidFill>
                <a:latin typeface="Times" pitchFamily="18" charset="0"/>
              </a:rPr>
              <a:t>(javac.exe)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3" grpId="0"/>
      <p:bldP spid="88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91 Grupo"/>
          <p:cNvGrpSpPr>
            <a:grpSpLocks/>
          </p:cNvGrpSpPr>
          <p:nvPr/>
        </p:nvGrpSpPr>
        <p:grpSpPr bwMode="auto">
          <a:xfrm>
            <a:off x="3209925" y="3003550"/>
            <a:ext cx="1435100" cy="2478088"/>
            <a:chOff x="3428992" y="2928934"/>
            <a:chExt cx="1575751" cy="3003029"/>
          </a:xfrm>
        </p:grpSpPr>
        <p:sp>
          <p:nvSpPr>
            <p:cNvPr id="40" name="39 Esquina doblada"/>
            <p:cNvSpPr/>
            <p:nvPr/>
          </p:nvSpPr>
          <p:spPr bwMode="auto">
            <a:xfrm>
              <a:off x="3428992" y="3286758"/>
              <a:ext cx="1572265" cy="2356637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10294" name="46 CuadroTexto"/>
            <p:cNvSpPr txBox="1">
              <a:spLocks noChangeArrowheads="1"/>
            </p:cNvSpPr>
            <p:nvPr/>
          </p:nvSpPr>
          <p:spPr bwMode="auto">
            <a:xfrm>
              <a:off x="3428992" y="5624186"/>
              <a:ext cx="15757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 dirty="0">
                  <a:latin typeface="Times" pitchFamily="18" charset="0"/>
                </a:rPr>
                <a:t>Trayecto.class</a:t>
              </a:r>
            </a:p>
          </p:txBody>
        </p:sp>
        <p:sp>
          <p:nvSpPr>
            <p:cNvPr id="10295" name="47 CuadroTexto"/>
            <p:cNvSpPr txBox="1">
              <a:spLocks noChangeArrowheads="1"/>
            </p:cNvSpPr>
            <p:nvPr/>
          </p:nvSpPr>
          <p:spPr bwMode="auto">
            <a:xfrm>
              <a:off x="3428992" y="2928934"/>
              <a:ext cx="15716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1200" dirty="0"/>
                <a:t>Bytecode</a:t>
              </a:r>
            </a:p>
          </p:txBody>
        </p:sp>
        <p:sp>
          <p:nvSpPr>
            <p:cNvPr id="64" name="63 Flecha derecha"/>
            <p:cNvSpPr/>
            <p:nvPr/>
          </p:nvSpPr>
          <p:spPr bwMode="auto">
            <a:xfrm>
              <a:off x="3817299" y="3432916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5" name="64 Flecha derecha"/>
            <p:cNvSpPr/>
            <p:nvPr/>
          </p:nvSpPr>
          <p:spPr bwMode="auto">
            <a:xfrm>
              <a:off x="4286248" y="3429000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6" name="65 Flecha derecha"/>
            <p:cNvSpPr/>
            <p:nvPr/>
          </p:nvSpPr>
          <p:spPr bwMode="auto">
            <a:xfrm rot="16200000">
              <a:off x="4067332" y="3754387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7" name="66 Flecha derecha"/>
            <p:cNvSpPr/>
            <p:nvPr/>
          </p:nvSpPr>
          <p:spPr bwMode="auto">
            <a:xfrm flipH="1">
              <a:off x="4031613" y="4075858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8" name="67 Flecha derecha"/>
            <p:cNvSpPr/>
            <p:nvPr/>
          </p:nvSpPr>
          <p:spPr bwMode="auto">
            <a:xfrm rot="16200000">
              <a:off x="4067332" y="4397329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69" name="68 Flecha derecha"/>
            <p:cNvSpPr/>
            <p:nvPr/>
          </p:nvSpPr>
          <p:spPr bwMode="auto">
            <a:xfrm>
              <a:off x="3745861" y="4727608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70" name="69 Flecha derecha"/>
            <p:cNvSpPr/>
            <p:nvPr/>
          </p:nvSpPr>
          <p:spPr bwMode="auto">
            <a:xfrm>
              <a:off x="4103051" y="4727608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71" name="70 Flecha derecha"/>
            <p:cNvSpPr/>
            <p:nvPr/>
          </p:nvSpPr>
          <p:spPr bwMode="auto">
            <a:xfrm>
              <a:off x="4460241" y="4727608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72" name="71 Flecha derecha"/>
            <p:cNvSpPr/>
            <p:nvPr/>
          </p:nvSpPr>
          <p:spPr bwMode="auto">
            <a:xfrm rot="16200000">
              <a:off x="4036215" y="5179231"/>
              <a:ext cx="285752" cy="214314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10323" name="72 Rectángulo"/>
            <p:cNvSpPr>
              <a:spLocks noChangeArrowheads="1"/>
            </p:cNvSpPr>
            <p:nvPr/>
          </p:nvSpPr>
          <p:spPr bwMode="auto">
            <a:xfrm>
              <a:off x="3950392" y="5261336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2000" dirty="0"/>
                <a:t>…</a:t>
              </a:r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53975"/>
            <a:ext cx="7815263" cy="563563"/>
          </a:xfrm>
        </p:spPr>
        <p:txBody>
          <a:bodyPr/>
          <a:lstStyle/>
          <a:p>
            <a:r>
              <a:rPr lang="en-US" dirty="0" smtClean="0"/>
              <a:t>VENTAJAS DE LA TRADUCCIÓN JAVA</a:t>
            </a:r>
            <a:endParaRPr lang="en-US" dirty="0" smtClean="0">
              <a:solidFill>
                <a:schemeClr val="accent1"/>
              </a:solidFill>
            </a:endParaRPr>
          </a:p>
        </p:txBody>
      </p:sp>
      <p:grpSp>
        <p:nvGrpSpPr>
          <p:cNvPr id="10244" name="50 Grupo"/>
          <p:cNvGrpSpPr>
            <a:grpSpLocks/>
          </p:cNvGrpSpPr>
          <p:nvPr/>
        </p:nvGrpSpPr>
        <p:grpSpPr bwMode="auto">
          <a:xfrm>
            <a:off x="71438" y="1397000"/>
            <a:ext cx="8358187" cy="1031875"/>
            <a:chOff x="-63241" y="1643050"/>
            <a:chExt cx="8715404" cy="1031852"/>
          </a:xfrm>
        </p:grpSpPr>
        <p:sp>
          <p:nvSpPr>
            <p:cNvPr id="55" name="54 Redondear rectángulo de esquina diagonal"/>
            <p:cNvSpPr/>
            <p:nvPr/>
          </p:nvSpPr>
          <p:spPr bwMode="auto">
            <a:xfrm>
              <a:off x="499577" y="1643050"/>
              <a:ext cx="7854623" cy="928667"/>
            </a:xfrm>
            <a:prstGeom prst="round2DiagRect">
              <a:avLst/>
            </a:prstGeom>
            <a:solidFill>
              <a:schemeClr val="accent1">
                <a:alpha val="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24" name="Rectangle 3"/>
            <p:cNvSpPr txBox="1">
              <a:spLocks noChangeArrowheads="1"/>
            </p:cNvSpPr>
            <p:nvPr/>
          </p:nvSpPr>
          <p:spPr bwMode="auto">
            <a:xfrm>
              <a:off x="-63241" y="1674799"/>
              <a:ext cx="8715404" cy="1000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5782" tIns="47891" rIns="95782" bIns="47891"/>
            <a:lstStyle/>
            <a:p>
              <a:pPr marL="777875" lvl="1" indent="-298450" algn="ctr" defTabSz="957263">
                <a:spcBef>
                  <a:spcPct val="20000"/>
                </a:spcBef>
                <a:buClr>
                  <a:schemeClr val="accent1"/>
                </a:buClr>
                <a:defRPr/>
              </a:pPr>
              <a:r>
                <a:rPr lang="en-US" sz="2200" kern="0" dirty="0">
                  <a:latin typeface="+mj-lt"/>
                </a:rPr>
                <a:t>El Bytecode puede ejecutarse en cualquier plataforma</a:t>
              </a:r>
            </a:p>
            <a:p>
              <a:pPr marL="777875" lvl="1" indent="-298450" algn="ctr" defTabSz="957263">
                <a:spcBef>
                  <a:spcPct val="20000"/>
                </a:spcBef>
                <a:buClr>
                  <a:schemeClr val="accent1"/>
                </a:buClr>
                <a:defRPr/>
              </a:pPr>
              <a:r>
                <a:rPr lang="en-US" sz="2200" kern="0" dirty="0">
                  <a:latin typeface="+mj-lt"/>
                </a:rPr>
                <a:t>que disponga de un intérprete (máquina virtual) JAVA</a:t>
              </a:r>
            </a:p>
          </p:txBody>
        </p:sp>
      </p:grpSp>
      <p:sp>
        <p:nvSpPr>
          <p:cNvPr id="36" name="35 Esquina doblada"/>
          <p:cNvSpPr/>
          <p:nvPr/>
        </p:nvSpPr>
        <p:spPr bwMode="auto">
          <a:xfrm>
            <a:off x="357188" y="3429000"/>
            <a:ext cx="1071562" cy="1785938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57263">
              <a:defRPr/>
            </a:pPr>
            <a:endParaRPr lang="es-ES_tradnl" dirty="0"/>
          </a:p>
        </p:txBody>
      </p:sp>
      <p:sp>
        <p:nvSpPr>
          <p:cNvPr id="10246" name="36 CuadroTexto"/>
          <p:cNvSpPr txBox="1">
            <a:spLocks noChangeArrowheads="1"/>
          </p:cNvSpPr>
          <p:nvPr/>
        </p:nvSpPr>
        <p:spPr bwMode="auto">
          <a:xfrm>
            <a:off x="428625" y="3500438"/>
            <a:ext cx="12858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000" dirty="0"/>
              <a:t>DERECHA</a:t>
            </a:r>
          </a:p>
          <a:p>
            <a:r>
              <a:rPr lang="es-ES_tradnl" sz="1000" dirty="0"/>
              <a:t>DERECHA</a:t>
            </a:r>
          </a:p>
          <a:p>
            <a:r>
              <a:rPr lang="es-ES_tradnl" sz="1000" dirty="0"/>
              <a:t>ARRIBA</a:t>
            </a:r>
          </a:p>
          <a:p>
            <a:r>
              <a:rPr lang="es-ES_tradnl" sz="1000" dirty="0"/>
              <a:t>IZQUIERDA</a:t>
            </a:r>
          </a:p>
          <a:p>
            <a:r>
              <a:rPr lang="es-ES_tradnl" sz="1000" dirty="0"/>
              <a:t>ARRIBA</a:t>
            </a:r>
          </a:p>
          <a:p>
            <a:r>
              <a:rPr lang="es-ES_tradnl" sz="1000" dirty="0"/>
              <a:t>DERECHA</a:t>
            </a:r>
          </a:p>
          <a:p>
            <a:r>
              <a:rPr lang="es-ES_tradnl" sz="1000" dirty="0"/>
              <a:t>DERECHA</a:t>
            </a:r>
          </a:p>
          <a:p>
            <a:r>
              <a:rPr lang="es-ES_tradnl" sz="1000" dirty="0"/>
              <a:t>DERECHA</a:t>
            </a:r>
          </a:p>
          <a:p>
            <a:r>
              <a:rPr lang="es-ES_tradnl" sz="1000" dirty="0"/>
              <a:t>ARRIBA</a:t>
            </a:r>
          </a:p>
          <a:p>
            <a:r>
              <a:rPr lang="es-ES_tradnl" sz="1000" dirty="0"/>
              <a:t>…</a:t>
            </a:r>
          </a:p>
        </p:txBody>
      </p:sp>
      <p:sp>
        <p:nvSpPr>
          <p:cNvPr id="10247" name="37 CuadroTexto"/>
          <p:cNvSpPr txBox="1">
            <a:spLocks noChangeArrowheads="1"/>
          </p:cNvSpPr>
          <p:nvPr/>
        </p:nvSpPr>
        <p:spPr bwMode="auto">
          <a:xfrm>
            <a:off x="280988" y="5311775"/>
            <a:ext cx="1220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dirty="0">
                <a:latin typeface="Times" pitchFamily="18" charset="0"/>
              </a:rPr>
              <a:t>Trayecto.java</a:t>
            </a:r>
          </a:p>
        </p:txBody>
      </p:sp>
      <p:sp>
        <p:nvSpPr>
          <p:cNvPr id="10248" name="38 CuadroTexto"/>
          <p:cNvSpPr txBox="1">
            <a:spLocks noChangeArrowheads="1"/>
          </p:cNvSpPr>
          <p:nvPr/>
        </p:nvSpPr>
        <p:spPr bwMode="auto">
          <a:xfrm>
            <a:off x="306388" y="3084513"/>
            <a:ext cx="1214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200" dirty="0"/>
              <a:t>Fichero Fuente</a:t>
            </a:r>
          </a:p>
        </p:txBody>
      </p:sp>
      <p:grpSp>
        <p:nvGrpSpPr>
          <p:cNvPr id="10249" name="90 Grupo"/>
          <p:cNvGrpSpPr>
            <a:grpSpLocks/>
          </p:cNvGrpSpPr>
          <p:nvPr/>
        </p:nvGrpSpPr>
        <p:grpSpPr bwMode="auto">
          <a:xfrm>
            <a:off x="1214438" y="3786188"/>
            <a:ext cx="2000250" cy="857250"/>
            <a:chOff x="1500166" y="3929066"/>
            <a:chExt cx="2214578" cy="714380"/>
          </a:xfrm>
        </p:grpSpPr>
        <p:sp>
          <p:nvSpPr>
            <p:cNvPr id="44" name="43 Flecha a la derecha con muesca"/>
            <p:cNvSpPr/>
            <p:nvPr/>
          </p:nvSpPr>
          <p:spPr bwMode="auto">
            <a:xfrm>
              <a:off x="1500166" y="4071942"/>
              <a:ext cx="2214578" cy="428628"/>
            </a:xfrm>
            <a:prstGeom prst="notchedRight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0"/>
            </a:gradFill>
            <a:ln w="9525" cap="flat" cmpd="sng" algn="ctr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56" name="55 Rectángulo redondeado"/>
            <p:cNvSpPr/>
            <p:nvPr/>
          </p:nvSpPr>
          <p:spPr bwMode="auto">
            <a:xfrm>
              <a:off x="1714480" y="3929066"/>
              <a:ext cx="1643074" cy="714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3000"/>
              </a:schemeClr>
            </a:solidFill>
            <a:ln w="9525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10290" name="56 CuadroTexto"/>
            <p:cNvSpPr txBox="1">
              <a:spLocks noChangeArrowheads="1"/>
            </p:cNvSpPr>
            <p:nvPr/>
          </p:nvSpPr>
          <p:spPr bwMode="auto">
            <a:xfrm>
              <a:off x="1705858" y="4140726"/>
              <a:ext cx="16430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 b="1" dirty="0"/>
                <a:t>COMPILACIÓN</a:t>
              </a:r>
            </a:p>
          </p:txBody>
        </p:sp>
      </p:grpSp>
      <p:grpSp>
        <p:nvGrpSpPr>
          <p:cNvPr id="10250" name="51 Grupo"/>
          <p:cNvGrpSpPr>
            <a:grpSpLocks/>
          </p:cNvGrpSpPr>
          <p:nvPr/>
        </p:nvGrpSpPr>
        <p:grpSpPr bwMode="auto">
          <a:xfrm rot="-423308">
            <a:off x="4643438" y="3124200"/>
            <a:ext cx="2978150" cy="466725"/>
            <a:chOff x="4643439" y="3124200"/>
            <a:chExt cx="2978151" cy="467250"/>
          </a:xfrm>
        </p:grpSpPr>
        <p:grpSp>
          <p:nvGrpSpPr>
            <p:cNvPr id="10275" name="92 Grupo"/>
            <p:cNvGrpSpPr>
              <a:grpSpLocks/>
            </p:cNvGrpSpPr>
            <p:nvPr/>
          </p:nvGrpSpPr>
          <p:grpSpPr bwMode="auto">
            <a:xfrm>
              <a:off x="4643439" y="3124200"/>
              <a:ext cx="2786081" cy="467250"/>
              <a:chOff x="5000627" y="3480864"/>
              <a:chExt cx="3857653" cy="591078"/>
            </a:xfrm>
          </p:grpSpPr>
          <p:sp>
            <p:nvSpPr>
              <p:cNvPr id="85" name="84 Flecha a la derecha con muesca"/>
              <p:cNvSpPr/>
              <p:nvPr/>
            </p:nvSpPr>
            <p:spPr bwMode="auto">
              <a:xfrm>
                <a:off x="5000627" y="3480864"/>
                <a:ext cx="3857653" cy="571504"/>
              </a:xfrm>
              <a:prstGeom prst="notchedRightArrow">
                <a:avLst/>
              </a:prstGeom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10800000" scaled="0"/>
              </a:gradFill>
              <a:ln w="9525" cap="flat" cmpd="sng" algn="ctr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57263">
                  <a:defRPr/>
                </a:pPr>
                <a:endParaRPr lang="es-ES_tradnl" dirty="0"/>
              </a:p>
            </p:txBody>
          </p:sp>
          <p:sp>
            <p:nvSpPr>
              <p:cNvPr id="86" name="85 Rectángulo redondeado"/>
              <p:cNvSpPr/>
              <p:nvPr/>
            </p:nvSpPr>
            <p:spPr bwMode="auto">
              <a:xfrm>
                <a:off x="5357818" y="3500438"/>
                <a:ext cx="2071702" cy="57150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73000"/>
                </a:schemeClr>
              </a:solidFill>
              <a:ln w="9525" cap="flat" cmpd="thickThin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52400" dist="889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/>
              <a:lstStyle/>
              <a:p>
                <a:pPr defTabSz="957263">
                  <a:defRPr/>
                </a:pPr>
                <a:endParaRPr lang="es-ES_tradnl" dirty="0"/>
              </a:p>
            </p:txBody>
          </p:sp>
          <p:sp>
            <p:nvSpPr>
              <p:cNvPr id="10283" name="86 CuadroTexto"/>
              <p:cNvSpPr txBox="1">
                <a:spLocks noChangeArrowheads="1"/>
              </p:cNvSpPr>
              <p:nvPr/>
            </p:nvSpPr>
            <p:spPr bwMode="auto">
              <a:xfrm>
                <a:off x="5188367" y="3562838"/>
                <a:ext cx="2311861" cy="428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ES_tradnl" sz="1600" b="1" dirty="0"/>
                  <a:t>JVM  PC</a:t>
                </a:r>
              </a:p>
            </p:txBody>
          </p:sp>
        </p:grpSp>
        <p:sp>
          <p:nvSpPr>
            <p:cNvPr id="88" name="87 CuadroTexto"/>
            <p:cNvSpPr txBox="1"/>
            <p:nvPr/>
          </p:nvSpPr>
          <p:spPr>
            <a:xfrm>
              <a:off x="6121172" y="3173489"/>
              <a:ext cx="1500189" cy="3083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400" dirty="0">
                  <a:solidFill>
                    <a:schemeClr val="bg1"/>
                  </a:solidFill>
                  <a:latin typeface="Berlin Sans FB" pitchFamily="34" charset="0"/>
                </a:rPr>
                <a:t>Ejecución</a:t>
              </a:r>
              <a:endParaRPr lang="es-ES_tradnl" sz="1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10251" name="49 Rectángulo"/>
          <p:cNvSpPr>
            <a:spLocks noChangeArrowheads="1"/>
          </p:cNvSpPr>
          <p:nvPr/>
        </p:nvSpPr>
        <p:spPr bwMode="auto">
          <a:xfrm>
            <a:off x="1571625" y="4714875"/>
            <a:ext cx="12573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i="1" dirty="0">
                <a:solidFill>
                  <a:srgbClr val="C00000"/>
                </a:solidFill>
                <a:latin typeface="Times" pitchFamily="18" charset="0"/>
              </a:rPr>
              <a:t>(javac.exe)</a:t>
            </a:r>
          </a:p>
        </p:txBody>
      </p:sp>
      <p:pic>
        <p:nvPicPr>
          <p:cNvPr id="10252" name="Picture 19" descr="0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5072063"/>
            <a:ext cx="881063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38" descr="3D_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0" y="3929063"/>
            <a:ext cx="71437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47" descr="2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2571750"/>
            <a:ext cx="12795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55" name="42 Grupo"/>
          <p:cNvGrpSpPr>
            <a:grpSpLocks/>
          </p:cNvGrpSpPr>
          <p:nvPr/>
        </p:nvGrpSpPr>
        <p:grpSpPr bwMode="auto">
          <a:xfrm>
            <a:off x="4716463" y="4024313"/>
            <a:ext cx="2978150" cy="466725"/>
            <a:chOff x="4643439" y="3124200"/>
            <a:chExt cx="2978151" cy="467250"/>
          </a:xfrm>
        </p:grpSpPr>
        <p:grpSp>
          <p:nvGrpSpPr>
            <p:cNvPr id="10266" name="92 Grupo"/>
            <p:cNvGrpSpPr>
              <a:grpSpLocks/>
            </p:cNvGrpSpPr>
            <p:nvPr/>
          </p:nvGrpSpPr>
          <p:grpSpPr bwMode="auto">
            <a:xfrm>
              <a:off x="4643439" y="3124200"/>
              <a:ext cx="2786081" cy="467250"/>
              <a:chOff x="5000627" y="3480864"/>
              <a:chExt cx="3857653" cy="591078"/>
            </a:xfrm>
          </p:grpSpPr>
          <p:sp>
            <p:nvSpPr>
              <p:cNvPr id="49" name="48 Flecha a la derecha con muesca"/>
              <p:cNvSpPr/>
              <p:nvPr/>
            </p:nvSpPr>
            <p:spPr bwMode="auto">
              <a:xfrm>
                <a:off x="5000627" y="3480864"/>
                <a:ext cx="3857653" cy="571504"/>
              </a:xfrm>
              <a:prstGeom prst="notchedRightArrow">
                <a:avLst/>
              </a:prstGeom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10800000" scaled="0"/>
              </a:gradFill>
              <a:ln w="9525" cap="flat" cmpd="sng" algn="ctr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57263">
                  <a:defRPr/>
                </a:pPr>
                <a:endParaRPr lang="es-ES_tradnl" dirty="0"/>
              </a:p>
            </p:txBody>
          </p:sp>
          <p:sp>
            <p:nvSpPr>
              <p:cNvPr id="53" name="52 Rectángulo redondeado"/>
              <p:cNvSpPr/>
              <p:nvPr/>
            </p:nvSpPr>
            <p:spPr bwMode="auto">
              <a:xfrm>
                <a:off x="5357818" y="3500438"/>
                <a:ext cx="2071702" cy="57150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73000"/>
                </a:schemeClr>
              </a:solidFill>
              <a:ln w="9525" cap="flat" cmpd="thickThin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52400" dist="889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/>
              <a:lstStyle/>
              <a:p>
                <a:pPr defTabSz="957263">
                  <a:defRPr/>
                </a:pPr>
                <a:endParaRPr lang="es-ES_tradnl" dirty="0"/>
              </a:p>
            </p:txBody>
          </p:sp>
          <p:sp>
            <p:nvSpPr>
              <p:cNvPr id="10274" name="53 CuadroTexto"/>
              <p:cNvSpPr txBox="1">
                <a:spLocks noChangeArrowheads="1"/>
              </p:cNvSpPr>
              <p:nvPr/>
            </p:nvSpPr>
            <p:spPr bwMode="auto">
              <a:xfrm>
                <a:off x="5188367" y="3562838"/>
                <a:ext cx="2311861" cy="428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ES_tradnl" sz="1600" b="1" dirty="0"/>
                  <a:t>JVM  MAC</a:t>
                </a:r>
              </a:p>
            </p:txBody>
          </p:sp>
        </p:grpSp>
        <p:sp>
          <p:nvSpPr>
            <p:cNvPr id="46" name="45 CuadroTexto"/>
            <p:cNvSpPr txBox="1"/>
            <p:nvPr/>
          </p:nvSpPr>
          <p:spPr>
            <a:xfrm>
              <a:off x="6121401" y="3175057"/>
              <a:ext cx="1500189" cy="3083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400" dirty="0">
                  <a:solidFill>
                    <a:schemeClr val="bg1"/>
                  </a:solidFill>
                  <a:latin typeface="Berlin Sans FB" pitchFamily="34" charset="0"/>
                </a:rPr>
                <a:t>Ejecución</a:t>
              </a:r>
              <a:endParaRPr lang="es-ES_tradnl" sz="1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10256" name="57 Grupo"/>
          <p:cNvGrpSpPr>
            <a:grpSpLocks/>
          </p:cNvGrpSpPr>
          <p:nvPr/>
        </p:nvGrpSpPr>
        <p:grpSpPr bwMode="auto">
          <a:xfrm rot="658253">
            <a:off x="4660900" y="4922838"/>
            <a:ext cx="2978150" cy="466725"/>
            <a:chOff x="4643439" y="3124200"/>
            <a:chExt cx="2978151" cy="467250"/>
          </a:xfrm>
        </p:grpSpPr>
        <p:grpSp>
          <p:nvGrpSpPr>
            <p:cNvPr id="10257" name="92 Grupo"/>
            <p:cNvGrpSpPr>
              <a:grpSpLocks/>
            </p:cNvGrpSpPr>
            <p:nvPr/>
          </p:nvGrpSpPr>
          <p:grpSpPr bwMode="auto">
            <a:xfrm>
              <a:off x="4643439" y="3124200"/>
              <a:ext cx="2786081" cy="467250"/>
              <a:chOff x="5000627" y="3480864"/>
              <a:chExt cx="3857653" cy="591078"/>
            </a:xfrm>
          </p:grpSpPr>
          <p:sp>
            <p:nvSpPr>
              <p:cNvPr id="61" name="60 Flecha a la derecha con muesca"/>
              <p:cNvSpPr/>
              <p:nvPr/>
            </p:nvSpPr>
            <p:spPr bwMode="auto">
              <a:xfrm>
                <a:off x="5000627" y="3480864"/>
                <a:ext cx="3857653" cy="571504"/>
              </a:xfrm>
              <a:prstGeom prst="notchedRightArrow">
                <a:avLst/>
              </a:prstGeom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10800000" scaled="0"/>
              </a:gradFill>
              <a:ln w="9525" cap="flat" cmpd="sng" algn="ctr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1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57263">
                  <a:defRPr/>
                </a:pPr>
                <a:endParaRPr lang="es-ES_tradnl" dirty="0"/>
              </a:p>
            </p:txBody>
          </p:sp>
          <p:sp>
            <p:nvSpPr>
              <p:cNvPr id="62" name="61 Rectángulo redondeado"/>
              <p:cNvSpPr/>
              <p:nvPr/>
            </p:nvSpPr>
            <p:spPr bwMode="auto">
              <a:xfrm>
                <a:off x="5357818" y="3500438"/>
                <a:ext cx="2071702" cy="57150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73000"/>
                </a:schemeClr>
              </a:solidFill>
              <a:ln w="9525" cap="flat" cmpd="thickThin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52400" dist="889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/>
              <a:lstStyle/>
              <a:p>
                <a:pPr defTabSz="957263">
                  <a:defRPr/>
                </a:pPr>
                <a:endParaRPr lang="es-ES_tradnl" dirty="0"/>
              </a:p>
            </p:txBody>
          </p:sp>
          <p:sp>
            <p:nvSpPr>
              <p:cNvPr id="10265" name="62 CuadroTexto"/>
              <p:cNvSpPr txBox="1">
                <a:spLocks noChangeArrowheads="1"/>
              </p:cNvSpPr>
              <p:nvPr/>
            </p:nvSpPr>
            <p:spPr bwMode="auto">
              <a:xfrm>
                <a:off x="5188367" y="3562838"/>
                <a:ext cx="2311861" cy="428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ES_tradnl" sz="1600" b="1" dirty="0"/>
                  <a:t>JVM  PDA</a:t>
                </a:r>
              </a:p>
            </p:txBody>
          </p:sp>
        </p:grpSp>
        <p:sp>
          <p:nvSpPr>
            <p:cNvPr id="60" name="59 CuadroTexto"/>
            <p:cNvSpPr txBox="1"/>
            <p:nvPr/>
          </p:nvSpPr>
          <p:spPr>
            <a:xfrm>
              <a:off x="6119996" y="3175462"/>
              <a:ext cx="1500188" cy="3083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400" dirty="0">
                  <a:solidFill>
                    <a:schemeClr val="bg1"/>
                  </a:solidFill>
                  <a:latin typeface="Berlin Sans FB" pitchFamily="34" charset="0"/>
                </a:rPr>
                <a:t>Ejecución</a:t>
              </a:r>
              <a:endParaRPr lang="es-ES_tradnl" sz="1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57150"/>
            <a:ext cx="7815262" cy="563563"/>
          </a:xfrm>
        </p:spPr>
        <p:txBody>
          <a:bodyPr/>
          <a:lstStyle/>
          <a:p>
            <a:r>
              <a:rPr lang="en-US" dirty="0" smtClean="0"/>
              <a:t>Ejemplo de Compilación + Interpretación</a:t>
            </a:r>
            <a:endParaRPr lang="en-US" dirty="0" smtClean="0">
              <a:solidFill>
                <a:schemeClr val="accent1"/>
              </a:solidFill>
            </a:endParaRPr>
          </a:p>
        </p:txBody>
      </p:sp>
      <p:grpSp>
        <p:nvGrpSpPr>
          <p:cNvPr id="11267" name="57 Grupo"/>
          <p:cNvGrpSpPr>
            <a:grpSpLocks/>
          </p:cNvGrpSpPr>
          <p:nvPr/>
        </p:nvGrpSpPr>
        <p:grpSpPr bwMode="auto">
          <a:xfrm>
            <a:off x="357188" y="1357313"/>
            <a:ext cx="3429000" cy="2093912"/>
            <a:chOff x="571472" y="2000240"/>
            <a:chExt cx="3429024" cy="2094132"/>
          </a:xfrm>
        </p:grpSpPr>
        <p:pic>
          <p:nvPicPr>
            <p:cNvPr id="11285" name="Picture 5" descr="C:\Documents and Settings\UsuarioAdministrador\Escritorio\ejemplo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2000240"/>
              <a:ext cx="3429024" cy="209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6" name="50 CuadroTexto"/>
            <p:cNvSpPr txBox="1">
              <a:spLocks noChangeArrowheads="1"/>
            </p:cNvSpPr>
            <p:nvPr/>
          </p:nvSpPr>
          <p:spPr bwMode="auto">
            <a:xfrm>
              <a:off x="714348" y="2571744"/>
              <a:ext cx="3143272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200" dirty="0"/>
                <a:t>class HolaMundo</a:t>
              </a:r>
            </a:p>
            <a:p>
              <a:r>
                <a:rPr lang="es-ES_tradnl" sz="1200" dirty="0"/>
                <a:t>{</a:t>
              </a:r>
            </a:p>
            <a:p>
              <a:r>
                <a:rPr lang="es-ES_tradnl" sz="1200" dirty="0"/>
                <a:t>   public static void main (String[] args)</a:t>
              </a:r>
            </a:p>
            <a:p>
              <a:r>
                <a:rPr lang="es-ES_tradnl" sz="1200" dirty="0"/>
                <a:t>   {</a:t>
              </a:r>
            </a:p>
            <a:p>
              <a:r>
                <a:rPr lang="es-ES_tradnl" sz="1200" dirty="0"/>
                <a:t>     System.out.println("Hola mundo!!!");</a:t>
              </a:r>
            </a:p>
            <a:p>
              <a:r>
                <a:rPr lang="es-ES_tradnl" sz="1200" dirty="0"/>
                <a:t>   }</a:t>
              </a:r>
            </a:p>
            <a:p>
              <a:r>
                <a:rPr lang="es-ES_tradnl" sz="1200" dirty="0"/>
                <a:t>}</a:t>
              </a:r>
            </a:p>
          </p:txBody>
        </p:sp>
      </p:grpSp>
      <p:pic>
        <p:nvPicPr>
          <p:cNvPr id="11268" name="Picture 7" descr="C:\Documents and Settings\UsuarioAdministrador\Escritorio\Inicio-Ejecutar copi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63" y="1357313"/>
            <a:ext cx="2074862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69" name="73 Grupo"/>
          <p:cNvGrpSpPr>
            <a:grpSpLocks/>
          </p:cNvGrpSpPr>
          <p:nvPr/>
        </p:nvGrpSpPr>
        <p:grpSpPr bwMode="auto">
          <a:xfrm>
            <a:off x="6215063" y="1785938"/>
            <a:ext cx="2547937" cy="1547812"/>
            <a:chOff x="6215074" y="2071678"/>
            <a:chExt cx="2547964" cy="1548378"/>
          </a:xfrm>
        </p:grpSpPr>
        <p:pic>
          <p:nvPicPr>
            <p:cNvPr id="11283" name="Picture 8" descr="C:\Documents and Settings\UsuarioAdministrador\Escritorio\Ejecuta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2071678"/>
              <a:ext cx="2547964" cy="1548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4" name="58 CuadroTexto"/>
            <p:cNvSpPr txBox="1">
              <a:spLocks noChangeArrowheads="1"/>
            </p:cNvSpPr>
            <p:nvPr/>
          </p:nvSpPr>
          <p:spPr bwMode="auto">
            <a:xfrm>
              <a:off x="6875102" y="2872748"/>
              <a:ext cx="7143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600" dirty="0"/>
                <a:t>cmd</a:t>
              </a:r>
            </a:p>
          </p:txBody>
        </p:sp>
      </p:grpSp>
      <p:pic>
        <p:nvPicPr>
          <p:cNvPr id="11270" name="Picture 9" descr="C:\Documents and Settings\UsuarioAdministrador\Escritorio\compilacion-interpretacion copi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8" y="3714750"/>
            <a:ext cx="8494712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1" name="77 Grupo"/>
          <p:cNvGrpSpPr>
            <a:grpSpLocks/>
          </p:cNvGrpSpPr>
          <p:nvPr/>
        </p:nvGrpSpPr>
        <p:grpSpPr bwMode="auto">
          <a:xfrm>
            <a:off x="642938" y="954088"/>
            <a:ext cx="428625" cy="523875"/>
            <a:chOff x="642910" y="954404"/>
            <a:chExt cx="428628" cy="523220"/>
          </a:xfrm>
        </p:grpSpPr>
        <p:sp>
          <p:nvSpPr>
            <p:cNvPr id="75" name="74 Lágrima"/>
            <p:cNvSpPr/>
            <p:nvPr/>
          </p:nvSpPr>
          <p:spPr bwMode="auto">
            <a:xfrm>
              <a:off x="642910" y="1000383"/>
              <a:ext cx="428628" cy="428089"/>
            </a:xfrm>
            <a:prstGeom prst="teardrop">
              <a:avLst/>
            </a:prstGeom>
            <a:solidFill>
              <a:srgbClr val="FFC000">
                <a:alpha val="66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11282" name="76 CuadroTexto"/>
            <p:cNvSpPr txBox="1">
              <a:spLocks noChangeArrowheads="1"/>
            </p:cNvSpPr>
            <p:nvPr/>
          </p:nvSpPr>
          <p:spPr bwMode="auto">
            <a:xfrm>
              <a:off x="708658" y="954404"/>
              <a:ext cx="2857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2800" dirty="0">
                  <a:solidFill>
                    <a:srgbClr val="C00000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11272" name="78 Grupo"/>
          <p:cNvGrpSpPr>
            <a:grpSpLocks/>
          </p:cNvGrpSpPr>
          <p:nvPr/>
        </p:nvGrpSpPr>
        <p:grpSpPr bwMode="auto">
          <a:xfrm>
            <a:off x="4268788" y="939800"/>
            <a:ext cx="428625" cy="523875"/>
            <a:chOff x="642910" y="954404"/>
            <a:chExt cx="428628" cy="523220"/>
          </a:xfrm>
        </p:grpSpPr>
        <p:sp>
          <p:nvSpPr>
            <p:cNvPr id="80" name="79 Lágrima"/>
            <p:cNvSpPr/>
            <p:nvPr/>
          </p:nvSpPr>
          <p:spPr bwMode="auto">
            <a:xfrm>
              <a:off x="642910" y="1000384"/>
              <a:ext cx="428628" cy="428089"/>
            </a:xfrm>
            <a:prstGeom prst="teardrop">
              <a:avLst/>
            </a:prstGeom>
            <a:solidFill>
              <a:srgbClr val="FFC000">
                <a:alpha val="66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11280" name="80 CuadroTexto"/>
            <p:cNvSpPr txBox="1">
              <a:spLocks noChangeArrowheads="1"/>
            </p:cNvSpPr>
            <p:nvPr/>
          </p:nvSpPr>
          <p:spPr bwMode="auto">
            <a:xfrm>
              <a:off x="708658" y="954404"/>
              <a:ext cx="2857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2800" dirty="0">
                  <a:solidFill>
                    <a:srgbClr val="C00000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11273" name="81 Grupo"/>
          <p:cNvGrpSpPr>
            <a:grpSpLocks/>
          </p:cNvGrpSpPr>
          <p:nvPr/>
        </p:nvGrpSpPr>
        <p:grpSpPr bwMode="auto">
          <a:xfrm>
            <a:off x="6411913" y="1379538"/>
            <a:ext cx="428625" cy="523875"/>
            <a:chOff x="642910" y="954404"/>
            <a:chExt cx="428628" cy="523220"/>
          </a:xfrm>
        </p:grpSpPr>
        <p:sp>
          <p:nvSpPr>
            <p:cNvPr id="83" name="82 Lágrima"/>
            <p:cNvSpPr/>
            <p:nvPr/>
          </p:nvSpPr>
          <p:spPr bwMode="auto">
            <a:xfrm>
              <a:off x="642910" y="1000383"/>
              <a:ext cx="428628" cy="428089"/>
            </a:xfrm>
            <a:prstGeom prst="teardrop">
              <a:avLst/>
            </a:prstGeom>
            <a:solidFill>
              <a:srgbClr val="FFC000">
                <a:alpha val="66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11278" name="83 CuadroTexto"/>
            <p:cNvSpPr txBox="1">
              <a:spLocks noChangeArrowheads="1"/>
            </p:cNvSpPr>
            <p:nvPr/>
          </p:nvSpPr>
          <p:spPr bwMode="auto">
            <a:xfrm>
              <a:off x="708658" y="954404"/>
              <a:ext cx="2857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2800" dirty="0">
                  <a:solidFill>
                    <a:srgbClr val="C00000"/>
                  </a:solidFill>
                  <a:latin typeface="Arial Black" pitchFamily="34" charset="0"/>
                </a:rPr>
                <a:t>3</a:t>
              </a:r>
            </a:p>
          </p:txBody>
        </p:sp>
      </p:grpSp>
      <p:grpSp>
        <p:nvGrpSpPr>
          <p:cNvPr id="11274" name="88 Grupo"/>
          <p:cNvGrpSpPr>
            <a:grpSpLocks/>
          </p:cNvGrpSpPr>
          <p:nvPr/>
        </p:nvGrpSpPr>
        <p:grpSpPr bwMode="auto">
          <a:xfrm>
            <a:off x="631825" y="3368675"/>
            <a:ext cx="428625" cy="523875"/>
            <a:chOff x="642910" y="954404"/>
            <a:chExt cx="428628" cy="523220"/>
          </a:xfrm>
        </p:grpSpPr>
        <p:sp>
          <p:nvSpPr>
            <p:cNvPr id="90" name="89 Lágrima"/>
            <p:cNvSpPr/>
            <p:nvPr/>
          </p:nvSpPr>
          <p:spPr bwMode="auto">
            <a:xfrm>
              <a:off x="642910" y="1000384"/>
              <a:ext cx="428628" cy="428089"/>
            </a:xfrm>
            <a:prstGeom prst="teardrop">
              <a:avLst/>
            </a:prstGeom>
            <a:solidFill>
              <a:srgbClr val="FFC000">
                <a:alpha val="66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57263">
                <a:defRPr/>
              </a:pPr>
              <a:endParaRPr lang="es-ES_tradnl" dirty="0"/>
            </a:p>
          </p:txBody>
        </p:sp>
        <p:sp>
          <p:nvSpPr>
            <p:cNvPr id="11276" name="90 CuadroTexto"/>
            <p:cNvSpPr txBox="1">
              <a:spLocks noChangeArrowheads="1"/>
            </p:cNvSpPr>
            <p:nvPr/>
          </p:nvSpPr>
          <p:spPr bwMode="auto">
            <a:xfrm>
              <a:off x="708658" y="954404"/>
              <a:ext cx="2857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2800" dirty="0">
                  <a:solidFill>
                    <a:srgbClr val="C00000"/>
                  </a:solidFill>
                  <a:latin typeface="Arial Black" pitchFamily="34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cdb2004c019l</Template>
  <TotalTime>523</TotalTime>
  <Words>381</Words>
  <Application>Microsoft PowerPoint</Application>
  <PresentationFormat>Presentación en pantalla (4:3)</PresentationFormat>
  <Paragraphs>163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Verdana</vt:lpstr>
      <vt:lpstr>Wingdings</vt:lpstr>
      <vt:lpstr>Calibri</vt:lpstr>
      <vt:lpstr>Times</vt:lpstr>
      <vt:lpstr>Berlin Sans FB</vt:lpstr>
      <vt:lpstr>Arial Black</vt:lpstr>
      <vt:lpstr>cdb2004c019l</vt:lpstr>
      <vt:lpstr>Fases en el Desarrollo de un Programa</vt:lpstr>
      <vt:lpstr>Contenidos</vt:lpstr>
      <vt:lpstr>QUÉ ES UN PROGRAMA</vt:lpstr>
      <vt:lpstr>NECESIDAD DE TRADUCCIÓN</vt:lpstr>
      <vt:lpstr>TIPOS DE TRADUCTORES</vt:lpstr>
      <vt:lpstr>TIPOS DE TRADUCTORES</vt:lpstr>
      <vt:lpstr>TIPOS DE TRADUCTORES</vt:lpstr>
      <vt:lpstr>VENTAJAS DE LA TRADUCCIÓN JAVA</vt:lpstr>
      <vt:lpstr>Ejemplo de Compilación + Interpretación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UsuarioAdministrador</dc:creator>
  <cp:lastModifiedBy>WinuE</cp:lastModifiedBy>
  <cp:revision>37</cp:revision>
  <dcterms:created xsi:type="dcterms:W3CDTF">2008-09-25T01:23:28Z</dcterms:created>
  <dcterms:modified xsi:type="dcterms:W3CDTF">2009-09-15T19:00:28Z</dcterms:modified>
</cp:coreProperties>
</file>