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5"/>
    <p:restoredTop sz="96327"/>
  </p:normalViewPr>
  <p:slideViewPr>
    <p:cSldViewPr snapToGrid="0" snapToObjects="1">
      <p:cViewPr varScale="1">
        <p:scale>
          <a:sx n="138" d="100"/>
          <a:sy n="138" d="100"/>
        </p:scale>
        <p:origin x="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1161871@isep.ipp.pt" TargetMode="External"/><Relationship Id="rId2" Type="http://schemas.openxmlformats.org/officeDocument/2006/relationships/hyperlink" Target="mailto:1170483@isep.ipp.p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1161842@isep.ipp.pt" TargetMode="External"/><Relationship Id="rId5" Type="http://schemas.openxmlformats.org/officeDocument/2006/relationships/hyperlink" Target="mailto:1161882@isep.ipp.pt" TargetMode="External"/><Relationship Id="rId4" Type="http://schemas.openxmlformats.org/officeDocument/2006/relationships/hyperlink" Target="mailto:1150486@isep.ipp.p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93084E-2096-D348-9E8E-54A9D89FF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006" y="1086143"/>
            <a:ext cx="9969910" cy="35404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cap="all" dirty="0"/>
              <a:t>Disaster Recovery Plan</a:t>
            </a:r>
            <a:br>
              <a:rPr lang="en-US" sz="5400" cap="all" dirty="0"/>
            </a:br>
            <a:r>
              <a:rPr lang="en-US" sz="5400" cap="all" dirty="0"/>
              <a:t>ASIST 19/20</a:t>
            </a:r>
            <a:br>
              <a:rPr lang="en-US" sz="5400" cap="all" dirty="0"/>
            </a:br>
            <a:br>
              <a:rPr lang="en-US" sz="5400" cap="all" dirty="0"/>
            </a:br>
            <a:r>
              <a:rPr lang="en-US" sz="2000" cap="all" dirty="0"/>
              <a:t>3NA – Grupo 64</a:t>
            </a:r>
            <a:endParaRPr lang="en-US" sz="5400" cap="al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5E4ACA-C382-BC48-BFFC-5410ED01CA04}"/>
              </a:ext>
            </a:extLst>
          </p:cNvPr>
          <p:cNvSpPr txBox="1"/>
          <p:nvPr/>
        </p:nvSpPr>
        <p:spPr>
          <a:xfrm>
            <a:off x="4969525" y="4626591"/>
            <a:ext cx="219887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400" dirty="0"/>
              <a:t>Carlos Moreira (1161882)</a:t>
            </a:r>
            <a:endParaRPr lang="en-US" sz="1400" dirty="0"/>
          </a:p>
          <a:p>
            <a:pPr algn="ctr"/>
            <a:r>
              <a:rPr lang="pt-PT" sz="1400" dirty="0"/>
              <a:t>José Santos (1161842)</a:t>
            </a:r>
            <a:endParaRPr lang="en-US" sz="1400" dirty="0"/>
          </a:p>
          <a:p>
            <a:pPr algn="ctr"/>
            <a:r>
              <a:rPr lang="pt-PT" sz="1400" dirty="0"/>
              <a:t>Marco Pinheiro (1170483)</a:t>
            </a:r>
            <a:endParaRPr lang="en-US" sz="1400" dirty="0"/>
          </a:p>
          <a:p>
            <a:pPr algn="ctr"/>
            <a:r>
              <a:rPr lang="pt-PT" sz="1400" dirty="0"/>
              <a:t>Pedro Barbosa (1150486)</a:t>
            </a:r>
            <a:endParaRPr lang="en-US" sz="1400" dirty="0"/>
          </a:p>
          <a:p>
            <a:pPr algn="ctr"/>
            <a:r>
              <a:rPr lang="pt-PT" sz="1400" dirty="0"/>
              <a:t>Pedro Mendes (1161871)</a:t>
            </a:r>
            <a:endParaRPr lang="en-US" sz="1400" dirty="0"/>
          </a:p>
          <a:p>
            <a:pPr algn="ctr"/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20946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F5FE6-15E6-3740-B62A-AA28AAB80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pt-PT" b="1" dirty="0"/>
              <a:t>Plano de recuperação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49038-FF25-DF42-B24D-3CE45DBAC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6000"/>
            <a:ext cx="5072437" cy="3581400"/>
          </a:xfrm>
        </p:spPr>
        <p:txBody>
          <a:bodyPr>
            <a:normAutofit/>
          </a:bodyPr>
          <a:lstStyle/>
          <a:p>
            <a:endParaRPr lang="pt-PT" sz="1800" dirty="0"/>
          </a:p>
          <a:p>
            <a:r>
              <a:rPr lang="pt-PT" sz="1800" dirty="0"/>
              <a:t>O documento elaborado contempla um plano de recuperação para cada um dos cenários de impacto previamente identificados.</a:t>
            </a:r>
          </a:p>
          <a:p>
            <a:endParaRPr lang="pt-PT" sz="1800" dirty="0"/>
          </a:p>
          <a:p>
            <a:r>
              <a:rPr lang="pt-PT" sz="1800" dirty="0"/>
              <a:t>Exemplo para o cenário  </a:t>
            </a:r>
            <a:r>
              <a:rPr lang="pt-PT" sz="1800" b="1" dirty="0"/>
              <a:t>Falha de hardware</a:t>
            </a: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pt-PT" sz="1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A619B1-5FD4-1D44-8F97-77D8B68118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851832"/>
              </p:ext>
            </p:extLst>
          </p:nvPr>
        </p:nvGraphicFramePr>
        <p:xfrm>
          <a:off x="6415810" y="2336800"/>
          <a:ext cx="5097109" cy="40775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1771">
                  <a:extLst>
                    <a:ext uri="{9D8B030D-6E8A-4147-A177-3AD203B41FA5}">
                      <a16:colId xmlns:a16="http://schemas.microsoft.com/office/drawing/2014/main" val="1125512076"/>
                    </a:ext>
                  </a:extLst>
                </a:gridCol>
                <a:gridCol w="3825338">
                  <a:extLst>
                    <a:ext uri="{9D8B030D-6E8A-4147-A177-3AD203B41FA5}">
                      <a16:colId xmlns:a16="http://schemas.microsoft.com/office/drawing/2014/main" val="3456073768"/>
                    </a:ext>
                  </a:extLst>
                </a:gridCol>
              </a:tblGrid>
              <a:tr h="3969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Cenário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1629" marR="71629" marT="71629" marB="71629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Falha de hardware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1629" marR="71629" marT="71629" marB="71629"/>
                </a:tc>
                <a:extLst>
                  <a:ext uri="{0D108BD9-81ED-4DB2-BD59-A6C34878D82A}">
                    <a16:rowId xmlns:a16="http://schemas.microsoft.com/office/drawing/2014/main" val="88727364"/>
                  </a:ext>
                </a:extLst>
              </a:tr>
              <a:tr h="8184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Sistemas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1629" marR="71629" marT="71629" marB="71629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Gestão de Planeamento, Gestão de Produção, Gestão de Encomendas, Autenticação ou Website (SPA)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1629" marR="71629" marT="71629" marB="71629"/>
                </a:tc>
                <a:extLst>
                  <a:ext uri="{0D108BD9-81ED-4DB2-BD59-A6C34878D82A}">
                    <a16:rowId xmlns:a16="http://schemas.microsoft.com/office/drawing/2014/main" val="1455702166"/>
                  </a:ext>
                </a:extLst>
              </a:tr>
              <a:tr h="23406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Plano de ação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1629" marR="71629" marT="71629" marB="71629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buFont typeface="Arial" panose="020B0604020202020204" pitchFamily="34" charset="0"/>
                        <a:buChar char="●"/>
                      </a:pPr>
                      <a:r>
                        <a:rPr lang="pt-PT" sz="1400" u="none" strike="noStrike" dirty="0">
                          <a:effectLst/>
                        </a:rPr>
                        <a:t>Identificar ocorrência e coordenar plano de ação com o responsável interno/externo</a:t>
                      </a:r>
                      <a:endParaRPr lang="en-US" sz="1400" u="none" strike="noStrike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Arial" panose="020B0604020202020204" pitchFamily="34" charset="0"/>
                        <a:buChar char="●"/>
                      </a:pPr>
                      <a:r>
                        <a:rPr lang="pt-PT" sz="1400" u="none" strike="noStrike" dirty="0">
                          <a:effectLst/>
                        </a:rPr>
                        <a:t>Substituir o hardware em causa, procedendo, caso necessário, ao aluguer de material</a:t>
                      </a:r>
                      <a:endParaRPr lang="en-US" sz="1400" u="none" strike="noStrike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Arial" panose="020B0604020202020204" pitchFamily="34" charset="0"/>
                        <a:buChar char="●"/>
                      </a:pPr>
                      <a:r>
                        <a:rPr lang="pt-PT" sz="1400" u="none" strike="noStrike" dirty="0">
                          <a:effectLst/>
                        </a:rPr>
                        <a:t>Obter uma cópia da imagem de backup mais recente</a:t>
                      </a:r>
                      <a:endParaRPr lang="en-US" sz="1400" u="none" strike="noStrike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Arial" panose="020B0604020202020204" pitchFamily="34" charset="0"/>
                        <a:buChar char="●"/>
                      </a:pPr>
                      <a:r>
                        <a:rPr lang="pt-PT" sz="1400" u="none" strike="noStrike" dirty="0">
                          <a:effectLst/>
                        </a:rPr>
                        <a:t>Proceder à recuperação do sistema </a:t>
                      </a:r>
                      <a:endParaRPr lang="en-US" sz="1400" u="none" strike="noStrike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Arial" panose="020B0604020202020204" pitchFamily="34" charset="0"/>
                        <a:buChar char="●"/>
                      </a:pPr>
                      <a:r>
                        <a:rPr lang="pt-PT" sz="1400" u="none" strike="noStrike" dirty="0">
                          <a:effectLst/>
                        </a:rPr>
                        <a:t>Efetuar login da aplicação via SPA</a:t>
                      </a:r>
                      <a:endParaRPr lang="en-US" sz="1400" u="none" strike="noStrike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Arial" panose="020B0604020202020204" pitchFamily="34" charset="0"/>
                        <a:buChar char="●"/>
                      </a:pPr>
                      <a:r>
                        <a:rPr lang="pt-PT" sz="1400" u="none" strike="noStrike" dirty="0">
                          <a:effectLst/>
                        </a:rPr>
                        <a:t>Garantir que os dados estão de acordo com o último backup realizado</a:t>
                      </a:r>
                      <a:endParaRPr lang="en-US" sz="140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9" marR="71629" marT="71629" marB="71629"/>
                </a:tc>
                <a:extLst>
                  <a:ext uri="{0D108BD9-81ED-4DB2-BD59-A6C34878D82A}">
                    <a16:rowId xmlns:a16="http://schemas.microsoft.com/office/drawing/2014/main" val="3415084182"/>
                  </a:ext>
                </a:extLst>
              </a:tr>
            </a:tbl>
          </a:graphicData>
        </a:graphic>
      </p:graphicFrame>
      <p:sp>
        <p:nvSpPr>
          <p:cNvPr id="7" name="Right Arrow 6">
            <a:extLst>
              <a:ext uri="{FF2B5EF4-FFF2-40B4-BE49-F238E27FC236}">
                <a16:creationId xmlns:a16="http://schemas.microsoft.com/office/drawing/2014/main" id="{80720564-EB75-4D49-A33F-A6188754E197}"/>
              </a:ext>
            </a:extLst>
          </p:cNvPr>
          <p:cNvSpPr/>
          <p:nvPr/>
        </p:nvSpPr>
        <p:spPr>
          <a:xfrm>
            <a:off x="5739977" y="3974059"/>
            <a:ext cx="71204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5034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843D8-BEE5-4D45-A395-5A81E6D6C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Plano de testes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878F1-27C4-124B-BD84-2DDC058AF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dirty="0"/>
              <a:t>Teste de simulação simples:</a:t>
            </a:r>
            <a:r>
              <a:rPr lang="pt-PT" dirty="0"/>
              <a:t> A serem efetuados mensalmente e não devem impactar na normal atividade da empresa. Estes testes devem consistir na auditoria periódica da informação guardada em </a:t>
            </a:r>
            <a:r>
              <a:rPr lang="pt-PT" i="1" dirty="0"/>
              <a:t>backup</a:t>
            </a:r>
            <a:r>
              <a:rPr lang="pt-PT" dirty="0"/>
              <a:t>, como por exemplo, verificar se o </a:t>
            </a:r>
            <a:r>
              <a:rPr lang="pt-PT" i="1" dirty="0"/>
              <a:t>backup</a:t>
            </a:r>
            <a:r>
              <a:rPr lang="pt-PT" dirty="0"/>
              <a:t> do dia anterior reflete exatamente as transações efetuadas.</a:t>
            </a:r>
            <a:endParaRPr lang="en-US" dirty="0"/>
          </a:p>
          <a:p>
            <a:r>
              <a:rPr lang="pt-PT" b="1" dirty="0"/>
              <a:t>Teste de simulação integrais:</a:t>
            </a:r>
            <a:r>
              <a:rPr lang="pt-PT" dirty="0"/>
              <a:t> Anualmente serão realizados testes que simulem o pior cenário possível, como por exemplo perda de comunicações, ativação dos meios de recuperação dos </a:t>
            </a:r>
            <a:r>
              <a:rPr lang="pt-PT" i="1" dirty="0"/>
              <a:t>backups</a:t>
            </a:r>
            <a:r>
              <a:rPr lang="pt-PT" dirty="0"/>
              <a:t>, etc. Este tipo de testes deverá ser programado por forma a que ocorra fora do horário de funcionamento da fábrica e deverá também contemplar testes de resistência/potência aos sistemas de UPS (</a:t>
            </a:r>
            <a:r>
              <a:rPr lang="pt-PT" i="1" dirty="0" err="1"/>
              <a:t>Uninterruptible</a:t>
            </a:r>
            <a:r>
              <a:rPr lang="pt-PT" i="1" dirty="0"/>
              <a:t> </a:t>
            </a:r>
            <a:r>
              <a:rPr lang="pt-PT" i="1" dirty="0" err="1"/>
              <a:t>Power</a:t>
            </a:r>
            <a:r>
              <a:rPr lang="pt-PT" i="1" dirty="0"/>
              <a:t> </a:t>
            </a:r>
            <a:r>
              <a:rPr lang="pt-PT" i="1" dirty="0" err="1"/>
              <a:t>Supply</a:t>
            </a:r>
            <a:r>
              <a:rPr lang="pt-PT" dirty="0"/>
              <a:t>) da empresa.</a:t>
            </a:r>
            <a:endParaRPr lang="en-US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063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843D8-BEE5-4D45-A395-5A81E6D6C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Papéis e Responsabilidades</a:t>
            </a:r>
            <a:endParaRPr lang="en-US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B25DC5-4876-D542-9DB7-3E1B1D009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137746"/>
              </p:ext>
            </p:extLst>
          </p:nvPr>
        </p:nvGraphicFramePr>
        <p:xfrm>
          <a:off x="1371599" y="2049931"/>
          <a:ext cx="9985091" cy="32651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62565">
                  <a:extLst>
                    <a:ext uri="{9D8B030D-6E8A-4147-A177-3AD203B41FA5}">
                      <a16:colId xmlns:a16="http://schemas.microsoft.com/office/drawing/2014/main" val="603932909"/>
                    </a:ext>
                  </a:extLst>
                </a:gridCol>
                <a:gridCol w="2885671">
                  <a:extLst>
                    <a:ext uri="{9D8B030D-6E8A-4147-A177-3AD203B41FA5}">
                      <a16:colId xmlns:a16="http://schemas.microsoft.com/office/drawing/2014/main" val="3957928415"/>
                    </a:ext>
                  </a:extLst>
                </a:gridCol>
                <a:gridCol w="4536855">
                  <a:extLst>
                    <a:ext uri="{9D8B030D-6E8A-4147-A177-3AD203B41FA5}">
                      <a16:colId xmlns:a16="http://schemas.microsoft.com/office/drawing/2014/main" val="4108467531"/>
                    </a:ext>
                  </a:extLst>
                </a:gridCol>
              </a:tblGrid>
              <a:tr h="5369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2000" b="1">
                          <a:effectLst/>
                        </a:rPr>
                        <a:t>Nome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1503" marR="111503" marT="111503" marB="111503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2000" b="1">
                          <a:effectLst/>
                        </a:rPr>
                        <a:t>Contacto</a:t>
                      </a:r>
                      <a:endParaRPr lang="en-US" sz="2000" b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1503" marR="111503" marT="111503" marB="111503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2000" b="1" dirty="0">
                          <a:effectLst/>
                        </a:rPr>
                        <a:t>Encarregue de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1503" marR="111503" marT="111503" marB="111503"/>
                </a:tc>
                <a:extLst>
                  <a:ext uri="{0D108BD9-81ED-4DB2-BD59-A6C34878D82A}">
                    <a16:rowId xmlns:a16="http://schemas.microsoft.com/office/drawing/2014/main" val="1581038952"/>
                  </a:ext>
                </a:extLst>
              </a:tr>
              <a:tr h="5369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2000">
                          <a:effectLst/>
                        </a:rPr>
                        <a:t>Marco Pinheiro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1503" marR="111503" marT="111503" marB="111503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2000" u="sng">
                          <a:effectLst/>
                          <a:hlinkClick r:id="rId2"/>
                        </a:rPr>
                        <a:t>1170483@isep.ipp.pt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1503" marR="111503" marT="111503" marB="111503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2000">
                          <a:effectLst/>
                        </a:rPr>
                        <a:t>Gestão de Fábrica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1503" marR="111503" marT="111503" marB="111503"/>
                </a:tc>
                <a:extLst>
                  <a:ext uri="{0D108BD9-81ED-4DB2-BD59-A6C34878D82A}">
                    <a16:rowId xmlns:a16="http://schemas.microsoft.com/office/drawing/2014/main" val="3979590893"/>
                  </a:ext>
                </a:extLst>
              </a:tr>
              <a:tr h="5369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2000" dirty="0">
                          <a:effectLst/>
                        </a:rPr>
                        <a:t>Pedro Mendes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1503" marR="111503" marT="111503" marB="111503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2000" u="sng">
                          <a:effectLst/>
                          <a:hlinkClick r:id="rId3"/>
                        </a:rPr>
                        <a:t>1161871@isep.ipp.pt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1503" marR="111503" marT="111503" marB="111503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2000">
                          <a:effectLst/>
                        </a:rPr>
                        <a:t>Gestão de Encomendas e Produção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1503" marR="111503" marT="111503" marB="111503"/>
                </a:tc>
                <a:extLst>
                  <a:ext uri="{0D108BD9-81ED-4DB2-BD59-A6C34878D82A}">
                    <a16:rowId xmlns:a16="http://schemas.microsoft.com/office/drawing/2014/main" val="821556592"/>
                  </a:ext>
                </a:extLst>
              </a:tr>
              <a:tr h="5369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2000">
                          <a:effectLst/>
                        </a:rPr>
                        <a:t>Pedro Barbosa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1503" marR="111503" marT="111503" marB="111503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2000" u="sng">
                          <a:effectLst/>
                          <a:hlinkClick r:id="rId4"/>
                        </a:rPr>
                        <a:t>1150486@isep.ipp.pt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1503" marR="111503" marT="111503" marB="111503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2000">
                          <a:effectLst/>
                        </a:rPr>
                        <a:t>Gestão de Planeamento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1503" marR="111503" marT="111503" marB="111503"/>
                </a:tc>
                <a:extLst>
                  <a:ext uri="{0D108BD9-81ED-4DB2-BD59-A6C34878D82A}">
                    <a16:rowId xmlns:a16="http://schemas.microsoft.com/office/drawing/2014/main" val="298760370"/>
                  </a:ext>
                </a:extLst>
              </a:tr>
              <a:tr h="5369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2000">
                          <a:effectLst/>
                        </a:rPr>
                        <a:t>Carlos Moreira 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1503" marR="111503" marT="111503" marB="111503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2000" u="sng">
                          <a:effectLst/>
                          <a:hlinkClick r:id="rId5"/>
                        </a:rPr>
                        <a:t>1161882@isep.ipp.pt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1503" marR="111503" marT="111503" marB="111503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2000">
                          <a:effectLst/>
                        </a:rPr>
                        <a:t>Spa e Autenticação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1503" marR="111503" marT="111503" marB="111503"/>
                </a:tc>
                <a:extLst>
                  <a:ext uri="{0D108BD9-81ED-4DB2-BD59-A6C34878D82A}">
                    <a16:rowId xmlns:a16="http://schemas.microsoft.com/office/drawing/2014/main" val="995276679"/>
                  </a:ext>
                </a:extLst>
              </a:tr>
              <a:tr h="5369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2000">
                          <a:effectLst/>
                        </a:rPr>
                        <a:t>José Santos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1503" marR="111503" marT="111503" marB="111503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2000" u="sng">
                          <a:effectLst/>
                          <a:hlinkClick r:id="rId6"/>
                        </a:rPr>
                        <a:t>1161842@isep.ipp.pt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1503" marR="111503" marT="111503" marB="111503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2000" dirty="0">
                          <a:effectLst/>
                        </a:rPr>
                        <a:t>Visualização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1503" marR="111503" marT="111503" marB="111503"/>
                </a:tc>
                <a:extLst>
                  <a:ext uri="{0D108BD9-81ED-4DB2-BD59-A6C34878D82A}">
                    <a16:rowId xmlns:a16="http://schemas.microsoft.com/office/drawing/2014/main" val="3018262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722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87AA8-41B6-4E4A-8073-C62C3A5F6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pt-PT" b="1" dirty="0"/>
              <a:t>Objetivos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00A0C-BBC0-9C46-8A99-5E934F816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6000"/>
            <a:ext cx="5072437" cy="3581400"/>
          </a:xfrm>
        </p:spPr>
        <p:txBody>
          <a:bodyPr>
            <a:normAutofit/>
          </a:bodyPr>
          <a:lstStyle/>
          <a:p>
            <a:r>
              <a:rPr lang="pt-PT" sz="1800" dirty="0"/>
              <a:t>Salvaguardar a continuidade de negócio da empresa</a:t>
            </a:r>
          </a:p>
          <a:p>
            <a:r>
              <a:rPr lang="pt-PT" sz="1800" dirty="0"/>
              <a:t>Definir plano de atividades antes da ocorrência de um desastre – salvaguarda de informação crítica.</a:t>
            </a:r>
          </a:p>
          <a:p>
            <a:r>
              <a:rPr lang="pt-PT" sz="1800" dirty="0"/>
              <a:t>Definir plano de atividades e responsabilidades no caso de ocorrência de um desastre</a:t>
            </a:r>
          </a:p>
          <a:p>
            <a:endParaRPr lang="pt-PT" sz="1800" dirty="0"/>
          </a:p>
        </p:txBody>
      </p:sp>
      <p:pic>
        <p:nvPicPr>
          <p:cNvPr id="7" name="Graphic 6" descr="Presentation with Checklist">
            <a:extLst>
              <a:ext uri="{FF2B5EF4-FFF2-40B4-BE49-F238E27FC236}">
                <a16:creationId xmlns:a16="http://schemas.microsoft.com/office/drawing/2014/main" id="{DA92C565-0747-49DF-95BF-EB0CDACB9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93054" y="2350235"/>
            <a:ext cx="3542618" cy="354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944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5CBA3-48F2-E14E-B157-8C60B0CF9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5070"/>
          </a:xfrm>
        </p:spPr>
        <p:txBody>
          <a:bodyPr/>
          <a:lstStyle/>
          <a:p>
            <a:r>
              <a:rPr lang="pt-PT" b="1"/>
              <a:t>Infraestrutura</a:t>
            </a:r>
            <a:r>
              <a:rPr lang="pt-PT"/>
              <a:t> “</a:t>
            </a:r>
            <a:r>
              <a:rPr lang="pt-PT" b="1"/>
              <a:t>MyOwnCutlery”</a:t>
            </a:r>
            <a:endParaRPr lang="pt-PT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B66D31-FE23-4743-B038-B0BA7F3D3408}"/>
              </a:ext>
            </a:extLst>
          </p:cNvPr>
          <p:cNvSpPr txBox="1"/>
          <p:nvPr/>
        </p:nvSpPr>
        <p:spPr>
          <a:xfrm>
            <a:off x="7398327" y="1699492"/>
            <a:ext cx="418407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1" dirty="0"/>
              <a:t>SPA</a:t>
            </a:r>
            <a:r>
              <a:rPr lang="pt-PT" dirty="0"/>
              <a:t>: </a:t>
            </a:r>
            <a:r>
              <a:rPr lang="pt-PT" dirty="0" err="1"/>
              <a:t>Webpage</a:t>
            </a:r>
            <a:r>
              <a:rPr lang="pt-PT" dirty="0"/>
              <a:t> da empresa</a:t>
            </a:r>
          </a:p>
          <a:p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1" dirty="0"/>
              <a:t>MGF</a:t>
            </a:r>
            <a:r>
              <a:rPr lang="pt-PT" dirty="0"/>
              <a:t>: módulo de Gestão de Fábrica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1" dirty="0"/>
              <a:t>MGP</a:t>
            </a:r>
            <a:r>
              <a:rPr lang="pt-PT" dirty="0"/>
              <a:t>: Módulo de Gestão de Produção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1" dirty="0"/>
              <a:t>MGE</a:t>
            </a:r>
            <a:r>
              <a:rPr lang="pt-PT" dirty="0"/>
              <a:t>: Módulo de Gestão de Encomendas e Clientes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1" dirty="0"/>
              <a:t>MP</a:t>
            </a:r>
            <a:r>
              <a:rPr lang="pt-PT" dirty="0"/>
              <a:t>: Módulo de Planeamento da Produção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1" dirty="0"/>
              <a:t>MV</a:t>
            </a:r>
            <a:r>
              <a:rPr lang="pt-PT" dirty="0"/>
              <a:t>: Módulo de Visualização</a:t>
            </a:r>
          </a:p>
        </p:txBody>
      </p:sp>
      <p:pic>
        <p:nvPicPr>
          <p:cNvPr id="25" name="Picture 2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85E3F7A-9BC9-6542-B9D8-98A6A5D1C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1" y="1656130"/>
            <a:ext cx="5877734" cy="451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759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5CBA3-48F2-E14E-B157-8C60B0CF9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5070"/>
          </a:xfrm>
        </p:spPr>
        <p:txBody>
          <a:bodyPr/>
          <a:lstStyle/>
          <a:p>
            <a:r>
              <a:rPr lang="pt-PT" b="1" dirty="0"/>
              <a:t>Identificação Ameaças e Riscos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D131F-7ACF-D947-9F30-DDCA28330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310" y="2738581"/>
            <a:ext cx="4184374" cy="2840182"/>
          </a:xfrm>
        </p:spPr>
        <p:txBody>
          <a:bodyPr/>
          <a:lstStyle/>
          <a:p>
            <a:r>
              <a:rPr lang="pt-PT" dirty="0"/>
              <a:t>Falha de hardware </a:t>
            </a:r>
          </a:p>
          <a:p>
            <a:r>
              <a:rPr lang="pt-PT" dirty="0"/>
              <a:t>Falha de rede / ISP </a:t>
            </a:r>
          </a:p>
          <a:p>
            <a:r>
              <a:rPr lang="pt-PT" dirty="0"/>
              <a:t>Falha elétrica</a:t>
            </a:r>
          </a:p>
          <a:p>
            <a:r>
              <a:rPr lang="pt-PT" dirty="0"/>
              <a:t>Ataques maliciosos </a:t>
            </a:r>
          </a:p>
          <a:p>
            <a:r>
              <a:rPr lang="pt-PT" dirty="0"/>
              <a:t>Catástrofes</a:t>
            </a:r>
          </a:p>
          <a:p>
            <a:r>
              <a:rPr lang="pt-PT" dirty="0"/>
              <a:t>Falhas com Módulos de Software </a:t>
            </a:r>
          </a:p>
          <a:p>
            <a:endParaRPr lang="pt-PT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C2B1714-7200-254E-A890-D131B1DFDC80}"/>
              </a:ext>
            </a:extLst>
          </p:cNvPr>
          <p:cNvSpPr txBox="1">
            <a:spLocks/>
          </p:cNvSpPr>
          <p:nvPr/>
        </p:nvSpPr>
        <p:spPr>
          <a:xfrm>
            <a:off x="6199910" y="2733963"/>
            <a:ext cx="4184374" cy="2840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Perda de dados </a:t>
            </a:r>
          </a:p>
          <a:p>
            <a:r>
              <a:rPr lang="pt-PT" dirty="0"/>
              <a:t>Roubo de informação</a:t>
            </a:r>
          </a:p>
          <a:p>
            <a:r>
              <a:rPr lang="pt-PT" dirty="0"/>
              <a:t> Perturbação do negócio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DA558D-8D72-4A42-906A-1B640245F3A9}"/>
              </a:ext>
            </a:extLst>
          </p:cNvPr>
          <p:cNvSpPr txBox="1"/>
          <p:nvPr/>
        </p:nvSpPr>
        <p:spPr>
          <a:xfrm>
            <a:off x="1399310" y="1961903"/>
            <a:ext cx="1451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/>
              <a:t>AMEAÇAS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55091E-7B95-6E42-AAD9-01897A6B32D4}"/>
              </a:ext>
            </a:extLst>
          </p:cNvPr>
          <p:cNvSpPr txBox="1"/>
          <p:nvPr/>
        </p:nvSpPr>
        <p:spPr>
          <a:xfrm>
            <a:off x="6199910" y="1961903"/>
            <a:ext cx="1172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/>
              <a:t>RISCOS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2084054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7C159B63-C56D-4E4E-8B07-40A1346DC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F4D380-38E6-A449-B336-E4B7E4AD1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790" y="785862"/>
            <a:ext cx="10591920" cy="691063"/>
          </a:xfrm>
        </p:spPr>
        <p:txBody>
          <a:bodyPr>
            <a:normAutofit/>
          </a:bodyPr>
          <a:lstStyle/>
          <a:p>
            <a:r>
              <a:rPr lang="pt-PT" b="1" dirty="0"/>
              <a:t>Cenários de Impacto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27DEF201-077E-444A-A3F0-66E142535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1A0D90B-4B69-6A49-B63C-8DCC9575A5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8906628"/>
              </p:ext>
            </p:extLst>
          </p:nvPr>
        </p:nvGraphicFramePr>
        <p:xfrm>
          <a:off x="1184790" y="2286828"/>
          <a:ext cx="7767299" cy="41309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96291">
                  <a:extLst>
                    <a:ext uri="{9D8B030D-6E8A-4147-A177-3AD203B41FA5}">
                      <a16:colId xmlns:a16="http://schemas.microsoft.com/office/drawing/2014/main" val="715579457"/>
                    </a:ext>
                  </a:extLst>
                </a:gridCol>
                <a:gridCol w="991459">
                  <a:extLst>
                    <a:ext uri="{9D8B030D-6E8A-4147-A177-3AD203B41FA5}">
                      <a16:colId xmlns:a16="http://schemas.microsoft.com/office/drawing/2014/main" val="968325012"/>
                    </a:ext>
                  </a:extLst>
                </a:gridCol>
                <a:gridCol w="1474143">
                  <a:extLst>
                    <a:ext uri="{9D8B030D-6E8A-4147-A177-3AD203B41FA5}">
                      <a16:colId xmlns:a16="http://schemas.microsoft.com/office/drawing/2014/main" val="1066050156"/>
                    </a:ext>
                  </a:extLst>
                </a:gridCol>
                <a:gridCol w="1205406">
                  <a:extLst>
                    <a:ext uri="{9D8B030D-6E8A-4147-A177-3AD203B41FA5}">
                      <a16:colId xmlns:a16="http://schemas.microsoft.com/office/drawing/2014/main" val="2199507954"/>
                    </a:ext>
                  </a:extLst>
                </a:gridCol>
              </a:tblGrid>
              <a:tr h="3567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Cenário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Impacto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Probabilidade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Resultado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365451274"/>
                  </a:ext>
                </a:extLst>
              </a:tr>
              <a:tr h="3567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400" dirty="0">
                          <a:effectLst/>
                        </a:rPr>
                        <a:t>Falha de hardware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5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400" dirty="0">
                          <a:effectLst/>
                        </a:rPr>
                        <a:t>2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10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327918681"/>
                  </a:ext>
                </a:extLst>
              </a:tr>
              <a:tr h="3567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400" dirty="0">
                          <a:effectLst/>
                        </a:rPr>
                        <a:t>Falha de rede / ISP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4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8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148224843"/>
                  </a:ext>
                </a:extLst>
              </a:tr>
              <a:tr h="3567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400" dirty="0">
                          <a:effectLst/>
                        </a:rPr>
                        <a:t>Falha elétrica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5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10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255337531"/>
                  </a:ext>
                </a:extLst>
              </a:tr>
              <a:tr h="3567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Ataques maliciosos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5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5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639192556"/>
                  </a:ext>
                </a:extLst>
              </a:tr>
              <a:tr h="3567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Catástrofe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5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400" dirty="0">
                          <a:effectLst/>
                        </a:rPr>
                        <a:t>1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5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845441192"/>
                  </a:ext>
                </a:extLst>
              </a:tr>
              <a:tr h="10363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Falha nas aplicações referentes aos módulos Gestão de Planeamento, Gestão de Produção, Gestão de Encomendas, Autenticação ou Website (SPA)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5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400" dirty="0">
                          <a:effectLst/>
                        </a:rPr>
                        <a:t>2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10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543660027"/>
                  </a:ext>
                </a:extLst>
              </a:tr>
              <a:tr h="5832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400" dirty="0">
                          <a:effectLst/>
                        </a:rPr>
                        <a:t>Falha na aplicação referente aos Módulo de Gestão de Fábrica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3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3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903228859"/>
                  </a:ext>
                </a:extLst>
              </a:tr>
              <a:tr h="3567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400" dirty="0">
                          <a:effectLst/>
                        </a:rPr>
                        <a:t>Falha na aplicação do Módulo de Visualização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400" dirty="0">
                          <a:effectLst/>
                        </a:rPr>
                        <a:t>2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400" dirty="0">
                          <a:effectLst/>
                        </a:rPr>
                        <a:t>2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88397419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A799C6F-BB65-2741-962F-3131AB8C09DD}"/>
              </a:ext>
            </a:extLst>
          </p:cNvPr>
          <p:cNvSpPr txBox="1"/>
          <p:nvPr/>
        </p:nvSpPr>
        <p:spPr>
          <a:xfrm>
            <a:off x="1184790" y="1917120"/>
            <a:ext cx="7366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/>
              <a:t>O resultado é obtido em função do produto do impacto pela probabilidade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94971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38186-25AE-B748-AD5C-D08BA365B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1773"/>
          </a:xfrm>
        </p:spPr>
        <p:txBody>
          <a:bodyPr/>
          <a:lstStyle/>
          <a:p>
            <a:r>
              <a:rPr lang="pt-PT" b="1" dirty="0"/>
              <a:t>Definição RPO e RTO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1CF0C11-409A-B346-8088-EFEA9520D9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0840136"/>
              </p:ext>
            </p:extLst>
          </p:nvPr>
        </p:nvGraphicFramePr>
        <p:xfrm>
          <a:off x="1371600" y="2373438"/>
          <a:ext cx="6571673" cy="21111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26000">
                  <a:extLst>
                    <a:ext uri="{9D8B030D-6E8A-4147-A177-3AD203B41FA5}">
                      <a16:colId xmlns:a16="http://schemas.microsoft.com/office/drawing/2014/main" val="165225423"/>
                    </a:ext>
                  </a:extLst>
                </a:gridCol>
                <a:gridCol w="942109">
                  <a:extLst>
                    <a:ext uri="{9D8B030D-6E8A-4147-A177-3AD203B41FA5}">
                      <a16:colId xmlns:a16="http://schemas.microsoft.com/office/drawing/2014/main" val="30403647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35417018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Serviços Críticos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400" b="1">
                          <a:effectLst/>
                        </a:rPr>
                        <a:t>RPO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RTO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475190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400" dirty="0">
                          <a:effectLst/>
                        </a:rPr>
                        <a:t>Gestão de Fábrica (Aplicação + Base de Dados)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90 min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180 min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1061780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400" dirty="0">
                          <a:effectLst/>
                        </a:rPr>
                        <a:t>Gestão de Produção (Aplicação + Base de Dados)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30 min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60 min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589277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400" dirty="0">
                          <a:effectLst/>
                        </a:rPr>
                        <a:t>Gestão de Encomendas (Aplicação)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30 min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60 min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29989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400" dirty="0">
                          <a:effectLst/>
                        </a:rPr>
                        <a:t>Módulo de Gestão de Planeamento (Aplicação + Ficheiros)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400" dirty="0">
                          <a:effectLst/>
                        </a:rPr>
                        <a:t>60 min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120 min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7337268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400" dirty="0">
                          <a:effectLst/>
                        </a:rPr>
                        <a:t>Website (SPA)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30 min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400" dirty="0">
                          <a:effectLst/>
                        </a:rPr>
                        <a:t>480 min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22477506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FCD23C5-5EE5-7841-BC0C-85D8D9A6B8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196230"/>
              </p:ext>
            </p:extLst>
          </p:nvPr>
        </p:nvGraphicFramePr>
        <p:xfrm>
          <a:off x="5391149" y="5004010"/>
          <a:ext cx="5581651" cy="7037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1499">
                  <a:extLst>
                    <a:ext uri="{9D8B030D-6E8A-4147-A177-3AD203B41FA5}">
                      <a16:colId xmlns:a16="http://schemas.microsoft.com/office/drawing/2014/main" val="2146351745"/>
                    </a:ext>
                  </a:extLst>
                </a:gridCol>
                <a:gridCol w="810076">
                  <a:extLst>
                    <a:ext uri="{9D8B030D-6E8A-4147-A177-3AD203B41FA5}">
                      <a16:colId xmlns:a16="http://schemas.microsoft.com/office/drawing/2014/main" val="3769327258"/>
                    </a:ext>
                  </a:extLst>
                </a:gridCol>
                <a:gridCol w="810076">
                  <a:extLst>
                    <a:ext uri="{9D8B030D-6E8A-4147-A177-3AD203B41FA5}">
                      <a16:colId xmlns:a16="http://schemas.microsoft.com/office/drawing/2014/main" val="27742989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Serviços Não Críticos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400" b="1">
                          <a:effectLst/>
                        </a:rPr>
                        <a:t>RPO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RTO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3126731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400" dirty="0">
                          <a:effectLst/>
                        </a:rPr>
                        <a:t>Módulo de Visualização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360 min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400" dirty="0">
                          <a:effectLst/>
                        </a:rPr>
                        <a:t>120 min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79309247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1EDDCBF-3968-B343-A07B-7CDD17BD4A72}"/>
              </a:ext>
            </a:extLst>
          </p:cNvPr>
          <p:cNvSpPr txBox="1"/>
          <p:nvPr/>
        </p:nvSpPr>
        <p:spPr>
          <a:xfrm>
            <a:off x="1371600" y="1502136"/>
            <a:ext cx="9449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Tempos máximos de paragem admitidos, para os serviços onde é admissível a perda de dados </a:t>
            </a:r>
          </a:p>
          <a:p>
            <a:r>
              <a:rPr lang="pt-PT" dirty="0"/>
              <a:t>em caso de desastre, bem como o tempo máximo admitido para a sua reposição.</a:t>
            </a:r>
          </a:p>
        </p:txBody>
      </p:sp>
    </p:spTree>
    <p:extLst>
      <p:ext uri="{BB962C8B-B14F-4D97-AF65-F5344CB8AC3E}">
        <p14:creationId xmlns:p14="http://schemas.microsoft.com/office/powerpoint/2010/main" val="803067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E4F36-CA1B-3F41-824D-4A4BF8976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Definição RPO e RTO (</a:t>
            </a:r>
            <a:r>
              <a:rPr lang="pt-PT" b="1" dirty="0" err="1"/>
              <a:t>cont</a:t>
            </a:r>
            <a:r>
              <a:rPr lang="pt-PT" b="1" dirty="0"/>
              <a:t>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1A7B9-BDBB-9C47-8AC2-70B679A32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RPO e RTO definidos para os sistemas críticos tendem a ser bastante reduzidos enquadrando-se numa classificação </a:t>
            </a:r>
            <a:r>
              <a:rPr lang="pt-PT" b="1" dirty="0" err="1"/>
              <a:t>Tier</a:t>
            </a:r>
            <a:r>
              <a:rPr lang="pt-PT" b="1" dirty="0"/>
              <a:t> 7</a:t>
            </a:r>
          </a:p>
          <a:p>
            <a:endParaRPr lang="pt-PT" b="1" dirty="0"/>
          </a:p>
          <a:p>
            <a:r>
              <a:rPr lang="pt-PT" dirty="0"/>
              <a:t>Solução apresenta custo elevado, porém é necessário garantir que a atividade da empresa é retomada dentro de prazos efetivamente curtos</a:t>
            </a:r>
            <a:r>
              <a:rPr lang="en-US" dirty="0"/>
              <a:t> </a:t>
            </a:r>
            <a:endParaRPr lang="pt-PT" dirty="0"/>
          </a:p>
          <a:p>
            <a:endParaRPr lang="en-US" dirty="0"/>
          </a:p>
          <a:p>
            <a:r>
              <a:rPr lang="pt-PT" dirty="0"/>
              <a:t>Devido ao elevado número de encomendas registados a cada hora, o não cumprimento dos prazos estabelecidos poderá comprometer seriamente a continuidade de negócio da empesa</a:t>
            </a:r>
            <a:r>
              <a:rPr lang="en-US" dirty="0"/>
              <a:t>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75604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F5FE6-15E6-3740-B62A-AA28AAB80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Estratégia de 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49038-FF25-DF42-B24D-3CE45DBAC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dirty="0"/>
              <a:t>Módulos de Produção, Planeamento, Gestão de Fábrica: </a:t>
            </a:r>
            <a:r>
              <a:rPr lang="pt-PT" dirty="0"/>
              <a:t>efetuado </a:t>
            </a:r>
            <a:r>
              <a:rPr lang="pt-PT" i="1" dirty="0"/>
              <a:t>backup</a:t>
            </a:r>
            <a:r>
              <a:rPr lang="pt-PT" dirty="0"/>
              <a:t> a cada 2 horas durante o período de atividade da fábrica e uma cópia completa durante o período de inatividade noturno;</a:t>
            </a:r>
            <a:endParaRPr lang="en-US" dirty="0"/>
          </a:p>
          <a:p>
            <a:r>
              <a:rPr lang="pt-PT" b="1" dirty="0"/>
              <a:t>Módulos de Gestão de Encomendas/Clientes e Módulo SPA: </a:t>
            </a:r>
            <a:r>
              <a:rPr lang="pt-PT" dirty="0"/>
              <a:t>efetuado de hora a hora, 24 horas por dia;</a:t>
            </a:r>
            <a:endParaRPr lang="en-US" dirty="0"/>
          </a:p>
          <a:p>
            <a:r>
              <a:rPr lang="pt-PT" b="1" dirty="0"/>
              <a:t>Restantes módulos: </a:t>
            </a:r>
            <a:r>
              <a:rPr lang="pt-PT" dirty="0"/>
              <a:t>efetuado um </a:t>
            </a:r>
            <a:r>
              <a:rPr lang="pt-PT" i="1" dirty="0"/>
              <a:t>backup</a:t>
            </a:r>
            <a:r>
              <a:rPr lang="pt-PT" dirty="0"/>
              <a:t> por dia durante o período o período de inatividade noturno;</a:t>
            </a:r>
          </a:p>
          <a:p>
            <a:r>
              <a:rPr lang="pt-PT" dirty="0"/>
              <a:t>Uma vez criada a imagem inicial, são criadas imagens incrementais que adicionam as alterações (diferencial de informação)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23426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F5FE6-15E6-3740-B62A-AA28AAB80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Estratégia de Backup (</a:t>
            </a:r>
            <a:r>
              <a:rPr lang="pt-PT" b="1" dirty="0" err="1"/>
              <a:t>cont</a:t>
            </a:r>
            <a:r>
              <a:rPr lang="pt-PT" b="1" dirty="0"/>
              <a:t>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49038-FF25-DF42-B24D-3CE45DBAC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Estratégia de </a:t>
            </a:r>
            <a:r>
              <a:rPr lang="pt-PT" i="1" dirty="0"/>
              <a:t>backup</a:t>
            </a:r>
            <a:r>
              <a:rPr lang="pt-PT" dirty="0"/>
              <a:t> 3-2-1: </a:t>
            </a:r>
          </a:p>
          <a:p>
            <a:pPr lvl="1"/>
            <a:r>
              <a:rPr lang="pt-PT" dirty="0"/>
              <a:t>3 cópias</a:t>
            </a:r>
          </a:p>
          <a:p>
            <a:pPr lvl="1"/>
            <a:r>
              <a:rPr lang="pt-PT" dirty="0"/>
              <a:t>2 cópias em dispositivos distintos (NAS)</a:t>
            </a:r>
          </a:p>
          <a:p>
            <a:pPr lvl="1"/>
            <a:r>
              <a:rPr lang="pt-PT" dirty="0"/>
              <a:t>1 cópia </a:t>
            </a:r>
            <a:r>
              <a:rPr lang="pt-PT" dirty="0" err="1"/>
              <a:t>off</a:t>
            </a:r>
            <a:r>
              <a:rPr lang="pt-PT" dirty="0"/>
              <a:t> site</a:t>
            </a:r>
            <a:endParaRPr lang="en-US" dirty="0"/>
          </a:p>
          <a:p>
            <a:r>
              <a:rPr lang="pt-PT" b="1" i="1" dirty="0"/>
              <a:t>backup</a:t>
            </a:r>
            <a:r>
              <a:rPr lang="pt-PT" dirty="0"/>
              <a:t> completo de todos os sistemas, tendo este início no Domingo pelas 23:00h</a:t>
            </a:r>
          </a:p>
          <a:p>
            <a:r>
              <a:rPr lang="pt-PT" dirty="0"/>
              <a:t>acesso à </a:t>
            </a:r>
            <a:r>
              <a:rPr lang="pt-PT" i="1" dirty="0"/>
              <a:t>internet</a:t>
            </a:r>
            <a:r>
              <a:rPr lang="pt-PT" dirty="0"/>
              <a:t> com redundância de </a:t>
            </a:r>
            <a:r>
              <a:rPr lang="pt-PT" b="1" i="1" dirty="0"/>
              <a:t>link</a:t>
            </a:r>
            <a:r>
              <a:rPr lang="pt-PT" b="1" dirty="0"/>
              <a:t> </a:t>
            </a:r>
            <a:r>
              <a:rPr lang="pt-PT" b="1" i="1" dirty="0"/>
              <a:t>backup</a:t>
            </a:r>
            <a:r>
              <a:rPr lang="pt-PT" dirty="0"/>
              <a:t>, caso ocorra queda de sinal com um deles</a:t>
            </a:r>
          </a:p>
        </p:txBody>
      </p:sp>
    </p:spTree>
    <p:extLst>
      <p:ext uri="{BB962C8B-B14F-4D97-AF65-F5344CB8AC3E}">
        <p14:creationId xmlns:p14="http://schemas.microsoft.com/office/powerpoint/2010/main" val="222637655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891</Words>
  <Application>Microsoft Macintosh PowerPoint</Application>
  <PresentationFormat>Widescreen</PresentationFormat>
  <Paragraphs>155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Franklin Gothic Book</vt:lpstr>
      <vt:lpstr>Crop</vt:lpstr>
      <vt:lpstr>Disaster Recovery Plan ASIST 19/20  3NA – Grupo 64</vt:lpstr>
      <vt:lpstr>Objetivos</vt:lpstr>
      <vt:lpstr>Infraestrutura “MyOwnCutlery”</vt:lpstr>
      <vt:lpstr>Identificação Ameaças e Riscos </vt:lpstr>
      <vt:lpstr>Cenários de Impacto</vt:lpstr>
      <vt:lpstr>Definição RPO e RTO</vt:lpstr>
      <vt:lpstr>Definição RPO e RTO (cont.)</vt:lpstr>
      <vt:lpstr>Estratégia de Backup</vt:lpstr>
      <vt:lpstr>Estratégia de Backup (cont.)</vt:lpstr>
      <vt:lpstr>Plano de recuperação</vt:lpstr>
      <vt:lpstr>Plano de testes</vt:lpstr>
      <vt:lpstr>Papéis e Responsabilidades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Disaster Recovery Plan ASIST 19/20 </dc:title>
  <dc:creator>Rui Mendes (1161871)</dc:creator>
  <cp:lastModifiedBy>Rui Mendes (1161871)</cp:lastModifiedBy>
  <cp:revision>3</cp:revision>
  <dcterms:created xsi:type="dcterms:W3CDTF">2020-01-04T15:16:12Z</dcterms:created>
  <dcterms:modified xsi:type="dcterms:W3CDTF">2020-01-04T15:31:33Z</dcterms:modified>
</cp:coreProperties>
</file>