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03" r:id="rId4"/>
    <p:sldId id="282" r:id="rId5"/>
    <p:sldId id="287" r:id="rId6"/>
    <p:sldId id="280" r:id="rId7"/>
    <p:sldId id="281" r:id="rId8"/>
    <p:sldId id="288" r:id="rId9"/>
    <p:sldId id="304" r:id="rId10"/>
    <p:sldId id="309" r:id="rId11"/>
    <p:sldId id="312" r:id="rId12"/>
    <p:sldId id="305" r:id="rId13"/>
    <p:sldId id="306" r:id="rId14"/>
    <p:sldId id="313" r:id="rId15"/>
    <p:sldId id="307" r:id="rId16"/>
    <p:sldId id="311" r:id="rId17"/>
    <p:sldId id="290" r:id="rId18"/>
    <p:sldId id="29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3F26D-07C4-4D7A-8379-1E400467758E}" v="56" dt="2022-11-17T02:37:35.47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5" autoAdjust="0"/>
    <p:restoredTop sz="94679"/>
  </p:normalViewPr>
  <p:slideViewPr>
    <p:cSldViewPr snapToGrid="0">
      <p:cViewPr varScale="1">
        <p:scale>
          <a:sx n="62" d="100"/>
          <a:sy n="62" d="100"/>
        </p:scale>
        <p:origin x="632"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23/11/2022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23/11/2022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23/11/2022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23/11/2022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23/11/2022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rcoProAifr/PROYECTO-GBB-MARCOPROA-O.git" TargetMode="External"/><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8.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5.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1535848" y="766675"/>
            <a:ext cx="91203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4000" dirty="0">
                <a:latin typeface="Aharoni"/>
                <a:cs typeface="Aharoni"/>
              </a:rPr>
              <a:t>TEMA:</a:t>
            </a:r>
          </a:p>
          <a:p>
            <a:r>
              <a:rPr lang="es-ES" sz="4000" dirty="0">
                <a:latin typeface="Aharoni"/>
                <a:cs typeface="Aharoni"/>
              </a:rPr>
              <a:t>UNIVERSO DE DISCURSO CARACTERIZACION SOCIAL DE INMIGRANTES</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Juan Marco Proaño Chele</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35848" y="34290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la caracterización social de los inmigrantes y desarrollar una estructura de base de datos de acuerdo a las necesidades.</a:t>
            </a:r>
          </a:p>
        </p:txBody>
      </p:sp>
      <p:pic>
        <p:nvPicPr>
          <p:cNvPr id="4" name="Picture 3">
            <a:extLst>
              <a:ext uri="{FF2B5EF4-FFF2-40B4-BE49-F238E27FC236}">
                <a16:creationId xmlns:a16="http://schemas.microsoft.com/office/drawing/2014/main" id="{332742BE-3481-47BA-8C49-144D13BC13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6000" y="1"/>
            <a:ext cx="1016000" cy="872388"/>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Rectángulo 7">
            <a:extLst>
              <a:ext uri="{FF2B5EF4-FFF2-40B4-BE49-F238E27FC236}">
                <a16:creationId xmlns:a16="http://schemas.microsoft.com/office/drawing/2014/main" id="{E6DAF2C0-BFA5-F9DA-DC3B-768B8E72A960}"/>
              </a:ext>
            </a:extLst>
          </p:cNvPr>
          <p:cNvSpPr/>
          <p:nvPr/>
        </p:nvSpPr>
        <p:spPr>
          <a:xfrm>
            <a:off x="3516922" y="4588439"/>
            <a:ext cx="109024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0" name="Picture 9">
            <a:extLst>
              <a:ext uri="{FF2B5EF4-FFF2-40B4-BE49-F238E27FC236}">
                <a16:creationId xmlns:a16="http://schemas.microsoft.com/office/drawing/2014/main" id="{36146735-CCB6-4FDB-880E-A4F56155368D}"/>
              </a:ext>
            </a:extLst>
          </p:cNvPr>
          <p:cNvPicPr>
            <a:picLocks noChangeAspect="1"/>
          </p:cNvPicPr>
          <p:nvPr/>
        </p:nvPicPr>
        <p:blipFill>
          <a:blip r:embed="rId3"/>
          <a:stretch>
            <a:fillRect/>
          </a:stretch>
        </p:blipFill>
        <p:spPr>
          <a:xfrm>
            <a:off x="1745502" y="1585159"/>
            <a:ext cx="7833486" cy="4144156"/>
          </a:xfrm>
          <a:prstGeom prst="rect">
            <a:avLst/>
          </a:prstGeom>
        </p:spPr>
      </p:pic>
      <p:sp>
        <p:nvSpPr>
          <p:cNvPr id="16" name="Rectángulo 7">
            <a:extLst>
              <a:ext uri="{FF2B5EF4-FFF2-40B4-BE49-F238E27FC236}">
                <a16:creationId xmlns:a16="http://schemas.microsoft.com/office/drawing/2014/main" id="{4D8BEE43-DAB1-4867-B4C6-3E35CD491021}"/>
              </a:ext>
            </a:extLst>
          </p:cNvPr>
          <p:cNvSpPr/>
          <p:nvPr/>
        </p:nvSpPr>
        <p:spPr>
          <a:xfrm>
            <a:off x="2895600" y="2012916"/>
            <a:ext cx="897467" cy="293079"/>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32103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COMPROBACIÓN 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Picture 4">
            <a:extLst>
              <a:ext uri="{FF2B5EF4-FFF2-40B4-BE49-F238E27FC236}">
                <a16:creationId xmlns:a16="http://schemas.microsoft.com/office/drawing/2014/main" id="{39C85D81-DF2C-4447-8B60-38EDD58D4D24}"/>
              </a:ext>
            </a:extLst>
          </p:cNvPr>
          <p:cNvPicPr>
            <a:picLocks noChangeAspect="1"/>
          </p:cNvPicPr>
          <p:nvPr/>
        </p:nvPicPr>
        <p:blipFill>
          <a:blip r:embed="rId3"/>
          <a:stretch>
            <a:fillRect/>
          </a:stretch>
        </p:blipFill>
        <p:spPr>
          <a:xfrm>
            <a:off x="596900" y="2332668"/>
            <a:ext cx="10998200" cy="1989463"/>
          </a:xfrm>
          <a:prstGeom prst="rect">
            <a:avLst/>
          </a:prstGeom>
        </p:spPr>
      </p:pic>
      <p:sp>
        <p:nvSpPr>
          <p:cNvPr id="9" name="Rectángulo 7">
            <a:extLst>
              <a:ext uri="{FF2B5EF4-FFF2-40B4-BE49-F238E27FC236}">
                <a16:creationId xmlns:a16="http://schemas.microsoft.com/office/drawing/2014/main" id="{94226BB5-EACC-47E2-B8D2-571C281B83F0}"/>
              </a:ext>
            </a:extLst>
          </p:cNvPr>
          <p:cNvSpPr/>
          <p:nvPr/>
        </p:nvSpPr>
        <p:spPr>
          <a:xfrm>
            <a:off x="2217288" y="2332668"/>
            <a:ext cx="1249812" cy="35763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Rectángulo 7">
            <a:extLst>
              <a:ext uri="{FF2B5EF4-FFF2-40B4-BE49-F238E27FC236}">
                <a16:creationId xmlns:a16="http://schemas.microsoft.com/office/drawing/2014/main" id="{1B8E1DBD-D4E6-4E91-9EB8-7E60C3BE41C6}"/>
              </a:ext>
            </a:extLst>
          </p:cNvPr>
          <p:cNvSpPr/>
          <p:nvPr/>
        </p:nvSpPr>
        <p:spPr>
          <a:xfrm>
            <a:off x="2217288" y="2690306"/>
            <a:ext cx="1249812" cy="35763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Rectángulo 7">
            <a:extLst>
              <a:ext uri="{FF2B5EF4-FFF2-40B4-BE49-F238E27FC236}">
                <a16:creationId xmlns:a16="http://schemas.microsoft.com/office/drawing/2014/main" id="{AC2A67EF-43E6-4EA7-B066-46EA58886F44}"/>
              </a:ext>
            </a:extLst>
          </p:cNvPr>
          <p:cNvSpPr/>
          <p:nvPr/>
        </p:nvSpPr>
        <p:spPr>
          <a:xfrm>
            <a:off x="2217288" y="3047944"/>
            <a:ext cx="1249812" cy="357638"/>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Rectángulo 7">
            <a:extLst>
              <a:ext uri="{FF2B5EF4-FFF2-40B4-BE49-F238E27FC236}">
                <a16:creationId xmlns:a16="http://schemas.microsoft.com/office/drawing/2014/main" id="{6A9A9A43-6609-4494-9A29-5ADF532BABD2}"/>
              </a:ext>
            </a:extLst>
          </p:cNvPr>
          <p:cNvSpPr/>
          <p:nvPr/>
        </p:nvSpPr>
        <p:spPr>
          <a:xfrm>
            <a:off x="2217288" y="3405582"/>
            <a:ext cx="1249812" cy="427724"/>
          </a:xfrm>
          <a:prstGeom prst="rect">
            <a:avLst/>
          </a:prstGeom>
          <a:solidFill>
            <a:srgbClr val="FF0000">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64235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CURSOR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Rectangle 5">
            <a:extLst>
              <a:ext uri="{FF2B5EF4-FFF2-40B4-BE49-F238E27FC236}">
                <a16:creationId xmlns:a16="http://schemas.microsoft.com/office/drawing/2014/main" id="{C613DD87-0F65-4D08-B68B-35E8FA6360FC}"/>
              </a:ext>
            </a:extLst>
          </p:cNvPr>
          <p:cNvSpPr/>
          <p:nvPr/>
        </p:nvSpPr>
        <p:spPr>
          <a:xfrm>
            <a:off x="207386" y="1961032"/>
            <a:ext cx="6513816" cy="4253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s-ES" sz="1400" dirty="0"/>
              <a:t>do </a:t>
            </a:r>
          </a:p>
          <a:p>
            <a:r>
              <a:rPr lang="es-ES" sz="1400" dirty="0"/>
              <a:t>$$ </a:t>
            </a:r>
          </a:p>
          <a:p>
            <a:r>
              <a:rPr lang="es-ES" sz="1400" dirty="0"/>
              <a:t>declare</a:t>
            </a:r>
          </a:p>
          <a:p>
            <a:r>
              <a:rPr lang="es-ES" sz="1400" dirty="0"/>
              <a:t>	resultado </a:t>
            </a:r>
            <a:r>
              <a:rPr lang="es-ES" sz="1400" dirty="0" err="1"/>
              <a:t>Record</a:t>
            </a:r>
            <a:r>
              <a:rPr lang="es-ES" sz="1400" dirty="0"/>
              <a:t>;	</a:t>
            </a:r>
          </a:p>
          <a:p>
            <a:r>
              <a:rPr lang="es-ES" sz="1400" dirty="0"/>
              <a:t>	</a:t>
            </a:r>
            <a:r>
              <a:rPr lang="es-ES" sz="1400" dirty="0" err="1"/>
              <a:t>cur_migrantes_menores</a:t>
            </a:r>
            <a:r>
              <a:rPr lang="es-ES" sz="1400" dirty="0"/>
              <a:t> cursor </a:t>
            </a:r>
            <a:r>
              <a:rPr lang="es-ES" sz="1400" dirty="0" err="1"/>
              <a:t>for</a:t>
            </a:r>
            <a:r>
              <a:rPr lang="es-ES" sz="1400" dirty="0"/>
              <a:t>	</a:t>
            </a:r>
          </a:p>
          <a:p>
            <a:r>
              <a:rPr lang="es-ES" sz="1400" dirty="0"/>
              <a:t>	</a:t>
            </a:r>
            <a:r>
              <a:rPr lang="es-ES" sz="1400" dirty="0" err="1"/>
              <a:t>select</a:t>
            </a:r>
            <a:r>
              <a:rPr lang="es-ES" sz="1400" dirty="0"/>
              <a:t> </a:t>
            </a:r>
            <a:r>
              <a:rPr lang="es-ES" sz="1400" dirty="0" err="1"/>
              <a:t>extract</a:t>
            </a:r>
            <a:r>
              <a:rPr lang="es-ES" sz="1400" dirty="0"/>
              <a:t>(</a:t>
            </a:r>
            <a:r>
              <a:rPr lang="es-ES" sz="1400" dirty="0" err="1"/>
              <a:t>year</a:t>
            </a:r>
            <a:r>
              <a:rPr lang="es-ES" sz="1400" dirty="0"/>
              <a:t> </a:t>
            </a:r>
            <a:r>
              <a:rPr lang="es-ES" sz="1400" dirty="0" err="1"/>
              <a:t>from</a:t>
            </a:r>
            <a:r>
              <a:rPr lang="es-ES" sz="1400" dirty="0"/>
              <a:t> </a:t>
            </a:r>
            <a:r>
              <a:rPr lang="es-ES" sz="1400" dirty="0" err="1"/>
              <a:t>fecha_ingreso</a:t>
            </a:r>
            <a:r>
              <a:rPr lang="es-ES" sz="1400" dirty="0"/>
              <a:t>) as ano,</a:t>
            </a:r>
          </a:p>
          <a:p>
            <a:r>
              <a:rPr lang="es-ES" sz="1400" dirty="0"/>
              <a:t>	</a:t>
            </a:r>
            <a:r>
              <a:rPr lang="es-ES" sz="1400" dirty="0" err="1"/>
              <a:t>count</a:t>
            </a:r>
            <a:r>
              <a:rPr lang="es-ES" sz="1400" dirty="0"/>
              <a:t>(</a:t>
            </a:r>
            <a:r>
              <a:rPr lang="es-ES" sz="1400" dirty="0" err="1"/>
              <a:t>inmigrante.profesion</a:t>
            </a:r>
            <a:r>
              <a:rPr lang="es-ES" sz="1400" dirty="0"/>
              <a:t>) as </a:t>
            </a:r>
            <a:r>
              <a:rPr lang="es-ES" sz="1400" dirty="0" err="1"/>
              <a:t>menores_que_emigraron</a:t>
            </a:r>
            <a:endParaRPr lang="es-ES" sz="1400" dirty="0"/>
          </a:p>
          <a:p>
            <a:r>
              <a:rPr lang="es-ES" sz="1400" dirty="0"/>
              <a:t>	</a:t>
            </a:r>
            <a:r>
              <a:rPr lang="es-ES" sz="1400" dirty="0" err="1"/>
              <a:t>from</a:t>
            </a:r>
            <a:r>
              <a:rPr lang="es-ES" sz="1400" dirty="0"/>
              <a:t> ingreso</a:t>
            </a:r>
          </a:p>
          <a:p>
            <a:r>
              <a:rPr lang="es-ES" sz="1400" dirty="0"/>
              <a:t>	</a:t>
            </a:r>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a:t>	</a:t>
            </a:r>
            <a:r>
              <a:rPr lang="es-ES" sz="1400" dirty="0" err="1"/>
              <a:t>where</a:t>
            </a:r>
            <a:r>
              <a:rPr lang="es-ES" sz="1400" dirty="0"/>
              <a:t> </a:t>
            </a:r>
            <a:r>
              <a:rPr lang="es-ES" sz="1400" dirty="0" err="1"/>
              <a:t>inmigrante.tipo_dni</a:t>
            </a:r>
            <a:r>
              <a:rPr lang="es-ES" sz="1400" dirty="0"/>
              <a:t> = 'ACTA DE NACIMIENTO'</a:t>
            </a:r>
          </a:p>
          <a:p>
            <a:r>
              <a:rPr lang="es-ES" sz="1400" dirty="0"/>
              <a:t>	</a:t>
            </a:r>
            <a:r>
              <a:rPr lang="es-ES" sz="1400" dirty="0" err="1"/>
              <a:t>group</a:t>
            </a:r>
            <a:r>
              <a:rPr lang="es-ES" sz="1400" dirty="0"/>
              <a:t> </a:t>
            </a:r>
            <a:r>
              <a:rPr lang="es-ES" sz="1400" dirty="0" err="1"/>
              <a:t>by</a:t>
            </a:r>
            <a:r>
              <a:rPr lang="es-ES" sz="1400" dirty="0"/>
              <a:t> ano;</a:t>
            </a:r>
          </a:p>
          <a:p>
            <a:r>
              <a:rPr lang="es-ES" sz="1400" dirty="0" err="1"/>
              <a:t>begin</a:t>
            </a:r>
            <a:endParaRPr lang="es-ES" sz="1400" dirty="0"/>
          </a:p>
          <a:p>
            <a:r>
              <a:rPr lang="es-ES" sz="1400" dirty="0"/>
              <a:t>	</a:t>
            </a:r>
            <a:r>
              <a:rPr lang="es-ES" sz="1400" dirty="0" err="1"/>
              <a:t>for</a:t>
            </a:r>
            <a:r>
              <a:rPr lang="es-ES" sz="1400" dirty="0"/>
              <a:t> resultado in </a:t>
            </a:r>
            <a:r>
              <a:rPr lang="es-ES" sz="1400" dirty="0" err="1"/>
              <a:t>cur_migrantes_menores</a:t>
            </a:r>
            <a:r>
              <a:rPr lang="es-ES" sz="1400" dirty="0"/>
              <a:t> </a:t>
            </a:r>
            <a:r>
              <a:rPr lang="es-ES" sz="1400" dirty="0" err="1"/>
              <a:t>loop</a:t>
            </a:r>
            <a:endParaRPr lang="es-ES" sz="1400" dirty="0"/>
          </a:p>
          <a:p>
            <a:r>
              <a:rPr lang="es-ES" sz="1400" dirty="0"/>
              <a:t>		</a:t>
            </a:r>
            <a:r>
              <a:rPr lang="es-ES" sz="1400" dirty="0" err="1"/>
              <a:t>raise</a:t>
            </a:r>
            <a:r>
              <a:rPr lang="es-ES" sz="1400" dirty="0"/>
              <a:t> </a:t>
            </a:r>
            <a:r>
              <a:rPr lang="es-ES" sz="1400" dirty="0" err="1"/>
              <a:t>notice</a:t>
            </a:r>
            <a:r>
              <a:rPr lang="es-ES" sz="1400" dirty="0"/>
              <a:t> 'año: %, </a:t>
            </a:r>
            <a:r>
              <a:rPr lang="es-ES" sz="1400" dirty="0" err="1"/>
              <a:t>menores_que_migraron</a:t>
            </a:r>
            <a:r>
              <a:rPr lang="es-ES" sz="1400" dirty="0"/>
              <a:t>: %',</a:t>
            </a:r>
          </a:p>
          <a:p>
            <a:r>
              <a:rPr lang="es-ES" sz="1400" dirty="0"/>
              <a:t>			</a:t>
            </a:r>
            <a:r>
              <a:rPr lang="es-ES" sz="1400" dirty="0" err="1"/>
              <a:t>resultado.ano</a:t>
            </a:r>
            <a:r>
              <a:rPr lang="es-ES" sz="1400" dirty="0"/>
              <a:t>,</a:t>
            </a:r>
          </a:p>
          <a:p>
            <a:r>
              <a:rPr lang="es-ES" sz="1400" dirty="0"/>
              <a:t>			</a:t>
            </a:r>
            <a:r>
              <a:rPr lang="es-ES" sz="1400" dirty="0" err="1"/>
              <a:t>resultado.menores_que_emigraron</a:t>
            </a:r>
            <a:r>
              <a:rPr lang="es-ES" sz="1400" dirty="0"/>
              <a:t>;</a:t>
            </a:r>
          </a:p>
          <a:p>
            <a:r>
              <a:rPr lang="es-ES" sz="1400" dirty="0"/>
              <a:t>	</a:t>
            </a:r>
            <a:r>
              <a:rPr lang="es-ES" sz="1400" dirty="0" err="1"/>
              <a:t>end</a:t>
            </a:r>
            <a:r>
              <a:rPr lang="es-ES" sz="1400" dirty="0"/>
              <a:t> </a:t>
            </a:r>
            <a:r>
              <a:rPr lang="es-ES" sz="1400" dirty="0" err="1"/>
              <a:t>loop</a:t>
            </a:r>
            <a:r>
              <a:rPr lang="es-ES" sz="1400" dirty="0"/>
              <a:t>;</a:t>
            </a:r>
          </a:p>
          <a:p>
            <a:r>
              <a:rPr lang="es-ES" sz="1400" dirty="0" err="1"/>
              <a:t>end</a:t>
            </a:r>
            <a:endParaRPr lang="es-ES" sz="1400" dirty="0"/>
          </a:p>
          <a:p>
            <a:r>
              <a:rPr lang="es-ES" sz="1400" dirty="0"/>
              <a:t>$$</a:t>
            </a:r>
          </a:p>
          <a:p>
            <a:r>
              <a:rPr lang="es-ES" sz="1400" dirty="0" err="1"/>
              <a:t>language</a:t>
            </a:r>
            <a:r>
              <a:rPr lang="es-ES" sz="1400" dirty="0"/>
              <a:t> '</a:t>
            </a:r>
            <a:r>
              <a:rPr lang="es-ES" sz="1400" dirty="0" err="1"/>
              <a:t>plpgsql</a:t>
            </a:r>
            <a:r>
              <a:rPr lang="es-ES" sz="1400" dirty="0"/>
              <a:t>';</a:t>
            </a:r>
            <a:endParaRPr lang="es-EC" sz="1400" dirty="0"/>
          </a:p>
        </p:txBody>
      </p:sp>
      <p:pic>
        <p:nvPicPr>
          <p:cNvPr id="9" name="Picture 8">
            <a:extLst>
              <a:ext uri="{FF2B5EF4-FFF2-40B4-BE49-F238E27FC236}">
                <a16:creationId xmlns:a16="http://schemas.microsoft.com/office/drawing/2014/main" id="{729D6701-BC0E-4F3D-8F18-95D92D4EC9AA}"/>
              </a:ext>
            </a:extLst>
          </p:cNvPr>
          <p:cNvPicPr>
            <a:picLocks noChangeAspect="1"/>
          </p:cNvPicPr>
          <p:nvPr/>
        </p:nvPicPr>
        <p:blipFill>
          <a:blip r:embed="rId3"/>
          <a:stretch>
            <a:fillRect/>
          </a:stretch>
        </p:blipFill>
        <p:spPr>
          <a:xfrm>
            <a:off x="6964238" y="2955788"/>
            <a:ext cx="5020376" cy="1962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7BA2F67-9431-4267-BAD1-7C3D75BA1302}"/>
              </a:ext>
            </a:extLst>
          </p:cNvPr>
          <p:cNvSpPr txBox="1"/>
          <p:nvPr/>
        </p:nvSpPr>
        <p:spPr>
          <a:xfrm>
            <a:off x="861390" y="1388303"/>
            <a:ext cx="9484686"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Un cursor que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muesre</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la cantidad de niños que emigraron en determinado año</a:t>
            </a:r>
            <a:endParaRPr lang="es-EC" b="1" dirty="0"/>
          </a:p>
        </p:txBody>
      </p:sp>
    </p:spTree>
    <p:extLst>
      <p:ext uri="{BB962C8B-B14F-4D97-AF65-F5344CB8AC3E}">
        <p14:creationId xmlns:p14="http://schemas.microsoft.com/office/powerpoint/2010/main" val="84297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6ADE488F-DA76-9F74-2BC8-2D634E2664CB}"/>
              </a:ext>
            </a:extLst>
          </p:cNvPr>
          <p:cNvSpPr txBox="1"/>
          <p:nvPr/>
        </p:nvSpPr>
        <p:spPr>
          <a:xfrm>
            <a:off x="2695774" y="2710301"/>
            <a:ext cx="6132349" cy="3067378"/>
          </a:xfrm>
          <a:prstGeom prst="rect">
            <a:avLst/>
          </a:prstGeom>
          <a:noFill/>
        </p:spPr>
        <p:txBody>
          <a:bodyPr wrap="square" rtlCol="0">
            <a:spAutoFit/>
          </a:bodyPr>
          <a:lstStyle/>
          <a:p>
            <a:pPr>
              <a:lnSpc>
                <a:spcPct val="107000"/>
              </a:lnSpc>
              <a:spcAft>
                <a:spcPts val="800"/>
              </a:spcAft>
            </a:pPr>
            <a:r>
              <a:rPr lang="es-ES" sz="1600" dirty="0" err="1">
                <a:effectLst/>
                <a:ea typeface="Calibri" panose="020F0502020204030204" pitchFamily="34" charset="0"/>
                <a:cs typeface="Times New Roman" panose="02020603050405020304" pitchFamily="18" charset="0"/>
              </a:rPr>
              <a:t>create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function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sp_inmigrantes_pais</a:t>
            </a:r>
            <a:r>
              <a:rPr lang="es-ES" sz="1600" dirty="0">
                <a:effectLst/>
                <a:ea typeface="Calibri" panose="020F0502020204030204" pitchFamily="34" charset="0"/>
                <a:cs typeface="Times New Roman" panose="02020603050405020304" pitchFamily="18" charset="0"/>
              </a:rPr>
              <a:t>(</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returns</a:t>
            </a:r>
            <a:r>
              <a:rPr lang="es-ES" sz="1600" dirty="0">
                <a:effectLst/>
                <a:ea typeface="Calibri" panose="020F0502020204030204" pitchFamily="34" charset="0"/>
                <a:cs typeface="Times New Roman" panose="02020603050405020304" pitchFamily="18" charset="0"/>
              </a:rPr>
              <a:t> table(</a:t>
            </a:r>
            <a:r>
              <a:rPr lang="es-ES" sz="1600" dirty="0" err="1">
                <a:effectLst/>
                <a:ea typeface="Calibri" panose="020F0502020204030204" pitchFamily="34" charset="0"/>
                <a:cs typeface="Times New Roman" panose="02020603050405020304" pitchFamily="18" charset="0"/>
              </a:rPr>
              <a:t>id_inmigrante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integer</a:t>
            </a:r>
            <a:r>
              <a:rPr lang="es-ES" sz="1600" dirty="0">
                <a:effectLst/>
                <a:ea typeface="Calibri" panose="020F0502020204030204" pitchFamily="34" charset="0"/>
                <a:cs typeface="Times New Roman" panose="02020603050405020304" pitchFamily="18" charset="0"/>
              </a:rPr>
              <a:t>, nombre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apellido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fecha_nacimiento</a:t>
            </a:r>
            <a:r>
              <a:rPr lang="es-ES" sz="1600" dirty="0">
                <a:effectLst/>
                <a:ea typeface="Calibri" panose="020F0502020204030204" pitchFamily="34" charset="0"/>
                <a:cs typeface="Times New Roman" panose="02020603050405020304" pitchFamily="18" charset="0"/>
              </a:rPr>
              <a:t> date, pasaporte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tipo_dni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numero_dni</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sexo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profesion</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varchar</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as</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select</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from</a:t>
            </a:r>
            <a:r>
              <a:rPr lang="es-ES" sz="1600" dirty="0">
                <a:effectLst/>
                <a:ea typeface="Calibri" panose="020F0502020204030204" pitchFamily="34" charset="0"/>
                <a:cs typeface="Times New Roman" panose="02020603050405020304" pitchFamily="18" charset="0"/>
              </a:rPr>
              <a:t> inmigrante </a:t>
            </a:r>
            <a:r>
              <a:rPr lang="es-ES" sz="1600" dirty="0" err="1">
                <a:effectLst/>
                <a:ea typeface="Calibri" panose="020F0502020204030204" pitchFamily="34" charset="0"/>
                <a:cs typeface="Times New Roman" panose="02020603050405020304" pitchFamily="18" charset="0"/>
              </a:rPr>
              <a:t>where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pais_origen</a:t>
            </a:r>
            <a:r>
              <a:rPr lang="es-ES" sz="1600" dirty="0">
                <a:effectLst/>
                <a:ea typeface="Calibri" panose="020F0502020204030204" pitchFamily="34" charset="0"/>
                <a:cs typeface="Times New Roman" panose="02020603050405020304" pitchFamily="18" charset="0"/>
              </a:rPr>
              <a:t> = </a:t>
            </a:r>
            <a:r>
              <a:rPr lang="es-ES" sz="1600" dirty="0" err="1">
                <a:effectLst/>
                <a:ea typeface="Calibri" panose="020F0502020204030204" pitchFamily="34" charset="0"/>
                <a:cs typeface="Times New Roman" panose="02020603050405020304" pitchFamily="18" charset="0"/>
              </a:rPr>
              <a:t>pais</a:t>
            </a: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a:effectLst/>
                <a:ea typeface="Calibri" panose="020F0502020204030204" pitchFamily="34" charset="0"/>
                <a:cs typeface="Times New Roman" panose="02020603050405020304" pitchFamily="18" charset="0"/>
              </a:rPr>
              <a:t>$$</a:t>
            </a:r>
          </a:p>
          <a:p>
            <a:pPr>
              <a:lnSpc>
                <a:spcPct val="107000"/>
              </a:lnSpc>
              <a:spcAft>
                <a:spcPts val="800"/>
              </a:spcAft>
            </a:pPr>
            <a:r>
              <a:rPr lang="es-ES" sz="1600" dirty="0" err="1">
                <a:effectLst/>
                <a:ea typeface="Calibri" panose="020F0502020204030204" pitchFamily="34" charset="0"/>
                <a:cs typeface="Times New Roman" panose="02020603050405020304" pitchFamily="18" charset="0"/>
              </a:rPr>
              <a:t>language</a:t>
            </a:r>
            <a:r>
              <a:rPr lang="es-ES" sz="1600" dirty="0">
                <a:effectLst/>
                <a:ea typeface="Calibri" panose="020F0502020204030204" pitchFamily="34" charset="0"/>
                <a:cs typeface="Times New Roman" panose="02020603050405020304" pitchFamily="18" charset="0"/>
              </a:rPr>
              <a:t> </a:t>
            </a:r>
            <a:r>
              <a:rPr lang="es-ES" sz="1600" dirty="0" err="1">
                <a:effectLst/>
                <a:ea typeface="Calibri" panose="020F0502020204030204" pitchFamily="34" charset="0"/>
                <a:cs typeface="Times New Roman" panose="02020603050405020304" pitchFamily="18" charset="0"/>
              </a:rPr>
              <a:t>sql</a:t>
            </a:r>
            <a:endParaRPr lang="es-ES" sz="16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B57E6B7-38D8-4765-BFE4-8F74172F51B9}"/>
              </a:ext>
            </a:extLst>
          </p:cNvPr>
          <p:cNvSpPr txBox="1"/>
          <p:nvPr/>
        </p:nvSpPr>
        <p:spPr>
          <a:xfrm>
            <a:off x="688369" y="1554487"/>
            <a:ext cx="9585788" cy="671915"/>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Un procedimiento almacenado donde se ingrese un país y muestre los datos de todos los ciudadanos</a:t>
            </a:r>
          </a:p>
        </p:txBody>
      </p:sp>
    </p:spTree>
    <p:extLst>
      <p:ext uri="{BB962C8B-B14F-4D97-AF65-F5344CB8AC3E}">
        <p14:creationId xmlns:p14="http://schemas.microsoft.com/office/powerpoint/2010/main" val="40888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STORED PROCEDURE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9" name="CuadroTexto 8">
            <a:extLst>
              <a:ext uri="{FF2B5EF4-FFF2-40B4-BE49-F238E27FC236}">
                <a16:creationId xmlns:a16="http://schemas.microsoft.com/office/drawing/2014/main" id="{F02852AE-EEB1-2206-D963-8233BB866F36}"/>
              </a:ext>
            </a:extLst>
          </p:cNvPr>
          <p:cNvSpPr txBox="1"/>
          <p:nvPr/>
        </p:nvSpPr>
        <p:spPr>
          <a:xfrm>
            <a:off x="3917970" y="1579255"/>
            <a:ext cx="5165527" cy="1323439"/>
          </a:xfrm>
          <a:prstGeom prst="rect">
            <a:avLst/>
          </a:prstGeom>
          <a:noFill/>
        </p:spPr>
        <p:txBody>
          <a:bodyPr wrap="square">
            <a:spAutoFit/>
          </a:bodyPr>
          <a:lstStyle/>
          <a:p>
            <a:r>
              <a:rPr lang="es-EC" sz="2000" dirty="0" err="1">
                <a:solidFill>
                  <a:srgbClr val="00B0F0"/>
                </a:solidFill>
              </a:rPr>
              <a:t>select</a:t>
            </a:r>
            <a:r>
              <a:rPr lang="es-EC" sz="2000" dirty="0">
                <a:solidFill>
                  <a:srgbClr val="7030A0"/>
                </a:solidFill>
              </a:rPr>
              <a:t> </a:t>
            </a:r>
            <a:r>
              <a:rPr lang="es-EC" sz="2000" dirty="0" err="1"/>
              <a:t>id_inmigrante</a:t>
            </a:r>
            <a:r>
              <a:rPr lang="es-EC" sz="2000" dirty="0"/>
              <a:t>, nombre, apellido, </a:t>
            </a:r>
            <a:r>
              <a:rPr lang="es-EC" sz="2000" dirty="0" err="1"/>
              <a:t>fecha_nacimiento</a:t>
            </a:r>
            <a:r>
              <a:rPr lang="es-EC" sz="2000" dirty="0"/>
              <a:t>, pasaporte, </a:t>
            </a:r>
            <a:r>
              <a:rPr lang="es-EC" sz="2000" dirty="0" err="1"/>
              <a:t>pais_origen</a:t>
            </a:r>
            <a:r>
              <a:rPr lang="es-EC" sz="2000" dirty="0"/>
              <a:t>, </a:t>
            </a:r>
            <a:r>
              <a:rPr lang="es-EC" sz="2000" dirty="0" err="1"/>
              <a:t>tipo_dni</a:t>
            </a:r>
            <a:r>
              <a:rPr lang="es-EC" sz="2000" dirty="0"/>
              <a:t>, </a:t>
            </a:r>
            <a:r>
              <a:rPr lang="es-EC" sz="2000" dirty="0" err="1"/>
              <a:t>numero_dni</a:t>
            </a:r>
            <a:r>
              <a:rPr lang="es-EC" sz="2000" dirty="0"/>
              <a:t>, sexo, </a:t>
            </a:r>
            <a:r>
              <a:rPr lang="es-EC" sz="2000" dirty="0" err="1"/>
              <a:t>profesion</a:t>
            </a:r>
            <a:r>
              <a:rPr lang="es-EC" sz="2000" dirty="0"/>
              <a:t> </a:t>
            </a:r>
          </a:p>
          <a:p>
            <a:r>
              <a:rPr lang="es-EC" sz="2000" dirty="0" err="1">
                <a:solidFill>
                  <a:srgbClr val="00B0F0"/>
                </a:solidFill>
              </a:rPr>
              <a:t>from</a:t>
            </a:r>
            <a:r>
              <a:rPr lang="es-EC" sz="2000" dirty="0">
                <a:solidFill>
                  <a:srgbClr val="7030A0"/>
                </a:solidFill>
              </a:rPr>
              <a:t> </a:t>
            </a:r>
            <a:r>
              <a:rPr lang="es-EC" sz="2000" dirty="0" err="1">
                <a:solidFill>
                  <a:srgbClr val="92D050"/>
                </a:solidFill>
              </a:rPr>
              <a:t>sp_inmigrantes_pais</a:t>
            </a:r>
            <a:r>
              <a:rPr lang="es-EC" sz="2000" dirty="0">
                <a:solidFill>
                  <a:srgbClr val="7030A0"/>
                </a:solidFill>
              </a:rPr>
              <a:t>('VENEZUELA')</a:t>
            </a:r>
          </a:p>
        </p:txBody>
      </p:sp>
      <p:pic>
        <p:nvPicPr>
          <p:cNvPr id="7" name="Picture 6">
            <a:extLst>
              <a:ext uri="{FF2B5EF4-FFF2-40B4-BE49-F238E27FC236}">
                <a16:creationId xmlns:a16="http://schemas.microsoft.com/office/drawing/2014/main" id="{6C346725-6622-4EB9-98FB-1C93D7005BD1}"/>
              </a:ext>
            </a:extLst>
          </p:cNvPr>
          <p:cNvPicPr>
            <a:picLocks noChangeAspect="1"/>
          </p:cNvPicPr>
          <p:nvPr/>
        </p:nvPicPr>
        <p:blipFill>
          <a:blip r:embed="rId3"/>
          <a:stretch>
            <a:fillRect/>
          </a:stretch>
        </p:blipFill>
        <p:spPr>
          <a:xfrm>
            <a:off x="0" y="3082966"/>
            <a:ext cx="12192000" cy="1744681"/>
          </a:xfrm>
          <a:prstGeom prst="rect">
            <a:avLst/>
          </a:prstGeom>
        </p:spPr>
      </p:pic>
    </p:spTree>
    <p:extLst>
      <p:ext uri="{BB962C8B-B14F-4D97-AF65-F5344CB8AC3E}">
        <p14:creationId xmlns:p14="http://schemas.microsoft.com/office/powerpoint/2010/main" val="160604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5" name="CuadroTexto 4">
            <a:extLst>
              <a:ext uri="{FF2B5EF4-FFF2-40B4-BE49-F238E27FC236}">
                <a16:creationId xmlns:a16="http://schemas.microsoft.com/office/drawing/2014/main" id="{17B91726-4B1B-3E5F-C7BD-0D845F260574}"/>
              </a:ext>
            </a:extLst>
          </p:cNvPr>
          <p:cNvSpPr txBox="1"/>
          <p:nvPr/>
        </p:nvSpPr>
        <p:spPr>
          <a:xfrm>
            <a:off x="662150" y="2173881"/>
            <a:ext cx="8130159" cy="1572418"/>
          </a:xfrm>
          <a:prstGeom prst="rect">
            <a:avLst/>
          </a:prstGeom>
          <a:noFill/>
        </p:spPr>
        <p:txBody>
          <a:bodyPr wrap="square" rtlCol="0">
            <a:spAutoFit/>
          </a:bodyPr>
          <a:lstStyle/>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select</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max</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unidad, </a:t>
            </a:r>
            <a:r>
              <a:rPr lang="es-ES" dirty="0" err="1">
                <a:latin typeface="Calibri" panose="020F0502020204030204" pitchFamily="34" charset="0"/>
                <a:ea typeface="Calibri" panose="020F0502020204030204" pitchFamily="34" charset="0"/>
                <a:cs typeface="Times New Roman" panose="02020603050405020304" pitchFamily="18" charset="0"/>
              </a:rPr>
              <a:t>count</a:t>
            </a:r>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r>
              <a:rPr lang="es-ES" dirty="0">
                <a:latin typeface="Calibri" panose="020F0502020204030204" pitchFamily="34" charset="0"/>
                <a:ea typeface="Calibri" panose="020F0502020204030204" pitchFamily="34" charset="0"/>
                <a:cs typeface="Times New Roman" panose="02020603050405020304" pitchFamily="18" charset="0"/>
              </a:rPr>
              <a:t>) as usos </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from</a:t>
            </a:r>
            <a:r>
              <a:rPr lang="es-ES" dirty="0">
                <a:latin typeface="Calibri" panose="020F0502020204030204" pitchFamily="34" charset="0"/>
                <a:ea typeface="Calibri" panose="020F0502020204030204" pitchFamily="34" charset="0"/>
                <a:cs typeface="Times New Roman" panose="02020603050405020304" pitchFamily="18" charset="0"/>
              </a:rPr>
              <a:t> ingreso</a:t>
            </a: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group</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unidad_control</a:t>
            </a:r>
            <a:endParaRPr lang="es-E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dirty="0" err="1">
                <a:latin typeface="Calibri" panose="020F0502020204030204" pitchFamily="34" charset="0"/>
                <a:ea typeface="Calibri" panose="020F0502020204030204" pitchFamily="34" charset="0"/>
                <a:cs typeface="Times New Roman" panose="02020603050405020304" pitchFamily="18" charset="0"/>
              </a:rPr>
              <a:t>order</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by</a:t>
            </a:r>
            <a:r>
              <a:rPr lang="es-ES" dirty="0">
                <a:latin typeface="Calibri" panose="020F0502020204030204" pitchFamily="34" charset="0"/>
                <a:ea typeface="Calibri" panose="020F0502020204030204" pitchFamily="34" charset="0"/>
                <a:cs typeface="Times New Roman" panose="02020603050405020304" pitchFamily="18" charset="0"/>
              </a:rPr>
              <a:t> usos </a:t>
            </a:r>
            <a:r>
              <a:rPr lang="es-ES" dirty="0" err="1">
                <a:latin typeface="Calibri" panose="020F0502020204030204" pitchFamily="34" charset="0"/>
                <a:ea typeface="Calibri" panose="020F0502020204030204" pitchFamily="34" charset="0"/>
                <a:cs typeface="Times New Roman" panose="02020603050405020304" pitchFamily="18" charset="0"/>
              </a:rPr>
              <a:t>desc</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EA4B248-C6E0-4AEE-A1B1-EB32495461FF}"/>
              </a:ext>
            </a:extLst>
          </p:cNvPr>
          <p:cNvPicPr>
            <a:picLocks noChangeAspect="1"/>
          </p:cNvPicPr>
          <p:nvPr/>
        </p:nvPicPr>
        <p:blipFill>
          <a:blip r:embed="rId3"/>
          <a:stretch>
            <a:fillRect/>
          </a:stretch>
        </p:blipFill>
        <p:spPr>
          <a:xfrm>
            <a:off x="5063389" y="3612735"/>
            <a:ext cx="3200078" cy="23666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2DAFC699-3D91-4EEA-828D-5D52ED236650}"/>
              </a:ext>
            </a:extLst>
          </p:cNvPr>
          <p:cNvSpPr txBox="1"/>
          <p:nvPr/>
        </p:nvSpPr>
        <p:spPr>
          <a:xfrm>
            <a:off x="662150" y="1393986"/>
            <a:ext cx="10444214"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Reporte que muestre en un gráfico las unidades de control desde la más usada a la menos usada</a:t>
            </a:r>
            <a:r>
              <a:rPr lang="es-EC" sz="1800" dirty="0">
                <a:effectLst/>
                <a:latin typeface="Calibri" panose="020F0502020204030204" pitchFamily="34" charset="0"/>
                <a:ea typeface="Calibri" panose="020F0502020204030204" pitchFamily="34" charset="0"/>
                <a:cs typeface="Times New Roman" panose="02020603050405020304" pitchFamily="18" charset="0"/>
              </a:rPr>
              <a:t>.</a:t>
            </a:r>
            <a:endParaRPr lang="es-EC" dirty="0"/>
          </a:p>
        </p:txBody>
      </p:sp>
    </p:spTree>
    <p:extLst>
      <p:ext uri="{BB962C8B-B14F-4D97-AF65-F5344CB8AC3E}">
        <p14:creationId xmlns:p14="http://schemas.microsoft.com/office/powerpoint/2010/main" val="2388673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REPORTE</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Picture 4">
            <a:extLst>
              <a:ext uri="{FF2B5EF4-FFF2-40B4-BE49-F238E27FC236}">
                <a16:creationId xmlns:a16="http://schemas.microsoft.com/office/drawing/2014/main" id="{FBDB6189-7404-4643-B006-95B2BC95B6C4}"/>
              </a:ext>
            </a:extLst>
          </p:cNvPr>
          <p:cNvPicPr>
            <a:picLocks noChangeAspect="1"/>
          </p:cNvPicPr>
          <p:nvPr/>
        </p:nvPicPr>
        <p:blipFill>
          <a:blip r:embed="rId3"/>
          <a:stretch>
            <a:fillRect/>
          </a:stretch>
        </p:blipFill>
        <p:spPr>
          <a:xfrm>
            <a:off x="648572" y="2294466"/>
            <a:ext cx="5556337" cy="3818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78B48C2-9AED-4A05-8A4E-986AA77E2097}"/>
              </a:ext>
            </a:extLst>
          </p:cNvPr>
          <p:cNvPicPr>
            <a:picLocks noChangeAspect="1"/>
          </p:cNvPicPr>
          <p:nvPr/>
        </p:nvPicPr>
        <p:blipFill>
          <a:blip r:embed="rId4"/>
          <a:stretch>
            <a:fillRect/>
          </a:stretch>
        </p:blipFill>
        <p:spPr>
          <a:xfrm>
            <a:off x="7231390" y="1965936"/>
            <a:ext cx="4228461" cy="4248597"/>
          </a:xfrm>
          <a:prstGeom prst="rect">
            <a:avLst/>
          </a:prstGeom>
        </p:spPr>
      </p:pic>
    </p:spTree>
    <p:extLst>
      <p:ext uri="{BB962C8B-B14F-4D97-AF65-F5344CB8AC3E}">
        <p14:creationId xmlns:p14="http://schemas.microsoft.com/office/powerpoint/2010/main" val="34416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546466" y="2242959"/>
            <a:ext cx="8836572"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https://github.com/MarcoProAifr/PROYECTO-GBB-MARCOPROA-O.git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490F730-9319-4777-8DD3-E95A3B91E153}"/>
              </a:ext>
            </a:extLst>
          </p:cNvPr>
          <p:cNvPicPr>
            <a:picLocks noChangeAspect="1"/>
          </p:cNvPicPr>
          <p:nvPr/>
        </p:nvPicPr>
        <p:blipFill>
          <a:blip r:embed="rId4"/>
          <a:stretch>
            <a:fillRect/>
          </a:stretch>
        </p:blipFill>
        <p:spPr>
          <a:xfrm>
            <a:off x="1280721" y="2702649"/>
            <a:ext cx="8718412" cy="3782818"/>
          </a:xfrm>
          <a:prstGeom prst="rect">
            <a:avLst/>
          </a:prstGeom>
        </p:spPr>
      </p:pic>
    </p:spTree>
    <p:extLst>
      <p:ext uri="{BB962C8B-B14F-4D97-AF65-F5344CB8AC3E}">
        <p14:creationId xmlns:p14="http://schemas.microsoft.com/office/powerpoint/2010/main" val="111143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741034" y="1952346"/>
            <a:ext cx="10709931" cy="2585323"/>
          </a:xfrm>
          <a:prstGeom prst="rect">
            <a:avLst/>
          </a:prstGeom>
          <a:noFill/>
        </p:spPr>
        <p:txBody>
          <a:bodyPr wrap="square" rtlCol="0">
            <a:spAutoFit/>
          </a:bodyPr>
          <a:lstStyle/>
          <a:p>
            <a:pPr marL="285750" indent="-285750">
              <a:buFont typeface="Arial" panose="020B0604020202020204" pitchFamily="34" charset="0"/>
              <a:buChar char="•"/>
            </a:pPr>
            <a:r>
              <a:rPr lang="es-EC" dirty="0"/>
              <a:t>Realizando este trabajo se han podido reforzar los conocimientos aprendidos en la materia “Análisis y Diseño de Base de Datos”. Al igual que se ponen a prueba los aprendidos en “Gestión de Base de Datos”.</a:t>
            </a:r>
          </a:p>
          <a:p>
            <a:pPr marL="285750" indent="-285750">
              <a:buFont typeface="Arial" panose="020B0604020202020204" pitchFamily="34" charset="0"/>
              <a:buChar char="•"/>
            </a:pPr>
            <a:r>
              <a:rPr lang="es-EC" dirty="0"/>
              <a:t>Gracias a los </a:t>
            </a:r>
            <a:r>
              <a:rPr lang="es-EC" dirty="0" err="1"/>
              <a:t>triggers</a:t>
            </a:r>
            <a:r>
              <a:rPr lang="es-EC" dirty="0"/>
              <a:t>, cursores y procedimientos almacenados podemos automatizar procesos desde la propia base de datos ayudando a la consistencia de las reglas de negocio independientes al software que se maneje.</a:t>
            </a:r>
          </a:p>
          <a:p>
            <a:pPr marL="285750" indent="-285750">
              <a:buFont typeface="Arial" panose="020B0604020202020204" pitchFamily="34" charset="0"/>
              <a:buChar char="•"/>
            </a:pPr>
            <a:r>
              <a:rPr lang="es-EC" dirty="0"/>
              <a:t>Siempre que la base de datos esté bien diseñada, hacer consultas resultará más fácil.</a:t>
            </a:r>
          </a:p>
          <a:p>
            <a:pPr marL="285750" indent="-285750">
              <a:buFont typeface="Arial" panose="020B0604020202020204" pitchFamily="34" charset="0"/>
              <a:buChar char="•"/>
            </a:pPr>
            <a:r>
              <a:rPr lang="es-EC" dirty="0"/>
              <a:t>A criterio personal, se desarrollo una estructura de base de datos robusta sin embargo hay mucho por mejorar.</a:t>
            </a:r>
          </a:p>
          <a:p>
            <a:pPr marL="285750" indent="-285750">
              <a:buFont typeface="Arial" panose="020B0604020202020204" pitchFamily="34" charset="0"/>
              <a:buChar char="•"/>
            </a:pPr>
            <a:r>
              <a:rPr lang="es-EC" dirty="0"/>
              <a:t>La base de datos es el pilar fundamental de todo sistema y si se construye de manera adecuada generará resultados positivos</a:t>
            </a:r>
          </a:p>
        </p:txBody>
      </p:sp>
    </p:spTree>
    <p:extLst>
      <p:ext uri="{BB962C8B-B14F-4D97-AF65-F5344CB8AC3E}">
        <p14:creationId xmlns:p14="http://schemas.microsoft.com/office/powerpoint/2010/main" val="367109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Consulta 1</a:t>
            </a:r>
            <a:endParaRPr lang="es-MX" sz="2400" dirty="0">
              <a:cs typeface="Calibri"/>
              <a:hlinkClick r:id="rId5"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8"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err="1">
                <a:cs typeface="Calibri"/>
                <a:hlinkClick r:id="rId10" action="ppaction://hlinksldjump"/>
              </a:rPr>
              <a:t>Stored</a:t>
            </a:r>
            <a:r>
              <a:rPr lang="es-MX" sz="2400" dirty="0">
                <a:cs typeface="Calibri"/>
                <a:hlinkClick r:id="rId10" action="ppaction://hlinksldjump"/>
              </a:rPr>
              <a:t> </a:t>
            </a:r>
            <a:r>
              <a:rPr lang="es-MX" sz="2400" dirty="0" err="1">
                <a:cs typeface="Calibri"/>
                <a:hlinkClick r:id="rId10" action="ppaction://hlinksldjump"/>
              </a:rPr>
              <a:t>Procedure</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Reporte</a:t>
            </a:r>
            <a:endParaRPr lang="es-MX" sz="2400" dirty="0">
              <a:cs typeface="Calibri"/>
              <a:hlinkClick r:id="rId12" action="ppaction://hlinksldjump"/>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424543" y="1388303"/>
            <a:ext cx="11210925" cy="5355312"/>
          </a:xfrm>
          <a:prstGeom prst="rect">
            <a:avLst/>
          </a:prstGeom>
          <a:noFill/>
        </p:spPr>
        <p:txBody>
          <a:bodyPr wrap="square" rtlCol="0">
            <a:spAutoFit/>
          </a:bodyPr>
          <a:lstStyle/>
          <a:p>
            <a:r>
              <a:rPr lang="es-ES" dirty="0"/>
              <a:t>El departamento de migración de Ecuador desea tener un sistema de gestión de las personas extrajeras que ingresan al país, para esto se desea desarrollar un modelo de datos que cumpla con lo siguiente, agregue campos o tablas según su análisis lo requiera siempre y cuando justifique su criterio. </a:t>
            </a:r>
          </a:p>
          <a:p>
            <a:endParaRPr lang="es-ES" dirty="0"/>
          </a:p>
          <a:p>
            <a:r>
              <a:rPr lang="es-ES" dirty="0"/>
              <a:t>El departamento de migración busca registrar los datos personales de los inmigrantes tales como pasaporte, nombre y apellidos, fecha de nacimiento, nacionalidad, documento nacional de identidad, en caso de menores de edad se registra la partida de nacimiento, identidad de género, profesión. </a:t>
            </a:r>
          </a:p>
          <a:p>
            <a:endParaRPr lang="es-ES" dirty="0"/>
          </a:p>
          <a:p>
            <a:r>
              <a:rPr lang="es-ES" dirty="0"/>
              <a:t>El objetivo principal es brindar soporte para las personas que ingresan y para eso es importante saber los motivos de su salida, el objetivo del arribo al país, situación económica (clase media, alta o baja), dependiendo de las condiciones socioeconómicas en las que se encuentre el ciudadano extranjero se incluirá su ficha en una tabla de ayuda social. </a:t>
            </a:r>
          </a:p>
          <a:p>
            <a:endParaRPr lang="es-ES" dirty="0"/>
          </a:p>
          <a:p>
            <a:r>
              <a:rPr lang="es-ES" dirty="0"/>
              <a:t>Sobre el arribo se necesita saber los medios por los que los visitantes han accedido al país, fecha en la que se produjo el ingreso y fecha en la que se produjo la salida, la unidad de control (aeropuerto, frontera o puerto), así como la ciudad de residencia actual, tiempo de estadía. </a:t>
            </a:r>
          </a:p>
          <a:p>
            <a:endParaRPr lang="es-ES" dirty="0"/>
          </a:p>
          <a:p>
            <a:r>
              <a:rPr lang="es-ES" dirty="0"/>
              <a:t>Para realizar este proceso los ciudadanos extranjeros deben de acercarse a las oficinas de migración más cercana dispuestas alrededor del país, cada departamento cuenta con un jefe de personal que será el encargado de supervisar y verificar la información brindada por los extranjeros.</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Lógico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4E69CF86-8892-46F1-9A2C-DB72D35B87E1}"/>
              </a:ext>
            </a:extLst>
          </p:cNvPr>
          <p:cNvPicPr>
            <a:picLocks noChangeAspect="1"/>
          </p:cNvPicPr>
          <p:nvPr/>
        </p:nvPicPr>
        <p:blipFill>
          <a:blip r:embed="rId3"/>
          <a:stretch>
            <a:fillRect/>
          </a:stretch>
        </p:blipFill>
        <p:spPr>
          <a:xfrm>
            <a:off x="1072062" y="1506061"/>
            <a:ext cx="10179864" cy="4708472"/>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5" name="CuadroTexto 4">
            <a:extLst>
              <a:ext uri="{FF2B5EF4-FFF2-40B4-BE49-F238E27FC236}">
                <a16:creationId xmlns:a16="http://schemas.microsoft.com/office/drawing/2014/main" id="{AD5A0ADC-4B1D-EB86-7ED7-F2C5A5403BA4}"/>
              </a:ext>
            </a:extLst>
          </p:cNvPr>
          <p:cNvSpPr txBox="1"/>
          <p:nvPr/>
        </p:nvSpPr>
        <p:spPr>
          <a:xfrm>
            <a:off x="670231" y="2496468"/>
            <a:ext cx="10789620" cy="2246769"/>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r>
              <a:rPr lang="es-ES" sz="1400" dirty="0"/>
              <a:t>,</a:t>
            </a:r>
          </a:p>
          <a:p>
            <a:r>
              <a:rPr lang="es-ES" sz="1400" dirty="0"/>
              <a:t>	</a:t>
            </a:r>
            <a:r>
              <a:rPr lang="es-ES" sz="1400" dirty="0" err="1"/>
              <a:t>count</a:t>
            </a:r>
            <a:r>
              <a:rPr lang="es-ES" sz="1400" dirty="0"/>
              <a:t>(</a:t>
            </a:r>
            <a:r>
              <a:rPr lang="es-ES" sz="1400" dirty="0" err="1"/>
              <a:t>ingreso.id_inmigrante</a:t>
            </a:r>
            <a:r>
              <a:rPr lang="es-ES" sz="1400" dirty="0"/>
              <a:t>) as ingresos</a:t>
            </a:r>
          </a:p>
          <a:p>
            <a:r>
              <a:rPr lang="es-ES" sz="1400" dirty="0" err="1"/>
              <a:t>from</a:t>
            </a:r>
            <a:r>
              <a:rPr lang="es-ES" sz="1400" dirty="0"/>
              <a:t> ingreso</a:t>
            </a:r>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ingreso.id_inmigrante</a:t>
            </a:r>
            <a:r>
              <a:rPr lang="es-ES" sz="1400" dirty="0"/>
              <a:t> = </a:t>
            </a:r>
            <a:r>
              <a:rPr lang="es-ES" sz="1400" dirty="0" err="1"/>
              <a:t>inmigrante.id_inmigrante</a:t>
            </a:r>
            <a:endParaRPr lang="es-ES" sz="1400" dirty="0"/>
          </a:p>
          <a:p>
            <a:r>
              <a:rPr lang="es-ES" sz="1400" dirty="0" err="1"/>
              <a:t>group</a:t>
            </a:r>
            <a:r>
              <a:rPr lang="es-ES" sz="1400" dirty="0"/>
              <a:t> </a:t>
            </a:r>
            <a:r>
              <a:rPr lang="es-ES" sz="1400" dirty="0" err="1"/>
              <a:t>by</a:t>
            </a:r>
            <a:r>
              <a:rPr lang="es-ES" sz="1400" dirty="0"/>
              <a:t> </a:t>
            </a:r>
            <a:r>
              <a:rPr lang="es-ES" sz="1400" dirty="0" err="1"/>
              <a:t>inmigrante.nombre_inmigrante</a:t>
            </a:r>
            <a:r>
              <a:rPr lang="es-ES" sz="1400" dirty="0"/>
              <a:t>,</a:t>
            </a:r>
          </a:p>
          <a:p>
            <a:r>
              <a:rPr lang="es-ES" sz="1400" dirty="0"/>
              <a:t>	</a:t>
            </a:r>
            <a:r>
              <a:rPr lang="es-ES" sz="1400" dirty="0" err="1"/>
              <a:t>inmigrante.apellido_inmigrante</a:t>
            </a:r>
            <a:r>
              <a:rPr lang="es-ES" sz="1400" dirty="0"/>
              <a:t>,</a:t>
            </a:r>
          </a:p>
          <a:p>
            <a:r>
              <a:rPr lang="es-ES" sz="1400" dirty="0"/>
              <a:t>	</a:t>
            </a:r>
            <a:r>
              <a:rPr lang="es-ES" sz="1400" dirty="0" err="1"/>
              <a:t>inmigrante.numero_pasaporte</a:t>
            </a:r>
            <a:endParaRPr lang="es-ES" sz="1400" dirty="0"/>
          </a:p>
          <a:p>
            <a:r>
              <a:rPr lang="es-ES" sz="1400" dirty="0" err="1"/>
              <a:t>order</a:t>
            </a:r>
            <a:r>
              <a:rPr lang="es-ES" sz="1400" dirty="0"/>
              <a:t> </a:t>
            </a:r>
            <a:r>
              <a:rPr lang="es-ES" sz="1400" dirty="0" err="1"/>
              <a:t>by</a:t>
            </a:r>
            <a:r>
              <a:rPr lang="es-ES" sz="1400" dirty="0"/>
              <a:t> ingresos </a:t>
            </a:r>
            <a:r>
              <a:rPr lang="es-ES" sz="1400" dirty="0" err="1"/>
              <a:t>desc</a:t>
            </a:r>
            <a:endParaRPr lang="es-ES" sz="1400" dirty="0"/>
          </a:p>
        </p:txBody>
      </p:sp>
      <p:pic>
        <p:nvPicPr>
          <p:cNvPr id="8" name="Picture 7">
            <a:extLst>
              <a:ext uri="{FF2B5EF4-FFF2-40B4-BE49-F238E27FC236}">
                <a16:creationId xmlns:a16="http://schemas.microsoft.com/office/drawing/2014/main" id="{672930A0-39C2-463B-B269-F5E53AE0487E}"/>
              </a:ext>
            </a:extLst>
          </p:cNvPr>
          <p:cNvPicPr>
            <a:picLocks noChangeAspect="1"/>
          </p:cNvPicPr>
          <p:nvPr/>
        </p:nvPicPr>
        <p:blipFill>
          <a:blip r:embed="rId3"/>
          <a:stretch>
            <a:fillRect/>
          </a:stretch>
        </p:blipFill>
        <p:spPr>
          <a:xfrm>
            <a:off x="6506016" y="2165947"/>
            <a:ext cx="5230649" cy="3918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D4C99367-A386-4DAA-8AE1-7BC8522FB786}"/>
              </a:ext>
            </a:extLst>
          </p:cNvPr>
          <p:cNvSpPr txBox="1"/>
          <p:nvPr/>
        </p:nvSpPr>
        <p:spPr>
          <a:xfrm>
            <a:off x="760288" y="1519212"/>
            <a:ext cx="6102848"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DE INGERSOS POR PERSONA DE MAYOR A MENOR</a:t>
            </a:r>
            <a:endParaRPr lang="es-EC" b="1" dirty="0"/>
          </a:p>
        </p:txBody>
      </p:sp>
    </p:spTree>
    <p:extLst>
      <p:ext uri="{BB962C8B-B14F-4D97-AF65-F5344CB8AC3E}">
        <p14:creationId xmlns:p14="http://schemas.microsoft.com/office/powerpoint/2010/main" val="267310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2</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5EF59711-9A54-99ED-36CF-46ED1E24807F}"/>
              </a:ext>
            </a:extLst>
          </p:cNvPr>
          <p:cNvSpPr txBox="1"/>
          <p:nvPr/>
        </p:nvSpPr>
        <p:spPr>
          <a:xfrm>
            <a:off x="2941037" y="2259449"/>
            <a:ext cx="6747058" cy="1169551"/>
          </a:xfrm>
          <a:prstGeom prst="rect">
            <a:avLst/>
          </a:prstGeom>
          <a:noFill/>
        </p:spPr>
        <p:txBody>
          <a:bodyPr wrap="square" rtlCol="0">
            <a:spAutoFit/>
          </a:bodyPr>
          <a:lstStyle/>
          <a:p>
            <a:r>
              <a:rPr lang="es-ES" sz="1400" dirty="0" err="1"/>
              <a:t>select</a:t>
            </a:r>
            <a:r>
              <a:rPr lang="es-ES" sz="1400" dirty="0"/>
              <a:t> </a:t>
            </a:r>
            <a:r>
              <a:rPr lang="es-ES" sz="1400" dirty="0" err="1"/>
              <a:t>inmigrante.nombre_inmigrante</a:t>
            </a:r>
            <a:r>
              <a:rPr lang="es-ES" sz="1400" dirty="0"/>
              <a:t>, </a:t>
            </a:r>
            <a:r>
              <a:rPr lang="es-ES" sz="1400" dirty="0" err="1"/>
              <a:t>inmigrante.apellido_inmigrante</a:t>
            </a:r>
            <a:r>
              <a:rPr lang="es-ES" sz="1400" dirty="0"/>
              <a:t>, </a:t>
            </a:r>
            <a:r>
              <a:rPr lang="es-ES" sz="1400" dirty="0" err="1"/>
              <a:t>ficha_extranjero.objetivo_arribo</a:t>
            </a:r>
            <a:r>
              <a:rPr lang="es-ES" sz="1400" dirty="0"/>
              <a:t>, </a:t>
            </a:r>
            <a:r>
              <a:rPr lang="es-ES" sz="1400" dirty="0" err="1"/>
              <a:t>inmigrante.pais_origen</a:t>
            </a:r>
            <a:endParaRPr lang="es-ES" sz="1400" dirty="0"/>
          </a:p>
          <a:p>
            <a:r>
              <a:rPr lang="es-ES" sz="1400" dirty="0" err="1"/>
              <a:t>from</a:t>
            </a:r>
            <a:r>
              <a:rPr lang="es-ES" sz="1400" dirty="0"/>
              <a:t> </a:t>
            </a:r>
            <a:r>
              <a:rPr lang="es-ES" sz="1400" dirty="0" err="1"/>
              <a:t>ficha_extranjero</a:t>
            </a:r>
            <a:endParaRPr lang="es-ES" sz="1400" dirty="0"/>
          </a:p>
          <a:p>
            <a:r>
              <a:rPr lang="es-ES" sz="1400" dirty="0" err="1"/>
              <a:t>inner</a:t>
            </a:r>
            <a:r>
              <a:rPr lang="es-ES" sz="1400" dirty="0"/>
              <a:t> </a:t>
            </a:r>
            <a:r>
              <a:rPr lang="es-ES" sz="1400" dirty="0" err="1"/>
              <a:t>join</a:t>
            </a:r>
            <a:r>
              <a:rPr lang="es-ES" sz="1400" dirty="0"/>
              <a:t> inmigrante </a:t>
            </a:r>
            <a:r>
              <a:rPr lang="es-ES" sz="1400" dirty="0" err="1"/>
              <a:t>on</a:t>
            </a:r>
            <a:r>
              <a:rPr lang="es-ES" sz="1400" dirty="0"/>
              <a:t> </a:t>
            </a:r>
            <a:r>
              <a:rPr lang="es-ES" sz="1400" dirty="0" err="1"/>
              <a:t>ficha_extranjero.id_inmigrante</a:t>
            </a:r>
            <a:r>
              <a:rPr lang="es-ES" sz="1400" dirty="0"/>
              <a:t> = </a:t>
            </a:r>
            <a:r>
              <a:rPr lang="es-ES" sz="1400" dirty="0" err="1"/>
              <a:t>inmigrante.id_inmigrante</a:t>
            </a:r>
            <a:endParaRPr lang="es-ES" sz="1400" dirty="0"/>
          </a:p>
          <a:p>
            <a:r>
              <a:rPr lang="es-ES" sz="1400" dirty="0" err="1"/>
              <a:t>order</a:t>
            </a:r>
            <a:r>
              <a:rPr lang="es-ES" sz="1400" dirty="0"/>
              <a:t> </a:t>
            </a:r>
            <a:r>
              <a:rPr lang="es-ES" sz="1400" dirty="0" err="1"/>
              <a:t>by</a:t>
            </a:r>
            <a:r>
              <a:rPr lang="es-ES" sz="1400" dirty="0"/>
              <a:t> </a:t>
            </a:r>
            <a:r>
              <a:rPr lang="es-ES" sz="1400" dirty="0" err="1"/>
              <a:t>ficha_extranjero.objetivo_arribo</a:t>
            </a:r>
            <a:endParaRPr lang="es-ES" sz="1400" dirty="0"/>
          </a:p>
        </p:txBody>
      </p:sp>
      <p:pic>
        <p:nvPicPr>
          <p:cNvPr id="7" name="Picture 6">
            <a:extLst>
              <a:ext uri="{FF2B5EF4-FFF2-40B4-BE49-F238E27FC236}">
                <a16:creationId xmlns:a16="http://schemas.microsoft.com/office/drawing/2014/main" id="{6087FDB6-1C4A-4065-A81B-763CF6E0CE8B}"/>
              </a:ext>
            </a:extLst>
          </p:cNvPr>
          <p:cNvPicPr>
            <a:picLocks noChangeAspect="1"/>
          </p:cNvPicPr>
          <p:nvPr/>
        </p:nvPicPr>
        <p:blipFill>
          <a:blip r:embed="rId3"/>
          <a:stretch>
            <a:fillRect/>
          </a:stretch>
        </p:blipFill>
        <p:spPr>
          <a:xfrm>
            <a:off x="2941037" y="3649584"/>
            <a:ext cx="6309925" cy="2556664"/>
          </a:xfrm>
          <a:prstGeom prst="rect">
            <a:avLst/>
          </a:prstGeom>
        </p:spPr>
      </p:pic>
      <p:sp>
        <p:nvSpPr>
          <p:cNvPr id="8" name="TextBox 7">
            <a:extLst>
              <a:ext uri="{FF2B5EF4-FFF2-40B4-BE49-F238E27FC236}">
                <a16:creationId xmlns:a16="http://schemas.microsoft.com/office/drawing/2014/main" id="{25887CCE-1708-47B7-A8D1-F698F87E423C}"/>
              </a:ext>
            </a:extLst>
          </p:cNvPr>
          <p:cNvSpPr txBox="1"/>
          <p:nvPr/>
        </p:nvSpPr>
        <p:spPr>
          <a:xfrm>
            <a:off x="2941037" y="1516789"/>
            <a:ext cx="6102848" cy="375552"/>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LISTADO DE OBJETIVOS DE ARRIBO AL PAIS MAS COMUNES</a:t>
            </a:r>
          </a:p>
        </p:txBody>
      </p:sp>
    </p:spTree>
    <p:extLst>
      <p:ext uri="{BB962C8B-B14F-4D97-AF65-F5344CB8AC3E}">
        <p14:creationId xmlns:p14="http://schemas.microsoft.com/office/powerpoint/2010/main" val="425788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CONSULTA 3</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7CAA7FF0-B301-A2A1-C7E8-33EC6C5F5322}"/>
              </a:ext>
            </a:extLst>
          </p:cNvPr>
          <p:cNvSpPr txBox="1"/>
          <p:nvPr/>
        </p:nvSpPr>
        <p:spPr>
          <a:xfrm>
            <a:off x="662151" y="2837127"/>
            <a:ext cx="5668311" cy="1875578"/>
          </a:xfrm>
          <a:prstGeom prst="rect">
            <a:avLst/>
          </a:prstGeom>
          <a:noFill/>
        </p:spPr>
        <p:txBody>
          <a:bodyPr wrap="square" rtlCol="0">
            <a:spAutoFit/>
          </a:bodyPr>
          <a:lstStyle/>
          <a:p>
            <a:pPr lvl="0" algn="just">
              <a:lnSpc>
                <a:spcPct val="107000"/>
              </a:lnSpc>
              <a:spcAft>
                <a:spcPts val="800"/>
              </a:spcAft>
            </a:pPr>
            <a:r>
              <a:rPr lang="es-ES" sz="1400" dirty="0" err="1">
                <a:effectLst/>
                <a:ea typeface="Calibri" panose="020F0502020204030204" pitchFamily="34" charset="0"/>
                <a:cs typeface="Times New Roman" panose="02020603050405020304" pitchFamily="18" charset="0"/>
              </a:rPr>
              <a:t>select</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extract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year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fecha_ingreso</a:t>
            </a:r>
            <a:r>
              <a:rPr lang="es-ES" sz="1400" dirty="0">
                <a:effectLst/>
                <a:ea typeface="Calibri" panose="020F0502020204030204" pitchFamily="34" charset="0"/>
                <a:cs typeface="Times New Roman" panose="02020603050405020304" pitchFamily="18" charset="0"/>
              </a:rPr>
              <a:t>) as ano,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count</a:t>
            </a:r>
            <a:r>
              <a:rPr lang="es-ES" sz="1400" dirty="0">
                <a:effectLst/>
                <a:ea typeface="Calibri" panose="020F0502020204030204" pitchFamily="34" charset="0"/>
                <a:cs typeface="Times New Roman" panose="02020603050405020304" pitchFamily="18" charset="0"/>
              </a:rPr>
              <a:t>(</a:t>
            </a:r>
            <a:r>
              <a:rPr lang="es-ES" sz="1400" dirty="0" err="1">
                <a:effectLst/>
                <a:ea typeface="Calibri" panose="020F0502020204030204" pitchFamily="34" charset="0"/>
                <a:cs typeface="Times New Roman" panose="02020603050405020304" pitchFamily="18" charset="0"/>
              </a:rPr>
              <a:t>inmigrante.profesion</a:t>
            </a:r>
            <a:r>
              <a:rPr lang="es-ES" sz="1400" dirty="0">
                <a:effectLst/>
                <a:ea typeface="Calibri" panose="020F0502020204030204" pitchFamily="34" charset="0"/>
                <a:cs typeface="Times New Roman" panose="02020603050405020304" pitchFamily="18" charset="0"/>
              </a:rPr>
              <a:t>) as </a:t>
            </a:r>
            <a:r>
              <a:rPr lang="es-ES" sz="1400" dirty="0" err="1">
                <a:effectLst/>
                <a:ea typeface="Calibri" panose="020F0502020204030204" pitchFamily="34" charset="0"/>
                <a:cs typeface="Times New Roman" panose="02020603050405020304" pitchFamily="18" charset="0"/>
              </a:rPr>
              <a:t>personas_que_migraron</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from</a:t>
            </a:r>
            <a:r>
              <a:rPr lang="es-ES" sz="1400" dirty="0">
                <a:effectLst/>
                <a:ea typeface="Calibri" panose="020F0502020204030204" pitchFamily="34" charset="0"/>
                <a:cs typeface="Times New Roman" panose="02020603050405020304" pitchFamily="18" charset="0"/>
              </a:rPr>
              <a:t> ingreso</a:t>
            </a: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inner</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join</a:t>
            </a:r>
            <a:r>
              <a:rPr lang="es-ES" sz="1400" dirty="0">
                <a:effectLst/>
                <a:ea typeface="Calibri" panose="020F0502020204030204" pitchFamily="34" charset="0"/>
                <a:cs typeface="Times New Roman" panose="02020603050405020304" pitchFamily="18" charset="0"/>
              </a:rPr>
              <a:t> inmigrante </a:t>
            </a:r>
            <a:r>
              <a:rPr lang="es-ES" sz="1400" dirty="0" err="1">
                <a:effectLst/>
                <a:ea typeface="Calibri" panose="020F0502020204030204" pitchFamily="34" charset="0"/>
                <a:cs typeface="Times New Roman" panose="02020603050405020304" pitchFamily="18" charset="0"/>
              </a:rPr>
              <a:t>on</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ingreso.id_inmigrante</a:t>
            </a:r>
            <a:r>
              <a:rPr lang="es-ES" sz="1400" dirty="0">
                <a:effectLst/>
                <a:ea typeface="Calibri" panose="020F0502020204030204" pitchFamily="34" charset="0"/>
                <a:cs typeface="Times New Roman" panose="02020603050405020304" pitchFamily="18" charset="0"/>
              </a:rPr>
              <a:t> = </a:t>
            </a:r>
            <a:r>
              <a:rPr lang="es-ES" sz="1400" dirty="0" err="1">
                <a:effectLst/>
                <a:ea typeface="Calibri" panose="020F0502020204030204" pitchFamily="34" charset="0"/>
                <a:cs typeface="Times New Roman" panose="02020603050405020304" pitchFamily="18" charset="0"/>
              </a:rPr>
              <a:t>inmigrante.id_inmigrante</a:t>
            </a:r>
            <a:endParaRPr lang="es-ES" sz="1400" dirty="0">
              <a:effectLst/>
              <a:ea typeface="Calibri" panose="020F0502020204030204" pitchFamily="34" charset="0"/>
              <a:cs typeface="Times New Roman" panose="02020603050405020304" pitchFamily="18" charset="0"/>
            </a:endParaRPr>
          </a:p>
          <a:p>
            <a:pPr lvl="0" algn="just">
              <a:lnSpc>
                <a:spcPct val="107000"/>
              </a:lnSpc>
              <a:spcAft>
                <a:spcPts val="800"/>
              </a:spcAft>
            </a:pP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group</a:t>
            </a:r>
            <a:r>
              <a:rPr lang="es-ES" sz="1400" dirty="0">
                <a:effectLst/>
                <a:ea typeface="Calibri" panose="020F0502020204030204" pitchFamily="34" charset="0"/>
                <a:cs typeface="Times New Roman" panose="02020603050405020304" pitchFamily="18" charset="0"/>
              </a:rPr>
              <a:t> </a:t>
            </a:r>
            <a:r>
              <a:rPr lang="es-ES" sz="1400" dirty="0" err="1">
                <a:effectLst/>
                <a:ea typeface="Calibri" panose="020F0502020204030204" pitchFamily="34" charset="0"/>
                <a:cs typeface="Times New Roman" panose="02020603050405020304" pitchFamily="18" charset="0"/>
              </a:rPr>
              <a:t>by</a:t>
            </a:r>
            <a:r>
              <a:rPr lang="es-ES" sz="1400" dirty="0">
                <a:effectLst/>
                <a:ea typeface="Calibri" panose="020F0502020204030204" pitchFamily="34" charset="0"/>
                <a:cs typeface="Times New Roman" panose="02020603050405020304" pitchFamily="18" charset="0"/>
              </a:rPr>
              <a:t> ano;</a:t>
            </a:r>
          </a:p>
        </p:txBody>
      </p:sp>
      <p:pic>
        <p:nvPicPr>
          <p:cNvPr id="7" name="Picture 6">
            <a:extLst>
              <a:ext uri="{FF2B5EF4-FFF2-40B4-BE49-F238E27FC236}">
                <a16:creationId xmlns:a16="http://schemas.microsoft.com/office/drawing/2014/main" id="{19FD213E-FB9A-4D0D-BB1E-B2D13376FFCA}"/>
              </a:ext>
            </a:extLst>
          </p:cNvPr>
          <p:cNvPicPr>
            <a:picLocks noChangeAspect="1"/>
          </p:cNvPicPr>
          <p:nvPr/>
        </p:nvPicPr>
        <p:blipFill>
          <a:blip r:embed="rId3"/>
          <a:stretch>
            <a:fillRect/>
          </a:stretch>
        </p:blipFill>
        <p:spPr>
          <a:xfrm>
            <a:off x="6947685" y="2950888"/>
            <a:ext cx="4582164" cy="1648055"/>
          </a:xfrm>
          <a:prstGeom prst="rect">
            <a:avLst/>
          </a:prstGeom>
        </p:spPr>
      </p:pic>
      <p:sp>
        <p:nvSpPr>
          <p:cNvPr id="8" name="TextBox 7">
            <a:extLst>
              <a:ext uri="{FF2B5EF4-FFF2-40B4-BE49-F238E27FC236}">
                <a16:creationId xmlns:a16="http://schemas.microsoft.com/office/drawing/2014/main" id="{0B783885-EA82-4919-98B5-3CB53AF97385}"/>
              </a:ext>
            </a:extLst>
          </p:cNvPr>
          <p:cNvSpPr txBox="1"/>
          <p:nvPr/>
        </p:nvSpPr>
        <p:spPr>
          <a:xfrm>
            <a:off x="2753475" y="1680283"/>
            <a:ext cx="6102848" cy="375552"/>
          </a:xfrm>
          <a:prstGeom prst="rect">
            <a:avLst/>
          </a:prstGeom>
          <a:noFill/>
        </p:spPr>
        <p:txBody>
          <a:bodyPr wrap="square">
            <a:spAutoFit/>
          </a:bodyPr>
          <a:lstStyle/>
          <a:p>
            <a:pPr>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DE PERSONAS QUE MIGRARON POR AÑO</a:t>
            </a:r>
          </a:p>
        </p:txBody>
      </p:sp>
    </p:spTree>
    <p:extLst>
      <p:ext uri="{BB962C8B-B14F-4D97-AF65-F5344CB8AC3E}">
        <p14:creationId xmlns:p14="http://schemas.microsoft.com/office/powerpoint/2010/main" val="8213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5" name="CuadroTexto 4">
            <a:extLst>
              <a:ext uri="{FF2B5EF4-FFF2-40B4-BE49-F238E27FC236}">
                <a16:creationId xmlns:a16="http://schemas.microsoft.com/office/drawing/2014/main" id="{5FA16628-C32A-DCDA-1538-9C7E5ACB54FE}"/>
              </a:ext>
            </a:extLst>
          </p:cNvPr>
          <p:cNvSpPr txBox="1"/>
          <p:nvPr/>
        </p:nvSpPr>
        <p:spPr>
          <a:xfrm>
            <a:off x="419093" y="1858014"/>
            <a:ext cx="10463049" cy="1231106"/>
          </a:xfrm>
          <a:prstGeom prst="rect">
            <a:avLst/>
          </a:prstGeom>
          <a:noFill/>
        </p:spPr>
        <p:txBody>
          <a:bodyPr wrap="square" rtlCol="0">
            <a:spAutoFit/>
          </a:bodyPr>
          <a:lstStyle/>
          <a:p>
            <a:endParaRPr lang="es-ES" sz="1400" dirty="0"/>
          </a:p>
          <a:p>
            <a:r>
              <a:rPr lang="es-ES" sz="1500" dirty="0" err="1"/>
              <a:t>select</a:t>
            </a:r>
            <a:r>
              <a:rPr lang="es-ES" sz="1500" dirty="0"/>
              <a:t> </a:t>
            </a:r>
            <a:r>
              <a:rPr lang="es-ES" sz="1500" dirty="0" err="1"/>
              <a:t>inmigrante.nombre_inmigrante</a:t>
            </a:r>
            <a:r>
              <a:rPr lang="es-ES" sz="1500" dirty="0"/>
              <a:t>, </a:t>
            </a:r>
            <a:r>
              <a:rPr lang="es-ES" sz="1500" dirty="0" err="1"/>
              <a:t>inmigrante.apellido_inmigrante</a:t>
            </a:r>
            <a:r>
              <a:rPr lang="es-ES" sz="1500" dirty="0"/>
              <a:t>, </a:t>
            </a:r>
            <a:r>
              <a:rPr lang="es-ES" sz="1500" dirty="0" err="1"/>
              <a:t>ingreso.fecha_ingreso</a:t>
            </a:r>
            <a:r>
              <a:rPr lang="es-ES" sz="1500" dirty="0"/>
              <a:t>, </a:t>
            </a:r>
            <a:r>
              <a:rPr lang="es-ES" sz="1500" dirty="0" err="1"/>
              <a:t>ficha_extranjero.fecha_tramite</a:t>
            </a:r>
            <a:endParaRPr lang="es-ES" sz="1500" dirty="0"/>
          </a:p>
          <a:p>
            <a:r>
              <a:rPr lang="es-ES" sz="1500" dirty="0" err="1"/>
              <a:t>from</a:t>
            </a:r>
            <a:r>
              <a:rPr lang="es-ES" sz="1500" dirty="0"/>
              <a:t> </a:t>
            </a:r>
            <a:r>
              <a:rPr lang="es-ES" sz="1500" dirty="0" err="1"/>
              <a:t>ficha_extranjero</a:t>
            </a:r>
            <a:endParaRPr lang="es-ES" sz="1500" dirty="0"/>
          </a:p>
          <a:p>
            <a:r>
              <a:rPr lang="es-ES" sz="1500" dirty="0" err="1"/>
              <a:t>inner</a:t>
            </a:r>
            <a:r>
              <a:rPr lang="es-ES" sz="1500" dirty="0"/>
              <a:t> </a:t>
            </a:r>
            <a:r>
              <a:rPr lang="es-ES" sz="1500" dirty="0" err="1"/>
              <a:t>join</a:t>
            </a:r>
            <a:r>
              <a:rPr lang="es-ES" sz="1500" dirty="0"/>
              <a:t> inmigrante </a:t>
            </a:r>
            <a:r>
              <a:rPr lang="es-ES" sz="1500" dirty="0" err="1"/>
              <a:t>on</a:t>
            </a:r>
            <a:r>
              <a:rPr lang="es-ES" sz="1500" dirty="0"/>
              <a:t> </a:t>
            </a:r>
            <a:r>
              <a:rPr lang="es-ES" sz="1500" dirty="0" err="1"/>
              <a:t>ficha_extranjero.id_inmigrante</a:t>
            </a:r>
            <a:r>
              <a:rPr lang="es-ES" sz="1500" dirty="0"/>
              <a:t> = </a:t>
            </a:r>
            <a:r>
              <a:rPr lang="es-ES" sz="1500" dirty="0" err="1"/>
              <a:t>inmigrante.id_inmigrante</a:t>
            </a:r>
            <a:endParaRPr lang="es-ES" sz="1500" dirty="0"/>
          </a:p>
          <a:p>
            <a:r>
              <a:rPr lang="es-ES" sz="1500" dirty="0" err="1"/>
              <a:t>inner</a:t>
            </a:r>
            <a:r>
              <a:rPr lang="es-ES" sz="1500" dirty="0"/>
              <a:t> </a:t>
            </a:r>
            <a:r>
              <a:rPr lang="es-ES" sz="1500" dirty="0" err="1"/>
              <a:t>join</a:t>
            </a:r>
            <a:r>
              <a:rPr lang="es-ES" sz="1500" dirty="0"/>
              <a:t> ingreso </a:t>
            </a:r>
            <a:r>
              <a:rPr lang="es-ES" sz="1500" dirty="0" err="1"/>
              <a:t>on</a:t>
            </a:r>
            <a:r>
              <a:rPr lang="es-ES" sz="1500" dirty="0"/>
              <a:t> </a:t>
            </a:r>
            <a:r>
              <a:rPr lang="es-ES" sz="1500" dirty="0" err="1"/>
              <a:t>ficha_extranjero.id_inmigrante</a:t>
            </a:r>
            <a:r>
              <a:rPr lang="es-ES" sz="1500" dirty="0"/>
              <a:t> = </a:t>
            </a:r>
            <a:r>
              <a:rPr lang="es-ES" sz="1500" dirty="0" err="1"/>
              <a:t>ingreso.id_inmigrante</a:t>
            </a:r>
            <a:endParaRPr lang="es-ES" sz="1500" dirty="0"/>
          </a:p>
        </p:txBody>
      </p:sp>
      <p:pic>
        <p:nvPicPr>
          <p:cNvPr id="8" name="Picture 7">
            <a:extLst>
              <a:ext uri="{FF2B5EF4-FFF2-40B4-BE49-F238E27FC236}">
                <a16:creationId xmlns:a16="http://schemas.microsoft.com/office/drawing/2014/main" id="{2BEA9938-C4F9-43B9-B66B-28A3648C2DF2}"/>
              </a:ext>
            </a:extLst>
          </p:cNvPr>
          <p:cNvPicPr>
            <a:picLocks noChangeAspect="1"/>
          </p:cNvPicPr>
          <p:nvPr/>
        </p:nvPicPr>
        <p:blipFill>
          <a:blip r:embed="rId3"/>
          <a:stretch>
            <a:fillRect/>
          </a:stretch>
        </p:blipFill>
        <p:spPr>
          <a:xfrm>
            <a:off x="2492365" y="3317853"/>
            <a:ext cx="7207270" cy="3276824"/>
          </a:xfrm>
          <a:prstGeom prst="rect">
            <a:avLst/>
          </a:prstGeom>
        </p:spPr>
      </p:pic>
      <p:sp>
        <p:nvSpPr>
          <p:cNvPr id="7" name="TextBox 6">
            <a:extLst>
              <a:ext uri="{FF2B5EF4-FFF2-40B4-BE49-F238E27FC236}">
                <a16:creationId xmlns:a16="http://schemas.microsoft.com/office/drawing/2014/main" id="{78066D8A-48A7-4887-A7A9-1924C224F636}"/>
              </a:ext>
            </a:extLst>
          </p:cNvPr>
          <p:cNvSpPr txBox="1"/>
          <p:nvPr/>
        </p:nvSpPr>
        <p:spPr>
          <a:xfrm>
            <a:off x="914400" y="1488682"/>
            <a:ext cx="10091031" cy="369332"/>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HISTORICO ENTRE INGRESO AL PAIS Y EL TIEMPO EN ACERCARSE AL DEPARTAMENTO DE MIGRACION</a:t>
            </a:r>
            <a:endParaRPr lang="es-EC" b="1" dirty="0"/>
          </a:p>
        </p:txBody>
      </p:sp>
    </p:spTree>
    <p:extLst>
      <p:ext uri="{BB962C8B-B14F-4D97-AF65-F5344CB8AC3E}">
        <p14:creationId xmlns:p14="http://schemas.microsoft.com/office/powerpoint/2010/main" val="214464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TRIGGER</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565536" y="1572494"/>
            <a:ext cx="11060927" cy="369332"/>
          </a:xfrm>
          <a:prstGeom prst="rect">
            <a:avLst/>
          </a:prstGeom>
          <a:noFill/>
        </p:spPr>
        <p:txBody>
          <a:bodyPr wrap="square" rtlCol="0">
            <a:spAutoFit/>
          </a:bodyPr>
          <a:lstStyle/>
          <a:p>
            <a:r>
              <a:rPr lang="es-ES" dirty="0"/>
              <a:t>.</a:t>
            </a:r>
          </a:p>
        </p:txBody>
      </p:sp>
      <p:sp>
        <p:nvSpPr>
          <p:cNvPr id="5" name="CuadroTexto 4">
            <a:extLst>
              <a:ext uri="{FF2B5EF4-FFF2-40B4-BE49-F238E27FC236}">
                <a16:creationId xmlns:a16="http://schemas.microsoft.com/office/drawing/2014/main" id="{D5CCDA1C-F374-05B5-8875-10878E0CE8E3}"/>
              </a:ext>
            </a:extLst>
          </p:cNvPr>
          <p:cNvSpPr txBox="1"/>
          <p:nvPr/>
        </p:nvSpPr>
        <p:spPr>
          <a:xfrm>
            <a:off x="146334" y="2218825"/>
            <a:ext cx="6897933" cy="4154984"/>
          </a:xfrm>
          <a:prstGeom prst="rect">
            <a:avLst/>
          </a:prstGeom>
          <a:noFill/>
        </p:spPr>
        <p:txBody>
          <a:bodyPr wrap="square" rtlCol="0">
            <a:spAutoFit/>
          </a:bodyPr>
          <a:lstStyle/>
          <a:p>
            <a:r>
              <a:rPr lang="es-ES" sz="1200" dirty="0" err="1"/>
              <a:t>create</a:t>
            </a:r>
            <a:r>
              <a:rPr lang="es-ES" sz="1200" dirty="0"/>
              <a:t> </a:t>
            </a:r>
            <a:r>
              <a:rPr lang="es-ES" sz="1200" dirty="0" err="1"/>
              <a:t>function</a:t>
            </a:r>
            <a:r>
              <a:rPr lang="es-ES" sz="1200" dirty="0"/>
              <a:t> </a:t>
            </a:r>
            <a:r>
              <a:rPr lang="es-ES" sz="1200" dirty="0" err="1"/>
              <a:t>sp_deniega_inmigrante</a:t>
            </a:r>
            <a:r>
              <a:rPr lang="es-ES" sz="1200" dirty="0"/>
              <a:t>() </a:t>
            </a:r>
            <a:r>
              <a:rPr lang="es-ES" sz="1200" dirty="0" err="1"/>
              <a:t>returns</a:t>
            </a:r>
            <a:r>
              <a:rPr lang="es-ES" sz="1200" dirty="0"/>
              <a:t> </a:t>
            </a:r>
            <a:r>
              <a:rPr lang="es-ES" sz="1200" dirty="0" err="1"/>
              <a:t>trigger</a:t>
            </a:r>
            <a:r>
              <a:rPr lang="es-ES" sz="1200" dirty="0"/>
              <a:t> </a:t>
            </a:r>
          </a:p>
          <a:p>
            <a:r>
              <a:rPr lang="es-ES" sz="1200" dirty="0"/>
              <a:t>as </a:t>
            </a:r>
          </a:p>
          <a:p>
            <a:r>
              <a:rPr lang="es-ES" sz="1200" dirty="0"/>
              <a:t>$$</a:t>
            </a:r>
          </a:p>
          <a:p>
            <a:r>
              <a:rPr lang="es-ES" sz="1200" dirty="0"/>
              <a:t>declare</a:t>
            </a:r>
          </a:p>
          <a:p>
            <a:r>
              <a:rPr lang="es-ES" sz="1200" dirty="0"/>
              <a:t>	meses </a:t>
            </a:r>
            <a:r>
              <a:rPr lang="es-ES" sz="1200" dirty="0" err="1"/>
              <a:t>integer</a:t>
            </a:r>
            <a:r>
              <a:rPr lang="es-ES" sz="1200" dirty="0"/>
              <a:t>;</a:t>
            </a:r>
          </a:p>
          <a:p>
            <a:r>
              <a:rPr lang="es-ES" sz="1200" dirty="0" err="1"/>
              <a:t>begin</a:t>
            </a:r>
            <a:endParaRPr lang="es-ES" sz="1200" dirty="0"/>
          </a:p>
          <a:p>
            <a:endParaRPr lang="es-ES" sz="1200" dirty="0"/>
          </a:p>
          <a:p>
            <a:r>
              <a:rPr lang="es-ES" sz="1200" dirty="0"/>
              <a:t>	</a:t>
            </a:r>
            <a:r>
              <a:rPr lang="es-ES" sz="1200" dirty="0" err="1"/>
              <a:t>select</a:t>
            </a:r>
            <a:r>
              <a:rPr lang="es-ES" sz="1200" dirty="0"/>
              <a:t> </a:t>
            </a:r>
            <a:r>
              <a:rPr lang="es-ES" sz="1200" dirty="0" err="1"/>
              <a:t>into</a:t>
            </a:r>
            <a:r>
              <a:rPr lang="es-ES" sz="1200" dirty="0"/>
              <a:t> meses </a:t>
            </a:r>
            <a:r>
              <a:rPr lang="es-ES" sz="1200" dirty="0" err="1"/>
              <a:t>count</a:t>
            </a:r>
            <a:r>
              <a:rPr lang="es-ES" sz="1200" dirty="0"/>
              <a:t>(</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ingreso.fecha_ingreso</a:t>
            </a:r>
            <a:r>
              <a:rPr lang="es-ES" sz="1200" dirty="0"/>
              <a:t>)) </a:t>
            </a:r>
            <a:r>
              <a:rPr lang="es-ES" sz="1200" dirty="0" err="1"/>
              <a:t>from</a:t>
            </a:r>
            <a:r>
              <a:rPr lang="es-ES" sz="1200" dirty="0"/>
              <a:t> </a:t>
            </a:r>
            <a:r>
              <a:rPr lang="es-ES" sz="1200" dirty="0" err="1"/>
              <a:t>public.ingreso</a:t>
            </a:r>
            <a:endParaRPr lang="es-ES" sz="1200" dirty="0"/>
          </a:p>
          <a:p>
            <a:r>
              <a:rPr lang="es-ES" sz="1200" dirty="0"/>
              <a:t>	</a:t>
            </a:r>
            <a:r>
              <a:rPr lang="es-ES" sz="1200" dirty="0" err="1"/>
              <a:t>where</a:t>
            </a:r>
            <a:r>
              <a:rPr lang="es-ES" sz="1200" dirty="0"/>
              <a:t> </a:t>
            </a:r>
            <a:r>
              <a:rPr lang="es-ES" sz="1200" dirty="0" err="1"/>
              <a:t>ingreso.id_inmigrante</a:t>
            </a:r>
            <a:r>
              <a:rPr lang="es-ES" sz="1200" dirty="0"/>
              <a:t> = </a:t>
            </a:r>
            <a:r>
              <a:rPr lang="es-ES" sz="1200" dirty="0" err="1"/>
              <a:t>new.id_inmigrante</a:t>
            </a:r>
            <a:r>
              <a:rPr lang="es-ES" sz="1200" dirty="0"/>
              <a:t> and </a:t>
            </a:r>
          </a:p>
          <a:p>
            <a:r>
              <a:rPr lang="es-ES" sz="1200" dirty="0"/>
              <a:t>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year</a:t>
            </a:r>
            <a:r>
              <a:rPr lang="es-ES" sz="1200" dirty="0"/>
              <a:t> </a:t>
            </a:r>
            <a:r>
              <a:rPr lang="es-ES" sz="1200" dirty="0" err="1"/>
              <a:t>from</a:t>
            </a:r>
            <a:r>
              <a:rPr lang="es-ES" sz="1200" dirty="0"/>
              <a:t> </a:t>
            </a:r>
            <a:r>
              <a:rPr lang="es-ES" sz="1200" dirty="0" err="1"/>
              <a:t>new.fecha_ingreso</a:t>
            </a:r>
            <a:r>
              <a:rPr lang="es-ES" sz="1200" dirty="0"/>
              <a:t>) and </a:t>
            </a:r>
          </a:p>
          <a:p>
            <a:r>
              <a:rPr lang="es-ES" sz="1200" dirty="0"/>
              <a:t>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current_date</a:t>
            </a:r>
            <a:r>
              <a:rPr lang="es-ES" sz="1200" dirty="0"/>
              <a:t>) = </a:t>
            </a:r>
            <a:r>
              <a:rPr lang="es-ES" sz="1200" dirty="0" err="1"/>
              <a:t>extract</a:t>
            </a:r>
            <a:r>
              <a:rPr lang="es-ES" sz="1200" dirty="0"/>
              <a:t>(</a:t>
            </a:r>
            <a:r>
              <a:rPr lang="es-ES" sz="1200" dirty="0" err="1"/>
              <a:t>month</a:t>
            </a:r>
            <a:r>
              <a:rPr lang="es-ES" sz="1200" dirty="0"/>
              <a:t> </a:t>
            </a:r>
            <a:r>
              <a:rPr lang="es-ES" sz="1200" dirty="0" err="1"/>
              <a:t>from</a:t>
            </a:r>
            <a:r>
              <a:rPr lang="es-ES" sz="1200" dirty="0"/>
              <a:t> </a:t>
            </a:r>
            <a:r>
              <a:rPr lang="es-ES" sz="1200" dirty="0" err="1"/>
              <a:t>new.fecha_ingreso</a:t>
            </a:r>
            <a:r>
              <a:rPr lang="es-ES" sz="1200" dirty="0"/>
              <a:t>);</a:t>
            </a:r>
          </a:p>
          <a:p>
            <a:r>
              <a:rPr lang="es-ES" sz="1200" dirty="0"/>
              <a:t>		</a:t>
            </a:r>
          </a:p>
          <a:p>
            <a:r>
              <a:rPr lang="es-ES" sz="1200" dirty="0"/>
              <a:t>	</a:t>
            </a:r>
            <a:r>
              <a:rPr lang="es-ES" sz="1200" dirty="0" err="1"/>
              <a:t>if</a:t>
            </a:r>
            <a:r>
              <a:rPr lang="es-ES" sz="1200" dirty="0"/>
              <a:t> meses &gt; 6 </a:t>
            </a:r>
            <a:r>
              <a:rPr lang="es-ES" sz="1200" dirty="0" err="1"/>
              <a:t>then</a:t>
            </a:r>
            <a:endParaRPr lang="es-ES" sz="1200" dirty="0"/>
          </a:p>
          <a:p>
            <a:r>
              <a:rPr lang="es-ES" sz="1200" dirty="0"/>
              <a:t>		</a:t>
            </a:r>
            <a:r>
              <a:rPr lang="es-ES" sz="1200" dirty="0" err="1"/>
              <a:t>raise</a:t>
            </a:r>
            <a:r>
              <a:rPr lang="es-ES" sz="1200" dirty="0"/>
              <a:t> </a:t>
            </a:r>
            <a:r>
              <a:rPr lang="es-ES" sz="1200" dirty="0" err="1"/>
              <a:t>exception</a:t>
            </a:r>
            <a:r>
              <a:rPr lang="es-ES" sz="1200" dirty="0"/>
              <a:t> 'ESTE INMIGRANTE INGRESO AL PAIS 5 VECES EN ESTE MES';	</a:t>
            </a:r>
          </a:p>
          <a:p>
            <a:r>
              <a:rPr lang="es-ES" sz="1200" dirty="0"/>
              <a:t>	</a:t>
            </a:r>
            <a:r>
              <a:rPr lang="es-ES" sz="1200" dirty="0" err="1"/>
              <a:t>end</a:t>
            </a:r>
            <a:r>
              <a:rPr lang="es-ES" sz="1200" dirty="0"/>
              <a:t> </a:t>
            </a:r>
            <a:r>
              <a:rPr lang="es-ES" sz="1200" dirty="0" err="1"/>
              <a:t>if</a:t>
            </a:r>
            <a:r>
              <a:rPr lang="es-ES" sz="1200" dirty="0"/>
              <a:t>;</a:t>
            </a:r>
          </a:p>
          <a:p>
            <a:r>
              <a:rPr lang="es-ES" sz="1200" dirty="0"/>
              <a:t>	</a:t>
            </a:r>
          </a:p>
          <a:p>
            <a:r>
              <a:rPr lang="es-ES" sz="1200" dirty="0"/>
              <a:t>	</a:t>
            </a:r>
            <a:r>
              <a:rPr lang="es-ES" sz="1200" dirty="0" err="1"/>
              <a:t>return</a:t>
            </a:r>
            <a:r>
              <a:rPr lang="es-ES" sz="1200" dirty="0"/>
              <a:t> new;</a:t>
            </a:r>
          </a:p>
          <a:p>
            <a:r>
              <a:rPr lang="es-ES" sz="1200" dirty="0"/>
              <a:t>	</a:t>
            </a:r>
          </a:p>
          <a:p>
            <a:r>
              <a:rPr lang="es-ES" sz="1200" dirty="0" err="1"/>
              <a:t>end</a:t>
            </a:r>
            <a:endParaRPr lang="es-ES" sz="1200" dirty="0"/>
          </a:p>
          <a:p>
            <a:r>
              <a:rPr lang="es-ES" sz="1200" dirty="0"/>
              <a:t>$$</a:t>
            </a:r>
          </a:p>
          <a:p>
            <a:r>
              <a:rPr lang="es-ES" sz="1200" dirty="0" err="1"/>
              <a:t>language</a:t>
            </a:r>
            <a:r>
              <a:rPr lang="es-ES" sz="1200" dirty="0"/>
              <a:t> </a:t>
            </a:r>
            <a:r>
              <a:rPr lang="es-ES" sz="1200" dirty="0" err="1"/>
              <a:t>plpgsql</a:t>
            </a:r>
            <a:r>
              <a:rPr lang="es-ES" sz="1200" dirty="0"/>
              <a:t>;</a:t>
            </a:r>
          </a:p>
        </p:txBody>
      </p:sp>
      <p:pic>
        <p:nvPicPr>
          <p:cNvPr id="9" name="Picture 8">
            <a:extLst>
              <a:ext uri="{FF2B5EF4-FFF2-40B4-BE49-F238E27FC236}">
                <a16:creationId xmlns:a16="http://schemas.microsoft.com/office/drawing/2014/main" id="{12E5FE47-C87E-413C-BD02-2187DD92E547}"/>
              </a:ext>
            </a:extLst>
          </p:cNvPr>
          <p:cNvPicPr>
            <a:picLocks noChangeAspect="1"/>
          </p:cNvPicPr>
          <p:nvPr/>
        </p:nvPicPr>
        <p:blipFill>
          <a:blip r:embed="rId3"/>
          <a:stretch>
            <a:fillRect/>
          </a:stretch>
        </p:blipFill>
        <p:spPr>
          <a:xfrm>
            <a:off x="7729654" y="3405007"/>
            <a:ext cx="3143689" cy="1038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E92CB7E4-D73A-4DE6-A6B9-64F1420EF3D0}"/>
              </a:ext>
            </a:extLst>
          </p:cNvPr>
          <p:cNvSpPr txBox="1"/>
          <p:nvPr/>
        </p:nvSpPr>
        <p:spPr>
          <a:xfrm>
            <a:off x="369869" y="1433994"/>
            <a:ext cx="11624425" cy="646331"/>
          </a:xfrm>
          <a:prstGeom prst="rect">
            <a:avLst/>
          </a:prstGeom>
          <a:noFill/>
        </p:spPr>
        <p:txBody>
          <a:bodyPr wrap="square">
            <a:spAutoFit/>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Un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trigger</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que impida el acceso de un inmigrante más de cinco veces en el mismo mes a un inmigrante.(Podría pensarse que está traficando).</a:t>
            </a:r>
            <a:endParaRPr lang="es-EC" b="1" dirty="0"/>
          </a:p>
        </p:txBody>
      </p:sp>
    </p:spTree>
    <p:extLst>
      <p:ext uri="{BB962C8B-B14F-4D97-AF65-F5344CB8AC3E}">
        <p14:creationId xmlns:p14="http://schemas.microsoft.com/office/powerpoint/2010/main" val="25559563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3450</TotalTime>
  <Words>1307</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Book Antiqua</vt:lpstr>
      <vt:lpstr>Calibri</vt:lpstr>
      <vt:lpstr>Calibri Light</vt:lpstr>
      <vt:lpstr>Cooper Black</vt:lpstr>
      <vt:lpstr>Tema de Office</vt:lpstr>
      <vt:lpstr>PowerPoint Presentation</vt:lpstr>
      <vt:lpstr>Índice</vt:lpstr>
      <vt:lpstr>Universo del discurso</vt:lpstr>
      <vt:lpstr>Modelo Lógico</vt:lpstr>
      <vt:lpstr>PowerPoint Presentation</vt:lpstr>
      <vt:lpstr>CONSULTA 2</vt:lpstr>
      <vt:lpstr>CONSULTA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Michael Vinces</dc:creator>
  <cp:lastModifiedBy>PROAÑO CHELE JUAN MARCO</cp:lastModifiedBy>
  <cp:revision>262</cp:revision>
  <dcterms:created xsi:type="dcterms:W3CDTF">2012-07-30T22:48:03Z</dcterms:created>
  <dcterms:modified xsi:type="dcterms:W3CDTF">2022-11-23T17:15:28Z</dcterms:modified>
</cp:coreProperties>
</file>