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303" r:id="rId4"/>
    <p:sldId id="282" r:id="rId5"/>
    <p:sldId id="287" r:id="rId6"/>
    <p:sldId id="280" r:id="rId7"/>
    <p:sldId id="281" r:id="rId8"/>
    <p:sldId id="288" r:id="rId9"/>
    <p:sldId id="304" r:id="rId10"/>
    <p:sldId id="309" r:id="rId11"/>
    <p:sldId id="312" r:id="rId12"/>
    <p:sldId id="305" r:id="rId13"/>
    <p:sldId id="306" r:id="rId14"/>
    <p:sldId id="313" r:id="rId15"/>
    <p:sldId id="307" r:id="rId16"/>
    <p:sldId id="311" r:id="rId17"/>
    <p:sldId id="290" r:id="rId18"/>
    <p:sldId id="291"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83F26D-07C4-4D7A-8379-1E400467758E}" v="56" dt="2022-11-17T02:37:35.47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45" autoAdjust="0"/>
    <p:restoredTop sz="94679"/>
  </p:normalViewPr>
  <p:slideViewPr>
    <p:cSldViewPr snapToGrid="0">
      <p:cViewPr>
        <p:scale>
          <a:sx n="66" d="100"/>
          <a:sy n="66" d="100"/>
        </p:scale>
        <p:origin x="472" y="-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23/11/2022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23/11/2022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23/11/2022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23/11/2022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23/11/2022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23/11/2022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23/11/2022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23/11/2022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arcoProAifr/PROYECTO-GBB-MARCOPROA-O.git" TargetMode="External"/><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6.xml"/><Relationship Id="rId11" Type="http://schemas.openxmlformats.org/officeDocument/2006/relationships/slide" Target="slide15.xml"/><Relationship Id="rId5" Type="http://schemas.openxmlformats.org/officeDocument/2006/relationships/slide" Target="slide7.xml"/><Relationship Id="rId10" Type="http://schemas.openxmlformats.org/officeDocument/2006/relationships/slide" Target="slide13.xml"/><Relationship Id="rId4" Type="http://schemas.openxmlformats.org/officeDocument/2006/relationships/slide" Target="slide5.xml"/><Relationship Id="rId9" Type="http://schemas.openxmlformats.org/officeDocument/2006/relationships/slide" Target="slide1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1535848" y="766675"/>
            <a:ext cx="912030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4000" dirty="0">
                <a:latin typeface="Aharoni"/>
                <a:cs typeface="Aharoni"/>
              </a:rPr>
              <a:t>TEMA:</a:t>
            </a:r>
          </a:p>
          <a:p>
            <a:r>
              <a:rPr lang="es-ES" sz="4000" dirty="0">
                <a:latin typeface="Aharoni"/>
                <a:cs typeface="Aharoni"/>
              </a:rPr>
              <a:t>UNIVERSO DE DISCURSO CARACTERIZACION SOCIAL DE INMIGRANTES</a:t>
            </a:r>
          </a:p>
        </p:txBody>
      </p:sp>
      <p:sp>
        <p:nvSpPr>
          <p:cNvPr id="6" name="CuadroTexto 5">
            <a:extLst>
              <a:ext uri="{FF2B5EF4-FFF2-40B4-BE49-F238E27FC236}">
                <a16:creationId xmlns:a16="http://schemas.microsoft.com/office/drawing/2014/main" id="{8BA8465E-0F28-4E28-83C0-F769920DE515}"/>
              </a:ext>
            </a:extLst>
          </p:cNvPr>
          <p:cNvSpPr txBox="1"/>
          <p:nvPr/>
        </p:nvSpPr>
        <p:spPr>
          <a:xfrm>
            <a:off x="380496" y="5223836"/>
            <a:ext cx="50355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Nombre: Juan Marco Proaño Chele</a:t>
            </a:r>
          </a:p>
          <a:p>
            <a:r>
              <a:rPr lang="es-ES" b="1" dirty="0">
                <a:latin typeface="Book Antiqua"/>
              </a:rPr>
              <a:t>Materia: Gestión de bases de datos</a:t>
            </a:r>
          </a:p>
          <a:p>
            <a:r>
              <a:rPr lang="es-ES" b="1" dirty="0">
                <a:latin typeface="Book Antiqua"/>
              </a:rPr>
              <a:t>Colaborador: Ing. Robert Moreira Centeno</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lumMod val="95000"/>
                    <a:lumOff val="5000"/>
                  </a:schemeClr>
                </a:solidFill>
                <a:cs typeface="Calibri"/>
              </a:rPr>
              <a:t>Fuente: </a:t>
            </a:r>
            <a:r>
              <a:rPr lang="es-ES" u="sng" dirty="0">
                <a:solidFill>
                  <a:schemeClr val="tx1">
                    <a:lumMod val="95000"/>
                    <a:lumOff val="5000"/>
                  </a:schemeClr>
                </a:solidFill>
                <a:ea typeface="+mn-lt"/>
                <a:cs typeface="+mn-lt"/>
              </a:rPr>
              <a:t>Propia</a:t>
            </a:r>
            <a:endParaRPr lang="es-ES" dirty="0">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535848" y="3429000"/>
            <a:ext cx="899550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u="sng" dirty="0">
              <a:cs typeface="Calibri"/>
            </a:endParaRPr>
          </a:p>
          <a:p>
            <a:endParaRPr lang="es-ES" sz="2600" dirty="0">
              <a:latin typeface="Cooper Black"/>
              <a:cs typeface="Aharoni"/>
            </a:endParaRPr>
          </a:p>
          <a:p>
            <a:r>
              <a:rPr lang="es-ES" dirty="0">
                <a:cs typeface="Calibri"/>
              </a:rPr>
              <a:t>Realizar un análisis de la caracterización social de los inmigrantes y desarrollar una estructura de base de datos de acuerdo a las necesidades.</a:t>
            </a:r>
          </a:p>
        </p:txBody>
      </p:sp>
      <p:pic>
        <p:nvPicPr>
          <p:cNvPr id="4" name="Picture 3">
            <a:extLst>
              <a:ext uri="{FF2B5EF4-FFF2-40B4-BE49-F238E27FC236}">
                <a16:creationId xmlns:a16="http://schemas.microsoft.com/office/drawing/2014/main" id="{332742BE-3481-47BA-8C49-144D13BC13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6000" y="1"/>
            <a:ext cx="1016000" cy="872388"/>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COMPROBACIÓN TRIGGER</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8" name="Rectángulo 7">
            <a:extLst>
              <a:ext uri="{FF2B5EF4-FFF2-40B4-BE49-F238E27FC236}">
                <a16:creationId xmlns:a16="http://schemas.microsoft.com/office/drawing/2014/main" id="{E6DAF2C0-BFA5-F9DA-DC3B-768B8E72A960}"/>
              </a:ext>
            </a:extLst>
          </p:cNvPr>
          <p:cNvSpPr/>
          <p:nvPr/>
        </p:nvSpPr>
        <p:spPr>
          <a:xfrm>
            <a:off x="3516922" y="4588439"/>
            <a:ext cx="1090247" cy="293079"/>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10" name="Picture 9">
            <a:extLst>
              <a:ext uri="{FF2B5EF4-FFF2-40B4-BE49-F238E27FC236}">
                <a16:creationId xmlns:a16="http://schemas.microsoft.com/office/drawing/2014/main" id="{36146735-CCB6-4FDB-880E-A4F56155368D}"/>
              </a:ext>
            </a:extLst>
          </p:cNvPr>
          <p:cNvPicPr>
            <a:picLocks noChangeAspect="1"/>
          </p:cNvPicPr>
          <p:nvPr/>
        </p:nvPicPr>
        <p:blipFill>
          <a:blip r:embed="rId3"/>
          <a:stretch>
            <a:fillRect/>
          </a:stretch>
        </p:blipFill>
        <p:spPr>
          <a:xfrm>
            <a:off x="1745502" y="1585159"/>
            <a:ext cx="7833486" cy="4144156"/>
          </a:xfrm>
          <a:prstGeom prst="rect">
            <a:avLst/>
          </a:prstGeom>
        </p:spPr>
      </p:pic>
      <p:sp>
        <p:nvSpPr>
          <p:cNvPr id="16" name="Rectángulo 7">
            <a:extLst>
              <a:ext uri="{FF2B5EF4-FFF2-40B4-BE49-F238E27FC236}">
                <a16:creationId xmlns:a16="http://schemas.microsoft.com/office/drawing/2014/main" id="{4D8BEE43-DAB1-4867-B4C6-3E35CD491021}"/>
              </a:ext>
            </a:extLst>
          </p:cNvPr>
          <p:cNvSpPr/>
          <p:nvPr/>
        </p:nvSpPr>
        <p:spPr>
          <a:xfrm>
            <a:off x="2895600" y="2012916"/>
            <a:ext cx="897467" cy="293079"/>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1321034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COMPROBACIÓN TRIGGER</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Picture 7">
            <a:extLst>
              <a:ext uri="{FF2B5EF4-FFF2-40B4-BE49-F238E27FC236}">
                <a16:creationId xmlns:a16="http://schemas.microsoft.com/office/drawing/2014/main" id="{915AE016-61CF-4E2D-8ADC-41A415725794}"/>
              </a:ext>
            </a:extLst>
          </p:cNvPr>
          <p:cNvPicPr>
            <a:picLocks noChangeAspect="1"/>
          </p:cNvPicPr>
          <p:nvPr/>
        </p:nvPicPr>
        <p:blipFill>
          <a:blip r:embed="rId3"/>
          <a:stretch>
            <a:fillRect/>
          </a:stretch>
        </p:blipFill>
        <p:spPr>
          <a:xfrm>
            <a:off x="209550" y="2519111"/>
            <a:ext cx="11772900" cy="2686050"/>
          </a:xfrm>
          <a:prstGeom prst="rect">
            <a:avLst/>
          </a:prstGeom>
        </p:spPr>
      </p:pic>
      <p:sp>
        <p:nvSpPr>
          <p:cNvPr id="13" name="Rectángulo 7">
            <a:extLst>
              <a:ext uri="{FF2B5EF4-FFF2-40B4-BE49-F238E27FC236}">
                <a16:creationId xmlns:a16="http://schemas.microsoft.com/office/drawing/2014/main" id="{1176A8D5-E2ED-48A4-91F6-1B0F7DB2E402}"/>
              </a:ext>
            </a:extLst>
          </p:cNvPr>
          <p:cNvSpPr/>
          <p:nvPr/>
        </p:nvSpPr>
        <p:spPr>
          <a:xfrm>
            <a:off x="1703672" y="3504498"/>
            <a:ext cx="1484295" cy="364858"/>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5" name="Rectángulo 7">
            <a:extLst>
              <a:ext uri="{FF2B5EF4-FFF2-40B4-BE49-F238E27FC236}">
                <a16:creationId xmlns:a16="http://schemas.microsoft.com/office/drawing/2014/main" id="{2C23DEFB-D6A0-42CE-BE94-87FA43511F9F}"/>
              </a:ext>
            </a:extLst>
          </p:cNvPr>
          <p:cNvSpPr/>
          <p:nvPr/>
        </p:nvSpPr>
        <p:spPr>
          <a:xfrm>
            <a:off x="1703671" y="3862136"/>
            <a:ext cx="1484295" cy="364858"/>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6" name="Rectángulo 7">
            <a:extLst>
              <a:ext uri="{FF2B5EF4-FFF2-40B4-BE49-F238E27FC236}">
                <a16:creationId xmlns:a16="http://schemas.microsoft.com/office/drawing/2014/main" id="{F7652659-7DBF-4A76-ABB5-7999F9942296}"/>
              </a:ext>
            </a:extLst>
          </p:cNvPr>
          <p:cNvSpPr/>
          <p:nvPr/>
        </p:nvSpPr>
        <p:spPr>
          <a:xfrm>
            <a:off x="1703670" y="4219774"/>
            <a:ext cx="1484295" cy="364858"/>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7" name="Rectángulo 7">
            <a:extLst>
              <a:ext uri="{FF2B5EF4-FFF2-40B4-BE49-F238E27FC236}">
                <a16:creationId xmlns:a16="http://schemas.microsoft.com/office/drawing/2014/main" id="{DD275BC6-F122-4DB9-9ABD-C70D9CC4849D}"/>
              </a:ext>
            </a:extLst>
          </p:cNvPr>
          <p:cNvSpPr/>
          <p:nvPr/>
        </p:nvSpPr>
        <p:spPr>
          <a:xfrm>
            <a:off x="1703669" y="4584632"/>
            <a:ext cx="1484295" cy="310264"/>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642352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CURSOR</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Rectangle 5">
            <a:extLst>
              <a:ext uri="{FF2B5EF4-FFF2-40B4-BE49-F238E27FC236}">
                <a16:creationId xmlns:a16="http://schemas.microsoft.com/office/drawing/2014/main" id="{C613DD87-0F65-4D08-B68B-35E8FA6360FC}"/>
              </a:ext>
            </a:extLst>
          </p:cNvPr>
          <p:cNvSpPr/>
          <p:nvPr/>
        </p:nvSpPr>
        <p:spPr>
          <a:xfrm>
            <a:off x="207386" y="1961032"/>
            <a:ext cx="6513816" cy="42535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s-ES" sz="1400" dirty="0"/>
              <a:t>do </a:t>
            </a:r>
          </a:p>
          <a:p>
            <a:r>
              <a:rPr lang="es-ES" sz="1400" dirty="0"/>
              <a:t>$$ </a:t>
            </a:r>
          </a:p>
          <a:p>
            <a:r>
              <a:rPr lang="es-ES" sz="1400" dirty="0"/>
              <a:t>declare</a:t>
            </a:r>
          </a:p>
          <a:p>
            <a:r>
              <a:rPr lang="es-ES" sz="1400" dirty="0"/>
              <a:t>	resultado </a:t>
            </a:r>
            <a:r>
              <a:rPr lang="es-ES" sz="1400" dirty="0" err="1"/>
              <a:t>Record</a:t>
            </a:r>
            <a:r>
              <a:rPr lang="es-ES" sz="1400" dirty="0"/>
              <a:t>;	</a:t>
            </a:r>
          </a:p>
          <a:p>
            <a:r>
              <a:rPr lang="es-ES" sz="1400" dirty="0"/>
              <a:t>	</a:t>
            </a:r>
            <a:r>
              <a:rPr lang="es-ES" sz="1400" dirty="0" err="1"/>
              <a:t>cur_migrantes_menores</a:t>
            </a:r>
            <a:r>
              <a:rPr lang="es-ES" sz="1400" dirty="0"/>
              <a:t> cursor </a:t>
            </a:r>
            <a:r>
              <a:rPr lang="es-ES" sz="1400" dirty="0" err="1"/>
              <a:t>for</a:t>
            </a:r>
            <a:r>
              <a:rPr lang="es-ES" sz="1400" dirty="0"/>
              <a:t>	</a:t>
            </a:r>
          </a:p>
          <a:p>
            <a:r>
              <a:rPr lang="es-ES" sz="1400" dirty="0"/>
              <a:t>	</a:t>
            </a:r>
            <a:r>
              <a:rPr lang="es-ES" sz="1400" dirty="0" err="1"/>
              <a:t>select</a:t>
            </a:r>
            <a:r>
              <a:rPr lang="es-ES" sz="1400" dirty="0"/>
              <a:t> </a:t>
            </a:r>
            <a:r>
              <a:rPr lang="es-ES" sz="1400" dirty="0" err="1"/>
              <a:t>extract</a:t>
            </a:r>
            <a:r>
              <a:rPr lang="es-ES" sz="1400" dirty="0"/>
              <a:t>(</a:t>
            </a:r>
            <a:r>
              <a:rPr lang="es-ES" sz="1400" dirty="0" err="1"/>
              <a:t>year</a:t>
            </a:r>
            <a:r>
              <a:rPr lang="es-ES" sz="1400" dirty="0"/>
              <a:t> </a:t>
            </a:r>
            <a:r>
              <a:rPr lang="es-ES" sz="1400" dirty="0" err="1"/>
              <a:t>from</a:t>
            </a:r>
            <a:r>
              <a:rPr lang="es-ES" sz="1400" dirty="0"/>
              <a:t> </a:t>
            </a:r>
            <a:r>
              <a:rPr lang="es-ES" sz="1400" dirty="0" err="1"/>
              <a:t>fecha_ingreso</a:t>
            </a:r>
            <a:r>
              <a:rPr lang="es-ES" sz="1400" dirty="0"/>
              <a:t>) as ano,</a:t>
            </a:r>
          </a:p>
          <a:p>
            <a:r>
              <a:rPr lang="es-ES" sz="1400" dirty="0"/>
              <a:t>	</a:t>
            </a:r>
            <a:r>
              <a:rPr lang="es-ES" sz="1400" dirty="0" err="1"/>
              <a:t>count</a:t>
            </a:r>
            <a:r>
              <a:rPr lang="es-ES" sz="1400" dirty="0"/>
              <a:t>(</a:t>
            </a:r>
            <a:r>
              <a:rPr lang="es-ES" sz="1400" dirty="0" err="1"/>
              <a:t>inmigrante.profesion</a:t>
            </a:r>
            <a:r>
              <a:rPr lang="es-ES" sz="1400" dirty="0"/>
              <a:t>) as </a:t>
            </a:r>
            <a:r>
              <a:rPr lang="es-ES" sz="1400" dirty="0" err="1"/>
              <a:t>menores_que_emigraron</a:t>
            </a:r>
            <a:endParaRPr lang="es-ES" sz="1400" dirty="0"/>
          </a:p>
          <a:p>
            <a:r>
              <a:rPr lang="es-ES" sz="1400" dirty="0"/>
              <a:t>	</a:t>
            </a:r>
            <a:r>
              <a:rPr lang="es-ES" sz="1400" dirty="0" err="1"/>
              <a:t>from</a:t>
            </a:r>
            <a:r>
              <a:rPr lang="es-ES" sz="1400" dirty="0"/>
              <a:t> ingreso</a:t>
            </a:r>
          </a:p>
          <a:p>
            <a:r>
              <a:rPr lang="es-ES" sz="1400" dirty="0"/>
              <a:t>	</a:t>
            </a:r>
            <a:r>
              <a:rPr lang="es-ES" sz="1400" dirty="0" err="1"/>
              <a:t>inner</a:t>
            </a:r>
            <a:r>
              <a:rPr lang="es-ES" sz="1400" dirty="0"/>
              <a:t> </a:t>
            </a:r>
            <a:r>
              <a:rPr lang="es-ES" sz="1400" dirty="0" err="1"/>
              <a:t>join</a:t>
            </a:r>
            <a:r>
              <a:rPr lang="es-ES" sz="1400" dirty="0"/>
              <a:t> inmigrante </a:t>
            </a:r>
            <a:r>
              <a:rPr lang="es-ES" sz="1400" dirty="0" err="1"/>
              <a:t>on</a:t>
            </a:r>
            <a:r>
              <a:rPr lang="es-ES" sz="1400" dirty="0"/>
              <a:t> </a:t>
            </a:r>
            <a:r>
              <a:rPr lang="es-ES" sz="1400" dirty="0" err="1"/>
              <a:t>ingreso.id_inmigrante</a:t>
            </a:r>
            <a:r>
              <a:rPr lang="es-ES" sz="1400" dirty="0"/>
              <a:t> = </a:t>
            </a:r>
            <a:r>
              <a:rPr lang="es-ES" sz="1400" dirty="0" err="1"/>
              <a:t>inmigrante.id_inmigrante</a:t>
            </a:r>
            <a:endParaRPr lang="es-ES" sz="1400" dirty="0"/>
          </a:p>
          <a:p>
            <a:r>
              <a:rPr lang="es-ES" sz="1400" dirty="0"/>
              <a:t>	</a:t>
            </a:r>
            <a:r>
              <a:rPr lang="es-ES" sz="1400" dirty="0" err="1"/>
              <a:t>where</a:t>
            </a:r>
            <a:r>
              <a:rPr lang="es-ES" sz="1400" dirty="0"/>
              <a:t> </a:t>
            </a:r>
            <a:r>
              <a:rPr lang="es-ES" sz="1400" dirty="0" err="1"/>
              <a:t>inmigrante.tipo_dni</a:t>
            </a:r>
            <a:r>
              <a:rPr lang="es-ES" sz="1400" dirty="0"/>
              <a:t> = 'ACTA DE NACIMIENTO'</a:t>
            </a:r>
          </a:p>
          <a:p>
            <a:r>
              <a:rPr lang="es-ES" sz="1400" dirty="0"/>
              <a:t>	</a:t>
            </a:r>
            <a:r>
              <a:rPr lang="es-ES" sz="1400" dirty="0" err="1"/>
              <a:t>group</a:t>
            </a:r>
            <a:r>
              <a:rPr lang="es-ES" sz="1400" dirty="0"/>
              <a:t> </a:t>
            </a:r>
            <a:r>
              <a:rPr lang="es-ES" sz="1400" dirty="0" err="1"/>
              <a:t>by</a:t>
            </a:r>
            <a:r>
              <a:rPr lang="es-ES" sz="1400" dirty="0"/>
              <a:t> ano;</a:t>
            </a:r>
          </a:p>
          <a:p>
            <a:r>
              <a:rPr lang="es-ES" sz="1400" dirty="0" err="1"/>
              <a:t>begin</a:t>
            </a:r>
            <a:endParaRPr lang="es-ES" sz="1400" dirty="0"/>
          </a:p>
          <a:p>
            <a:r>
              <a:rPr lang="es-ES" sz="1400" dirty="0"/>
              <a:t>	</a:t>
            </a:r>
            <a:r>
              <a:rPr lang="es-ES" sz="1400" dirty="0" err="1"/>
              <a:t>for</a:t>
            </a:r>
            <a:r>
              <a:rPr lang="es-ES" sz="1400" dirty="0"/>
              <a:t> resultado in </a:t>
            </a:r>
            <a:r>
              <a:rPr lang="es-ES" sz="1400" dirty="0" err="1"/>
              <a:t>cur_migrantes_menores</a:t>
            </a:r>
            <a:r>
              <a:rPr lang="es-ES" sz="1400" dirty="0"/>
              <a:t> </a:t>
            </a:r>
            <a:r>
              <a:rPr lang="es-ES" sz="1400" dirty="0" err="1"/>
              <a:t>loop</a:t>
            </a:r>
            <a:endParaRPr lang="es-ES" sz="1400" dirty="0"/>
          </a:p>
          <a:p>
            <a:r>
              <a:rPr lang="es-ES" sz="1400" dirty="0"/>
              <a:t>		</a:t>
            </a:r>
            <a:r>
              <a:rPr lang="es-ES" sz="1400" dirty="0" err="1"/>
              <a:t>raise</a:t>
            </a:r>
            <a:r>
              <a:rPr lang="es-ES" sz="1400" dirty="0"/>
              <a:t> </a:t>
            </a:r>
            <a:r>
              <a:rPr lang="es-ES" sz="1400" dirty="0" err="1"/>
              <a:t>notice</a:t>
            </a:r>
            <a:r>
              <a:rPr lang="es-ES" sz="1400" dirty="0"/>
              <a:t> 'año: %, </a:t>
            </a:r>
            <a:r>
              <a:rPr lang="es-ES" sz="1400" dirty="0" err="1"/>
              <a:t>menores_que_migraron</a:t>
            </a:r>
            <a:r>
              <a:rPr lang="es-ES" sz="1400" dirty="0"/>
              <a:t>: %',</a:t>
            </a:r>
          </a:p>
          <a:p>
            <a:r>
              <a:rPr lang="es-ES" sz="1400" dirty="0"/>
              <a:t>			</a:t>
            </a:r>
            <a:r>
              <a:rPr lang="es-ES" sz="1400" dirty="0" err="1"/>
              <a:t>resultado.ano</a:t>
            </a:r>
            <a:r>
              <a:rPr lang="es-ES" sz="1400" dirty="0"/>
              <a:t>,</a:t>
            </a:r>
          </a:p>
          <a:p>
            <a:r>
              <a:rPr lang="es-ES" sz="1400" dirty="0"/>
              <a:t>			</a:t>
            </a:r>
            <a:r>
              <a:rPr lang="es-ES" sz="1400" dirty="0" err="1"/>
              <a:t>resultado.menores_que_emigraron</a:t>
            </a:r>
            <a:r>
              <a:rPr lang="es-ES" sz="1400" dirty="0"/>
              <a:t>;</a:t>
            </a:r>
          </a:p>
          <a:p>
            <a:r>
              <a:rPr lang="es-ES" sz="1400" dirty="0"/>
              <a:t>	</a:t>
            </a:r>
            <a:r>
              <a:rPr lang="es-ES" sz="1400" dirty="0" err="1"/>
              <a:t>end</a:t>
            </a:r>
            <a:r>
              <a:rPr lang="es-ES" sz="1400" dirty="0"/>
              <a:t> </a:t>
            </a:r>
            <a:r>
              <a:rPr lang="es-ES" sz="1400" dirty="0" err="1"/>
              <a:t>loop</a:t>
            </a:r>
            <a:r>
              <a:rPr lang="es-ES" sz="1400" dirty="0"/>
              <a:t>;</a:t>
            </a:r>
          </a:p>
          <a:p>
            <a:r>
              <a:rPr lang="es-ES" sz="1400" dirty="0" err="1"/>
              <a:t>end</a:t>
            </a:r>
            <a:endParaRPr lang="es-ES" sz="1400" dirty="0"/>
          </a:p>
          <a:p>
            <a:r>
              <a:rPr lang="es-ES" sz="1400" dirty="0"/>
              <a:t>$$</a:t>
            </a:r>
          </a:p>
          <a:p>
            <a:r>
              <a:rPr lang="es-ES" sz="1400" dirty="0" err="1"/>
              <a:t>language</a:t>
            </a:r>
            <a:r>
              <a:rPr lang="es-ES" sz="1400" dirty="0"/>
              <a:t> '</a:t>
            </a:r>
            <a:r>
              <a:rPr lang="es-ES" sz="1400" dirty="0" err="1"/>
              <a:t>plpgsql</a:t>
            </a:r>
            <a:r>
              <a:rPr lang="es-ES" sz="1400" dirty="0"/>
              <a:t>';</a:t>
            </a:r>
            <a:endParaRPr lang="es-EC" sz="1400" dirty="0"/>
          </a:p>
        </p:txBody>
      </p:sp>
      <p:pic>
        <p:nvPicPr>
          <p:cNvPr id="9" name="Picture 8">
            <a:extLst>
              <a:ext uri="{FF2B5EF4-FFF2-40B4-BE49-F238E27FC236}">
                <a16:creationId xmlns:a16="http://schemas.microsoft.com/office/drawing/2014/main" id="{729D6701-BC0E-4F3D-8F18-95D92D4EC9AA}"/>
              </a:ext>
            </a:extLst>
          </p:cNvPr>
          <p:cNvPicPr>
            <a:picLocks noChangeAspect="1"/>
          </p:cNvPicPr>
          <p:nvPr/>
        </p:nvPicPr>
        <p:blipFill>
          <a:blip r:embed="rId3"/>
          <a:stretch>
            <a:fillRect/>
          </a:stretch>
        </p:blipFill>
        <p:spPr>
          <a:xfrm>
            <a:off x="6964238" y="2955788"/>
            <a:ext cx="5020376" cy="1962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A7BA2F67-9431-4267-BAD1-7C3D75BA1302}"/>
              </a:ext>
            </a:extLst>
          </p:cNvPr>
          <p:cNvSpPr txBox="1"/>
          <p:nvPr/>
        </p:nvSpPr>
        <p:spPr>
          <a:xfrm>
            <a:off x="861390" y="1388303"/>
            <a:ext cx="9484686" cy="369332"/>
          </a:xfrm>
          <a:prstGeom prst="rect">
            <a:avLst/>
          </a:prstGeom>
          <a:noFill/>
        </p:spPr>
        <p:txBody>
          <a:bodyPr wrap="square">
            <a:spAutoFit/>
          </a:bodyPr>
          <a:lstStyle/>
          <a:p>
            <a:r>
              <a:rPr lang="es-EC" sz="1800" b="1" dirty="0">
                <a:effectLst/>
                <a:latin typeface="Calibri" panose="020F0502020204030204" pitchFamily="34" charset="0"/>
                <a:ea typeface="Calibri" panose="020F0502020204030204" pitchFamily="34" charset="0"/>
                <a:cs typeface="Times New Roman" panose="02020603050405020304" pitchFamily="18" charset="0"/>
              </a:rPr>
              <a:t>Un cursor que </a:t>
            </a:r>
            <a:r>
              <a:rPr lang="es-EC" sz="1800" b="1" dirty="0" err="1">
                <a:effectLst/>
                <a:latin typeface="Calibri" panose="020F0502020204030204" pitchFamily="34" charset="0"/>
                <a:ea typeface="Calibri" panose="020F0502020204030204" pitchFamily="34" charset="0"/>
                <a:cs typeface="Times New Roman" panose="02020603050405020304" pitchFamily="18" charset="0"/>
              </a:rPr>
              <a:t>muesre</a:t>
            </a:r>
            <a:r>
              <a:rPr lang="es-EC" sz="1800" b="1" dirty="0">
                <a:effectLst/>
                <a:latin typeface="Calibri" panose="020F0502020204030204" pitchFamily="34" charset="0"/>
                <a:ea typeface="Calibri" panose="020F0502020204030204" pitchFamily="34" charset="0"/>
                <a:cs typeface="Times New Roman" panose="02020603050405020304" pitchFamily="18" charset="0"/>
              </a:rPr>
              <a:t> la cantidad de niños que emigraron en determinado año</a:t>
            </a:r>
            <a:endParaRPr lang="es-EC" b="1" dirty="0"/>
          </a:p>
        </p:txBody>
      </p:sp>
    </p:spTree>
    <p:extLst>
      <p:ext uri="{BB962C8B-B14F-4D97-AF65-F5344CB8AC3E}">
        <p14:creationId xmlns:p14="http://schemas.microsoft.com/office/powerpoint/2010/main" val="84297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STORED PROCEDURE</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5" name="CuadroTexto 4">
            <a:extLst>
              <a:ext uri="{FF2B5EF4-FFF2-40B4-BE49-F238E27FC236}">
                <a16:creationId xmlns:a16="http://schemas.microsoft.com/office/drawing/2014/main" id="{6ADE488F-DA76-9F74-2BC8-2D634E2664CB}"/>
              </a:ext>
            </a:extLst>
          </p:cNvPr>
          <p:cNvSpPr txBox="1"/>
          <p:nvPr/>
        </p:nvSpPr>
        <p:spPr>
          <a:xfrm>
            <a:off x="2695774" y="2710301"/>
            <a:ext cx="6132349" cy="3067378"/>
          </a:xfrm>
          <a:prstGeom prst="rect">
            <a:avLst/>
          </a:prstGeom>
          <a:noFill/>
        </p:spPr>
        <p:txBody>
          <a:bodyPr wrap="square" rtlCol="0">
            <a:spAutoFit/>
          </a:bodyPr>
          <a:lstStyle/>
          <a:p>
            <a:pPr>
              <a:lnSpc>
                <a:spcPct val="107000"/>
              </a:lnSpc>
              <a:spcAft>
                <a:spcPts val="800"/>
              </a:spcAft>
            </a:pPr>
            <a:r>
              <a:rPr lang="es-ES" sz="1600" dirty="0" err="1">
                <a:effectLst/>
                <a:ea typeface="Calibri" panose="020F0502020204030204" pitchFamily="34" charset="0"/>
                <a:cs typeface="Times New Roman" panose="02020603050405020304" pitchFamily="18" charset="0"/>
              </a:rPr>
              <a:t>create</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function</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sp_inmigrantes_pais</a:t>
            </a:r>
            <a:r>
              <a:rPr lang="es-ES" sz="1600" dirty="0">
                <a:effectLst/>
                <a:ea typeface="Calibri" panose="020F0502020204030204" pitchFamily="34" charset="0"/>
                <a:cs typeface="Times New Roman" panose="02020603050405020304" pitchFamily="18" charset="0"/>
              </a:rPr>
              <a:t>(</a:t>
            </a:r>
            <a:r>
              <a:rPr lang="es-ES" sz="1600" dirty="0" err="1">
                <a:effectLst/>
                <a:ea typeface="Calibri" panose="020F0502020204030204" pitchFamily="34" charset="0"/>
                <a:cs typeface="Times New Roman" panose="02020603050405020304" pitchFamily="18" charset="0"/>
              </a:rPr>
              <a:t>pais</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a:t>
            </a:r>
          </a:p>
          <a:p>
            <a:pPr>
              <a:lnSpc>
                <a:spcPct val="107000"/>
              </a:lnSpc>
              <a:spcAft>
                <a:spcPts val="800"/>
              </a:spcAft>
            </a:pPr>
            <a:r>
              <a:rPr lang="es-ES" sz="1600" dirty="0" err="1">
                <a:effectLst/>
                <a:ea typeface="Calibri" panose="020F0502020204030204" pitchFamily="34" charset="0"/>
                <a:cs typeface="Times New Roman" panose="02020603050405020304" pitchFamily="18" charset="0"/>
              </a:rPr>
              <a:t>returns</a:t>
            </a:r>
            <a:r>
              <a:rPr lang="es-ES" sz="1600" dirty="0">
                <a:effectLst/>
                <a:ea typeface="Calibri" panose="020F0502020204030204" pitchFamily="34" charset="0"/>
                <a:cs typeface="Times New Roman" panose="02020603050405020304" pitchFamily="18" charset="0"/>
              </a:rPr>
              <a:t> table(</a:t>
            </a:r>
            <a:r>
              <a:rPr lang="es-ES" sz="1600" dirty="0" err="1">
                <a:effectLst/>
                <a:ea typeface="Calibri" panose="020F0502020204030204" pitchFamily="34" charset="0"/>
                <a:cs typeface="Times New Roman" panose="02020603050405020304" pitchFamily="18" charset="0"/>
              </a:rPr>
              <a:t>id_inmigrante</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integer</a:t>
            </a:r>
            <a:r>
              <a:rPr lang="es-ES" sz="1600" dirty="0">
                <a:effectLst/>
                <a:ea typeface="Calibri" panose="020F0502020204030204" pitchFamily="34" charset="0"/>
                <a:cs typeface="Times New Roman" panose="02020603050405020304" pitchFamily="18" charset="0"/>
              </a:rPr>
              <a:t>, nombre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apellido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fecha_nacimiento</a:t>
            </a:r>
            <a:r>
              <a:rPr lang="es-ES" sz="1600" dirty="0">
                <a:effectLst/>
                <a:ea typeface="Calibri" panose="020F0502020204030204" pitchFamily="34" charset="0"/>
                <a:cs typeface="Times New Roman" panose="02020603050405020304" pitchFamily="18" charset="0"/>
              </a:rPr>
              <a:t> date, pasaporte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pais_origen</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tipo_dni</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numero_dni</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sexo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profesion</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a:t>
            </a:r>
          </a:p>
          <a:p>
            <a:pPr>
              <a:lnSpc>
                <a:spcPct val="107000"/>
              </a:lnSpc>
              <a:spcAft>
                <a:spcPts val="800"/>
              </a:spcAft>
            </a:pPr>
            <a:r>
              <a:rPr lang="es-ES" sz="1600" dirty="0">
                <a:effectLst/>
                <a:ea typeface="Calibri" panose="020F0502020204030204" pitchFamily="34" charset="0"/>
                <a:cs typeface="Times New Roman" panose="02020603050405020304" pitchFamily="18" charset="0"/>
              </a:rPr>
              <a:t>as</a:t>
            </a:r>
          </a:p>
          <a:p>
            <a:pPr>
              <a:lnSpc>
                <a:spcPct val="107000"/>
              </a:lnSpc>
              <a:spcAft>
                <a:spcPts val="800"/>
              </a:spcAft>
            </a:pPr>
            <a:r>
              <a:rPr lang="es-ES" sz="1600" dirty="0">
                <a:effectLst/>
                <a:ea typeface="Calibri" panose="020F0502020204030204" pitchFamily="34" charset="0"/>
                <a:cs typeface="Times New Roman" panose="02020603050405020304" pitchFamily="18" charset="0"/>
              </a:rPr>
              <a:t>$$</a:t>
            </a:r>
          </a:p>
          <a:p>
            <a:pPr>
              <a:lnSpc>
                <a:spcPct val="107000"/>
              </a:lnSpc>
              <a:spcAft>
                <a:spcPts val="800"/>
              </a:spcAft>
            </a:pP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select</a:t>
            </a:r>
            <a:r>
              <a:rPr lang="es-ES" sz="1600" dirty="0">
                <a:effectLst/>
                <a:ea typeface="Calibri" panose="020F0502020204030204" pitchFamily="34" charset="0"/>
                <a:cs typeface="Times New Roman" panose="02020603050405020304" pitchFamily="18" charset="0"/>
              </a:rPr>
              <a:t> * </a:t>
            </a:r>
            <a:r>
              <a:rPr lang="es-ES" sz="1600" dirty="0" err="1">
                <a:effectLst/>
                <a:ea typeface="Calibri" panose="020F0502020204030204" pitchFamily="34" charset="0"/>
                <a:cs typeface="Times New Roman" panose="02020603050405020304" pitchFamily="18" charset="0"/>
              </a:rPr>
              <a:t>from</a:t>
            </a:r>
            <a:r>
              <a:rPr lang="es-ES" sz="1600" dirty="0">
                <a:effectLst/>
                <a:ea typeface="Calibri" panose="020F0502020204030204" pitchFamily="34" charset="0"/>
                <a:cs typeface="Times New Roman" panose="02020603050405020304" pitchFamily="18" charset="0"/>
              </a:rPr>
              <a:t> inmigrante </a:t>
            </a:r>
            <a:r>
              <a:rPr lang="es-ES" sz="1600" dirty="0" err="1">
                <a:effectLst/>
                <a:ea typeface="Calibri" panose="020F0502020204030204" pitchFamily="34" charset="0"/>
                <a:cs typeface="Times New Roman" panose="02020603050405020304" pitchFamily="18" charset="0"/>
              </a:rPr>
              <a:t>where</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pais_origen</a:t>
            </a:r>
            <a:r>
              <a:rPr lang="es-ES" sz="1600" dirty="0">
                <a:effectLst/>
                <a:ea typeface="Calibri" panose="020F0502020204030204" pitchFamily="34" charset="0"/>
                <a:cs typeface="Times New Roman" panose="02020603050405020304" pitchFamily="18" charset="0"/>
              </a:rPr>
              <a:t> = </a:t>
            </a:r>
            <a:r>
              <a:rPr lang="es-ES" sz="1600" dirty="0" err="1">
                <a:effectLst/>
                <a:ea typeface="Calibri" panose="020F0502020204030204" pitchFamily="34" charset="0"/>
                <a:cs typeface="Times New Roman" panose="02020603050405020304" pitchFamily="18" charset="0"/>
              </a:rPr>
              <a:t>pais</a:t>
            </a:r>
            <a:r>
              <a:rPr lang="es-ES" sz="1600" dirty="0">
                <a:effectLst/>
                <a:ea typeface="Calibri" panose="020F0502020204030204" pitchFamily="34" charset="0"/>
                <a:cs typeface="Times New Roman" panose="02020603050405020304" pitchFamily="18" charset="0"/>
              </a:rPr>
              <a:t>;</a:t>
            </a:r>
          </a:p>
          <a:p>
            <a:pPr>
              <a:lnSpc>
                <a:spcPct val="107000"/>
              </a:lnSpc>
              <a:spcAft>
                <a:spcPts val="800"/>
              </a:spcAft>
            </a:pPr>
            <a:r>
              <a:rPr lang="es-ES" sz="1600" dirty="0">
                <a:effectLst/>
                <a:ea typeface="Calibri" panose="020F0502020204030204" pitchFamily="34" charset="0"/>
                <a:cs typeface="Times New Roman" panose="02020603050405020304" pitchFamily="18" charset="0"/>
              </a:rPr>
              <a:t>$$</a:t>
            </a:r>
          </a:p>
          <a:p>
            <a:pPr>
              <a:lnSpc>
                <a:spcPct val="107000"/>
              </a:lnSpc>
              <a:spcAft>
                <a:spcPts val="800"/>
              </a:spcAft>
            </a:pPr>
            <a:r>
              <a:rPr lang="es-ES" sz="1600" dirty="0" err="1">
                <a:effectLst/>
                <a:ea typeface="Calibri" panose="020F0502020204030204" pitchFamily="34" charset="0"/>
                <a:cs typeface="Times New Roman" panose="02020603050405020304" pitchFamily="18" charset="0"/>
              </a:rPr>
              <a:t>language</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sql</a:t>
            </a:r>
            <a:endParaRPr lang="es-ES" sz="1600" dirty="0">
              <a:effectLst/>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B57E6B7-38D8-4765-BFE4-8F74172F51B9}"/>
              </a:ext>
            </a:extLst>
          </p:cNvPr>
          <p:cNvSpPr txBox="1"/>
          <p:nvPr/>
        </p:nvSpPr>
        <p:spPr>
          <a:xfrm>
            <a:off x="688369" y="1554487"/>
            <a:ext cx="9585788" cy="671915"/>
          </a:xfrm>
          <a:prstGeom prst="rect">
            <a:avLst/>
          </a:prstGeom>
          <a:noFill/>
        </p:spPr>
        <p:txBody>
          <a:bodyPr wrap="square">
            <a:spAutoFit/>
          </a:bodyPr>
          <a:lstStyle/>
          <a:p>
            <a:pPr>
              <a:lnSpc>
                <a:spcPct val="107000"/>
              </a:lnSpc>
              <a:spcAft>
                <a:spcPts val="800"/>
              </a:spcAft>
            </a:pPr>
            <a:r>
              <a:rPr lang="es-EC" sz="1800" b="1" dirty="0">
                <a:effectLst/>
                <a:latin typeface="Calibri" panose="020F0502020204030204" pitchFamily="34" charset="0"/>
                <a:ea typeface="Calibri" panose="020F0502020204030204" pitchFamily="34" charset="0"/>
                <a:cs typeface="Times New Roman" panose="02020603050405020304" pitchFamily="18" charset="0"/>
              </a:rPr>
              <a:t>Un procedimiento almacenado donde se ingrese un país y muestre los datos de todos los ciudadanos</a:t>
            </a:r>
          </a:p>
        </p:txBody>
      </p:sp>
    </p:spTree>
    <p:extLst>
      <p:ext uri="{BB962C8B-B14F-4D97-AF65-F5344CB8AC3E}">
        <p14:creationId xmlns:p14="http://schemas.microsoft.com/office/powerpoint/2010/main" val="408888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STORED PROCEDURE</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9" name="CuadroTexto 8">
            <a:extLst>
              <a:ext uri="{FF2B5EF4-FFF2-40B4-BE49-F238E27FC236}">
                <a16:creationId xmlns:a16="http://schemas.microsoft.com/office/drawing/2014/main" id="{F02852AE-EEB1-2206-D963-8233BB866F36}"/>
              </a:ext>
            </a:extLst>
          </p:cNvPr>
          <p:cNvSpPr txBox="1"/>
          <p:nvPr/>
        </p:nvSpPr>
        <p:spPr>
          <a:xfrm>
            <a:off x="3917970" y="1579255"/>
            <a:ext cx="5165527" cy="1323439"/>
          </a:xfrm>
          <a:prstGeom prst="rect">
            <a:avLst/>
          </a:prstGeom>
          <a:noFill/>
        </p:spPr>
        <p:txBody>
          <a:bodyPr wrap="square">
            <a:spAutoFit/>
          </a:bodyPr>
          <a:lstStyle/>
          <a:p>
            <a:r>
              <a:rPr lang="es-EC" sz="2000" dirty="0" err="1">
                <a:solidFill>
                  <a:srgbClr val="00B0F0"/>
                </a:solidFill>
              </a:rPr>
              <a:t>select</a:t>
            </a:r>
            <a:r>
              <a:rPr lang="es-EC" sz="2000" dirty="0">
                <a:solidFill>
                  <a:srgbClr val="7030A0"/>
                </a:solidFill>
              </a:rPr>
              <a:t> </a:t>
            </a:r>
            <a:r>
              <a:rPr lang="es-EC" sz="2000" dirty="0" err="1"/>
              <a:t>id_inmigrante</a:t>
            </a:r>
            <a:r>
              <a:rPr lang="es-EC" sz="2000" dirty="0"/>
              <a:t>, nombre, apellido, </a:t>
            </a:r>
            <a:r>
              <a:rPr lang="es-EC" sz="2000" dirty="0" err="1"/>
              <a:t>fecha_nacimiento</a:t>
            </a:r>
            <a:r>
              <a:rPr lang="es-EC" sz="2000" dirty="0"/>
              <a:t>, pasaporte, </a:t>
            </a:r>
            <a:r>
              <a:rPr lang="es-EC" sz="2000" dirty="0" err="1"/>
              <a:t>pais_origen</a:t>
            </a:r>
            <a:r>
              <a:rPr lang="es-EC" sz="2000" dirty="0"/>
              <a:t>, </a:t>
            </a:r>
            <a:r>
              <a:rPr lang="es-EC" sz="2000" dirty="0" err="1"/>
              <a:t>tipo_dni</a:t>
            </a:r>
            <a:r>
              <a:rPr lang="es-EC" sz="2000" dirty="0"/>
              <a:t>, </a:t>
            </a:r>
            <a:r>
              <a:rPr lang="es-EC" sz="2000" dirty="0" err="1"/>
              <a:t>numero_dni</a:t>
            </a:r>
            <a:r>
              <a:rPr lang="es-EC" sz="2000" dirty="0"/>
              <a:t>, sexo, </a:t>
            </a:r>
            <a:r>
              <a:rPr lang="es-EC" sz="2000" dirty="0" err="1"/>
              <a:t>profesion</a:t>
            </a:r>
            <a:r>
              <a:rPr lang="es-EC" sz="2000" dirty="0"/>
              <a:t> </a:t>
            </a:r>
          </a:p>
          <a:p>
            <a:r>
              <a:rPr lang="es-EC" sz="2000" dirty="0" err="1">
                <a:solidFill>
                  <a:srgbClr val="00B0F0"/>
                </a:solidFill>
              </a:rPr>
              <a:t>from</a:t>
            </a:r>
            <a:r>
              <a:rPr lang="es-EC" sz="2000" dirty="0">
                <a:solidFill>
                  <a:srgbClr val="7030A0"/>
                </a:solidFill>
              </a:rPr>
              <a:t> </a:t>
            </a:r>
            <a:r>
              <a:rPr lang="es-EC" sz="2000" dirty="0" err="1">
                <a:solidFill>
                  <a:srgbClr val="92D050"/>
                </a:solidFill>
              </a:rPr>
              <a:t>sp_inmigrantes_pais</a:t>
            </a:r>
            <a:r>
              <a:rPr lang="es-EC" sz="2000" dirty="0">
                <a:solidFill>
                  <a:srgbClr val="7030A0"/>
                </a:solidFill>
              </a:rPr>
              <a:t>('VENEZUELA')</a:t>
            </a:r>
          </a:p>
        </p:txBody>
      </p:sp>
      <p:pic>
        <p:nvPicPr>
          <p:cNvPr id="7" name="Picture 6">
            <a:extLst>
              <a:ext uri="{FF2B5EF4-FFF2-40B4-BE49-F238E27FC236}">
                <a16:creationId xmlns:a16="http://schemas.microsoft.com/office/drawing/2014/main" id="{6C346725-6622-4EB9-98FB-1C93D7005BD1}"/>
              </a:ext>
            </a:extLst>
          </p:cNvPr>
          <p:cNvPicPr>
            <a:picLocks noChangeAspect="1"/>
          </p:cNvPicPr>
          <p:nvPr/>
        </p:nvPicPr>
        <p:blipFill>
          <a:blip r:embed="rId3"/>
          <a:stretch>
            <a:fillRect/>
          </a:stretch>
        </p:blipFill>
        <p:spPr>
          <a:xfrm>
            <a:off x="0" y="3082966"/>
            <a:ext cx="12192000" cy="1744681"/>
          </a:xfrm>
          <a:prstGeom prst="rect">
            <a:avLst/>
          </a:prstGeom>
        </p:spPr>
      </p:pic>
    </p:spTree>
    <p:extLst>
      <p:ext uri="{BB962C8B-B14F-4D97-AF65-F5344CB8AC3E}">
        <p14:creationId xmlns:p14="http://schemas.microsoft.com/office/powerpoint/2010/main" val="1606047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REPORTE</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5" name="CuadroTexto 4">
            <a:extLst>
              <a:ext uri="{FF2B5EF4-FFF2-40B4-BE49-F238E27FC236}">
                <a16:creationId xmlns:a16="http://schemas.microsoft.com/office/drawing/2014/main" id="{17B91726-4B1B-3E5F-C7BD-0D845F260574}"/>
              </a:ext>
            </a:extLst>
          </p:cNvPr>
          <p:cNvSpPr txBox="1"/>
          <p:nvPr/>
        </p:nvSpPr>
        <p:spPr>
          <a:xfrm>
            <a:off x="662150" y="2173881"/>
            <a:ext cx="8130159" cy="1572418"/>
          </a:xfrm>
          <a:prstGeom prst="rect">
            <a:avLst/>
          </a:prstGeom>
          <a:noFill/>
        </p:spPr>
        <p:txBody>
          <a:bodyPr wrap="square" rtlCol="0">
            <a:spAutoFit/>
          </a:bodyPr>
          <a:lstStyle/>
          <a:p>
            <a:pPr>
              <a:lnSpc>
                <a:spcPct val="107000"/>
              </a:lnSpc>
              <a:spcAft>
                <a:spcPts val="800"/>
              </a:spcAft>
            </a:pPr>
            <a:r>
              <a:rPr lang="es-ES" dirty="0" err="1">
                <a:latin typeface="Calibri" panose="020F0502020204030204" pitchFamily="34" charset="0"/>
                <a:ea typeface="Calibri" panose="020F0502020204030204" pitchFamily="34" charset="0"/>
                <a:cs typeface="Times New Roman" panose="02020603050405020304" pitchFamily="18" charset="0"/>
              </a:rPr>
              <a:t>select</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max</a:t>
            </a:r>
            <a:r>
              <a:rPr lang="es-ES" dirty="0">
                <a:latin typeface="Calibri" panose="020F0502020204030204" pitchFamily="34" charset="0"/>
                <a:ea typeface="Calibri" panose="020F0502020204030204" pitchFamily="34" charset="0"/>
                <a:cs typeface="Times New Roman" panose="02020603050405020304" pitchFamily="18" charset="0"/>
              </a:rPr>
              <a:t>(</a:t>
            </a:r>
            <a:r>
              <a:rPr lang="es-ES" dirty="0" err="1">
                <a:latin typeface="Calibri" panose="020F0502020204030204" pitchFamily="34" charset="0"/>
                <a:ea typeface="Calibri" panose="020F0502020204030204" pitchFamily="34" charset="0"/>
                <a:cs typeface="Times New Roman" panose="02020603050405020304" pitchFamily="18" charset="0"/>
              </a:rPr>
              <a:t>unidad_control</a:t>
            </a:r>
            <a:r>
              <a:rPr lang="es-ES" dirty="0">
                <a:latin typeface="Calibri" panose="020F0502020204030204" pitchFamily="34" charset="0"/>
                <a:ea typeface="Calibri" panose="020F0502020204030204" pitchFamily="34" charset="0"/>
                <a:cs typeface="Times New Roman" panose="02020603050405020304" pitchFamily="18" charset="0"/>
              </a:rPr>
              <a:t>) as unidad, </a:t>
            </a:r>
            <a:r>
              <a:rPr lang="es-ES" dirty="0" err="1">
                <a:latin typeface="Calibri" panose="020F0502020204030204" pitchFamily="34" charset="0"/>
                <a:ea typeface="Calibri" panose="020F0502020204030204" pitchFamily="34" charset="0"/>
                <a:cs typeface="Times New Roman" panose="02020603050405020304" pitchFamily="18" charset="0"/>
              </a:rPr>
              <a:t>count</a:t>
            </a:r>
            <a:r>
              <a:rPr lang="es-ES" dirty="0">
                <a:latin typeface="Calibri" panose="020F0502020204030204" pitchFamily="34" charset="0"/>
                <a:ea typeface="Calibri" panose="020F0502020204030204" pitchFamily="34" charset="0"/>
                <a:cs typeface="Times New Roman" panose="02020603050405020304" pitchFamily="18" charset="0"/>
              </a:rPr>
              <a:t>(</a:t>
            </a:r>
            <a:r>
              <a:rPr lang="es-ES" dirty="0" err="1">
                <a:latin typeface="Calibri" panose="020F0502020204030204" pitchFamily="34" charset="0"/>
                <a:ea typeface="Calibri" panose="020F0502020204030204" pitchFamily="34" charset="0"/>
                <a:cs typeface="Times New Roman" panose="02020603050405020304" pitchFamily="18" charset="0"/>
              </a:rPr>
              <a:t>unidad_control</a:t>
            </a:r>
            <a:r>
              <a:rPr lang="es-ES" dirty="0">
                <a:latin typeface="Calibri" panose="020F0502020204030204" pitchFamily="34" charset="0"/>
                <a:ea typeface="Calibri" panose="020F0502020204030204" pitchFamily="34" charset="0"/>
                <a:cs typeface="Times New Roman" panose="02020603050405020304" pitchFamily="18" charset="0"/>
              </a:rPr>
              <a:t>) as usos </a:t>
            </a:r>
          </a:p>
          <a:p>
            <a:pPr>
              <a:lnSpc>
                <a:spcPct val="107000"/>
              </a:lnSpc>
              <a:spcAft>
                <a:spcPts val="800"/>
              </a:spcAft>
            </a:pPr>
            <a:r>
              <a:rPr lang="es-ES" dirty="0" err="1">
                <a:latin typeface="Calibri" panose="020F0502020204030204" pitchFamily="34" charset="0"/>
                <a:ea typeface="Calibri" panose="020F0502020204030204" pitchFamily="34" charset="0"/>
                <a:cs typeface="Times New Roman" panose="02020603050405020304" pitchFamily="18" charset="0"/>
              </a:rPr>
              <a:t>from</a:t>
            </a:r>
            <a:r>
              <a:rPr lang="es-ES" dirty="0">
                <a:latin typeface="Calibri" panose="020F0502020204030204" pitchFamily="34" charset="0"/>
                <a:ea typeface="Calibri" panose="020F0502020204030204" pitchFamily="34" charset="0"/>
                <a:cs typeface="Times New Roman" panose="02020603050405020304" pitchFamily="18" charset="0"/>
              </a:rPr>
              <a:t> ingreso</a:t>
            </a:r>
          </a:p>
          <a:p>
            <a:pPr>
              <a:lnSpc>
                <a:spcPct val="107000"/>
              </a:lnSpc>
              <a:spcAft>
                <a:spcPts val="800"/>
              </a:spcAft>
            </a:pPr>
            <a:r>
              <a:rPr lang="es-ES" dirty="0" err="1">
                <a:latin typeface="Calibri" panose="020F0502020204030204" pitchFamily="34" charset="0"/>
                <a:ea typeface="Calibri" panose="020F0502020204030204" pitchFamily="34" charset="0"/>
                <a:cs typeface="Times New Roman" panose="02020603050405020304" pitchFamily="18" charset="0"/>
              </a:rPr>
              <a:t>group</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by</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unidad_control</a:t>
            </a:r>
            <a:endParaRPr lang="es-E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dirty="0" err="1">
                <a:latin typeface="Calibri" panose="020F0502020204030204" pitchFamily="34" charset="0"/>
                <a:ea typeface="Calibri" panose="020F0502020204030204" pitchFamily="34" charset="0"/>
                <a:cs typeface="Times New Roman" panose="02020603050405020304" pitchFamily="18" charset="0"/>
              </a:rPr>
              <a:t>order</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by</a:t>
            </a:r>
            <a:r>
              <a:rPr lang="es-ES" dirty="0">
                <a:latin typeface="Calibri" panose="020F0502020204030204" pitchFamily="34" charset="0"/>
                <a:ea typeface="Calibri" panose="020F0502020204030204" pitchFamily="34" charset="0"/>
                <a:cs typeface="Times New Roman" panose="02020603050405020304" pitchFamily="18" charset="0"/>
              </a:rPr>
              <a:t> usos </a:t>
            </a:r>
            <a:r>
              <a:rPr lang="es-ES" dirty="0" err="1">
                <a:latin typeface="Calibri" panose="020F0502020204030204" pitchFamily="34" charset="0"/>
                <a:ea typeface="Calibri" panose="020F0502020204030204" pitchFamily="34" charset="0"/>
                <a:cs typeface="Times New Roman" panose="02020603050405020304" pitchFamily="18" charset="0"/>
              </a:rPr>
              <a:t>desc</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DAFC699-3D91-4EEA-828D-5D52ED236650}"/>
              </a:ext>
            </a:extLst>
          </p:cNvPr>
          <p:cNvSpPr txBox="1"/>
          <p:nvPr/>
        </p:nvSpPr>
        <p:spPr>
          <a:xfrm>
            <a:off x="662150" y="1393986"/>
            <a:ext cx="10444214" cy="369332"/>
          </a:xfrm>
          <a:prstGeom prst="rect">
            <a:avLst/>
          </a:prstGeom>
          <a:noFill/>
        </p:spPr>
        <p:txBody>
          <a:bodyPr wrap="square">
            <a:spAutoFit/>
          </a:bodyPr>
          <a:lstStyle/>
          <a:p>
            <a:r>
              <a:rPr lang="es-EC" sz="1800" b="1" dirty="0">
                <a:effectLst/>
                <a:latin typeface="Calibri" panose="020F0502020204030204" pitchFamily="34" charset="0"/>
                <a:ea typeface="Calibri" panose="020F0502020204030204" pitchFamily="34" charset="0"/>
                <a:cs typeface="Times New Roman" panose="02020603050405020304" pitchFamily="18" charset="0"/>
              </a:rPr>
              <a:t>Reporte que muestre en un gráfico las unidades de control desde la más usada a la menos usada</a:t>
            </a:r>
            <a:r>
              <a:rPr lang="es-EC" sz="1800" dirty="0">
                <a:effectLst/>
                <a:latin typeface="Calibri" panose="020F0502020204030204" pitchFamily="34" charset="0"/>
                <a:ea typeface="Calibri" panose="020F0502020204030204" pitchFamily="34" charset="0"/>
                <a:cs typeface="Times New Roman" panose="02020603050405020304" pitchFamily="18" charset="0"/>
              </a:rPr>
              <a:t>.</a:t>
            </a:r>
            <a:endParaRPr lang="es-EC" dirty="0"/>
          </a:p>
        </p:txBody>
      </p:sp>
      <p:pic>
        <p:nvPicPr>
          <p:cNvPr id="9" name="Picture 8">
            <a:extLst>
              <a:ext uri="{FF2B5EF4-FFF2-40B4-BE49-F238E27FC236}">
                <a16:creationId xmlns:a16="http://schemas.microsoft.com/office/drawing/2014/main" id="{5BF1E868-F1C5-41FD-96CA-A749E7C5D780}"/>
              </a:ext>
            </a:extLst>
          </p:cNvPr>
          <p:cNvPicPr>
            <a:picLocks noChangeAspect="1"/>
          </p:cNvPicPr>
          <p:nvPr/>
        </p:nvPicPr>
        <p:blipFill>
          <a:blip r:embed="rId3"/>
          <a:stretch>
            <a:fillRect/>
          </a:stretch>
        </p:blipFill>
        <p:spPr>
          <a:xfrm>
            <a:off x="4528226" y="3637547"/>
            <a:ext cx="3300204" cy="23782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88673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REPORTE</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7" name="Picture 6">
            <a:extLst>
              <a:ext uri="{FF2B5EF4-FFF2-40B4-BE49-F238E27FC236}">
                <a16:creationId xmlns:a16="http://schemas.microsoft.com/office/drawing/2014/main" id="{478B48C2-9AED-4A05-8A4E-986AA77E2097}"/>
              </a:ext>
            </a:extLst>
          </p:cNvPr>
          <p:cNvPicPr>
            <a:picLocks noChangeAspect="1"/>
          </p:cNvPicPr>
          <p:nvPr/>
        </p:nvPicPr>
        <p:blipFill>
          <a:blip r:embed="rId3"/>
          <a:stretch>
            <a:fillRect/>
          </a:stretch>
        </p:blipFill>
        <p:spPr>
          <a:xfrm>
            <a:off x="7231390" y="1965936"/>
            <a:ext cx="4228461" cy="4248597"/>
          </a:xfrm>
          <a:prstGeom prst="rect">
            <a:avLst/>
          </a:prstGeom>
        </p:spPr>
      </p:pic>
      <p:pic>
        <p:nvPicPr>
          <p:cNvPr id="6" name="Picture 5">
            <a:extLst>
              <a:ext uri="{FF2B5EF4-FFF2-40B4-BE49-F238E27FC236}">
                <a16:creationId xmlns:a16="http://schemas.microsoft.com/office/drawing/2014/main" id="{EA946482-DDA1-4915-A60D-3D34649DDF58}"/>
              </a:ext>
            </a:extLst>
          </p:cNvPr>
          <p:cNvPicPr>
            <a:picLocks noChangeAspect="1"/>
          </p:cNvPicPr>
          <p:nvPr/>
        </p:nvPicPr>
        <p:blipFill>
          <a:blip r:embed="rId4"/>
          <a:stretch>
            <a:fillRect/>
          </a:stretch>
        </p:blipFill>
        <p:spPr>
          <a:xfrm>
            <a:off x="279596" y="2327427"/>
            <a:ext cx="6246332" cy="38871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4168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C4258EB3-2CE5-4C43-B104-D0AEBF9BB70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ENLACE GIT HUB</a:t>
            </a:r>
            <a:endParaRPr lang="es-ES" dirty="0">
              <a:solidFill>
                <a:schemeClr val="bg1"/>
              </a:solidFill>
            </a:endParaRPr>
          </a:p>
        </p:txBody>
      </p:sp>
      <p:sp>
        <p:nvSpPr>
          <p:cNvPr id="5" name="CuadroTexto 4">
            <a:extLst>
              <a:ext uri="{FF2B5EF4-FFF2-40B4-BE49-F238E27FC236}">
                <a16:creationId xmlns:a16="http://schemas.microsoft.com/office/drawing/2014/main" id="{DF800BF7-418C-42A6-8C10-C26E7772453D}"/>
              </a:ext>
            </a:extLst>
          </p:cNvPr>
          <p:cNvSpPr txBox="1"/>
          <p:nvPr/>
        </p:nvSpPr>
        <p:spPr>
          <a:xfrm>
            <a:off x="546466" y="2242959"/>
            <a:ext cx="8836572" cy="774507"/>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Link: </a:t>
            </a: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3"/>
              </a:rPr>
              <a:t>https://github.com/MarcoProAifr/PROYECTO-GBB-MARCOPROA-O.git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4490F730-9319-4777-8DD3-E95A3B91E153}"/>
              </a:ext>
            </a:extLst>
          </p:cNvPr>
          <p:cNvPicPr>
            <a:picLocks noChangeAspect="1"/>
          </p:cNvPicPr>
          <p:nvPr/>
        </p:nvPicPr>
        <p:blipFill>
          <a:blip r:embed="rId4"/>
          <a:stretch>
            <a:fillRect/>
          </a:stretch>
        </p:blipFill>
        <p:spPr>
          <a:xfrm>
            <a:off x="1280721" y="2702649"/>
            <a:ext cx="8718412" cy="3782818"/>
          </a:xfrm>
          <a:prstGeom prst="rect">
            <a:avLst/>
          </a:prstGeom>
        </p:spPr>
      </p:pic>
    </p:spTree>
    <p:extLst>
      <p:ext uri="{BB962C8B-B14F-4D97-AF65-F5344CB8AC3E}">
        <p14:creationId xmlns:p14="http://schemas.microsoft.com/office/powerpoint/2010/main" val="1111430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42383EE4-E8A4-4905-9435-DE773EDCE43F}"/>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AFC800AF-BACF-4218-91A5-0C32C25C2B7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CONCLUSIONES</a:t>
            </a:r>
            <a:endParaRPr lang="es-ES" dirty="0">
              <a:solidFill>
                <a:schemeClr val="bg1"/>
              </a:solidFill>
            </a:endParaRPr>
          </a:p>
        </p:txBody>
      </p:sp>
      <p:sp>
        <p:nvSpPr>
          <p:cNvPr id="4" name="CuadroTexto 3">
            <a:extLst>
              <a:ext uri="{FF2B5EF4-FFF2-40B4-BE49-F238E27FC236}">
                <a16:creationId xmlns:a16="http://schemas.microsoft.com/office/drawing/2014/main" id="{56FB6F59-CE00-4573-ADBC-6EE988C29DC3}"/>
              </a:ext>
            </a:extLst>
          </p:cNvPr>
          <p:cNvSpPr txBox="1"/>
          <p:nvPr/>
        </p:nvSpPr>
        <p:spPr>
          <a:xfrm>
            <a:off x="741034" y="1952346"/>
            <a:ext cx="10709931" cy="2585323"/>
          </a:xfrm>
          <a:prstGeom prst="rect">
            <a:avLst/>
          </a:prstGeom>
          <a:noFill/>
        </p:spPr>
        <p:txBody>
          <a:bodyPr wrap="square" rtlCol="0">
            <a:spAutoFit/>
          </a:bodyPr>
          <a:lstStyle/>
          <a:p>
            <a:pPr marL="285750" indent="-285750">
              <a:buFont typeface="Arial" panose="020B0604020202020204" pitchFamily="34" charset="0"/>
              <a:buChar char="•"/>
            </a:pPr>
            <a:r>
              <a:rPr lang="es-EC" dirty="0"/>
              <a:t>Realizando este trabajo se han podido reforzar los conocimientos aprendidos en la materia “Análisis y Diseño de Base de Datos”. Al igual que se ponen a prueba los aprendidos en “Gestión de Base de Datos”.</a:t>
            </a:r>
          </a:p>
          <a:p>
            <a:pPr marL="285750" indent="-285750">
              <a:buFont typeface="Arial" panose="020B0604020202020204" pitchFamily="34" charset="0"/>
              <a:buChar char="•"/>
            </a:pPr>
            <a:r>
              <a:rPr lang="es-EC" dirty="0"/>
              <a:t>Gracias a los </a:t>
            </a:r>
            <a:r>
              <a:rPr lang="es-EC" dirty="0" err="1"/>
              <a:t>triggers</a:t>
            </a:r>
            <a:r>
              <a:rPr lang="es-EC" dirty="0"/>
              <a:t>, cursores y procedimientos almacenados podemos automatizar procesos desde la propia base de datos ayudando a la consistencia de las reglas de negocio independientes al software que se maneje.</a:t>
            </a:r>
          </a:p>
          <a:p>
            <a:pPr marL="285750" indent="-285750">
              <a:buFont typeface="Arial" panose="020B0604020202020204" pitchFamily="34" charset="0"/>
              <a:buChar char="•"/>
            </a:pPr>
            <a:r>
              <a:rPr lang="es-EC" dirty="0"/>
              <a:t>Siempre que la base de datos esté bien diseñada, hacer consultas resultará más fácil.</a:t>
            </a:r>
          </a:p>
          <a:p>
            <a:pPr marL="285750" indent="-285750">
              <a:buFont typeface="Arial" panose="020B0604020202020204" pitchFamily="34" charset="0"/>
              <a:buChar char="•"/>
            </a:pPr>
            <a:r>
              <a:rPr lang="es-EC" dirty="0"/>
              <a:t>A criterio personal, se desarrollo una estructura de base de datos robusta sin embargo hay mucho por mejorar.</a:t>
            </a:r>
          </a:p>
          <a:p>
            <a:pPr marL="285750" indent="-285750">
              <a:buFont typeface="Arial" panose="020B0604020202020204" pitchFamily="34" charset="0"/>
              <a:buChar char="•"/>
            </a:pPr>
            <a:r>
              <a:rPr lang="es-EC" dirty="0"/>
              <a:t>La base de datos es el pilar fundamental de todo sistema y si se construye de manera adecuada generará resultados positivos</a:t>
            </a:r>
          </a:p>
        </p:txBody>
      </p:sp>
    </p:spTree>
    <p:extLst>
      <p:ext uri="{BB962C8B-B14F-4D97-AF65-F5344CB8AC3E}">
        <p14:creationId xmlns:p14="http://schemas.microsoft.com/office/powerpoint/2010/main" val="367109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r>
              <a:rPr lang="es-ES" sz="2400" dirty="0">
                <a:cs typeface="Calibri"/>
                <a:hlinkClick r:id="rId2" action="ppaction://hlinksldjump"/>
              </a:rPr>
              <a:t>Universo del discurso</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Modelo Lógico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Consulta 1</a:t>
            </a:r>
            <a:endParaRPr lang="es-MX" sz="2400" dirty="0">
              <a:cs typeface="Calibri"/>
              <a:hlinkClick r:id="rId5" action="ppaction://hlinksldjump"/>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Consulta 2</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Consulta 3</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Consulta 4</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err="1">
                <a:cs typeface="Calibri"/>
                <a:hlinkClick r:id="rId8" action="ppaction://hlinksldjump"/>
              </a:rPr>
              <a:t>Trigger</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9" action="ppaction://hlinksldjump"/>
              </a:rPr>
              <a:t>Cursor</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err="1">
                <a:cs typeface="Calibri"/>
                <a:hlinkClick r:id="rId10" action="ppaction://hlinksldjump"/>
              </a:rPr>
              <a:t>Stored</a:t>
            </a:r>
            <a:r>
              <a:rPr lang="es-MX" sz="2400" dirty="0">
                <a:cs typeface="Calibri"/>
                <a:hlinkClick r:id="rId10" action="ppaction://hlinksldjump"/>
              </a:rPr>
              <a:t> </a:t>
            </a:r>
            <a:r>
              <a:rPr lang="es-MX" sz="2400" dirty="0" err="1">
                <a:cs typeface="Calibri"/>
                <a:hlinkClick r:id="rId10" action="ppaction://hlinksldjump"/>
              </a:rPr>
              <a:t>Procedure</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1" action="ppaction://hlinksldjump"/>
              </a:rPr>
              <a:t>Reporte</a:t>
            </a:r>
            <a:endParaRPr lang="es-MX" sz="2400" dirty="0">
              <a:cs typeface="Calibri"/>
              <a:hlinkClick r:id="rId12" action="ppaction://hlinksldjump"/>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2" action="ppaction://hlinksldjump"/>
              </a:rPr>
              <a:t>Enlace GIT HUB</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3" action="ppaction://hlinksldjump"/>
              </a:rPr>
              <a:t>Conclusiones</a:t>
            </a: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MX"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424543" y="1388303"/>
            <a:ext cx="11210925" cy="5355312"/>
          </a:xfrm>
          <a:prstGeom prst="rect">
            <a:avLst/>
          </a:prstGeom>
          <a:noFill/>
        </p:spPr>
        <p:txBody>
          <a:bodyPr wrap="square" rtlCol="0">
            <a:spAutoFit/>
          </a:bodyPr>
          <a:lstStyle/>
          <a:p>
            <a:r>
              <a:rPr lang="es-ES" dirty="0"/>
              <a:t>El departamento de migración de Ecuador desea tener un sistema de gestión de las personas extrajeras que ingresan al país, para esto se desea desarrollar un modelo de datos que cumpla con lo siguiente, agregue campos o tablas según su análisis lo requiera siempre y cuando justifique su criterio. </a:t>
            </a:r>
          </a:p>
          <a:p>
            <a:endParaRPr lang="es-ES" dirty="0"/>
          </a:p>
          <a:p>
            <a:r>
              <a:rPr lang="es-ES" dirty="0"/>
              <a:t>El departamento de migración busca registrar los datos personales de los inmigrantes tales como pasaporte, nombre y apellidos, fecha de nacimiento, nacionalidad, documento nacional de identidad, en caso de menores de edad se registra la partida de nacimiento, identidad de género, profesión. </a:t>
            </a:r>
          </a:p>
          <a:p>
            <a:endParaRPr lang="es-ES" dirty="0"/>
          </a:p>
          <a:p>
            <a:r>
              <a:rPr lang="es-ES" dirty="0"/>
              <a:t>El objetivo principal es brindar soporte para las personas que ingresan y para eso es importante saber los motivos de su salida, el objetivo del arribo al país, situación económica (clase media, alta o baja), dependiendo de las condiciones socioeconómicas en las que se encuentre el ciudadano extranjero se incluirá su ficha en una tabla de ayuda social. </a:t>
            </a:r>
          </a:p>
          <a:p>
            <a:endParaRPr lang="es-ES" dirty="0"/>
          </a:p>
          <a:p>
            <a:r>
              <a:rPr lang="es-ES" dirty="0"/>
              <a:t>Sobre el arribo se necesita saber los medios por los que los visitantes han accedido al país, fecha en la que se produjo el ingreso y fecha en la que se produjo la salida, la unidad de control (aeropuerto, frontera o puerto), así como la ciudad de residencia actual, tiempo de estadía. </a:t>
            </a:r>
          </a:p>
          <a:p>
            <a:endParaRPr lang="es-ES" dirty="0"/>
          </a:p>
          <a:p>
            <a:r>
              <a:rPr lang="es-ES" dirty="0"/>
              <a:t>Para realizar este proceso los ciudadanos extranjeros deben de acercarse a las oficinas de migración más cercana dispuestas alrededor del país, cada departamento cuenta con un jefe de personal que será el encargado de supervisar y verificar la información brindada por los extranjeros.</a:t>
            </a:r>
          </a:p>
        </p:txBody>
      </p:sp>
    </p:spTree>
    <p:extLst>
      <p:ext uri="{BB962C8B-B14F-4D97-AF65-F5344CB8AC3E}">
        <p14:creationId xmlns:p14="http://schemas.microsoft.com/office/powerpoint/2010/main" val="351775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Lógico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Picture 3">
            <a:extLst>
              <a:ext uri="{FF2B5EF4-FFF2-40B4-BE49-F238E27FC236}">
                <a16:creationId xmlns:a16="http://schemas.microsoft.com/office/drawing/2014/main" id="{4E69CF86-8892-46F1-9A2C-DB72D35B87E1}"/>
              </a:ext>
            </a:extLst>
          </p:cNvPr>
          <p:cNvPicPr>
            <a:picLocks noChangeAspect="1"/>
          </p:cNvPicPr>
          <p:nvPr/>
        </p:nvPicPr>
        <p:blipFill>
          <a:blip r:embed="rId3"/>
          <a:stretch>
            <a:fillRect/>
          </a:stretch>
        </p:blipFill>
        <p:spPr>
          <a:xfrm>
            <a:off x="1072062" y="1506061"/>
            <a:ext cx="10179864" cy="4708472"/>
          </a:xfrm>
          <a:prstGeom prst="rect">
            <a:avLst/>
          </a:prstGeom>
        </p:spPr>
      </p:pic>
    </p:spTree>
    <p:extLst>
      <p:ext uri="{BB962C8B-B14F-4D97-AF65-F5344CB8AC3E}">
        <p14:creationId xmlns:p14="http://schemas.microsoft.com/office/powerpoint/2010/main" val="54914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06771EEA-608F-4F62-98EA-90894414697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067ADA5E-84A7-48A1-B7AA-5D2BF5E4E8F5}"/>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1</a:t>
            </a:r>
            <a:endParaRPr lang="es-ES" dirty="0">
              <a:solidFill>
                <a:schemeClr val="bg1"/>
              </a:solidFill>
            </a:endParaRPr>
          </a:p>
        </p:txBody>
      </p:sp>
      <p:sp>
        <p:nvSpPr>
          <p:cNvPr id="5" name="CuadroTexto 4">
            <a:extLst>
              <a:ext uri="{FF2B5EF4-FFF2-40B4-BE49-F238E27FC236}">
                <a16:creationId xmlns:a16="http://schemas.microsoft.com/office/drawing/2014/main" id="{AD5A0ADC-4B1D-EB86-7ED7-F2C5A5403BA4}"/>
              </a:ext>
            </a:extLst>
          </p:cNvPr>
          <p:cNvSpPr txBox="1"/>
          <p:nvPr/>
        </p:nvSpPr>
        <p:spPr>
          <a:xfrm>
            <a:off x="670231" y="2496468"/>
            <a:ext cx="10789620" cy="2246769"/>
          </a:xfrm>
          <a:prstGeom prst="rect">
            <a:avLst/>
          </a:prstGeom>
          <a:noFill/>
        </p:spPr>
        <p:txBody>
          <a:bodyPr wrap="square" rtlCol="0">
            <a:spAutoFit/>
          </a:bodyPr>
          <a:lstStyle/>
          <a:p>
            <a:r>
              <a:rPr lang="es-ES" sz="1400" dirty="0" err="1"/>
              <a:t>select</a:t>
            </a:r>
            <a:r>
              <a:rPr lang="es-ES" sz="1400" dirty="0"/>
              <a:t> </a:t>
            </a:r>
            <a:r>
              <a:rPr lang="es-ES" sz="1400" dirty="0" err="1"/>
              <a:t>inmigrante.nombre_inmigrante</a:t>
            </a:r>
            <a:r>
              <a:rPr lang="es-ES" sz="1400" dirty="0"/>
              <a:t>,</a:t>
            </a:r>
          </a:p>
          <a:p>
            <a:r>
              <a:rPr lang="es-ES" sz="1400" dirty="0"/>
              <a:t>	</a:t>
            </a:r>
            <a:r>
              <a:rPr lang="es-ES" sz="1400" dirty="0" err="1"/>
              <a:t>inmigrante.apellido_inmigrante</a:t>
            </a:r>
            <a:r>
              <a:rPr lang="es-ES" sz="1400" dirty="0"/>
              <a:t>,</a:t>
            </a:r>
          </a:p>
          <a:p>
            <a:r>
              <a:rPr lang="es-ES" sz="1400" dirty="0"/>
              <a:t>	</a:t>
            </a:r>
            <a:r>
              <a:rPr lang="es-ES" sz="1400" dirty="0" err="1"/>
              <a:t>inmigrante.numero_pasaporte</a:t>
            </a:r>
            <a:r>
              <a:rPr lang="es-ES" sz="1400" dirty="0"/>
              <a:t>,</a:t>
            </a:r>
          </a:p>
          <a:p>
            <a:r>
              <a:rPr lang="es-ES" sz="1400" dirty="0"/>
              <a:t>	</a:t>
            </a:r>
            <a:r>
              <a:rPr lang="es-ES" sz="1400" dirty="0" err="1"/>
              <a:t>count</a:t>
            </a:r>
            <a:r>
              <a:rPr lang="es-ES" sz="1400" dirty="0"/>
              <a:t>(</a:t>
            </a:r>
            <a:r>
              <a:rPr lang="es-ES" sz="1400" dirty="0" err="1"/>
              <a:t>ingreso.id_inmigrante</a:t>
            </a:r>
            <a:r>
              <a:rPr lang="es-ES" sz="1400" dirty="0"/>
              <a:t>) as ingresos</a:t>
            </a:r>
          </a:p>
          <a:p>
            <a:r>
              <a:rPr lang="es-ES" sz="1400" dirty="0" err="1"/>
              <a:t>from</a:t>
            </a:r>
            <a:r>
              <a:rPr lang="es-ES" sz="1400" dirty="0"/>
              <a:t> ingreso</a:t>
            </a:r>
          </a:p>
          <a:p>
            <a:r>
              <a:rPr lang="es-ES" sz="1400" dirty="0" err="1"/>
              <a:t>inner</a:t>
            </a:r>
            <a:r>
              <a:rPr lang="es-ES" sz="1400" dirty="0"/>
              <a:t> </a:t>
            </a:r>
            <a:r>
              <a:rPr lang="es-ES" sz="1400" dirty="0" err="1"/>
              <a:t>join</a:t>
            </a:r>
            <a:r>
              <a:rPr lang="es-ES" sz="1400" dirty="0"/>
              <a:t> inmigrante </a:t>
            </a:r>
            <a:r>
              <a:rPr lang="es-ES" sz="1400" dirty="0" err="1"/>
              <a:t>on</a:t>
            </a:r>
            <a:r>
              <a:rPr lang="es-ES" sz="1400" dirty="0"/>
              <a:t> </a:t>
            </a:r>
            <a:r>
              <a:rPr lang="es-ES" sz="1400" dirty="0" err="1"/>
              <a:t>ingreso.id_inmigrante</a:t>
            </a:r>
            <a:r>
              <a:rPr lang="es-ES" sz="1400" dirty="0"/>
              <a:t> = </a:t>
            </a:r>
            <a:r>
              <a:rPr lang="es-ES" sz="1400" dirty="0" err="1"/>
              <a:t>inmigrante.id_inmigrante</a:t>
            </a:r>
            <a:endParaRPr lang="es-ES" sz="1400" dirty="0"/>
          </a:p>
          <a:p>
            <a:r>
              <a:rPr lang="es-ES" sz="1400" dirty="0" err="1"/>
              <a:t>group</a:t>
            </a:r>
            <a:r>
              <a:rPr lang="es-ES" sz="1400" dirty="0"/>
              <a:t> </a:t>
            </a:r>
            <a:r>
              <a:rPr lang="es-ES" sz="1400" dirty="0" err="1"/>
              <a:t>by</a:t>
            </a:r>
            <a:r>
              <a:rPr lang="es-ES" sz="1400" dirty="0"/>
              <a:t> </a:t>
            </a:r>
            <a:r>
              <a:rPr lang="es-ES" sz="1400" dirty="0" err="1"/>
              <a:t>inmigrante.nombre_inmigrante</a:t>
            </a:r>
            <a:r>
              <a:rPr lang="es-ES" sz="1400" dirty="0"/>
              <a:t>,</a:t>
            </a:r>
          </a:p>
          <a:p>
            <a:r>
              <a:rPr lang="es-ES" sz="1400" dirty="0"/>
              <a:t>	</a:t>
            </a:r>
            <a:r>
              <a:rPr lang="es-ES" sz="1400" dirty="0" err="1"/>
              <a:t>inmigrante.apellido_inmigrante</a:t>
            </a:r>
            <a:r>
              <a:rPr lang="es-ES" sz="1400" dirty="0"/>
              <a:t>,</a:t>
            </a:r>
          </a:p>
          <a:p>
            <a:r>
              <a:rPr lang="es-ES" sz="1400" dirty="0"/>
              <a:t>	</a:t>
            </a:r>
            <a:r>
              <a:rPr lang="es-ES" sz="1400" dirty="0" err="1"/>
              <a:t>inmigrante.numero_pasaporte</a:t>
            </a:r>
            <a:endParaRPr lang="es-ES" sz="1400" dirty="0"/>
          </a:p>
          <a:p>
            <a:r>
              <a:rPr lang="es-ES" sz="1400" dirty="0" err="1"/>
              <a:t>order</a:t>
            </a:r>
            <a:r>
              <a:rPr lang="es-ES" sz="1400" dirty="0"/>
              <a:t> </a:t>
            </a:r>
            <a:r>
              <a:rPr lang="es-ES" sz="1400" dirty="0" err="1"/>
              <a:t>by</a:t>
            </a:r>
            <a:r>
              <a:rPr lang="es-ES" sz="1400" dirty="0"/>
              <a:t> ingresos </a:t>
            </a:r>
            <a:r>
              <a:rPr lang="es-ES" sz="1400" dirty="0" err="1"/>
              <a:t>desc</a:t>
            </a:r>
            <a:endParaRPr lang="es-ES" sz="1400" dirty="0"/>
          </a:p>
        </p:txBody>
      </p:sp>
      <p:sp>
        <p:nvSpPr>
          <p:cNvPr id="7" name="TextBox 6">
            <a:extLst>
              <a:ext uri="{FF2B5EF4-FFF2-40B4-BE49-F238E27FC236}">
                <a16:creationId xmlns:a16="http://schemas.microsoft.com/office/drawing/2014/main" id="{D4C99367-A386-4DAA-8AE1-7BC8522FB786}"/>
              </a:ext>
            </a:extLst>
          </p:cNvPr>
          <p:cNvSpPr txBox="1"/>
          <p:nvPr/>
        </p:nvSpPr>
        <p:spPr>
          <a:xfrm>
            <a:off x="760288" y="1519212"/>
            <a:ext cx="6102848" cy="369332"/>
          </a:xfrm>
          <a:prstGeom prst="rect">
            <a:avLst/>
          </a:prstGeom>
          <a:noFill/>
        </p:spPr>
        <p:txBody>
          <a:bodyPr wrap="square">
            <a:spAutoFit/>
          </a:bodyPr>
          <a:lstStyle/>
          <a:p>
            <a:r>
              <a:rPr lang="es-EC" sz="1800" b="1" dirty="0">
                <a:effectLst/>
                <a:latin typeface="Calibri" panose="020F0502020204030204" pitchFamily="34" charset="0"/>
                <a:ea typeface="Calibri" panose="020F0502020204030204" pitchFamily="34" charset="0"/>
                <a:cs typeface="Times New Roman" panose="02020603050405020304" pitchFamily="18" charset="0"/>
              </a:rPr>
              <a:t>HISTORICO DE INGERSOS POR PERSONA DE MAYOR A MENOR</a:t>
            </a:r>
            <a:endParaRPr lang="es-EC" b="1" dirty="0"/>
          </a:p>
        </p:txBody>
      </p:sp>
      <p:pic>
        <p:nvPicPr>
          <p:cNvPr id="9" name="Picture 8">
            <a:extLst>
              <a:ext uri="{FF2B5EF4-FFF2-40B4-BE49-F238E27FC236}">
                <a16:creationId xmlns:a16="http://schemas.microsoft.com/office/drawing/2014/main" id="{07F26B02-9A57-45F0-AA9D-462383C5E6D0}"/>
              </a:ext>
            </a:extLst>
          </p:cNvPr>
          <p:cNvPicPr>
            <a:picLocks noChangeAspect="1"/>
          </p:cNvPicPr>
          <p:nvPr/>
        </p:nvPicPr>
        <p:blipFill>
          <a:blip r:embed="rId3"/>
          <a:stretch>
            <a:fillRect/>
          </a:stretch>
        </p:blipFill>
        <p:spPr>
          <a:xfrm>
            <a:off x="6152171" y="2146434"/>
            <a:ext cx="6039829" cy="38973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73109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CONSULTA 2</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5EF59711-9A54-99ED-36CF-46ED1E24807F}"/>
              </a:ext>
            </a:extLst>
          </p:cNvPr>
          <p:cNvSpPr txBox="1"/>
          <p:nvPr/>
        </p:nvSpPr>
        <p:spPr>
          <a:xfrm>
            <a:off x="2941037" y="2259449"/>
            <a:ext cx="6747058" cy="1169551"/>
          </a:xfrm>
          <a:prstGeom prst="rect">
            <a:avLst/>
          </a:prstGeom>
          <a:noFill/>
        </p:spPr>
        <p:txBody>
          <a:bodyPr wrap="square" rtlCol="0">
            <a:spAutoFit/>
          </a:bodyPr>
          <a:lstStyle/>
          <a:p>
            <a:r>
              <a:rPr lang="es-ES" sz="1400" dirty="0" err="1"/>
              <a:t>select</a:t>
            </a:r>
            <a:r>
              <a:rPr lang="es-ES" sz="1400" dirty="0"/>
              <a:t> </a:t>
            </a:r>
            <a:r>
              <a:rPr lang="es-ES" sz="1400" dirty="0" err="1"/>
              <a:t>inmigrante.nombre_inmigrante</a:t>
            </a:r>
            <a:r>
              <a:rPr lang="es-ES" sz="1400" dirty="0"/>
              <a:t>, </a:t>
            </a:r>
            <a:r>
              <a:rPr lang="es-ES" sz="1400" dirty="0" err="1"/>
              <a:t>inmigrante.apellido_inmigrante</a:t>
            </a:r>
            <a:r>
              <a:rPr lang="es-ES" sz="1400" dirty="0"/>
              <a:t>, </a:t>
            </a:r>
            <a:r>
              <a:rPr lang="es-ES" sz="1400" dirty="0" err="1"/>
              <a:t>ficha_extranjero.objetivo_arribo</a:t>
            </a:r>
            <a:r>
              <a:rPr lang="es-ES" sz="1400" dirty="0"/>
              <a:t>, </a:t>
            </a:r>
            <a:r>
              <a:rPr lang="es-ES" sz="1400" dirty="0" err="1"/>
              <a:t>inmigrante.pais_origen</a:t>
            </a:r>
            <a:endParaRPr lang="es-ES" sz="1400" dirty="0"/>
          </a:p>
          <a:p>
            <a:r>
              <a:rPr lang="es-ES" sz="1400" dirty="0" err="1"/>
              <a:t>from</a:t>
            </a:r>
            <a:r>
              <a:rPr lang="es-ES" sz="1400" dirty="0"/>
              <a:t> </a:t>
            </a:r>
            <a:r>
              <a:rPr lang="es-ES" sz="1400" dirty="0" err="1"/>
              <a:t>ficha_extranjero</a:t>
            </a:r>
            <a:endParaRPr lang="es-ES" sz="1400" dirty="0"/>
          </a:p>
          <a:p>
            <a:r>
              <a:rPr lang="es-ES" sz="1400" dirty="0" err="1"/>
              <a:t>inner</a:t>
            </a:r>
            <a:r>
              <a:rPr lang="es-ES" sz="1400" dirty="0"/>
              <a:t> </a:t>
            </a:r>
            <a:r>
              <a:rPr lang="es-ES" sz="1400" dirty="0" err="1"/>
              <a:t>join</a:t>
            </a:r>
            <a:r>
              <a:rPr lang="es-ES" sz="1400" dirty="0"/>
              <a:t> inmigrante </a:t>
            </a:r>
            <a:r>
              <a:rPr lang="es-ES" sz="1400" dirty="0" err="1"/>
              <a:t>on</a:t>
            </a:r>
            <a:r>
              <a:rPr lang="es-ES" sz="1400" dirty="0"/>
              <a:t> </a:t>
            </a:r>
            <a:r>
              <a:rPr lang="es-ES" sz="1400" dirty="0" err="1"/>
              <a:t>ficha_extranjero.id_inmigrante</a:t>
            </a:r>
            <a:r>
              <a:rPr lang="es-ES" sz="1400" dirty="0"/>
              <a:t> = </a:t>
            </a:r>
            <a:r>
              <a:rPr lang="es-ES" sz="1400" dirty="0" err="1"/>
              <a:t>inmigrante.id_inmigrante</a:t>
            </a:r>
            <a:endParaRPr lang="es-ES" sz="1400" dirty="0"/>
          </a:p>
          <a:p>
            <a:r>
              <a:rPr lang="es-ES" sz="1400" dirty="0" err="1"/>
              <a:t>order</a:t>
            </a:r>
            <a:r>
              <a:rPr lang="es-ES" sz="1400" dirty="0"/>
              <a:t> </a:t>
            </a:r>
            <a:r>
              <a:rPr lang="es-ES" sz="1400" dirty="0" err="1"/>
              <a:t>by</a:t>
            </a:r>
            <a:r>
              <a:rPr lang="es-ES" sz="1400" dirty="0"/>
              <a:t> </a:t>
            </a:r>
            <a:r>
              <a:rPr lang="es-ES" sz="1400" dirty="0" err="1"/>
              <a:t>ficha_extranjero.objetivo_arribo</a:t>
            </a:r>
            <a:endParaRPr lang="es-ES" sz="1400" dirty="0"/>
          </a:p>
        </p:txBody>
      </p:sp>
      <p:pic>
        <p:nvPicPr>
          <p:cNvPr id="7" name="Picture 6">
            <a:extLst>
              <a:ext uri="{FF2B5EF4-FFF2-40B4-BE49-F238E27FC236}">
                <a16:creationId xmlns:a16="http://schemas.microsoft.com/office/drawing/2014/main" id="{6087FDB6-1C4A-4065-A81B-763CF6E0CE8B}"/>
              </a:ext>
            </a:extLst>
          </p:cNvPr>
          <p:cNvPicPr>
            <a:picLocks noChangeAspect="1"/>
          </p:cNvPicPr>
          <p:nvPr/>
        </p:nvPicPr>
        <p:blipFill>
          <a:blip r:embed="rId3"/>
          <a:stretch>
            <a:fillRect/>
          </a:stretch>
        </p:blipFill>
        <p:spPr>
          <a:xfrm>
            <a:off x="2941037" y="3649584"/>
            <a:ext cx="6309925" cy="2556664"/>
          </a:xfrm>
          <a:prstGeom prst="rect">
            <a:avLst/>
          </a:prstGeom>
        </p:spPr>
      </p:pic>
      <p:sp>
        <p:nvSpPr>
          <p:cNvPr id="8" name="TextBox 7">
            <a:extLst>
              <a:ext uri="{FF2B5EF4-FFF2-40B4-BE49-F238E27FC236}">
                <a16:creationId xmlns:a16="http://schemas.microsoft.com/office/drawing/2014/main" id="{25887CCE-1708-47B7-A8D1-F698F87E423C}"/>
              </a:ext>
            </a:extLst>
          </p:cNvPr>
          <p:cNvSpPr txBox="1"/>
          <p:nvPr/>
        </p:nvSpPr>
        <p:spPr>
          <a:xfrm>
            <a:off x="2941037" y="1516789"/>
            <a:ext cx="6102848" cy="375552"/>
          </a:xfrm>
          <a:prstGeom prst="rect">
            <a:avLst/>
          </a:prstGeom>
          <a:noFill/>
        </p:spPr>
        <p:txBody>
          <a:bodyPr wrap="square">
            <a:spAutoFit/>
          </a:bodyPr>
          <a:lstStyle/>
          <a:p>
            <a:pPr>
              <a:lnSpc>
                <a:spcPct val="107000"/>
              </a:lnSpc>
              <a:spcAft>
                <a:spcPts val="800"/>
              </a:spcAft>
            </a:pPr>
            <a:r>
              <a:rPr lang="es-EC" sz="1800" b="1" dirty="0">
                <a:effectLst/>
                <a:latin typeface="Calibri" panose="020F0502020204030204" pitchFamily="34" charset="0"/>
                <a:ea typeface="Calibri" panose="020F0502020204030204" pitchFamily="34" charset="0"/>
                <a:cs typeface="Times New Roman" panose="02020603050405020304" pitchFamily="18" charset="0"/>
              </a:rPr>
              <a:t>LISTADO DE OBJETIVOS DE ARRIBO AL PAIS MAS COMUNES</a:t>
            </a:r>
          </a:p>
        </p:txBody>
      </p:sp>
    </p:spTree>
    <p:extLst>
      <p:ext uri="{BB962C8B-B14F-4D97-AF65-F5344CB8AC3E}">
        <p14:creationId xmlns:p14="http://schemas.microsoft.com/office/powerpoint/2010/main" val="425788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CONSULTA 3</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7CAA7FF0-B301-A2A1-C7E8-33EC6C5F5322}"/>
              </a:ext>
            </a:extLst>
          </p:cNvPr>
          <p:cNvSpPr txBox="1"/>
          <p:nvPr/>
        </p:nvSpPr>
        <p:spPr>
          <a:xfrm>
            <a:off x="662151" y="2837127"/>
            <a:ext cx="5668311" cy="1875578"/>
          </a:xfrm>
          <a:prstGeom prst="rect">
            <a:avLst/>
          </a:prstGeom>
          <a:noFill/>
        </p:spPr>
        <p:txBody>
          <a:bodyPr wrap="square" rtlCol="0">
            <a:spAutoFit/>
          </a:bodyPr>
          <a:lstStyle/>
          <a:p>
            <a:pPr lvl="0" algn="just">
              <a:lnSpc>
                <a:spcPct val="107000"/>
              </a:lnSpc>
              <a:spcAft>
                <a:spcPts val="800"/>
              </a:spcAft>
            </a:pPr>
            <a:r>
              <a:rPr lang="es-ES" sz="1400" dirty="0" err="1">
                <a:effectLst/>
                <a:ea typeface="Calibri" panose="020F0502020204030204" pitchFamily="34" charset="0"/>
                <a:cs typeface="Times New Roman" panose="02020603050405020304" pitchFamily="18" charset="0"/>
              </a:rPr>
              <a:t>select</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extract</a:t>
            </a:r>
            <a:r>
              <a:rPr lang="es-ES" sz="1400" dirty="0">
                <a:effectLst/>
                <a:ea typeface="Calibri" panose="020F0502020204030204" pitchFamily="34" charset="0"/>
                <a:cs typeface="Times New Roman" panose="02020603050405020304" pitchFamily="18" charset="0"/>
              </a:rPr>
              <a:t>(</a:t>
            </a:r>
            <a:r>
              <a:rPr lang="es-ES" sz="1400" dirty="0" err="1">
                <a:effectLst/>
                <a:ea typeface="Calibri" panose="020F0502020204030204" pitchFamily="34" charset="0"/>
                <a:cs typeface="Times New Roman" panose="02020603050405020304" pitchFamily="18" charset="0"/>
              </a:rPr>
              <a:t>year</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from</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fecha_ingreso</a:t>
            </a:r>
            <a:r>
              <a:rPr lang="es-ES" sz="1400" dirty="0">
                <a:effectLst/>
                <a:ea typeface="Calibri" panose="020F0502020204030204" pitchFamily="34" charset="0"/>
                <a:cs typeface="Times New Roman" panose="02020603050405020304" pitchFamily="18" charset="0"/>
              </a:rPr>
              <a:t>) as ano,</a:t>
            </a:r>
          </a:p>
          <a:p>
            <a:pPr lvl="0" algn="just">
              <a:lnSpc>
                <a:spcPct val="107000"/>
              </a:lnSpc>
              <a:spcAft>
                <a:spcPts val="800"/>
              </a:spcAft>
            </a:pP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count</a:t>
            </a:r>
            <a:r>
              <a:rPr lang="es-ES" sz="1400" dirty="0">
                <a:effectLst/>
                <a:ea typeface="Calibri" panose="020F0502020204030204" pitchFamily="34" charset="0"/>
                <a:cs typeface="Times New Roman" panose="02020603050405020304" pitchFamily="18" charset="0"/>
              </a:rPr>
              <a:t>(</a:t>
            </a:r>
            <a:r>
              <a:rPr lang="es-ES" sz="1400" dirty="0" err="1">
                <a:effectLst/>
                <a:ea typeface="Calibri" panose="020F0502020204030204" pitchFamily="34" charset="0"/>
                <a:cs typeface="Times New Roman" panose="02020603050405020304" pitchFamily="18" charset="0"/>
              </a:rPr>
              <a:t>inmigrante.profesion</a:t>
            </a:r>
            <a:r>
              <a:rPr lang="es-ES" sz="1400" dirty="0">
                <a:effectLst/>
                <a:ea typeface="Calibri" panose="020F0502020204030204" pitchFamily="34" charset="0"/>
                <a:cs typeface="Times New Roman" panose="02020603050405020304" pitchFamily="18" charset="0"/>
              </a:rPr>
              <a:t>) as </a:t>
            </a:r>
            <a:r>
              <a:rPr lang="es-ES" sz="1400" dirty="0" err="1">
                <a:effectLst/>
                <a:ea typeface="Calibri" panose="020F0502020204030204" pitchFamily="34" charset="0"/>
                <a:cs typeface="Times New Roman" panose="02020603050405020304" pitchFamily="18" charset="0"/>
              </a:rPr>
              <a:t>personas_que_migraron</a:t>
            </a:r>
            <a:endParaRPr lang="es-ES" sz="1400" dirty="0">
              <a:effectLst/>
              <a:ea typeface="Calibri" panose="020F0502020204030204" pitchFamily="34" charset="0"/>
              <a:cs typeface="Times New Roman" panose="02020603050405020304" pitchFamily="18" charset="0"/>
            </a:endParaRPr>
          </a:p>
          <a:p>
            <a:pPr lvl="0" algn="just">
              <a:lnSpc>
                <a:spcPct val="107000"/>
              </a:lnSpc>
              <a:spcAft>
                <a:spcPts val="800"/>
              </a:spcAft>
            </a:pP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from</a:t>
            </a:r>
            <a:r>
              <a:rPr lang="es-ES" sz="1400" dirty="0">
                <a:effectLst/>
                <a:ea typeface="Calibri" panose="020F0502020204030204" pitchFamily="34" charset="0"/>
                <a:cs typeface="Times New Roman" panose="02020603050405020304" pitchFamily="18" charset="0"/>
              </a:rPr>
              <a:t> ingreso</a:t>
            </a:r>
          </a:p>
          <a:p>
            <a:pPr lvl="0" algn="just">
              <a:lnSpc>
                <a:spcPct val="107000"/>
              </a:lnSpc>
              <a:spcAft>
                <a:spcPts val="800"/>
              </a:spcAft>
            </a:pP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inner</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join</a:t>
            </a:r>
            <a:r>
              <a:rPr lang="es-ES" sz="1400" dirty="0">
                <a:effectLst/>
                <a:ea typeface="Calibri" panose="020F0502020204030204" pitchFamily="34" charset="0"/>
                <a:cs typeface="Times New Roman" panose="02020603050405020304" pitchFamily="18" charset="0"/>
              </a:rPr>
              <a:t> inmigrante </a:t>
            </a:r>
            <a:r>
              <a:rPr lang="es-ES" sz="1400" dirty="0" err="1">
                <a:effectLst/>
                <a:ea typeface="Calibri" panose="020F0502020204030204" pitchFamily="34" charset="0"/>
                <a:cs typeface="Times New Roman" panose="02020603050405020304" pitchFamily="18" charset="0"/>
              </a:rPr>
              <a:t>on</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ingreso.id_inmigrante</a:t>
            </a:r>
            <a:r>
              <a:rPr lang="es-ES" sz="1400" dirty="0">
                <a:effectLst/>
                <a:ea typeface="Calibri" panose="020F0502020204030204" pitchFamily="34" charset="0"/>
                <a:cs typeface="Times New Roman" panose="02020603050405020304" pitchFamily="18" charset="0"/>
              </a:rPr>
              <a:t> = </a:t>
            </a:r>
            <a:r>
              <a:rPr lang="es-ES" sz="1400" dirty="0" err="1">
                <a:effectLst/>
                <a:ea typeface="Calibri" panose="020F0502020204030204" pitchFamily="34" charset="0"/>
                <a:cs typeface="Times New Roman" panose="02020603050405020304" pitchFamily="18" charset="0"/>
              </a:rPr>
              <a:t>inmigrante.id_inmigrante</a:t>
            </a:r>
            <a:endParaRPr lang="es-ES" sz="1400" dirty="0">
              <a:effectLst/>
              <a:ea typeface="Calibri" panose="020F0502020204030204" pitchFamily="34" charset="0"/>
              <a:cs typeface="Times New Roman" panose="02020603050405020304" pitchFamily="18" charset="0"/>
            </a:endParaRPr>
          </a:p>
          <a:p>
            <a:pPr lvl="0" algn="just">
              <a:lnSpc>
                <a:spcPct val="107000"/>
              </a:lnSpc>
              <a:spcAft>
                <a:spcPts val="800"/>
              </a:spcAft>
            </a:pP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group</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by</a:t>
            </a:r>
            <a:r>
              <a:rPr lang="es-ES" sz="1400" dirty="0">
                <a:effectLst/>
                <a:ea typeface="Calibri" panose="020F0502020204030204" pitchFamily="34" charset="0"/>
                <a:cs typeface="Times New Roman" panose="02020603050405020304" pitchFamily="18" charset="0"/>
              </a:rPr>
              <a:t> ano;</a:t>
            </a:r>
          </a:p>
        </p:txBody>
      </p:sp>
      <p:pic>
        <p:nvPicPr>
          <p:cNvPr id="7" name="Picture 6">
            <a:extLst>
              <a:ext uri="{FF2B5EF4-FFF2-40B4-BE49-F238E27FC236}">
                <a16:creationId xmlns:a16="http://schemas.microsoft.com/office/drawing/2014/main" id="{19FD213E-FB9A-4D0D-BB1E-B2D13376FFCA}"/>
              </a:ext>
            </a:extLst>
          </p:cNvPr>
          <p:cNvPicPr>
            <a:picLocks noChangeAspect="1"/>
          </p:cNvPicPr>
          <p:nvPr/>
        </p:nvPicPr>
        <p:blipFill>
          <a:blip r:embed="rId3"/>
          <a:stretch>
            <a:fillRect/>
          </a:stretch>
        </p:blipFill>
        <p:spPr>
          <a:xfrm>
            <a:off x="6947685" y="2950888"/>
            <a:ext cx="4582164" cy="1648055"/>
          </a:xfrm>
          <a:prstGeom prst="rect">
            <a:avLst/>
          </a:prstGeom>
        </p:spPr>
      </p:pic>
      <p:sp>
        <p:nvSpPr>
          <p:cNvPr id="8" name="TextBox 7">
            <a:extLst>
              <a:ext uri="{FF2B5EF4-FFF2-40B4-BE49-F238E27FC236}">
                <a16:creationId xmlns:a16="http://schemas.microsoft.com/office/drawing/2014/main" id="{0B783885-EA82-4919-98B5-3CB53AF97385}"/>
              </a:ext>
            </a:extLst>
          </p:cNvPr>
          <p:cNvSpPr txBox="1"/>
          <p:nvPr/>
        </p:nvSpPr>
        <p:spPr>
          <a:xfrm>
            <a:off x="2753475" y="1680283"/>
            <a:ext cx="6102848" cy="375552"/>
          </a:xfrm>
          <a:prstGeom prst="rect">
            <a:avLst/>
          </a:prstGeom>
          <a:noFill/>
        </p:spPr>
        <p:txBody>
          <a:bodyPr wrap="square">
            <a:spAutoFit/>
          </a:bodyPr>
          <a:lstStyle/>
          <a:p>
            <a:pPr>
              <a:lnSpc>
                <a:spcPct val="107000"/>
              </a:lnSpc>
              <a:spcAft>
                <a:spcPts val="800"/>
              </a:spcAft>
            </a:pPr>
            <a:r>
              <a:rPr lang="es-EC" sz="1800" b="1" dirty="0">
                <a:effectLst/>
                <a:latin typeface="Calibri" panose="020F0502020204030204" pitchFamily="34" charset="0"/>
                <a:ea typeface="Calibri" panose="020F0502020204030204" pitchFamily="34" charset="0"/>
                <a:cs typeface="Times New Roman" panose="02020603050405020304" pitchFamily="18" charset="0"/>
              </a:rPr>
              <a:t>HISTORICO DE PERSONAS QUE MIGRARON POR AÑO</a:t>
            </a:r>
          </a:p>
        </p:txBody>
      </p:sp>
    </p:spTree>
    <p:extLst>
      <p:ext uri="{BB962C8B-B14F-4D97-AF65-F5344CB8AC3E}">
        <p14:creationId xmlns:p14="http://schemas.microsoft.com/office/powerpoint/2010/main" val="8213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4</a:t>
            </a:r>
            <a:endParaRPr lang="es-ES" dirty="0">
              <a:solidFill>
                <a:schemeClr val="bg1"/>
              </a:solidFill>
            </a:endParaRPr>
          </a:p>
        </p:txBody>
      </p:sp>
      <p:sp>
        <p:nvSpPr>
          <p:cNvPr id="5" name="CuadroTexto 4">
            <a:extLst>
              <a:ext uri="{FF2B5EF4-FFF2-40B4-BE49-F238E27FC236}">
                <a16:creationId xmlns:a16="http://schemas.microsoft.com/office/drawing/2014/main" id="{5FA16628-C32A-DCDA-1538-9C7E5ACB54FE}"/>
              </a:ext>
            </a:extLst>
          </p:cNvPr>
          <p:cNvSpPr txBox="1"/>
          <p:nvPr/>
        </p:nvSpPr>
        <p:spPr>
          <a:xfrm>
            <a:off x="419093" y="1858014"/>
            <a:ext cx="10463049" cy="1231106"/>
          </a:xfrm>
          <a:prstGeom prst="rect">
            <a:avLst/>
          </a:prstGeom>
          <a:noFill/>
        </p:spPr>
        <p:txBody>
          <a:bodyPr wrap="square" rtlCol="0">
            <a:spAutoFit/>
          </a:bodyPr>
          <a:lstStyle/>
          <a:p>
            <a:endParaRPr lang="es-ES" sz="1400" dirty="0"/>
          </a:p>
          <a:p>
            <a:r>
              <a:rPr lang="es-ES" sz="1500" dirty="0" err="1"/>
              <a:t>select</a:t>
            </a:r>
            <a:r>
              <a:rPr lang="es-ES" sz="1500" dirty="0"/>
              <a:t> </a:t>
            </a:r>
            <a:r>
              <a:rPr lang="es-ES" sz="1500" dirty="0" err="1"/>
              <a:t>inmigrante.nombre_inmigrante</a:t>
            </a:r>
            <a:r>
              <a:rPr lang="es-ES" sz="1500" dirty="0"/>
              <a:t>, </a:t>
            </a:r>
            <a:r>
              <a:rPr lang="es-ES" sz="1500" dirty="0" err="1"/>
              <a:t>inmigrante.apellido_inmigrante</a:t>
            </a:r>
            <a:r>
              <a:rPr lang="es-ES" sz="1500" dirty="0"/>
              <a:t>, </a:t>
            </a:r>
            <a:r>
              <a:rPr lang="es-ES" sz="1500" dirty="0" err="1"/>
              <a:t>ingreso.fecha_ingreso</a:t>
            </a:r>
            <a:r>
              <a:rPr lang="es-ES" sz="1500" dirty="0"/>
              <a:t>, </a:t>
            </a:r>
            <a:r>
              <a:rPr lang="es-ES" sz="1500" dirty="0" err="1"/>
              <a:t>ficha_extranjero.fecha_tramite</a:t>
            </a:r>
            <a:endParaRPr lang="es-ES" sz="1500" dirty="0"/>
          </a:p>
          <a:p>
            <a:r>
              <a:rPr lang="es-ES" sz="1500" dirty="0" err="1"/>
              <a:t>from</a:t>
            </a:r>
            <a:r>
              <a:rPr lang="es-ES" sz="1500" dirty="0"/>
              <a:t> </a:t>
            </a:r>
            <a:r>
              <a:rPr lang="es-ES" sz="1500" dirty="0" err="1"/>
              <a:t>ficha_extranjero</a:t>
            </a:r>
            <a:endParaRPr lang="es-ES" sz="1500" dirty="0"/>
          </a:p>
          <a:p>
            <a:r>
              <a:rPr lang="es-ES" sz="1500" dirty="0" err="1"/>
              <a:t>inner</a:t>
            </a:r>
            <a:r>
              <a:rPr lang="es-ES" sz="1500" dirty="0"/>
              <a:t> </a:t>
            </a:r>
            <a:r>
              <a:rPr lang="es-ES" sz="1500" dirty="0" err="1"/>
              <a:t>join</a:t>
            </a:r>
            <a:r>
              <a:rPr lang="es-ES" sz="1500" dirty="0"/>
              <a:t> inmigrante </a:t>
            </a:r>
            <a:r>
              <a:rPr lang="es-ES" sz="1500" dirty="0" err="1"/>
              <a:t>on</a:t>
            </a:r>
            <a:r>
              <a:rPr lang="es-ES" sz="1500" dirty="0"/>
              <a:t> </a:t>
            </a:r>
            <a:r>
              <a:rPr lang="es-ES" sz="1500" dirty="0" err="1"/>
              <a:t>ficha_extranjero.id_inmigrante</a:t>
            </a:r>
            <a:r>
              <a:rPr lang="es-ES" sz="1500" dirty="0"/>
              <a:t> = </a:t>
            </a:r>
            <a:r>
              <a:rPr lang="es-ES" sz="1500" dirty="0" err="1"/>
              <a:t>inmigrante.id_inmigrante</a:t>
            </a:r>
            <a:endParaRPr lang="es-ES" sz="1500" dirty="0"/>
          </a:p>
          <a:p>
            <a:r>
              <a:rPr lang="es-ES" sz="1500" dirty="0" err="1"/>
              <a:t>inner</a:t>
            </a:r>
            <a:r>
              <a:rPr lang="es-ES" sz="1500" dirty="0"/>
              <a:t> </a:t>
            </a:r>
            <a:r>
              <a:rPr lang="es-ES" sz="1500" dirty="0" err="1"/>
              <a:t>join</a:t>
            </a:r>
            <a:r>
              <a:rPr lang="es-ES" sz="1500" dirty="0"/>
              <a:t> ingreso </a:t>
            </a:r>
            <a:r>
              <a:rPr lang="es-ES" sz="1500" dirty="0" err="1"/>
              <a:t>on</a:t>
            </a:r>
            <a:r>
              <a:rPr lang="es-ES" sz="1500" dirty="0"/>
              <a:t> </a:t>
            </a:r>
            <a:r>
              <a:rPr lang="es-ES" sz="1500" dirty="0" err="1"/>
              <a:t>ficha_extranjero.id_inmigrante</a:t>
            </a:r>
            <a:r>
              <a:rPr lang="es-ES" sz="1500" dirty="0"/>
              <a:t> = </a:t>
            </a:r>
            <a:r>
              <a:rPr lang="es-ES" sz="1500" dirty="0" err="1"/>
              <a:t>ingreso.id_inmigrante</a:t>
            </a:r>
            <a:endParaRPr lang="es-ES" sz="1500" dirty="0"/>
          </a:p>
        </p:txBody>
      </p:sp>
      <p:pic>
        <p:nvPicPr>
          <p:cNvPr id="8" name="Picture 7">
            <a:extLst>
              <a:ext uri="{FF2B5EF4-FFF2-40B4-BE49-F238E27FC236}">
                <a16:creationId xmlns:a16="http://schemas.microsoft.com/office/drawing/2014/main" id="{2BEA9938-C4F9-43B9-B66B-28A3648C2DF2}"/>
              </a:ext>
            </a:extLst>
          </p:cNvPr>
          <p:cNvPicPr>
            <a:picLocks noChangeAspect="1"/>
          </p:cNvPicPr>
          <p:nvPr/>
        </p:nvPicPr>
        <p:blipFill>
          <a:blip r:embed="rId3"/>
          <a:stretch>
            <a:fillRect/>
          </a:stretch>
        </p:blipFill>
        <p:spPr>
          <a:xfrm>
            <a:off x="2492365" y="3317853"/>
            <a:ext cx="7207270" cy="3276824"/>
          </a:xfrm>
          <a:prstGeom prst="rect">
            <a:avLst/>
          </a:prstGeom>
        </p:spPr>
      </p:pic>
      <p:sp>
        <p:nvSpPr>
          <p:cNvPr id="7" name="TextBox 6">
            <a:extLst>
              <a:ext uri="{FF2B5EF4-FFF2-40B4-BE49-F238E27FC236}">
                <a16:creationId xmlns:a16="http://schemas.microsoft.com/office/drawing/2014/main" id="{78066D8A-48A7-4887-A7A9-1924C224F636}"/>
              </a:ext>
            </a:extLst>
          </p:cNvPr>
          <p:cNvSpPr txBox="1"/>
          <p:nvPr/>
        </p:nvSpPr>
        <p:spPr>
          <a:xfrm>
            <a:off x="914400" y="1488682"/>
            <a:ext cx="10091031" cy="369332"/>
          </a:xfrm>
          <a:prstGeom prst="rect">
            <a:avLst/>
          </a:prstGeom>
          <a:noFill/>
        </p:spPr>
        <p:txBody>
          <a:bodyPr wrap="square">
            <a:spAutoFit/>
          </a:bodyPr>
          <a:lstStyle/>
          <a:p>
            <a:r>
              <a:rPr lang="es-EC" sz="1800" b="1" dirty="0">
                <a:effectLst/>
                <a:latin typeface="Calibri" panose="020F0502020204030204" pitchFamily="34" charset="0"/>
                <a:ea typeface="Calibri" panose="020F0502020204030204" pitchFamily="34" charset="0"/>
                <a:cs typeface="Times New Roman" panose="02020603050405020304" pitchFamily="18" charset="0"/>
              </a:rPr>
              <a:t>HISTORICO ENTRE INGRESO AL PAIS Y EL TIEMPO EN ACERCARSE AL DEPARTAMENTO DE MIGRACION</a:t>
            </a:r>
            <a:endParaRPr lang="es-EC" b="1" dirty="0"/>
          </a:p>
        </p:txBody>
      </p:sp>
    </p:spTree>
    <p:extLst>
      <p:ext uri="{BB962C8B-B14F-4D97-AF65-F5344CB8AC3E}">
        <p14:creationId xmlns:p14="http://schemas.microsoft.com/office/powerpoint/2010/main" val="2144648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TRIGGER</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3C7A7F31-8D15-48B2-995F-8F41C9EAD332}"/>
              </a:ext>
            </a:extLst>
          </p:cNvPr>
          <p:cNvSpPr txBox="1"/>
          <p:nvPr/>
        </p:nvSpPr>
        <p:spPr>
          <a:xfrm>
            <a:off x="565536" y="1572494"/>
            <a:ext cx="11060927" cy="369332"/>
          </a:xfrm>
          <a:prstGeom prst="rect">
            <a:avLst/>
          </a:prstGeom>
          <a:noFill/>
        </p:spPr>
        <p:txBody>
          <a:bodyPr wrap="square" rtlCol="0">
            <a:spAutoFit/>
          </a:bodyPr>
          <a:lstStyle/>
          <a:p>
            <a:r>
              <a:rPr lang="es-ES" dirty="0"/>
              <a:t>.</a:t>
            </a:r>
          </a:p>
        </p:txBody>
      </p:sp>
      <p:sp>
        <p:nvSpPr>
          <p:cNvPr id="5" name="CuadroTexto 4">
            <a:extLst>
              <a:ext uri="{FF2B5EF4-FFF2-40B4-BE49-F238E27FC236}">
                <a16:creationId xmlns:a16="http://schemas.microsoft.com/office/drawing/2014/main" id="{D5CCDA1C-F374-05B5-8875-10878E0CE8E3}"/>
              </a:ext>
            </a:extLst>
          </p:cNvPr>
          <p:cNvSpPr txBox="1"/>
          <p:nvPr/>
        </p:nvSpPr>
        <p:spPr>
          <a:xfrm>
            <a:off x="146334" y="2218825"/>
            <a:ext cx="6897933" cy="4154984"/>
          </a:xfrm>
          <a:prstGeom prst="rect">
            <a:avLst/>
          </a:prstGeom>
          <a:noFill/>
        </p:spPr>
        <p:txBody>
          <a:bodyPr wrap="square" rtlCol="0">
            <a:spAutoFit/>
          </a:bodyPr>
          <a:lstStyle/>
          <a:p>
            <a:r>
              <a:rPr lang="es-ES" sz="1200" dirty="0" err="1"/>
              <a:t>create</a:t>
            </a:r>
            <a:r>
              <a:rPr lang="es-ES" sz="1200" dirty="0"/>
              <a:t> </a:t>
            </a:r>
            <a:r>
              <a:rPr lang="es-ES" sz="1200" dirty="0" err="1"/>
              <a:t>function</a:t>
            </a:r>
            <a:r>
              <a:rPr lang="es-ES" sz="1200" dirty="0"/>
              <a:t> </a:t>
            </a:r>
            <a:r>
              <a:rPr lang="es-ES" sz="1200" dirty="0" err="1"/>
              <a:t>sp_deniega_inmigrante</a:t>
            </a:r>
            <a:r>
              <a:rPr lang="es-ES" sz="1200" dirty="0"/>
              <a:t>() </a:t>
            </a:r>
            <a:r>
              <a:rPr lang="es-ES" sz="1200" dirty="0" err="1"/>
              <a:t>returns</a:t>
            </a:r>
            <a:r>
              <a:rPr lang="es-ES" sz="1200" dirty="0"/>
              <a:t> </a:t>
            </a:r>
            <a:r>
              <a:rPr lang="es-ES" sz="1200" dirty="0" err="1"/>
              <a:t>trigger</a:t>
            </a:r>
            <a:r>
              <a:rPr lang="es-ES" sz="1200" dirty="0"/>
              <a:t> </a:t>
            </a:r>
          </a:p>
          <a:p>
            <a:r>
              <a:rPr lang="es-ES" sz="1200" dirty="0"/>
              <a:t>as </a:t>
            </a:r>
          </a:p>
          <a:p>
            <a:r>
              <a:rPr lang="es-ES" sz="1200" dirty="0"/>
              <a:t>$$</a:t>
            </a:r>
          </a:p>
          <a:p>
            <a:r>
              <a:rPr lang="es-ES" sz="1200" dirty="0"/>
              <a:t>declare</a:t>
            </a:r>
          </a:p>
          <a:p>
            <a:r>
              <a:rPr lang="es-ES" sz="1200" dirty="0"/>
              <a:t>	meses </a:t>
            </a:r>
            <a:r>
              <a:rPr lang="es-ES" sz="1200" dirty="0" err="1"/>
              <a:t>integer</a:t>
            </a:r>
            <a:r>
              <a:rPr lang="es-ES" sz="1200" dirty="0"/>
              <a:t>;</a:t>
            </a:r>
          </a:p>
          <a:p>
            <a:r>
              <a:rPr lang="es-ES" sz="1200" dirty="0" err="1"/>
              <a:t>begin</a:t>
            </a:r>
            <a:endParaRPr lang="es-ES" sz="1200" dirty="0"/>
          </a:p>
          <a:p>
            <a:endParaRPr lang="es-ES" sz="1200" dirty="0"/>
          </a:p>
          <a:p>
            <a:r>
              <a:rPr lang="es-ES" sz="1200" dirty="0"/>
              <a:t>	</a:t>
            </a:r>
            <a:r>
              <a:rPr lang="es-ES" sz="1200" dirty="0" err="1"/>
              <a:t>select</a:t>
            </a:r>
            <a:r>
              <a:rPr lang="es-ES" sz="1200" dirty="0"/>
              <a:t> </a:t>
            </a:r>
            <a:r>
              <a:rPr lang="es-ES" sz="1200" dirty="0" err="1"/>
              <a:t>into</a:t>
            </a:r>
            <a:r>
              <a:rPr lang="es-ES" sz="1200" dirty="0"/>
              <a:t> meses </a:t>
            </a:r>
            <a:r>
              <a:rPr lang="es-ES" sz="1200" dirty="0" err="1"/>
              <a:t>count</a:t>
            </a:r>
            <a:r>
              <a:rPr lang="es-ES" sz="1200" dirty="0"/>
              <a:t>(</a:t>
            </a:r>
            <a:r>
              <a:rPr lang="es-ES" sz="1200" dirty="0" err="1"/>
              <a:t>extract</a:t>
            </a:r>
            <a:r>
              <a:rPr lang="es-ES" sz="1200" dirty="0"/>
              <a:t>(</a:t>
            </a:r>
            <a:r>
              <a:rPr lang="es-ES" sz="1200" dirty="0" err="1"/>
              <a:t>month</a:t>
            </a:r>
            <a:r>
              <a:rPr lang="es-ES" sz="1200" dirty="0"/>
              <a:t> </a:t>
            </a:r>
            <a:r>
              <a:rPr lang="es-ES" sz="1200" dirty="0" err="1"/>
              <a:t>from</a:t>
            </a:r>
            <a:r>
              <a:rPr lang="es-ES" sz="1200" dirty="0"/>
              <a:t> </a:t>
            </a:r>
            <a:r>
              <a:rPr lang="es-ES" sz="1200" dirty="0" err="1"/>
              <a:t>ingreso.fecha_ingreso</a:t>
            </a:r>
            <a:r>
              <a:rPr lang="es-ES" sz="1200" dirty="0"/>
              <a:t>)) </a:t>
            </a:r>
            <a:r>
              <a:rPr lang="es-ES" sz="1200" dirty="0" err="1"/>
              <a:t>from</a:t>
            </a:r>
            <a:r>
              <a:rPr lang="es-ES" sz="1200" dirty="0"/>
              <a:t> </a:t>
            </a:r>
            <a:r>
              <a:rPr lang="es-ES" sz="1200" dirty="0" err="1"/>
              <a:t>public.ingreso</a:t>
            </a:r>
            <a:endParaRPr lang="es-ES" sz="1200" dirty="0"/>
          </a:p>
          <a:p>
            <a:r>
              <a:rPr lang="es-ES" sz="1200" dirty="0"/>
              <a:t>	</a:t>
            </a:r>
            <a:r>
              <a:rPr lang="es-ES" sz="1200" dirty="0" err="1"/>
              <a:t>where</a:t>
            </a:r>
            <a:r>
              <a:rPr lang="es-ES" sz="1200" dirty="0"/>
              <a:t> </a:t>
            </a:r>
            <a:r>
              <a:rPr lang="es-ES" sz="1200" dirty="0" err="1"/>
              <a:t>ingreso.id_inmigrante</a:t>
            </a:r>
            <a:r>
              <a:rPr lang="es-ES" sz="1200" dirty="0"/>
              <a:t> = </a:t>
            </a:r>
            <a:r>
              <a:rPr lang="es-ES" sz="1200" dirty="0" err="1"/>
              <a:t>new.id_inmigrante</a:t>
            </a:r>
            <a:r>
              <a:rPr lang="es-ES" sz="1200" dirty="0"/>
              <a:t> and </a:t>
            </a:r>
          </a:p>
          <a:p>
            <a:r>
              <a:rPr lang="es-ES" sz="1200" dirty="0"/>
              <a:t>		</a:t>
            </a:r>
            <a:r>
              <a:rPr lang="es-ES" sz="1200" dirty="0" err="1"/>
              <a:t>extract</a:t>
            </a:r>
            <a:r>
              <a:rPr lang="es-ES" sz="1200" dirty="0"/>
              <a:t>(</a:t>
            </a:r>
            <a:r>
              <a:rPr lang="es-ES" sz="1200" dirty="0" err="1"/>
              <a:t>year</a:t>
            </a:r>
            <a:r>
              <a:rPr lang="es-ES" sz="1200" dirty="0"/>
              <a:t> </a:t>
            </a:r>
            <a:r>
              <a:rPr lang="es-ES" sz="1200" dirty="0" err="1"/>
              <a:t>from</a:t>
            </a:r>
            <a:r>
              <a:rPr lang="es-ES" sz="1200" dirty="0"/>
              <a:t> </a:t>
            </a:r>
            <a:r>
              <a:rPr lang="es-ES" sz="1200" dirty="0" err="1"/>
              <a:t>current_date</a:t>
            </a:r>
            <a:r>
              <a:rPr lang="es-ES" sz="1200" dirty="0"/>
              <a:t>) = </a:t>
            </a:r>
            <a:r>
              <a:rPr lang="es-ES" sz="1200" dirty="0" err="1"/>
              <a:t>extract</a:t>
            </a:r>
            <a:r>
              <a:rPr lang="es-ES" sz="1200" dirty="0"/>
              <a:t>(</a:t>
            </a:r>
            <a:r>
              <a:rPr lang="es-ES" sz="1200" dirty="0" err="1"/>
              <a:t>year</a:t>
            </a:r>
            <a:r>
              <a:rPr lang="es-ES" sz="1200" dirty="0"/>
              <a:t> </a:t>
            </a:r>
            <a:r>
              <a:rPr lang="es-ES" sz="1200" dirty="0" err="1"/>
              <a:t>from</a:t>
            </a:r>
            <a:r>
              <a:rPr lang="es-ES" sz="1200" dirty="0"/>
              <a:t> </a:t>
            </a:r>
            <a:r>
              <a:rPr lang="es-ES" sz="1200" dirty="0" err="1"/>
              <a:t>new.fecha_ingreso</a:t>
            </a:r>
            <a:r>
              <a:rPr lang="es-ES" sz="1200" dirty="0"/>
              <a:t>) and </a:t>
            </a:r>
          </a:p>
          <a:p>
            <a:r>
              <a:rPr lang="es-ES" sz="1200" dirty="0"/>
              <a:t>		</a:t>
            </a:r>
            <a:r>
              <a:rPr lang="es-ES" sz="1200" dirty="0" err="1"/>
              <a:t>extract</a:t>
            </a:r>
            <a:r>
              <a:rPr lang="es-ES" sz="1200" dirty="0"/>
              <a:t>(</a:t>
            </a:r>
            <a:r>
              <a:rPr lang="es-ES" sz="1200" dirty="0" err="1"/>
              <a:t>month</a:t>
            </a:r>
            <a:r>
              <a:rPr lang="es-ES" sz="1200" dirty="0"/>
              <a:t> </a:t>
            </a:r>
            <a:r>
              <a:rPr lang="es-ES" sz="1200" dirty="0" err="1"/>
              <a:t>from</a:t>
            </a:r>
            <a:r>
              <a:rPr lang="es-ES" sz="1200" dirty="0"/>
              <a:t> </a:t>
            </a:r>
            <a:r>
              <a:rPr lang="es-ES" sz="1200" dirty="0" err="1"/>
              <a:t>current_date</a:t>
            </a:r>
            <a:r>
              <a:rPr lang="es-ES" sz="1200" dirty="0"/>
              <a:t>) = </a:t>
            </a:r>
            <a:r>
              <a:rPr lang="es-ES" sz="1200" dirty="0" err="1"/>
              <a:t>extract</a:t>
            </a:r>
            <a:r>
              <a:rPr lang="es-ES" sz="1200" dirty="0"/>
              <a:t>(</a:t>
            </a:r>
            <a:r>
              <a:rPr lang="es-ES" sz="1200" dirty="0" err="1"/>
              <a:t>month</a:t>
            </a:r>
            <a:r>
              <a:rPr lang="es-ES" sz="1200" dirty="0"/>
              <a:t> </a:t>
            </a:r>
            <a:r>
              <a:rPr lang="es-ES" sz="1200" dirty="0" err="1"/>
              <a:t>from</a:t>
            </a:r>
            <a:r>
              <a:rPr lang="es-ES" sz="1200" dirty="0"/>
              <a:t> </a:t>
            </a:r>
            <a:r>
              <a:rPr lang="es-ES" sz="1200" dirty="0" err="1"/>
              <a:t>new.fecha_ingreso</a:t>
            </a:r>
            <a:r>
              <a:rPr lang="es-ES" sz="1200" dirty="0"/>
              <a:t>);</a:t>
            </a:r>
          </a:p>
          <a:p>
            <a:r>
              <a:rPr lang="es-ES" sz="1200" dirty="0"/>
              <a:t>		</a:t>
            </a:r>
          </a:p>
          <a:p>
            <a:r>
              <a:rPr lang="es-ES" sz="1200" dirty="0"/>
              <a:t>	</a:t>
            </a:r>
            <a:r>
              <a:rPr lang="es-ES" sz="1200" dirty="0" err="1"/>
              <a:t>if</a:t>
            </a:r>
            <a:r>
              <a:rPr lang="es-ES" sz="1200" dirty="0"/>
              <a:t> meses &gt; 5 </a:t>
            </a:r>
            <a:r>
              <a:rPr lang="es-ES" sz="1200" dirty="0" err="1"/>
              <a:t>then</a:t>
            </a:r>
            <a:endParaRPr lang="es-ES" sz="1200" dirty="0"/>
          </a:p>
          <a:p>
            <a:r>
              <a:rPr lang="es-ES" sz="1200" dirty="0"/>
              <a:t>		</a:t>
            </a:r>
            <a:r>
              <a:rPr lang="es-ES" sz="1200" dirty="0" err="1"/>
              <a:t>raise</a:t>
            </a:r>
            <a:r>
              <a:rPr lang="es-ES" sz="1200" dirty="0"/>
              <a:t> </a:t>
            </a:r>
            <a:r>
              <a:rPr lang="es-ES" sz="1200" dirty="0" err="1"/>
              <a:t>exception</a:t>
            </a:r>
            <a:r>
              <a:rPr lang="es-ES" sz="1200" dirty="0"/>
              <a:t> 'ESTE INMIGRANTE INGRESO AL PAIS 5 VECES EN ESTE MES';	</a:t>
            </a:r>
          </a:p>
          <a:p>
            <a:r>
              <a:rPr lang="es-ES" sz="1200" dirty="0"/>
              <a:t>	</a:t>
            </a:r>
            <a:r>
              <a:rPr lang="es-ES" sz="1200" dirty="0" err="1"/>
              <a:t>end</a:t>
            </a:r>
            <a:r>
              <a:rPr lang="es-ES" sz="1200" dirty="0"/>
              <a:t> </a:t>
            </a:r>
            <a:r>
              <a:rPr lang="es-ES" sz="1200" dirty="0" err="1"/>
              <a:t>if</a:t>
            </a:r>
            <a:r>
              <a:rPr lang="es-ES" sz="1200" dirty="0"/>
              <a:t>;</a:t>
            </a:r>
          </a:p>
          <a:p>
            <a:r>
              <a:rPr lang="es-ES" sz="1200" dirty="0"/>
              <a:t>	</a:t>
            </a:r>
          </a:p>
          <a:p>
            <a:r>
              <a:rPr lang="es-ES" sz="1200" dirty="0"/>
              <a:t>	</a:t>
            </a:r>
            <a:r>
              <a:rPr lang="es-ES" sz="1200" dirty="0" err="1"/>
              <a:t>return</a:t>
            </a:r>
            <a:r>
              <a:rPr lang="es-ES" sz="1200" dirty="0"/>
              <a:t> new;</a:t>
            </a:r>
          </a:p>
          <a:p>
            <a:r>
              <a:rPr lang="es-ES" sz="1200" dirty="0"/>
              <a:t>	</a:t>
            </a:r>
          </a:p>
          <a:p>
            <a:r>
              <a:rPr lang="es-ES" sz="1200" dirty="0" err="1"/>
              <a:t>end</a:t>
            </a:r>
            <a:endParaRPr lang="es-ES" sz="1200" dirty="0"/>
          </a:p>
          <a:p>
            <a:r>
              <a:rPr lang="es-ES" sz="1200" dirty="0"/>
              <a:t>$$</a:t>
            </a:r>
          </a:p>
          <a:p>
            <a:r>
              <a:rPr lang="es-ES" sz="1200" dirty="0" err="1"/>
              <a:t>language</a:t>
            </a:r>
            <a:r>
              <a:rPr lang="es-ES" sz="1200" dirty="0"/>
              <a:t> </a:t>
            </a:r>
            <a:r>
              <a:rPr lang="es-ES" sz="1200" dirty="0" err="1"/>
              <a:t>plpgsql</a:t>
            </a:r>
            <a:r>
              <a:rPr lang="es-ES" sz="1200" dirty="0"/>
              <a:t>;</a:t>
            </a:r>
          </a:p>
        </p:txBody>
      </p:sp>
      <p:pic>
        <p:nvPicPr>
          <p:cNvPr id="9" name="Picture 8">
            <a:extLst>
              <a:ext uri="{FF2B5EF4-FFF2-40B4-BE49-F238E27FC236}">
                <a16:creationId xmlns:a16="http://schemas.microsoft.com/office/drawing/2014/main" id="{12E5FE47-C87E-413C-BD02-2187DD92E547}"/>
              </a:ext>
            </a:extLst>
          </p:cNvPr>
          <p:cNvPicPr>
            <a:picLocks noChangeAspect="1"/>
          </p:cNvPicPr>
          <p:nvPr/>
        </p:nvPicPr>
        <p:blipFill>
          <a:blip r:embed="rId3"/>
          <a:stretch>
            <a:fillRect/>
          </a:stretch>
        </p:blipFill>
        <p:spPr>
          <a:xfrm>
            <a:off x="7729654" y="3405007"/>
            <a:ext cx="3143689" cy="1038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E92CB7E4-D73A-4DE6-A6B9-64F1420EF3D0}"/>
              </a:ext>
            </a:extLst>
          </p:cNvPr>
          <p:cNvSpPr txBox="1"/>
          <p:nvPr/>
        </p:nvSpPr>
        <p:spPr>
          <a:xfrm>
            <a:off x="369869" y="1433994"/>
            <a:ext cx="11624425" cy="646331"/>
          </a:xfrm>
          <a:prstGeom prst="rect">
            <a:avLst/>
          </a:prstGeom>
          <a:noFill/>
        </p:spPr>
        <p:txBody>
          <a:bodyPr wrap="square">
            <a:spAutoFit/>
          </a:bodyPr>
          <a:lstStyle/>
          <a:p>
            <a:r>
              <a:rPr lang="es-EC" sz="1800" b="1" dirty="0">
                <a:effectLst/>
                <a:latin typeface="Calibri" panose="020F0502020204030204" pitchFamily="34" charset="0"/>
                <a:ea typeface="Calibri" panose="020F0502020204030204" pitchFamily="34" charset="0"/>
                <a:cs typeface="Times New Roman" panose="02020603050405020304" pitchFamily="18" charset="0"/>
              </a:rPr>
              <a:t>Un </a:t>
            </a:r>
            <a:r>
              <a:rPr lang="es-EC" sz="1800" b="1" dirty="0" err="1">
                <a:effectLst/>
                <a:latin typeface="Calibri" panose="020F0502020204030204" pitchFamily="34" charset="0"/>
                <a:ea typeface="Calibri" panose="020F0502020204030204" pitchFamily="34" charset="0"/>
                <a:cs typeface="Times New Roman" panose="02020603050405020304" pitchFamily="18" charset="0"/>
              </a:rPr>
              <a:t>trigger</a:t>
            </a:r>
            <a:r>
              <a:rPr lang="es-EC" sz="1800" b="1" dirty="0">
                <a:effectLst/>
                <a:latin typeface="Calibri" panose="020F0502020204030204" pitchFamily="34" charset="0"/>
                <a:ea typeface="Calibri" panose="020F0502020204030204" pitchFamily="34" charset="0"/>
                <a:cs typeface="Times New Roman" panose="02020603050405020304" pitchFamily="18" charset="0"/>
              </a:rPr>
              <a:t> que impida el acceso de un inmigrante más de cinco veces en el mismo mes a un inmigrante.(Podría pensarse que está traficando).</a:t>
            </a:r>
            <a:endParaRPr lang="es-EC" b="1" dirty="0"/>
          </a:p>
        </p:txBody>
      </p:sp>
    </p:spTree>
    <p:extLst>
      <p:ext uri="{BB962C8B-B14F-4D97-AF65-F5344CB8AC3E}">
        <p14:creationId xmlns:p14="http://schemas.microsoft.com/office/powerpoint/2010/main" val="255595631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3526</TotalTime>
  <Words>1307</Words>
  <Application>Microsoft Office PowerPoint</Application>
  <PresentationFormat>Widescreen</PresentationFormat>
  <Paragraphs>161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Aharoni</vt:lpstr>
      <vt:lpstr>Arial</vt:lpstr>
      <vt:lpstr>Book Antiqua</vt:lpstr>
      <vt:lpstr>Calibri</vt:lpstr>
      <vt:lpstr>Calibri Light</vt:lpstr>
      <vt:lpstr>Cooper Black</vt:lpstr>
      <vt:lpstr>Tema de Office</vt:lpstr>
      <vt:lpstr>PowerPoint Presentation</vt:lpstr>
      <vt:lpstr>Índice</vt:lpstr>
      <vt:lpstr>Universo del discurso</vt:lpstr>
      <vt:lpstr>Modelo Lógico</vt:lpstr>
      <vt:lpstr>PowerPoint Presentation</vt:lpstr>
      <vt:lpstr>CONSULTA 2</vt:lpstr>
      <vt:lpstr>CONSULTA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Michael Vinces</dc:creator>
  <cp:lastModifiedBy>PROAÑO CHELE JUAN MARCO</cp:lastModifiedBy>
  <cp:revision>266</cp:revision>
  <dcterms:created xsi:type="dcterms:W3CDTF">2012-07-30T22:48:03Z</dcterms:created>
  <dcterms:modified xsi:type="dcterms:W3CDTF">2022-11-23T18:31:45Z</dcterms:modified>
</cp:coreProperties>
</file>