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7"/>
  </p:notesMasterIdLst>
  <p:sldIdLst>
    <p:sldId id="256" r:id="rId2"/>
    <p:sldId id="261" r:id="rId3"/>
    <p:sldId id="259" r:id="rId4"/>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280" r:id="rId26"/>
  </p:sldIdLst>
  <p:sldSz cx="9144000" cy="5143500" type="screen16x9"/>
  <p:notesSz cx="6858000" cy="9144000"/>
  <p:embeddedFontLst>
    <p:embeddedFont>
      <p:font typeface="Lora" panose="020B0604020202020204" charset="0"/>
      <p:regular r:id="rId28"/>
      <p:bold r:id="rId29"/>
      <p:italic r:id="rId30"/>
      <p:boldItalic r:id="rId31"/>
    </p:embeddedFont>
    <p:embeddedFont>
      <p:font typeface="Quattrocento Sans"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FA265CA-0A8B-431C-ACDC-D33B4C95E9D8}">
  <a:tblStyle styleId="{3FA265CA-0A8B-431C-ACDC-D33B4C95E9D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7414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2608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1054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0320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05434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8169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74445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9055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72224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4391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92963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51963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89018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52868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96415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8118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0786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0803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1588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2468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9908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None/>
              <a:defRPr sz="1400">
                <a:highlight>
                  <a:srgbClr val="FFCD00"/>
                </a:highlight>
              </a:defRPr>
            </a:lvl1pPr>
            <a:lvl2pPr lvl="1" rtl="0">
              <a:spcBef>
                <a:spcPts val="0"/>
              </a:spcBef>
              <a:spcAft>
                <a:spcPts val="0"/>
              </a:spcAft>
              <a:buClr>
                <a:schemeClr val="dk2"/>
              </a:buClr>
              <a:buSzPts val="1400"/>
              <a:buNone/>
              <a:defRPr sz="1400">
                <a:solidFill>
                  <a:schemeClr val="dk2"/>
                </a:solidFill>
                <a:highlight>
                  <a:srgbClr val="FFCD00"/>
                </a:highlight>
              </a:defRPr>
            </a:lvl2pPr>
            <a:lvl3pPr lvl="2" rtl="0">
              <a:spcBef>
                <a:spcPts val="0"/>
              </a:spcBef>
              <a:spcAft>
                <a:spcPts val="0"/>
              </a:spcAft>
              <a:buClr>
                <a:schemeClr val="dk2"/>
              </a:buClr>
              <a:buSzPts val="1400"/>
              <a:buNone/>
              <a:defRPr sz="1400">
                <a:solidFill>
                  <a:schemeClr val="dk2"/>
                </a:solidFill>
                <a:highlight>
                  <a:srgbClr val="FFCD00"/>
                </a:highlight>
              </a:defRPr>
            </a:lvl3pPr>
            <a:lvl4pPr lvl="3" rtl="0">
              <a:spcBef>
                <a:spcPts val="0"/>
              </a:spcBef>
              <a:spcAft>
                <a:spcPts val="0"/>
              </a:spcAft>
              <a:buClr>
                <a:schemeClr val="dk2"/>
              </a:buClr>
              <a:buSzPts val="1400"/>
              <a:buNone/>
              <a:defRPr sz="1400">
                <a:solidFill>
                  <a:schemeClr val="dk2"/>
                </a:solidFill>
                <a:highlight>
                  <a:srgbClr val="FFCD00"/>
                </a:highlight>
              </a:defRPr>
            </a:lvl4pPr>
            <a:lvl5pPr lvl="4" rtl="0">
              <a:spcBef>
                <a:spcPts val="0"/>
              </a:spcBef>
              <a:spcAft>
                <a:spcPts val="0"/>
              </a:spcAft>
              <a:buClr>
                <a:schemeClr val="dk2"/>
              </a:buClr>
              <a:buSzPts val="1400"/>
              <a:buNone/>
              <a:defRPr sz="1400">
                <a:solidFill>
                  <a:schemeClr val="dk2"/>
                </a:solidFill>
                <a:highlight>
                  <a:srgbClr val="FFCD00"/>
                </a:highlight>
              </a:defRPr>
            </a:lvl5pPr>
            <a:lvl6pPr lvl="5" rtl="0">
              <a:spcBef>
                <a:spcPts val="0"/>
              </a:spcBef>
              <a:spcAft>
                <a:spcPts val="0"/>
              </a:spcAft>
              <a:buClr>
                <a:schemeClr val="dk2"/>
              </a:buClr>
              <a:buSzPts val="1400"/>
              <a:buNone/>
              <a:defRPr sz="1400">
                <a:solidFill>
                  <a:schemeClr val="dk2"/>
                </a:solidFill>
                <a:highlight>
                  <a:srgbClr val="FFCD00"/>
                </a:highlight>
              </a:defRPr>
            </a:lvl6pPr>
            <a:lvl7pPr lvl="6" rtl="0">
              <a:spcBef>
                <a:spcPts val="0"/>
              </a:spcBef>
              <a:spcAft>
                <a:spcPts val="0"/>
              </a:spcAft>
              <a:buClr>
                <a:schemeClr val="dk2"/>
              </a:buClr>
              <a:buSzPts val="1400"/>
              <a:buNone/>
              <a:defRPr sz="1400">
                <a:solidFill>
                  <a:schemeClr val="dk2"/>
                </a:solidFill>
                <a:highlight>
                  <a:srgbClr val="FFCD00"/>
                </a:highlight>
              </a:defRPr>
            </a:lvl7pPr>
            <a:lvl8pPr lvl="7" rtl="0">
              <a:spcBef>
                <a:spcPts val="0"/>
              </a:spcBef>
              <a:spcAft>
                <a:spcPts val="0"/>
              </a:spcAft>
              <a:buClr>
                <a:schemeClr val="dk2"/>
              </a:buClr>
              <a:buSzPts val="1400"/>
              <a:buNone/>
              <a:defRPr sz="1400">
                <a:solidFill>
                  <a:schemeClr val="dk2"/>
                </a:solidFill>
                <a:highlight>
                  <a:srgbClr val="FFCD00"/>
                </a:highlight>
              </a:defRPr>
            </a:lvl8pPr>
            <a:lvl9pPr lvl="8" rtl="0">
              <a:spcBef>
                <a:spcPts val="0"/>
              </a:spcBef>
              <a:spcAft>
                <a:spcPts val="0"/>
              </a:spcAft>
              <a:buClr>
                <a:schemeClr val="dk2"/>
              </a:buClr>
              <a:buSzPts val="1400"/>
              <a:buNone/>
              <a:defRPr sz="1400">
                <a:solidFill>
                  <a:schemeClr val="dk2"/>
                </a:solidFill>
                <a:highlight>
                  <a:srgbClr val="FFCD00"/>
                </a:highlight>
              </a:defRPr>
            </a:lvl9pPr>
          </a:lstStyle>
          <a:p>
            <a:endParaRPr/>
          </a:p>
        </p:txBody>
      </p:sp>
      <p:cxnSp>
        <p:nvCxnSpPr>
          <p:cNvPr id="15" name="Google Shape;15;p3"/>
          <p:cNvCxnSpPr/>
          <p:nvPr/>
        </p:nvCxnSpPr>
        <p:spPr>
          <a:xfrm>
            <a:off x="-6025" y="2571762"/>
            <a:ext cx="1984500" cy="0"/>
          </a:xfrm>
          <a:prstGeom prst="straightConnector1">
            <a:avLst/>
          </a:prstGeom>
          <a:noFill/>
          <a:ln w="9525" cap="flat" cmpd="sng">
            <a:solidFill>
              <a:srgbClr val="CCCCCC"/>
            </a:solidFill>
            <a:prstDash val="solid"/>
            <a:round/>
            <a:headEnd type="none" w="med" len="med"/>
            <a:tailEnd type="none" w="med" len="med"/>
          </a:ln>
        </p:spPr>
      </p:cxnSp>
      <p:sp>
        <p:nvSpPr>
          <p:cNvPr id="16" name="Google Shape;16;p3"/>
          <p:cNvSpPr/>
          <p:nvPr/>
        </p:nvSpPr>
        <p:spPr>
          <a:xfrm>
            <a:off x="1117950" y="228825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cxnSp>
        <p:nvCxnSpPr>
          <p:cNvPr id="18" name="Google Shape;18;p3"/>
          <p:cNvCxnSpPr/>
          <p:nvPr/>
        </p:nvCxnSpPr>
        <p:spPr>
          <a:xfrm>
            <a:off x="5898975" y="2571750"/>
            <a:ext cx="3251100" cy="0"/>
          </a:xfrm>
          <a:prstGeom prst="straightConnector1">
            <a:avLst/>
          </a:prstGeom>
          <a:noFill/>
          <a:ln w="9525" cap="flat" cmpd="sng">
            <a:solidFill>
              <a:srgbClr val="CCCCCC"/>
            </a:solidFill>
            <a:prstDash val="solid"/>
            <a:round/>
            <a:headEnd type="none" w="med" len="med"/>
            <a:tailEnd type="none" w="med" len="med"/>
          </a:ln>
        </p:spPr>
      </p:cxnSp>
      <p:sp>
        <p:nvSpPr>
          <p:cNvPr id="19" name="Google Shape;19;p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937117"/>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2000"/>
              <a:buFont typeface="Lora"/>
              <a:buNone/>
              <a:defRPr sz="2000" b="1">
                <a:latin typeface="Lora"/>
                <a:ea typeface="Lora"/>
                <a:cs typeface="Lora"/>
                <a:sym typeface="Lora"/>
              </a:defRPr>
            </a:lvl1pPr>
            <a:lvl2pPr lvl="1">
              <a:spcBef>
                <a:spcPts val="0"/>
              </a:spcBef>
              <a:spcAft>
                <a:spcPts val="0"/>
              </a:spcAft>
              <a:buSzPts val="2000"/>
              <a:buFont typeface="Lora"/>
              <a:buNone/>
              <a:defRPr sz="2000" b="1">
                <a:latin typeface="Lora"/>
                <a:ea typeface="Lora"/>
                <a:cs typeface="Lora"/>
                <a:sym typeface="Lora"/>
              </a:defRPr>
            </a:lvl2pPr>
            <a:lvl3pPr lvl="2">
              <a:spcBef>
                <a:spcPts val="0"/>
              </a:spcBef>
              <a:spcAft>
                <a:spcPts val="0"/>
              </a:spcAft>
              <a:buSzPts val="2000"/>
              <a:buFont typeface="Lora"/>
              <a:buNone/>
              <a:defRPr sz="2000" b="1">
                <a:latin typeface="Lora"/>
                <a:ea typeface="Lora"/>
                <a:cs typeface="Lora"/>
                <a:sym typeface="Lora"/>
              </a:defRPr>
            </a:lvl3pPr>
            <a:lvl4pPr lvl="3">
              <a:spcBef>
                <a:spcPts val="0"/>
              </a:spcBef>
              <a:spcAft>
                <a:spcPts val="0"/>
              </a:spcAft>
              <a:buSzPts val="2000"/>
              <a:buFont typeface="Lora"/>
              <a:buNone/>
              <a:defRPr sz="2000" b="1">
                <a:latin typeface="Lora"/>
                <a:ea typeface="Lora"/>
                <a:cs typeface="Lora"/>
                <a:sym typeface="Lora"/>
              </a:defRPr>
            </a:lvl4pPr>
            <a:lvl5pPr lvl="4">
              <a:spcBef>
                <a:spcPts val="0"/>
              </a:spcBef>
              <a:spcAft>
                <a:spcPts val="0"/>
              </a:spcAft>
              <a:buSzPts val="2000"/>
              <a:buFont typeface="Lora"/>
              <a:buNone/>
              <a:defRPr sz="2000" b="1">
                <a:latin typeface="Lora"/>
                <a:ea typeface="Lora"/>
                <a:cs typeface="Lora"/>
                <a:sym typeface="Lora"/>
              </a:defRPr>
            </a:lvl5pPr>
            <a:lvl6pPr lvl="5">
              <a:spcBef>
                <a:spcPts val="0"/>
              </a:spcBef>
              <a:spcAft>
                <a:spcPts val="0"/>
              </a:spcAft>
              <a:buSzPts val="2000"/>
              <a:buFont typeface="Lora"/>
              <a:buNone/>
              <a:defRPr sz="2000" b="1">
                <a:latin typeface="Lora"/>
                <a:ea typeface="Lora"/>
                <a:cs typeface="Lora"/>
                <a:sym typeface="Lora"/>
              </a:defRPr>
            </a:lvl6pPr>
            <a:lvl7pPr lvl="6">
              <a:spcBef>
                <a:spcPts val="0"/>
              </a:spcBef>
              <a:spcAft>
                <a:spcPts val="0"/>
              </a:spcAft>
              <a:buSzPts val="2000"/>
              <a:buFont typeface="Lora"/>
              <a:buNone/>
              <a:defRPr sz="2000" b="1">
                <a:latin typeface="Lora"/>
                <a:ea typeface="Lora"/>
                <a:cs typeface="Lora"/>
                <a:sym typeface="Lora"/>
              </a:defRPr>
            </a:lvl7pPr>
            <a:lvl8pPr lvl="7">
              <a:spcBef>
                <a:spcPts val="0"/>
              </a:spcBef>
              <a:spcAft>
                <a:spcPts val="0"/>
              </a:spcAft>
              <a:buSzPts val="2000"/>
              <a:buFont typeface="Lora"/>
              <a:buNone/>
              <a:defRPr sz="2000" b="1">
                <a:latin typeface="Lora"/>
                <a:ea typeface="Lora"/>
                <a:cs typeface="Lora"/>
                <a:sym typeface="Lora"/>
              </a:defRPr>
            </a:lvl8pPr>
            <a:lvl9pPr lvl="8">
              <a:spcBef>
                <a:spcPts val="0"/>
              </a:spcBef>
              <a:spcAft>
                <a:spcPts val="0"/>
              </a:spcAft>
              <a:buSzPts val="2000"/>
              <a:buFont typeface="Lora"/>
              <a:buNone/>
              <a:defRPr sz="2000" b="1">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510988" y="681104"/>
            <a:ext cx="6185647" cy="2316523"/>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s-CL" sz="4800" dirty="0"/>
              <a:t>CONSULTA DE BASE DE DATOS</a:t>
            </a:r>
            <a:endParaRPr sz="4800" dirty="0"/>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Resultado de imagen para LOGO DUOC">
            <a:extLst>
              <a:ext uri="{FF2B5EF4-FFF2-40B4-BE49-F238E27FC236}">
                <a16:creationId xmlns:a16="http://schemas.microsoft.com/office/drawing/2014/main" id="{1BF99BBD-E5BF-4B69-8CB6-DDA7DE6E15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4454" y="4265451"/>
            <a:ext cx="2985246" cy="7349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7"/>
          <p:cNvSpPr txBox="1">
            <a:spLocks noGrp="1"/>
          </p:cNvSpPr>
          <p:nvPr>
            <p:ph type="title"/>
          </p:nvPr>
        </p:nvSpPr>
        <p:spPr>
          <a:xfrm>
            <a:off x="1381250" y="922668"/>
            <a:ext cx="5651562" cy="435600"/>
          </a:xfrm>
          <a:prstGeom prst="rect">
            <a:avLst/>
          </a:prstGeom>
          <a:solidFill>
            <a:schemeClr val="bg1"/>
          </a:solidFill>
        </p:spPr>
        <p:txBody>
          <a:bodyPr spcFirstLastPara="1" wrap="square" lIns="91425" tIns="91425" rIns="91425" bIns="91425" anchor="ctr" anchorCtr="0">
            <a:noAutofit/>
          </a:bodyPr>
          <a:lstStyle/>
          <a:p>
            <a:pPr lvl="0" algn="l" rtl="0">
              <a:spcBef>
                <a:spcPts val="0"/>
              </a:spcBef>
              <a:spcAft>
                <a:spcPts val="0"/>
              </a:spcAft>
            </a:pPr>
            <a:r>
              <a:rPr lang="es-CL" sz="2400" dirty="0"/>
              <a:t>WHERE Y HAVING</a:t>
            </a:r>
            <a:endParaRPr sz="2400" dirty="0"/>
          </a:p>
        </p:txBody>
      </p:sp>
      <p:sp>
        <p:nvSpPr>
          <p:cNvPr id="422" name="Google Shape;422;p37"/>
          <p:cNvSpPr txBox="1">
            <a:spLocks noGrp="1"/>
          </p:cNvSpPr>
          <p:nvPr>
            <p:ph type="body" idx="1"/>
          </p:nvPr>
        </p:nvSpPr>
        <p:spPr>
          <a:xfrm>
            <a:off x="356347" y="1616470"/>
            <a:ext cx="8417859" cy="3112200"/>
          </a:xfrm>
          <a:prstGeom prst="rect">
            <a:avLst/>
          </a:prstGeom>
        </p:spPr>
        <p:txBody>
          <a:bodyPr spcFirstLastPara="1" wrap="square" lIns="91425" tIns="91425" rIns="91425" bIns="91425" anchor="t" anchorCtr="0">
            <a:noAutofit/>
          </a:bodyPr>
          <a:lstStyle/>
          <a:p>
            <a:pPr marL="0" indent="0" algn="just">
              <a:buNone/>
            </a:pPr>
            <a:r>
              <a:rPr lang="es-CL" dirty="0"/>
              <a:t>Tanto WHERE como HAVING nos permiten evaluar condiciones dentro de nuestra consulta. </a:t>
            </a:r>
          </a:p>
          <a:p>
            <a:pPr marL="0" indent="0" algn="just">
              <a:buNone/>
            </a:pPr>
            <a:r>
              <a:rPr lang="es-CL" dirty="0"/>
              <a:t>Por ejemplo, si al reporte anterior le agregáramos la condición de que solo traiga la información del </a:t>
            </a:r>
            <a:r>
              <a:rPr lang="es-CL" dirty="0" err="1"/>
              <a:t>depto</a:t>
            </a:r>
            <a:r>
              <a:rPr lang="es-CL" dirty="0"/>
              <a:t> 10, 20 y 30, se utilizaría WHERE.</a:t>
            </a:r>
          </a:p>
          <a:p>
            <a:pPr marL="0" indent="0">
              <a:buNone/>
            </a:pPr>
            <a:endParaRPr lang="es-CL" dirty="0"/>
          </a:p>
          <a:p>
            <a:pPr marL="0" indent="0">
              <a:buNone/>
            </a:pPr>
            <a:endParaRPr dirty="0"/>
          </a:p>
        </p:txBody>
      </p:sp>
      <p:grpSp>
        <p:nvGrpSpPr>
          <p:cNvPr id="423" name="Google Shape;423;p37"/>
          <p:cNvGrpSpPr/>
          <p:nvPr/>
        </p:nvGrpSpPr>
        <p:grpSpPr>
          <a:xfrm>
            <a:off x="916458" y="1019750"/>
            <a:ext cx="214625" cy="214625"/>
            <a:chOff x="2594050" y="1631825"/>
            <a:chExt cx="439625" cy="439625"/>
          </a:xfrm>
        </p:grpSpPr>
        <p:sp>
          <p:nvSpPr>
            <p:cNvPr id="424" name="Google Shape;424;p3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 name="Google Shape;428;p3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1709931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7"/>
          <p:cNvSpPr txBox="1">
            <a:spLocks noGrp="1"/>
          </p:cNvSpPr>
          <p:nvPr>
            <p:ph type="title"/>
          </p:nvPr>
        </p:nvSpPr>
        <p:spPr>
          <a:xfrm>
            <a:off x="1381250" y="922668"/>
            <a:ext cx="5651562" cy="435600"/>
          </a:xfrm>
          <a:prstGeom prst="rect">
            <a:avLst/>
          </a:prstGeom>
          <a:solidFill>
            <a:schemeClr val="bg1"/>
          </a:solidFill>
        </p:spPr>
        <p:txBody>
          <a:bodyPr spcFirstLastPara="1" wrap="square" lIns="91425" tIns="91425" rIns="91425" bIns="91425" anchor="ctr" anchorCtr="0">
            <a:noAutofit/>
          </a:bodyPr>
          <a:lstStyle/>
          <a:p>
            <a:pPr lvl="0" algn="l" rtl="0">
              <a:spcBef>
                <a:spcPts val="0"/>
              </a:spcBef>
              <a:spcAft>
                <a:spcPts val="0"/>
              </a:spcAft>
            </a:pPr>
            <a:r>
              <a:rPr lang="es-CL" sz="2400" dirty="0"/>
              <a:t>WHERE</a:t>
            </a:r>
            <a:endParaRPr sz="2400" dirty="0"/>
          </a:p>
        </p:txBody>
      </p:sp>
      <p:grpSp>
        <p:nvGrpSpPr>
          <p:cNvPr id="423" name="Google Shape;423;p37"/>
          <p:cNvGrpSpPr/>
          <p:nvPr/>
        </p:nvGrpSpPr>
        <p:grpSpPr>
          <a:xfrm>
            <a:off x="916458" y="1019750"/>
            <a:ext cx="214625" cy="214625"/>
            <a:chOff x="2594050" y="1631825"/>
            <a:chExt cx="439625" cy="439625"/>
          </a:xfrm>
        </p:grpSpPr>
        <p:sp>
          <p:nvSpPr>
            <p:cNvPr id="424" name="Google Shape;424;p3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 name="Google Shape;428;p3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pic>
        <p:nvPicPr>
          <p:cNvPr id="4" name="Imagen 3">
            <a:extLst>
              <a:ext uri="{FF2B5EF4-FFF2-40B4-BE49-F238E27FC236}">
                <a16:creationId xmlns:a16="http://schemas.microsoft.com/office/drawing/2014/main" id="{634271E8-58A8-4AAD-9480-4941D5FE2200}"/>
              </a:ext>
            </a:extLst>
          </p:cNvPr>
          <p:cNvPicPr>
            <a:picLocks noChangeAspect="1"/>
          </p:cNvPicPr>
          <p:nvPr/>
        </p:nvPicPr>
        <p:blipFill>
          <a:blip r:embed="rId3"/>
          <a:stretch>
            <a:fillRect/>
          </a:stretch>
        </p:blipFill>
        <p:spPr>
          <a:xfrm>
            <a:off x="1405403" y="1760330"/>
            <a:ext cx="6333193" cy="25882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85473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7"/>
          <p:cNvSpPr txBox="1">
            <a:spLocks noGrp="1"/>
          </p:cNvSpPr>
          <p:nvPr>
            <p:ph type="title"/>
          </p:nvPr>
        </p:nvSpPr>
        <p:spPr>
          <a:xfrm>
            <a:off x="1381250" y="922668"/>
            <a:ext cx="5651562" cy="435600"/>
          </a:xfrm>
          <a:prstGeom prst="rect">
            <a:avLst/>
          </a:prstGeom>
          <a:solidFill>
            <a:schemeClr val="bg1"/>
          </a:solidFill>
        </p:spPr>
        <p:txBody>
          <a:bodyPr spcFirstLastPara="1" wrap="square" lIns="91425" tIns="91425" rIns="91425" bIns="91425" anchor="ctr" anchorCtr="0">
            <a:noAutofit/>
          </a:bodyPr>
          <a:lstStyle/>
          <a:p>
            <a:pPr lvl="0" algn="l" rtl="0">
              <a:spcBef>
                <a:spcPts val="0"/>
              </a:spcBef>
              <a:spcAft>
                <a:spcPts val="0"/>
              </a:spcAft>
            </a:pPr>
            <a:r>
              <a:rPr lang="es-CL" sz="2400" dirty="0"/>
              <a:t>WHERE Y HAVING</a:t>
            </a:r>
            <a:endParaRPr sz="2400" dirty="0"/>
          </a:p>
        </p:txBody>
      </p:sp>
      <p:sp>
        <p:nvSpPr>
          <p:cNvPr id="422" name="Google Shape;422;p37"/>
          <p:cNvSpPr txBox="1">
            <a:spLocks noGrp="1"/>
          </p:cNvSpPr>
          <p:nvPr>
            <p:ph type="body" idx="1"/>
          </p:nvPr>
        </p:nvSpPr>
        <p:spPr>
          <a:xfrm>
            <a:off x="356347" y="1616470"/>
            <a:ext cx="8417859" cy="3112200"/>
          </a:xfrm>
          <a:prstGeom prst="rect">
            <a:avLst/>
          </a:prstGeom>
        </p:spPr>
        <p:txBody>
          <a:bodyPr spcFirstLastPara="1" wrap="square" lIns="91425" tIns="91425" rIns="91425" bIns="91425" anchor="t" anchorCtr="0">
            <a:noAutofit/>
          </a:bodyPr>
          <a:lstStyle/>
          <a:p>
            <a:pPr marL="0" indent="0" algn="just">
              <a:buNone/>
            </a:pPr>
            <a:r>
              <a:rPr lang="es-CL" dirty="0"/>
              <a:t>Pero, si quisiéramos solo los departamentos que tengan más de 5 trabajadores, se utilizaría HAVING.</a:t>
            </a:r>
          </a:p>
          <a:p>
            <a:pPr marL="0" indent="0">
              <a:buNone/>
            </a:pPr>
            <a:endParaRPr lang="es-CL" dirty="0"/>
          </a:p>
          <a:p>
            <a:pPr marL="0" indent="0">
              <a:buNone/>
            </a:pPr>
            <a:endParaRPr dirty="0"/>
          </a:p>
        </p:txBody>
      </p:sp>
      <p:grpSp>
        <p:nvGrpSpPr>
          <p:cNvPr id="423" name="Google Shape;423;p37"/>
          <p:cNvGrpSpPr/>
          <p:nvPr/>
        </p:nvGrpSpPr>
        <p:grpSpPr>
          <a:xfrm>
            <a:off x="916458" y="1019750"/>
            <a:ext cx="214625" cy="214625"/>
            <a:chOff x="2594050" y="1631825"/>
            <a:chExt cx="439625" cy="439625"/>
          </a:xfrm>
        </p:grpSpPr>
        <p:sp>
          <p:nvSpPr>
            <p:cNvPr id="424" name="Google Shape;424;p3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 name="Google Shape;428;p3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970525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7"/>
          <p:cNvSpPr txBox="1">
            <a:spLocks noGrp="1"/>
          </p:cNvSpPr>
          <p:nvPr>
            <p:ph type="title"/>
          </p:nvPr>
        </p:nvSpPr>
        <p:spPr>
          <a:xfrm>
            <a:off x="1381250" y="922668"/>
            <a:ext cx="5651562" cy="435600"/>
          </a:xfrm>
          <a:prstGeom prst="rect">
            <a:avLst/>
          </a:prstGeom>
          <a:solidFill>
            <a:schemeClr val="bg1"/>
          </a:solidFill>
        </p:spPr>
        <p:txBody>
          <a:bodyPr spcFirstLastPara="1" wrap="square" lIns="91425" tIns="91425" rIns="91425" bIns="91425" anchor="ctr" anchorCtr="0">
            <a:noAutofit/>
          </a:bodyPr>
          <a:lstStyle/>
          <a:p>
            <a:pPr lvl="0" algn="l" rtl="0">
              <a:spcBef>
                <a:spcPts val="0"/>
              </a:spcBef>
              <a:spcAft>
                <a:spcPts val="0"/>
              </a:spcAft>
            </a:pPr>
            <a:r>
              <a:rPr lang="es-CL" sz="2400" dirty="0"/>
              <a:t>HAVING</a:t>
            </a:r>
            <a:endParaRPr sz="2400" dirty="0"/>
          </a:p>
        </p:txBody>
      </p:sp>
      <p:grpSp>
        <p:nvGrpSpPr>
          <p:cNvPr id="423" name="Google Shape;423;p37"/>
          <p:cNvGrpSpPr/>
          <p:nvPr/>
        </p:nvGrpSpPr>
        <p:grpSpPr>
          <a:xfrm>
            <a:off x="916458" y="1019750"/>
            <a:ext cx="214625" cy="214625"/>
            <a:chOff x="2594050" y="1631825"/>
            <a:chExt cx="439625" cy="439625"/>
          </a:xfrm>
        </p:grpSpPr>
        <p:sp>
          <p:nvSpPr>
            <p:cNvPr id="424" name="Google Shape;424;p3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 name="Google Shape;428;p3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2" name="Imagen 1">
            <a:extLst>
              <a:ext uri="{FF2B5EF4-FFF2-40B4-BE49-F238E27FC236}">
                <a16:creationId xmlns:a16="http://schemas.microsoft.com/office/drawing/2014/main" id="{26F4F2CF-1453-4836-8494-9566506CBE16}"/>
              </a:ext>
            </a:extLst>
          </p:cNvPr>
          <p:cNvPicPr>
            <a:picLocks noChangeAspect="1"/>
          </p:cNvPicPr>
          <p:nvPr/>
        </p:nvPicPr>
        <p:blipFill>
          <a:blip r:embed="rId3"/>
          <a:stretch>
            <a:fillRect/>
          </a:stretch>
        </p:blipFill>
        <p:spPr>
          <a:xfrm>
            <a:off x="1446816" y="1650482"/>
            <a:ext cx="6250367" cy="25703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2104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7"/>
          <p:cNvSpPr txBox="1">
            <a:spLocks noGrp="1"/>
          </p:cNvSpPr>
          <p:nvPr>
            <p:ph type="title"/>
          </p:nvPr>
        </p:nvSpPr>
        <p:spPr>
          <a:xfrm>
            <a:off x="1381250" y="922668"/>
            <a:ext cx="5651562" cy="435600"/>
          </a:xfrm>
          <a:prstGeom prst="rect">
            <a:avLst/>
          </a:prstGeom>
          <a:solidFill>
            <a:schemeClr val="bg1"/>
          </a:solidFill>
        </p:spPr>
        <p:txBody>
          <a:bodyPr spcFirstLastPara="1" wrap="square" lIns="91425" tIns="91425" rIns="91425" bIns="91425" anchor="ctr" anchorCtr="0">
            <a:noAutofit/>
          </a:bodyPr>
          <a:lstStyle/>
          <a:p>
            <a:pPr lvl="0" algn="l" rtl="0">
              <a:spcBef>
                <a:spcPts val="0"/>
              </a:spcBef>
              <a:spcAft>
                <a:spcPts val="0"/>
              </a:spcAft>
            </a:pPr>
            <a:r>
              <a:rPr lang="es-CL" sz="2400" dirty="0"/>
              <a:t>WHERE Y HAVING</a:t>
            </a:r>
            <a:endParaRPr sz="2400" dirty="0"/>
          </a:p>
        </p:txBody>
      </p:sp>
      <p:sp>
        <p:nvSpPr>
          <p:cNvPr id="422" name="Google Shape;422;p37"/>
          <p:cNvSpPr txBox="1">
            <a:spLocks noGrp="1"/>
          </p:cNvSpPr>
          <p:nvPr>
            <p:ph type="body" idx="1"/>
          </p:nvPr>
        </p:nvSpPr>
        <p:spPr>
          <a:xfrm>
            <a:off x="356347" y="1616470"/>
            <a:ext cx="8417859" cy="3112200"/>
          </a:xfrm>
          <a:prstGeom prst="rect">
            <a:avLst/>
          </a:prstGeom>
        </p:spPr>
        <p:txBody>
          <a:bodyPr spcFirstLastPara="1" wrap="square" lIns="91425" tIns="91425" rIns="91425" bIns="91425" anchor="t" anchorCtr="0">
            <a:noAutofit/>
          </a:bodyPr>
          <a:lstStyle/>
          <a:p>
            <a:pPr marL="0" indent="0" algn="just">
              <a:buNone/>
            </a:pPr>
            <a:r>
              <a:rPr lang="es-CL" dirty="0"/>
              <a:t>Entonces, ¿Cuándo usar WHERE y cuando usar HAVING?</a:t>
            </a:r>
          </a:p>
          <a:p>
            <a:pPr marL="0" indent="0" algn="just">
              <a:buNone/>
            </a:pPr>
            <a:endParaRPr lang="es-CL" dirty="0"/>
          </a:p>
          <a:p>
            <a:pPr marL="0" indent="0" algn="just">
              <a:buNone/>
            </a:pPr>
            <a:r>
              <a:rPr lang="es-CL" b="1" dirty="0"/>
              <a:t>WHERE</a:t>
            </a:r>
            <a:r>
              <a:rPr lang="es-CL" dirty="0"/>
              <a:t>: Se usará cuando la condición afecte a un campo sin función de grupo.</a:t>
            </a:r>
          </a:p>
          <a:p>
            <a:pPr marL="0" indent="0" algn="just">
              <a:buNone/>
            </a:pPr>
            <a:endParaRPr lang="es-CL" dirty="0"/>
          </a:p>
          <a:p>
            <a:pPr marL="0" indent="0" algn="just">
              <a:buNone/>
            </a:pPr>
            <a:r>
              <a:rPr lang="es-CL" b="1" dirty="0"/>
              <a:t>HAVING</a:t>
            </a:r>
            <a:r>
              <a:rPr lang="es-CL" dirty="0"/>
              <a:t>: Se usará cuando la condición afecte a un campo con función de grupo.</a:t>
            </a:r>
          </a:p>
          <a:p>
            <a:pPr marL="0" indent="0">
              <a:buNone/>
            </a:pPr>
            <a:endParaRPr lang="es-CL" dirty="0"/>
          </a:p>
          <a:p>
            <a:pPr marL="0" indent="0">
              <a:buNone/>
            </a:pPr>
            <a:endParaRPr dirty="0"/>
          </a:p>
        </p:txBody>
      </p:sp>
      <p:grpSp>
        <p:nvGrpSpPr>
          <p:cNvPr id="423" name="Google Shape;423;p37"/>
          <p:cNvGrpSpPr/>
          <p:nvPr/>
        </p:nvGrpSpPr>
        <p:grpSpPr>
          <a:xfrm>
            <a:off x="916458" y="1019750"/>
            <a:ext cx="214625" cy="214625"/>
            <a:chOff x="2594050" y="1631825"/>
            <a:chExt cx="439625" cy="439625"/>
          </a:xfrm>
        </p:grpSpPr>
        <p:sp>
          <p:nvSpPr>
            <p:cNvPr id="424" name="Google Shape;424;p3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 name="Google Shape;428;p3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3080483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7"/>
          <p:cNvSpPr txBox="1">
            <a:spLocks noGrp="1"/>
          </p:cNvSpPr>
          <p:nvPr>
            <p:ph type="title"/>
          </p:nvPr>
        </p:nvSpPr>
        <p:spPr>
          <a:xfrm>
            <a:off x="1381250" y="922668"/>
            <a:ext cx="5651562" cy="435600"/>
          </a:xfrm>
          <a:prstGeom prst="rect">
            <a:avLst/>
          </a:prstGeom>
          <a:solidFill>
            <a:schemeClr val="bg1"/>
          </a:solidFill>
        </p:spPr>
        <p:txBody>
          <a:bodyPr spcFirstLastPara="1" wrap="square" lIns="91425" tIns="91425" rIns="91425" bIns="91425" anchor="ctr" anchorCtr="0">
            <a:noAutofit/>
          </a:bodyPr>
          <a:lstStyle/>
          <a:p>
            <a:pPr lvl="0" algn="l" rtl="0">
              <a:spcBef>
                <a:spcPts val="0"/>
              </a:spcBef>
              <a:spcAft>
                <a:spcPts val="0"/>
              </a:spcAft>
            </a:pPr>
            <a:r>
              <a:rPr lang="es-CL" sz="2400" dirty="0"/>
              <a:t>WHERE Y HAVING</a:t>
            </a:r>
            <a:endParaRPr sz="2400" dirty="0"/>
          </a:p>
        </p:txBody>
      </p:sp>
      <p:grpSp>
        <p:nvGrpSpPr>
          <p:cNvPr id="423" name="Google Shape;423;p37"/>
          <p:cNvGrpSpPr/>
          <p:nvPr/>
        </p:nvGrpSpPr>
        <p:grpSpPr>
          <a:xfrm>
            <a:off x="916458" y="1019750"/>
            <a:ext cx="214625" cy="214625"/>
            <a:chOff x="2594050" y="1631825"/>
            <a:chExt cx="439625" cy="439625"/>
          </a:xfrm>
        </p:grpSpPr>
        <p:sp>
          <p:nvSpPr>
            <p:cNvPr id="424" name="Google Shape;424;p3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 name="Google Shape;428;p3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pic>
        <p:nvPicPr>
          <p:cNvPr id="4" name="Imagen 3">
            <a:extLst>
              <a:ext uri="{FF2B5EF4-FFF2-40B4-BE49-F238E27FC236}">
                <a16:creationId xmlns:a16="http://schemas.microsoft.com/office/drawing/2014/main" id="{1B429B64-A70B-41FD-AD33-B06DB1EEDB57}"/>
              </a:ext>
            </a:extLst>
          </p:cNvPr>
          <p:cNvPicPr>
            <a:picLocks noChangeAspect="1"/>
          </p:cNvPicPr>
          <p:nvPr/>
        </p:nvPicPr>
        <p:blipFill>
          <a:blip r:embed="rId3"/>
          <a:stretch>
            <a:fillRect/>
          </a:stretch>
        </p:blipFill>
        <p:spPr>
          <a:xfrm>
            <a:off x="1168327" y="1561819"/>
            <a:ext cx="6807345" cy="30975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08053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7"/>
          <p:cNvSpPr txBox="1">
            <a:spLocks noGrp="1"/>
          </p:cNvSpPr>
          <p:nvPr>
            <p:ph type="title"/>
          </p:nvPr>
        </p:nvSpPr>
        <p:spPr>
          <a:xfrm>
            <a:off x="1381250" y="922668"/>
            <a:ext cx="5651562" cy="435600"/>
          </a:xfrm>
          <a:prstGeom prst="rect">
            <a:avLst/>
          </a:prstGeom>
          <a:solidFill>
            <a:schemeClr val="bg1"/>
          </a:solidFill>
        </p:spPr>
        <p:txBody>
          <a:bodyPr spcFirstLastPara="1" wrap="square" lIns="91425" tIns="91425" rIns="91425" bIns="91425" anchor="ctr" anchorCtr="0">
            <a:noAutofit/>
          </a:bodyPr>
          <a:lstStyle/>
          <a:p>
            <a:pPr lvl="0" algn="l" rtl="0">
              <a:spcBef>
                <a:spcPts val="0"/>
              </a:spcBef>
              <a:spcAft>
                <a:spcPts val="0"/>
              </a:spcAft>
            </a:pPr>
            <a:r>
              <a:rPr lang="es-CL" sz="2400" dirty="0"/>
              <a:t>WHERE Y HAVING</a:t>
            </a:r>
            <a:endParaRPr sz="2400" dirty="0"/>
          </a:p>
        </p:txBody>
      </p:sp>
      <p:sp>
        <p:nvSpPr>
          <p:cNvPr id="422" name="Google Shape;422;p37"/>
          <p:cNvSpPr txBox="1">
            <a:spLocks noGrp="1"/>
          </p:cNvSpPr>
          <p:nvPr>
            <p:ph type="body" idx="1"/>
          </p:nvPr>
        </p:nvSpPr>
        <p:spPr>
          <a:xfrm>
            <a:off x="356347" y="1616470"/>
            <a:ext cx="8417859" cy="3112200"/>
          </a:xfrm>
          <a:prstGeom prst="rect">
            <a:avLst/>
          </a:prstGeom>
        </p:spPr>
        <p:txBody>
          <a:bodyPr spcFirstLastPara="1" wrap="square" lIns="91425" tIns="91425" rIns="91425" bIns="91425" anchor="t" anchorCtr="0">
            <a:noAutofit/>
          </a:bodyPr>
          <a:lstStyle/>
          <a:p>
            <a:pPr marL="0" indent="0" algn="just">
              <a:buNone/>
            </a:pPr>
            <a:r>
              <a:rPr lang="es-CL" b="1" dirty="0"/>
              <a:t>WHERE</a:t>
            </a:r>
            <a:r>
              <a:rPr lang="es-CL" dirty="0"/>
              <a:t> se utiliza antes del GROUP BY, dado que afecta a campos sin funciones de grupo.</a:t>
            </a:r>
          </a:p>
          <a:p>
            <a:pPr marL="0" indent="0" algn="just">
              <a:buNone/>
            </a:pPr>
            <a:endParaRPr lang="es-CL" dirty="0"/>
          </a:p>
          <a:p>
            <a:pPr marL="0" indent="0" algn="just">
              <a:buNone/>
            </a:pPr>
            <a:r>
              <a:rPr lang="es-CL" b="1" dirty="0"/>
              <a:t>HAVING</a:t>
            </a:r>
            <a:r>
              <a:rPr lang="es-CL" dirty="0"/>
              <a:t> en cambio, se utiliza después del GROUP BY, ya que necesita que los campos estén agrupados para poder evaluarlos.</a:t>
            </a:r>
          </a:p>
          <a:p>
            <a:pPr marL="0" indent="0">
              <a:buNone/>
            </a:pPr>
            <a:endParaRPr lang="es-CL" dirty="0"/>
          </a:p>
          <a:p>
            <a:pPr marL="0" indent="0">
              <a:buNone/>
            </a:pPr>
            <a:endParaRPr dirty="0"/>
          </a:p>
        </p:txBody>
      </p:sp>
      <p:grpSp>
        <p:nvGrpSpPr>
          <p:cNvPr id="423" name="Google Shape;423;p37"/>
          <p:cNvGrpSpPr/>
          <p:nvPr/>
        </p:nvGrpSpPr>
        <p:grpSpPr>
          <a:xfrm>
            <a:off x="916458" y="1019750"/>
            <a:ext cx="214625" cy="214625"/>
            <a:chOff x="2594050" y="1631825"/>
            <a:chExt cx="439625" cy="439625"/>
          </a:xfrm>
        </p:grpSpPr>
        <p:sp>
          <p:nvSpPr>
            <p:cNvPr id="424" name="Google Shape;424;p3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 name="Google Shape;428;p3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3536700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4970246" cy="1159800"/>
          </a:xfrm>
          <a:prstGeom prst="rect">
            <a:avLst/>
          </a:prstGeom>
          <a:solidFill>
            <a:schemeClr val="bg1"/>
          </a:solidFill>
        </p:spPr>
        <p:txBody>
          <a:bodyPr spcFirstLastPara="1" wrap="square" lIns="91425" tIns="91425" rIns="91425" bIns="91425" anchor="b" anchorCtr="0">
            <a:noAutofit/>
          </a:bodyPr>
          <a:lstStyle/>
          <a:p>
            <a:pPr marL="0" lvl="0" indent="0" algn="l" rtl="0">
              <a:spcBef>
                <a:spcPts val="0"/>
              </a:spcBef>
              <a:spcAft>
                <a:spcPts val="0"/>
              </a:spcAft>
              <a:buNone/>
            </a:pPr>
            <a:r>
              <a:rPr lang="es-CL" dirty="0"/>
              <a:t>JOIN</a:t>
            </a:r>
            <a:endParaRPr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CL" sz="2400" dirty="0">
                <a:latin typeface="Lora"/>
                <a:ea typeface="Lora"/>
                <a:cs typeface="Lora"/>
                <a:sym typeface="Lora"/>
              </a:rPr>
              <a:t>2</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2294405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7"/>
          <p:cNvSpPr txBox="1">
            <a:spLocks noGrp="1"/>
          </p:cNvSpPr>
          <p:nvPr>
            <p:ph type="title"/>
          </p:nvPr>
        </p:nvSpPr>
        <p:spPr>
          <a:xfrm>
            <a:off x="1381250" y="922668"/>
            <a:ext cx="5651562" cy="435600"/>
          </a:xfrm>
          <a:prstGeom prst="rect">
            <a:avLst/>
          </a:prstGeom>
          <a:solidFill>
            <a:schemeClr val="bg1"/>
          </a:solidFill>
        </p:spPr>
        <p:txBody>
          <a:bodyPr spcFirstLastPara="1" wrap="square" lIns="91425" tIns="91425" rIns="91425" bIns="91425" anchor="ctr" anchorCtr="0">
            <a:noAutofit/>
          </a:bodyPr>
          <a:lstStyle/>
          <a:p>
            <a:pPr lvl="0" algn="l" rtl="0">
              <a:spcBef>
                <a:spcPts val="0"/>
              </a:spcBef>
              <a:spcAft>
                <a:spcPts val="0"/>
              </a:spcAft>
            </a:pPr>
            <a:r>
              <a:rPr lang="es-CL" sz="2400" dirty="0"/>
              <a:t>USO DE JOIN</a:t>
            </a:r>
            <a:endParaRPr sz="2400" dirty="0"/>
          </a:p>
        </p:txBody>
      </p:sp>
      <p:sp>
        <p:nvSpPr>
          <p:cNvPr id="422" name="Google Shape;422;p37"/>
          <p:cNvSpPr txBox="1">
            <a:spLocks noGrp="1"/>
          </p:cNvSpPr>
          <p:nvPr>
            <p:ph type="body" idx="1"/>
          </p:nvPr>
        </p:nvSpPr>
        <p:spPr>
          <a:xfrm>
            <a:off x="356347" y="1616470"/>
            <a:ext cx="8417859" cy="3112200"/>
          </a:xfrm>
          <a:prstGeom prst="rect">
            <a:avLst/>
          </a:prstGeom>
        </p:spPr>
        <p:txBody>
          <a:bodyPr spcFirstLastPara="1" wrap="square" lIns="91425" tIns="91425" rIns="91425" bIns="91425" anchor="t" anchorCtr="0">
            <a:noAutofit/>
          </a:bodyPr>
          <a:lstStyle/>
          <a:p>
            <a:pPr marL="0" indent="0" algn="just">
              <a:buNone/>
            </a:pPr>
            <a:r>
              <a:rPr lang="es-CL" dirty="0"/>
              <a:t>Muchas veces la información que queremos obtener no se encuentra solo en una tabla, sino que está repartida en 2, 3 o N tablas.</a:t>
            </a:r>
          </a:p>
          <a:p>
            <a:pPr marL="0" indent="0">
              <a:buNone/>
            </a:pPr>
            <a:r>
              <a:rPr lang="es-CL" dirty="0"/>
              <a:t>Cuando se necesite información que esté en más de una tabla, se deberá utilizar </a:t>
            </a:r>
            <a:r>
              <a:rPr lang="es-CL" b="1" dirty="0"/>
              <a:t>JOIN</a:t>
            </a:r>
            <a:r>
              <a:rPr lang="es-CL" dirty="0"/>
              <a:t>, que tal como su nombre lo indica, me permite UNIR estas tablas mediante </a:t>
            </a:r>
            <a:r>
              <a:rPr lang="es-CL" b="1" u="sng" dirty="0"/>
              <a:t>un campo común</a:t>
            </a:r>
            <a:r>
              <a:rPr lang="es-CL" dirty="0"/>
              <a:t>.</a:t>
            </a:r>
          </a:p>
          <a:p>
            <a:pPr marL="0" indent="0">
              <a:buNone/>
            </a:pPr>
            <a:endParaRPr dirty="0"/>
          </a:p>
        </p:txBody>
      </p:sp>
      <p:grpSp>
        <p:nvGrpSpPr>
          <p:cNvPr id="423" name="Google Shape;423;p37"/>
          <p:cNvGrpSpPr/>
          <p:nvPr/>
        </p:nvGrpSpPr>
        <p:grpSpPr>
          <a:xfrm>
            <a:off x="916458" y="1019750"/>
            <a:ext cx="214625" cy="214625"/>
            <a:chOff x="2594050" y="1631825"/>
            <a:chExt cx="439625" cy="439625"/>
          </a:xfrm>
        </p:grpSpPr>
        <p:sp>
          <p:nvSpPr>
            <p:cNvPr id="424" name="Google Shape;424;p3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 name="Google Shape;428;p3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966776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7"/>
          <p:cNvSpPr txBox="1">
            <a:spLocks noGrp="1"/>
          </p:cNvSpPr>
          <p:nvPr>
            <p:ph type="title"/>
          </p:nvPr>
        </p:nvSpPr>
        <p:spPr>
          <a:xfrm>
            <a:off x="1381250" y="922668"/>
            <a:ext cx="5651562" cy="435600"/>
          </a:xfrm>
          <a:prstGeom prst="rect">
            <a:avLst/>
          </a:prstGeom>
          <a:solidFill>
            <a:schemeClr val="bg1"/>
          </a:solidFill>
        </p:spPr>
        <p:txBody>
          <a:bodyPr spcFirstLastPara="1" wrap="square" lIns="91425" tIns="91425" rIns="91425" bIns="91425" anchor="ctr" anchorCtr="0">
            <a:noAutofit/>
          </a:bodyPr>
          <a:lstStyle/>
          <a:p>
            <a:pPr lvl="0" algn="l" rtl="0">
              <a:spcBef>
                <a:spcPts val="0"/>
              </a:spcBef>
              <a:spcAft>
                <a:spcPts val="0"/>
              </a:spcAft>
            </a:pPr>
            <a:r>
              <a:rPr lang="es-CL" sz="2400" dirty="0"/>
              <a:t>USO DE JOIN</a:t>
            </a:r>
            <a:endParaRPr sz="2400" dirty="0"/>
          </a:p>
        </p:txBody>
      </p:sp>
      <p:sp>
        <p:nvSpPr>
          <p:cNvPr id="422" name="Google Shape;422;p37"/>
          <p:cNvSpPr txBox="1">
            <a:spLocks noGrp="1"/>
          </p:cNvSpPr>
          <p:nvPr>
            <p:ph type="body" idx="1"/>
          </p:nvPr>
        </p:nvSpPr>
        <p:spPr>
          <a:xfrm>
            <a:off x="356347" y="1616470"/>
            <a:ext cx="8417859" cy="3112200"/>
          </a:xfrm>
          <a:prstGeom prst="rect">
            <a:avLst/>
          </a:prstGeom>
        </p:spPr>
        <p:txBody>
          <a:bodyPr spcFirstLastPara="1" wrap="square" lIns="91425" tIns="91425" rIns="91425" bIns="91425" anchor="t" anchorCtr="0">
            <a:noAutofit/>
          </a:bodyPr>
          <a:lstStyle/>
          <a:p>
            <a:pPr marL="0" indent="0" algn="just">
              <a:buNone/>
            </a:pPr>
            <a:r>
              <a:rPr lang="es-CL" dirty="0"/>
              <a:t>Para que 2 tablas se puedan unir, necesariamente deben tener un campo en común. El nombre de este campo puede ser distinto, pero debe hacer referencia a lo mismo. </a:t>
            </a:r>
          </a:p>
          <a:p>
            <a:pPr marL="0" indent="0" algn="just">
              <a:buNone/>
            </a:pPr>
            <a:endParaRPr lang="es-CL" dirty="0"/>
          </a:p>
          <a:p>
            <a:pPr marL="0" indent="0" algn="just">
              <a:buNone/>
            </a:pPr>
            <a:r>
              <a:rPr lang="es-CL" dirty="0"/>
              <a:t>Casi la totalidad de las veces la unión (el JOIN) se va a realizar mediante la PRIMARY KEY o campo clave de una tabla.</a:t>
            </a:r>
          </a:p>
          <a:p>
            <a:pPr marL="0" indent="0">
              <a:buNone/>
            </a:pPr>
            <a:endParaRPr dirty="0"/>
          </a:p>
        </p:txBody>
      </p:sp>
      <p:grpSp>
        <p:nvGrpSpPr>
          <p:cNvPr id="423" name="Google Shape;423;p37"/>
          <p:cNvGrpSpPr/>
          <p:nvPr/>
        </p:nvGrpSpPr>
        <p:grpSpPr>
          <a:xfrm>
            <a:off x="916458" y="1019750"/>
            <a:ext cx="214625" cy="214625"/>
            <a:chOff x="2594050" y="1631825"/>
            <a:chExt cx="439625" cy="439625"/>
          </a:xfrm>
        </p:grpSpPr>
        <p:sp>
          <p:nvSpPr>
            <p:cNvPr id="424" name="Google Shape;424;p3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 name="Google Shape;428;p3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1069929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CL" dirty="0">
                <a:highlight>
                  <a:srgbClr val="FFCD00"/>
                </a:highlight>
              </a:rPr>
              <a:t>OBJETIVOS DE LA CLASE</a:t>
            </a:r>
            <a:endParaRPr dirty="0">
              <a:highlight>
                <a:srgbClr val="FFCD00"/>
              </a:highlight>
            </a:endParaRP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s-CL" dirty="0"/>
              <a:t>Repaso Clase  Anterior</a:t>
            </a:r>
          </a:p>
          <a:p>
            <a:pPr marL="457200" lvl="0" indent="-381000" algn="l" rtl="0">
              <a:spcBef>
                <a:spcPts val="600"/>
              </a:spcBef>
              <a:spcAft>
                <a:spcPts val="0"/>
              </a:spcAft>
              <a:buSzPts val="2400"/>
              <a:buChar char="◉"/>
            </a:pPr>
            <a:r>
              <a:rPr lang="es-CL" dirty="0" err="1"/>
              <a:t>Joins</a:t>
            </a:r>
            <a:endParaRPr lang="es-CL" dirty="0"/>
          </a:p>
          <a:p>
            <a:pPr marL="457200" lvl="0" indent="-381000" algn="l" rtl="0">
              <a:spcBef>
                <a:spcPts val="600"/>
              </a:spcBef>
              <a:spcAft>
                <a:spcPts val="0"/>
              </a:spcAft>
              <a:buSzPts val="2400"/>
              <a:buChar char="◉"/>
            </a:pPr>
            <a:r>
              <a:rPr lang="es-CL" dirty="0"/>
              <a:t>Preparación Prueba 2</a:t>
            </a:r>
          </a:p>
          <a:p>
            <a:pPr marL="457200" lvl="0" indent="-381000" algn="l" rtl="0">
              <a:spcBef>
                <a:spcPts val="0"/>
              </a:spcBef>
              <a:spcAft>
                <a:spcPts val="0"/>
              </a:spcAft>
              <a:buSzPts val="2400"/>
              <a:buChar char="◉"/>
            </a:pPr>
            <a:endParaRPr dirty="0"/>
          </a:p>
          <a:p>
            <a:pPr marL="0" lvl="0" indent="0" algn="l" rtl="0">
              <a:spcBef>
                <a:spcPts val="600"/>
              </a:spcBef>
              <a:spcAft>
                <a:spcPts val="0"/>
              </a:spcAft>
              <a:buClr>
                <a:schemeClr val="dk1"/>
              </a:buClr>
              <a:buSzPts val="1100"/>
              <a:buFont typeface="Arial"/>
              <a:buNone/>
            </a:pPr>
            <a:endParaRPr dirty="0"/>
          </a:p>
          <a:p>
            <a:pPr marL="0" lvl="0" indent="0" algn="l" rtl="0">
              <a:spcBef>
                <a:spcPts val="600"/>
              </a:spcBef>
              <a:spcAft>
                <a:spcPts val="0"/>
              </a:spcAft>
              <a:buNone/>
            </a:pPr>
            <a:endParaRPr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7"/>
          <p:cNvSpPr txBox="1">
            <a:spLocks noGrp="1"/>
          </p:cNvSpPr>
          <p:nvPr>
            <p:ph type="title"/>
          </p:nvPr>
        </p:nvSpPr>
        <p:spPr>
          <a:xfrm>
            <a:off x="1381250" y="922668"/>
            <a:ext cx="5651562" cy="435600"/>
          </a:xfrm>
          <a:prstGeom prst="rect">
            <a:avLst/>
          </a:prstGeom>
          <a:solidFill>
            <a:schemeClr val="bg1"/>
          </a:solidFill>
        </p:spPr>
        <p:txBody>
          <a:bodyPr spcFirstLastPara="1" wrap="square" lIns="91425" tIns="91425" rIns="91425" bIns="91425" anchor="ctr" anchorCtr="0">
            <a:noAutofit/>
          </a:bodyPr>
          <a:lstStyle/>
          <a:p>
            <a:pPr lvl="0" algn="l" rtl="0">
              <a:spcBef>
                <a:spcPts val="0"/>
              </a:spcBef>
              <a:spcAft>
                <a:spcPts val="0"/>
              </a:spcAft>
            </a:pPr>
            <a:r>
              <a:rPr lang="es-CL" sz="2400" dirty="0"/>
              <a:t>EJEMPLO DE PROBLEMA DE JOIN</a:t>
            </a:r>
            <a:endParaRPr sz="2400" dirty="0"/>
          </a:p>
        </p:txBody>
      </p:sp>
      <p:sp>
        <p:nvSpPr>
          <p:cNvPr id="422" name="Google Shape;422;p37"/>
          <p:cNvSpPr txBox="1">
            <a:spLocks noGrp="1"/>
          </p:cNvSpPr>
          <p:nvPr>
            <p:ph type="body" idx="1"/>
          </p:nvPr>
        </p:nvSpPr>
        <p:spPr>
          <a:xfrm>
            <a:off x="356347" y="1616470"/>
            <a:ext cx="8417859" cy="3112200"/>
          </a:xfrm>
          <a:prstGeom prst="rect">
            <a:avLst/>
          </a:prstGeom>
        </p:spPr>
        <p:txBody>
          <a:bodyPr spcFirstLastPara="1" wrap="square" lIns="91425" tIns="91425" rIns="91425" bIns="91425" anchor="t" anchorCtr="0">
            <a:noAutofit/>
          </a:bodyPr>
          <a:lstStyle/>
          <a:p>
            <a:pPr marL="0" indent="0" algn="just">
              <a:buNone/>
            </a:pPr>
            <a:r>
              <a:rPr lang="es-CL" i="1" dirty="0"/>
              <a:t>Se necesita obtener un reporte que muestre el código del departamento, su nombre y la cantidad de trabajadores por departamento.</a:t>
            </a:r>
          </a:p>
          <a:p>
            <a:pPr marL="0" indent="0" algn="just">
              <a:buNone/>
            </a:pPr>
            <a:endParaRPr lang="es-CL" dirty="0"/>
          </a:p>
          <a:p>
            <a:pPr marL="0" indent="0" algn="just">
              <a:buNone/>
            </a:pPr>
            <a:r>
              <a:rPr lang="es-CL" dirty="0"/>
              <a:t>El problema está en que tanto el código del departamento, como la cantidad de trabajadores se pueden obtener desde la tabla EMPLOYEES, mientras que el nombre del departamento se encuentra en la tabla DEPARTMENTS.</a:t>
            </a:r>
          </a:p>
          <a:p>
            <a:pPr marL="0" indent="0">
              <a:buNone/>
            </a:pPr>
            <a:endParaRPr dirty="0"/>
          </a:p>
        </p:txBody>
      </p:sp>
      <p:grpSp>
        <p:nvGrpSpPr>
          <p:cNvPr id="423" name="Google Shape;423;p37"/>
          <p:cNvGrpSpPr/>
          <p:nvPr/>
        </p:nvGrpSpPr>
        <p:grpSpPr>
          <a:xfrm>
            <a:off x="916458" y="1019750"/>
            <a:ext cx="214625" cy="214625"/>
            <a:chOff x="2594050" y="1631825"/>
            <a:chExt cx="439625" cy="439625"/>
          </a:xfrm>
        </p:grpSpPr>
        <p:sp>
          <p:nvSpPr>
            <p:cNvPr id="424" name="Google Shape;424;p3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 name="Google Shape;428;p3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4283385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7"/>
          <p:cNvSpPr txBox="1">
            <a:spLocks noGrp="1"/>
          </p:cNvSpPr>
          <p:nvPr>
            <p:ph type="title"/>
          </p:nvPr>
        </p:nvSpPr>
        <p:spPr>
          <a:xfrm>
            <a:off x="1381250" y="922668"/>
            <a:ext cx="5651562" cy="435600"/>
          </a:xfrm>
          <a:prstGeom prst="rect">
            <a:avLst/>
          </a:prstGeom>
          <a:solidFill>
            <a:schemeClr val="bg1"/>
          </a:solidFill>
        </p:spPr>
        <p:txBody>
          <a:bodyPr spcFirstLastPara="1" wrap="square" lIns="91425" tIns="91425" rIns="91425" bIns="91425" anchor="ctr" anchorCtr="0">
            <a:noAutofit/>
          </a:bodyPr>
          <a:lstStyle/>
          <a:p>
            <a:pPr lvl="0" algn="l" rtl="0">
              <a:spcBef>
                <a:spcPts val="0"/>
              </a:spcBef>
              <a:spcAft>
                <a:spcPts val="0"/>
              </a:spcAft>
            </a:pPr>
            <a:r>
              <a:rPr lang="es-CL" sz="2400" dirty="0"/>
              <a:t>EJEMPLO DE PROBLEMA DE JOIN</a:t>
            </a:r>
            <a:endParaRPr sz="2400" dirty="0"/>
          </a:p>
        </p:txBody>
      </p:sp>
      <p:sp>
        <p:nvSpPr>
          <p:cNvPr id="422" name="Google Shape;422;p37"/>
          <p:cNvSpPr txBox="1">
            <a:spLocks noGrp="1"/>
          </p:cNvSpPr>
          <p:nvPr>
            <p:ph type="body" idx="1"/>
          </p:nvPr>
        </p:nvSpPr>
        <p:spPr>
          <a:xfrm>
            <a:off x="356347" y="1616470"/>
            <a:ext cx="8417859" cy="3112200"/>
          </a:xfrm>
          <a:prstGeom prst="rect">
            <a:avLst/>
          </a:prstGeom>
        </p:spPr>
        <p:txBody>
          <a:bodyPr spcFirstLastPara="1" wrap="square" lIns="91425" tIns="91425" rIns="91425" bIns="91425" anchor="t" anchorCtr="0">
            <a:noAutofit/>
          </a:bodyPr>
          <a:lstStyle/>
          <a:p>
            <a:pPr marL="0" indent="0">
              <a:buNone/>
            </a:pPr>
            <a:r>
              <a:rPr lang="es-CL" dirty="0"/>
              <a:t>Cuando se utilice JOIN, se recomienda de sobremanera utilizar alias para las tablas. Esto optimizará nuestra consulta, y nos permitirá trabajar de mejor forma. </a:t>
            </a:r>
          </a:p>
          <a:p>
            <a:pPr marL="0" indent="0">
              <a:buNone/>
            </a:pPr>
            <a:r>
              <a:rPr lang="es-CL" dirty="0"/>
              <a:t>El JOIN es parte del FROM, y está compuesto por 2 partes:</a:t>
            </a:r>
          </a:p>
          <a:p>
            <a:pPr marL="342900" indent="-342900"/>
            <a:r>
              <a:rPr lang="es-CL" dirty="0"/>
              <a:t>JOIN: Une las 2 tablas.</a:t>
            </a:r>
          </a:p>
          <a:p>
            <a:pPr marL="342900" indent="-342900"/>
            <a:r>
              <a:rPr lang="es-CL" dirty="0"/>
              <a:t>ON: Indica a través de qué campo se unen las tablas.</a:t>
            </a:r>
          </a:p>
          <a:p>
            <a:pPr marL="0" indent="0">
              <a:buNone/>
            </a:pPr>
            <a:r>
              <a:rPr lang="es-CL" dirty="0"/>
              <a:t>Una consulta puede tener tantos JOIN como sea necesario.</a:t>
            </a:r>
          </a:p>
        </p:txBody>
      </p:sp>
      <p:grpSp>
        <p:nvGrpSpPr>
          <p:cNvPr id="423" name="Google Shape;423;p37"/>
          <p:cNvGrpSpPr/>
          <p:nvPr/>
        </p:nvGrpSpPr>
        <p:grpSpPr>
          <a:xfrm>
            <a:off x="916458" y="1019750"/>
            <a:ext cx="214625" cy="214625"/>
            <a:chOff x="2594050" y="1631825"/>
            <a:chExt cx="439625" cy="439625"/>
          </a:xfrm>
        </p:grpSpPr>
        <p:sp>
          <p:nvSpPr>
            <p:cNvPr id="424" name="Google Shape;424;p3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 name="Google Shape;428;p3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2045536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7"/>
          <p:cNvSpPr txBox="1">
            <a:spLocks noGrp="1"/>
          </p:cNvSpPr>
          <p:nvPr>
            <p:ph type="title"/>
          </p:nvPr>
        </p:nvSpPr>
        <p:spPr>
          <a:xfrm>
            <a:off x="1381250" y="922668"/>
            <a:ext cx="5651562" cy="435600"/>
          </a:xfrm>
          <a:prstGeom prst="rect">
            <a:avLst/>
          </a:prstGeom>
          <a:solidFill>
            <a:schemeClr val="bg1"/>
          </a:solidFill>
        </p:spPr>
        <p:txBody>
          <a:bodyPr spcFirstLastPara="1" wrap="square" lIns="91425" tIns="91425" rIns="91425" bIns="91425" anchor="ctr" anchorCtr="0">
            <a:noAutofit/>
          </a:bodyPr>
          <a:lstStyle/>
          <a:p>
            <a:pPr lvl="0" algn="l" rtl="0">
              <a:spcBef>
                <a:spcPts val="0"/>
              </a:spcBef>
              <a:spcAft>
                <a:spcPts val="0"/>
              </a:spcAft>
            </a:pPr>
            <a:r>
              <a:rPr lang="es-CL" sz="2400" dirty="0"/>
              <a:t>EJEMPLO DE PROBLEMA DE JOIN</a:t>
            </a:r>
            <a:endParaRPr sz="2400" dirty="0"/>
          </a:p>
        </p:txBody>
      </p:sp>
      <p:sp>
        <p:nvSpPr>
          <p:cNvPr id="422" name="Google Shape;422;p37"/>
          <p:cNvSpPr txBox="1">
            <a:spLocks noGrp="1"/>
          </p:cNvSpPr>
          <p:nvPr>
            <p:ph type="body" idx="1"/>
          </p:nvPr>
        </p:nvSpPr>
        <p:spPr>
          <a:xfrm>
            <a:off x="356347" y="1616470"/>
            <a:ext cx="8417859" cy="3112200"/>
          </a:xfrm>
          <a:prstGeom prst="rect">
            <a:avLst/>
          </a:prstGeom>
        </p:spPr>
        <p:txBody>
          <a:bodyPr spcFirstLastPara="1" wrap="square" lIns="91425" tIns="91425" rIns="91425" bIns="91425" anchor="t" anchorCtr="0">
            <a:noAutofit/>
          </a:bodyPr>
          <a:lstStyle/>
          <a:p>
            <a:pPr marL="0" indent="0">
              <a:buNone/>
            </a:pPr>
            <a:r>
              <a:rPr lang="es-CL" i="1" dirty="0"/>
              <a:t>Se necesita obtener un reporte que muestre el código del departamento, su nombre y la cantidad de trabajadores por departamento.</a:t>
            </a:r>
          </a:p>
          <a:p>
            <a:pPr marL="0" indent="0">
              <a:buNone/>
            </a:pPr>
            <a:endParaRPr lang="es-CL" dirty="0"/>
          </a:p>
        </p:txBody>
      </p:sp>
      <p:grpSp>
        <p:nvGrpSpPr>
          <p:cNvPr id="423" name="Google Shape;423;p37"/>
          <p:cNvGrpSpPr/>
          <p:nvPr/>
        </p:nvGrpSpPr>
        <p:grpSpPr>
          <a:xfrm>
            <a:off x="916458" y="1019750"/>
            <a:ext cx="214625" cy="214625"/>
            <a:chOff x="2594050" y="1631825"/>
            <a:chExt cx="439625" cy="439625"/>
          </a:xfrm>
        </p:grpSpPr>
        <p:sp>
          <p:nvSpPr>
            <p:cNvPr id="424" name="Google Shape;424;p3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 name="Google Shape;428;p3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pic>
        <p:nvPicPr>
          <p:cNvPr id="2" name="Imagen 1">
            <a:extLst>
              <a:ext uri="{FF2B5EF4-FFF2-40B4-BE49-F238E27FC236}">
                <a16:creationId xmlns:a16="http://schemas.microsoft.com/office/drawing/2014/main" id="{89042115-EF6A-4AD3-B559-50F22EA0B21E}"/>
              </a:ext>
            </a:extLst>
          </p:cNvPr>
          <p:cNvPicPr>
            <a:picLocks noChangeAspect="1"/>
          </p:cNvPicPr>
          <p:nvPr/>
        </p:nvPicPr>
        <p:blipFill>
          <a:blip r:embed="rId3"/>
          <a:stretch>
            <a:fillRect/>
          </a:stretch>
        </p:blipFill>
        <p:spPr>
          <a:xfrm>
            <a:off x="862123" y="2939522"/>
            <a:ext cx="7406305" cy="20071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67262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7"/>
          <p:cNvSpPr txBox="1">
            <a:spLocks noGrp="1"/>
          </p:cNvSpPr>
          <p:nvPr>
            <p:ph type="title"/>
          </p:nvPr>
        </p:nvSpPr>
        <p:spPr>
          <a:xfrm>
            <a:off x="1381250" y="922668"/>
            <a:ext cx="5651562" cy="435600"/>
          </a:xfrm>
          <a:prstGeom prst="rect">
            <a:avLst/>
          </a:prstGeom>
          <a:solidFill>
            <a:schemeClr val="bg1"/>
          </a:solidFill>
        </p:spPr>
        <p:txBody>
          <a:bodyPr spcFirstLastPara="1" wrap="square" lIns="91425" tIns="91425" rIns="91425" bIns="91425" anchor="ctr" anchorCtr="0">
            <a:noAutofit/>
          </a:bodyPr>
          <a:lstStyle/>
          <a:p>
            <a:pPr lvl="0" algn="l" rtl="0">
              <a:spcBef>
                <a:spcPts val="0"/>
              </a:spcBef>
              <a:spcAft>
                <a:spcPts val="0"/>
              </a:spcAft>
            </a:pPr>
            <a:r>
              <a:rPr lang="es-CL" sz="2400" dirty="0"/>
              <a:t>EJERCICIOS</a:t>
            </a:r>
            <a:endParaRPr sz="2400" dirty="0"/>
          </a:p>
        </p:txBody>
      </p:sp>
      <p:sp>
        <p:nvSpPr>
          <p:cNvPr id="422" name="Google Shape;422;p37"/>
          <p:cNvSpPr txBox="1">
            <a:spLocks noGrp="1"/>
          </p:cNvSpPr>
          <p:nvPr>
            <p:ph type="body" idx="1"/>
          </p:nvPr>
        </p:nvSpPr>
        <p:spPr>
          <a:xfrm>
            <a:off x="356347" y="1616470"/>
            <a:ext cx="8417859" cy="3112200"/>
          </a:xfrm>
          <a:prstGeom prst="rect">
            <a:avLst/>
          </a:prstGeom>
        </p:spPr>
        <p:txBody>
          <a:bodyPr spcFirstLastPara="1" wrap="square" lIns="91425" tIns="91425" rIns="91425" bIns="91425" anchor="t" anchorCtr="0">
            <a:noAutofit/>
          </a:bodyPr>
          <a:lstStyle/>
          <a:p>
            <a:pPr marL="0" indent="0">
              <a:buNone/>
            </a:pPr>
            <a:r>
              <a:rPr lang="es-CL" dirty="0"/>
              <a:t>De la prueba anterior, se debe realizar el ejercicio 1, 3 y 4.</a:t>
            </a:r>
          </a:p>
          <a:p>
            <a:pPr marL="0" indent="0">
              <a:buNone/>
            </a:pPr>
            <a:endParaRPr lang="es-CL" dirty="0"/>
          </a:p>
        </p:txBody>
      </p:sp>
      <p:grpSp>
        <p:nvGrpSpPr>
          <p:cNvPr id="423" name="Google Shape;423;p37"/>
          <p:cNvGrpSpPr/>
          <p:nvPr/>
        </p:nvGrpSpPr>
        <p:grpSpPr>
          <a:xfrm>
            <a:off x="916458" y="1019750"/>
            <a:ext cx="214625" cy="214625"/>
            <a:chOff x="2594050" y="1631825"/>
            <a:chExt cx="439625" cy="439625"/>
          </a:xfrm>
        </p:grpSpPr>
        <p:sp>
          <p:nvSpPr>
            <p:cNvPr id="424" name="Google Shape;424;p3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 name="Google Shape;428;p3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1337191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7"/>
          <p:cNvSpPr txBox="1">
            <a:spLocks noGrp="1"/>
          </p:cNvSpPr>
          <p:nvPr>
            <p:ph type="title"/>
          </p:nvPr>
        </p:nvSpPr>
        <p:spPr>
          <a:xfrm>
            <a:off x="1381250" y="922668"/>
            <a:ext cx="5651562" cy="435600"/>
          </a:xfrm>
          <a:prstGeom prst="rect">
            <a:avLst/>
          </a:prstGeom>
          <a:solidFill>
            <a:schemeClr val="bg1"/>
          </a:solidFill>
        </p:spPr>
        <p:txBody>
          <a:bodyPr spcFirstLastPara="1" wrap="square" lIns="91425" tIns="91425" rIns="91425" bIns="91425" anchor="ctr" anchorCtr="0">
            <a:noAutofit/>
          </a:bodyPr>
          <a:lstStyle/>
          <a:p>
            <a:pPr lvl="0" algn="l" rtl="0">
              <a:spcBef>
                <a:spcPts val="0"/>
              </a:spcBef>
              <a:spcAft>
                <a:spcPts val="0"/>
              </a:spcAft>
            </a:pPr>
            <a:r>
              <a:rPr lang="es-CL" sz="2400" dirty="0"/>
              <a:t>RECOMENDACIÓN</a:t>
            </a:r>
            <a:endParaRPr sz="2400" dirty="0"/>
          </a:p>
        </p:txBody>
      </p:sp>
      <p:sp>
        <p:nvSpPr>
          <p:cNvPr id="422" name="Google Shape;422;p37"/>
          <p:cNvSpPr txBox="1">
            <a:spLocks noGrp="1"/>
          </p:cNvSpPr>
          <p:nvPr>
            <p:ph type="body" idx="1"/>
          </p:nvPr>
        </p:nvSpPr>
        <p:spPr>
          <a:xfrm>
            <a:off x="356347" y="1616470"/>
            <a:ext cx="8417859" cy="3112200"/>
          </a:xfrm>
          <a:prstGeom prst="rect">
            <a:avLst/>
          </a:prstGeom>
        </p:spPr>
        <p:txBody>
          <a:bodyPr spcFirstLastPara="1" wrap="square" lIns="91425" tIns="91425" rIns="91425" bIns="91425" anchor="t" anchorCtr="0">
            <a:noAutofit/>
          </a:bodyPr>
          <a:lstStyle/>
          <a:p>
            <a:pPr marL="0" indent="0">
              <a:buNone/>
            </a:pPr>
            <a:r>
              <a:rPr lang="es-CL" dirty="0"/>
              <a:t>Para abordar consultas complejas (más de una 1 tabla) se recomienda lo siguiente:</a:t>
            </a:r>
          </a:p>
          <a:p>
            <a:pPr marL="342900" indent="-342900"/>
            <a:r>
              <a:rPr lang="es-CL" dirty="0"/>
              <a:t>Detectar las tablas involucradas y hacer el FROM con sus respectivos alias.</a:t>
            </a:r>
          </a:p>
          <a:p>
            <a:pPr marL="342900" indent="-342900"/>
            <a:r>
              <a:rPr lang="es-CL" dirty="0"/>
              <a:t>Ir siempre de lo más fácil a lo más difícil.</a:t>
            </a:r>
          </a:p>
          <a:p>
            <a:pPr marL="342900" indent="-342900"/>
            <a:r>
              <a:rPr lang="es-CL" dirty="0"/>
              <a:t>Obtener toda la información solicitada.</a:t>
            </a:r>
          </a:p>
          <a:p>
            <a:pPr marL="342900" indent="-342900"/>
            <a:r>
              <a:rPr lang="es-CL" dirty="0"/>
              <a:t>Agregar condiciones mediante WHERE o HAVING.</a:t>
            </a:r>
          </a:p>
          <a:p>
            <a:pPr marL="342900" indent="-342900"/>
            <a:r>
              <a:rPr lang="es-CL" dirty="0"/>
              <a:t>Darle formato requerido a la salida</a:t>
            </a:r>
          </a:p>
          <a:p>
            <a:pPr marL="0" indent="0">
              <a:buNone/>
            </a:pPr>
            <a:endParaRPr lang="es-CL" dirty="0"/>
          </a:p>
        </p:txBody>
      </p:sp>
      <p:grpSp>
        <p:nvGrpSpPr>
          <p:cNvPr id="423" name="Google Shape;423;p37"/>
          <p:cNvGrpSpPr/>
          <p:nvPr/>
        </p:nvGrpSpPr>
        <p:grpSpPr>
          <a:xfrm>
            <a:off x="916458" y="1019750"/>
            <a:ext cx="214625" cy="214625"/>
            <a:chOff x="2594050" y="1631825"/>
            <a:chExt cx="439625" cy="439625"/>
          </a:xfrm>
        </p:grpSpPr>
        <p:sp>
          <p:nvSpPr>
            <p:cNvPr id="424" name="Google Shape;424;p3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 name="Google Shape;428;p3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1384729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6"/>
          <p:cNvSpPr txBox="1">
            <a:spLocks noGrp="1"/>
          </p:cNvSpPr>
          <p:nvPr>
            <p:ph type="subTitle" idx="4294967295"/>
          </p:nvPr>
        </p:nvSpPr>
        <p:spPr>
          <a:xfrm>
            <a:off x="2371500" y="2093775"/>
            <a:ext cx="50214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CL" sz="3600" b="1" i="1" dirty="0">
                <a:latin typeface="Lora"/>
                <a:ea typeface="Lora"/>
                <a:cs typeface="Lora"/>
                <a:sym typeface="Lora"/>
              </a:rPr>
              <a:t>¿Alguna Pregunta</a:t>
            </a:r>
            <a:r>
              <a:rPr lang="en" sz="3600" b="1" i="1" dirty="0">
                <a:latin typeface="Lora"/>
                <a:ea typeface="Lora"/>
                <a:cs typeface="Lora"/>
                <a:sym typeface="Lora"/>
              </a:rPr>
              <a:t>?</a:t>
            </a:r>
            <a:endParaRPr sz="3600" b="1" i="1" dirty="0">
              <a:latin typeface="Lora"/>
              <a:ea typeface="Lora"/>
              <a:cs typeface="Lora"/>
              <a:sym typeface="Lora"/>
            </a:endParaRPr>
          </a:p>
          <a:p>
            <a:pPr marL="0" lvl="0" indent="0" algn="l" rtl="0">
              <a:spcBef>
                <a:spcPts val="600"/>
              </a:spcBef>
              <a:spcAft>
                <a:spcPts val="0"/>
              </a:spcAft>
              <a:buNone/>
            </a:pPr>
            <a:endParaRPr sz="1800" dirty="0">
              <a:solidFill>
                <a:schemeClr val="dk1"/>
              </a:solidFill>
            </a:endParaRPr>
          </a:p>
          <a:p>
            <a:pPr marL="0" lvl="0" indent="0" algn="l" rtl="0">
              <a:spcBef>
                <a:spcPts val="600"/>
              </a:spcBef>
              <a:spcAft>
                <a:spcPts val="0"/>
              </a:spcAft>
              <a:buNone/>
            </a:pPr>
            <a:r>
              <a:rPr lang="es-CL" sz="1800" dirty="0">
                <a:solidFill>
                  <a:schemeClr val="dk1"/>
                </a:solidFill>
              </a:rPr>
              <a:t>Me encuentran en:</a:t>
            </a:r>
            <a:endParaRPr sz="1800" dirty="0">
              <a:solidFill>
                <a:schemeClr val="dk1"/>
              </a:solidFill>
            </a:endParaRPr>
          </a:p>
          <a:p>
            <a:pPr marL="457200" lvl="0" indent="-342900" algn="l" rtl="0">
              <a:spcBef>
                <a:spcPts val="600"/>
              </a:spcBef>
              <a:spcAft>
                <a:spcPts val="0"/>
              </a:spcAft>
              <a:buSzPts val="1800"/>
              <a:buChar char="◉"/>
            </a:pPr>
            <a:r>
              <a:rPr lang="es-CL" sz="1800" dirty="0">
                <a:solidFill>
                  <a:schemeClr val="dk1"/>
                </a:solidFill>
              </a:rPr>
              <a:t>FER.SEPULVEDAF@PROFESOR.DUOC.CL</a:t>
            </a:r>
            <a:endParaRPr sz="1800" dirty="0">
              <a:solidFill>
                <a:schemeClr val="dk1"/>
              </a:solidFill>
            </a:endParaRPr>
          </a:p>
        </p:txBody>
      </p:sp>
      <p:cxnSp>
        <p:nvCxnSpPr>
          <p:cNvPr id="409" name="Google Shape;409;p36"/>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410" name="Google Shape;410;p36"/>
          <p:cNvSpPr txBox="1">
            <a:spLocks noGrp="1"/>
          </p:cNvSpPr>
          <p:nvPr>
            <p:ph type="ctrTitle" idx="4294967295"/>
          </p:nvPr>
        </p:nvSpPr>
        <p:spPr>
          <a:xfrm>
            <a:off x="2371625" y="816550"/>
            <a:ext cx="49080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CL" sz="6000" dirty="0"/>
              <a:t>Gracias!</a:t>
            </a:r>
            <a:endParaRPr sz="6000" dirty="0"/>
          </a:p>
        </p:txBody>
      </p:sp>
      <p:cxnSp>
        <p:nvCxnSpPr>
          <p:cNvPr id="411" name="Google Shape;411;p36"/>
          <p:cNvCxnSpPr/>
          <p:nvPr/>
        </p:nvCxnSpPr>
        <p:spPr>
          <a:xfrm>
            <a:off x="5589800" y="1428750"/>
            <a:ext cx="3554100" cy="0"/>
          </a:xfrm>
          <a:prstGeom prst="straightConnector1">
            <a:avLst/>
          </a:prstGeom>
          <a:noFill/>
          <a:ln w="9525" cap="flat" cmpd="sng">
            <a:solidFill>
              <a:srgbClr val="CCCCCC"/>
            </a:solidFill>
            <a:prstDash val="solid"/>
            <a:round/>
            <a:headEnd type="none" w="med" len="med"/>
            <a:tailEnd type="none" w="med" len="med"/>
          </a:ln>
        </p:spPr>
      </p:cxnSp>
      <p:sp>
        <p:nvSpPr>
          <p:cNvPr id="412" name="Google Shape;412;p36"/>
          <p:cNvSpPr/>
          <p:nvPr/>
        </p:nvSpPr>
        <p:spPr>
          <a:xfrm>
            <a:off x="831925" y="859175"/>
            <a:ext cx="1139100" cy="11391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3" name="Google Shape;413;p36"/>
          <p:cNvGrpSpPr/>
          <p:nvPr/>
        </p:nvGrpSpPr>
        <p:grpSpPr>
          <a:xfrm>
            <a:off x="1148888" y="1190759"/>
            <a:ext cx="505722" cy="475767"/>
            <a:chOff x="5972700" y="2330200"/>
            <a:chExt cx="411625" cy="387275"/>
          </a:xfrm>
        </p:grpSpPr>
        <p:sp>
          <p:nvSpPr>
            <p:cNvPr id="414" name="Google Shape;414;p3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6" name="Google Shape;416;p3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4970246" cy="1159800"/>
          </a:xfrm>
          <a:prstGeom prst="rect">
            <a:avLst/>
          </a:prstGeom>
          <a:solidFill>
            <a:schemeClr val="bg1"/>
          </a:solidFill>
        </p:spPr>
        <p:txBody>
          <a:bodyPr spcFirstLastPara="1" wrap="square" lIns="91425" tIns="91425" rIns="91425" bIns="91425" anchor="b" anchorCtr="0">
            <a:noAutofit/>
          </a:bodyPr>
          <a:lstStyle/>
          <a:p>
            <a:pPr marL="0" lvl="0" indent="0" algn="l" rtl="0">
              <a:spcBef>
                <a:spcPts val="0"/>
              </a:spcBef>
              <a:spcAft>
                <a:spcPts val="0"/>
              </a:spcAft>
              <a:buNone/>
            </a:pPr>
            <a:r>
              <a:rPr lang="es-CL" dirty="0"/>
              <a:t>Repaso Clase Anterior</a:t>
            </a:r>
            <a:endParaRPr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Lora"/>
                <a:ea typeface="Lora"/>
                <a:cs typeface="Lora"/>
                <a:sym typeface="Lora"/>
              </a:rPr>
              <a:t>1</a:t>
            </a:r>
            <a:endParaRPr sz="240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lvl="0" algn="l" rtl="0">
              <a:spcBef>
                <a:spcPts val="0"/>
              </a:spcBef>
              <a:spcAft>
                <a:spcPts val="0"/>
              </a:spcAft>
            </a:pPr>
            <a:r>
              <a:rPr lang="es-CL" sz="2400" dirty="0"/>
              <a:t>FUNCIONES DE GRUPO</a:t>
            </a:r>
            <a:endParaRPr sz="2400" dirty="0"/>
          </a:p>
        </p:txBody>
      </p:sp>
      <p:sp>
        <p:nvSpPr>
          <p:cNvPr id="422" name="Google Shape;422;p37"/>
          <p:cNvSpPr txBox="1">
            <a:spLocks noGrp="1"/>
          </p:cNvSpPr>
          <p:nvPr>
            <p:ph type="body" idx="1"/>
          </p:nvPr>
        </p:nvSpPr>
        <p:spPr>
          <a:xfrm>
            <a:off x="356347" y="1616470"/>
            <a:ext cx="8417859" cy="3112200"/>
          </a:xfrm>
          <a:prstGeom prst="rect">
            <a:avLst/>
          </a:prstGeom>
        </p:spPr>
        <p:txBody>
          <a:bodyPr spcFirstLastPara="1" wrap="square" lIns="91425" tIns="91425" rIns="91425" bIns="91425" anchor="t" anchorCtr="0">
            <a:noAutofit/>
          </a:bodyPr>
          <a:lstStyle/>
          <a:p>
            <a:pPr marL="0" indent="0">
              <a:buNone/>
            </a:pPr>
            <a:r>
              <a:rPr lang="es-CL" dirty="0"/>
              <a:t>Son funciones que nos permiten trabajar, como su nombre lo indica, sobre un grupo de datos. </a:t>
            </a:r>
          </a:p>
          <a:p>
            <a:pPr marL="342900" indent="-342900"/>
            <a:r>
              <a:rPr lang="es-CL" dirty="0"/>
              <a:t>MAX</a:t>
            </a:r>
          </a:p>
          <a:p>
            <a:pPr marL="342900" indent="-342900"/>
            <a:r>
              <a:rPr lang="es-CL" dirty="0"/>
              <a:t>MIN</a:t>
            </a:r>
          </a:p>
          <a:p>
            <a:pPr marL="342900" indent="-342900"/>
            <a:r>
              <a:rPr lang="es-CL" dirty="0"/>
              <a:t>AVG</a:t>
            </a:r>
          </a:p>
          <a:p>
            <a:pPr marL="342900" indent="-342900"/>
            <a:r>
              <a:rPr lang="es-CL" dirty="0"/>
              <a:t>SUM</a:t>
            </a:r>
          </a:p>
          <a:p>
            <a:pPr marL="342900" indent="-342900"/>
            <a:r>
              <a:rPr lang="es-CL" dirty="0"/>
              <a:t>COUNT</a:t>
            </a:r>
            <a:endParaRPr dirty="0"/>
          </a:p>
        </p:txBody>
      </p:sp>
      <p:grpSp>
        <p:nvGrpSpPr>
          <p:cNvPr id="423" name="Google Shape;423;p37"/>
          <p:cNvGrpSpPr/>
          <p:nvPr/>
        </p:nvGrpSpPr>
        <p:grpSpPr>
          <a:xfrm>
            <a:off x="916458" y="1019750"/>
            <a:ext cx="214625" cy="214625"/>
            <a:chOff x="2594050" y="1631825"/>
            <a:chExt cx="439625" cy="439625"/>
          </a:xfrm>
        </p:grpSpPr>
        <p:sp>
          <p:nvSpPr>
            <p:cNvPr id="424" name="Google Shape;424;p3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 name="Google Shape;428;p3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3529240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lvl="0" algn="l" rtl="0">
              <a:spcBef>
                <a:spcPts val="0"/>
              </a:spcBef>
              <a:spcAft>
                <a:spcPts val="0"/>
              </a:spcAft>
            </a:pPr>
            <a:r>
              <a:rPr lang="es-CL" sz="2400" dirty="0"/>
              <a:t>FUNCIONES DE GRUPO</a:t>
            </a:r>
            <a:endParaRPr sz="2400" dirty="0"/>
          </a:p>
        </p:txBody>
      </p:sp>
      <p:sp>
        <p:nvSpPr>
          <p:cNvPr id="422" name="Google Shape;422;p37"/>
          <p:cNvSpPr txBox="1">
            <a:spLocks noGrp="1"/>
          </p:cNvSpPr>
          <p:nvPr>
            <p:ph type="body" idx="1"/>
          </p:nvPr>
        </p:nvSpPr>
        <p:spPr>
          <a:xfrm>
            <a:off x="356347" y="1616470"/>
            <a:ext cx="8417859" cy="3112200"/>
          </a:xfrm>
          <a:prstGeom prst="rect">
            <a:avLst/>
          </a:prstGeom>
        </p:spPr>
        <p:txBody>
          <a:bodyPr spcFirstLastPara="1" wrap="square" lIns="91425" tIns="91425" rIns="91425" bIns="91425" anchor="t" anchorCtr="0">
            <a:noAutofit/>
          </a:bodyPr>
          <a:lstStyle/>
          <a:p>
            <a:pPr marL="0" indent="0">
              <a:buNone/>
            </a:pPr>
            <a:r>
              <a:rPr lang="es-CL" dirty="0"/>
              <a:t>Una función de grupo por lo general (no siempre) va a estar asociada al uso de GROUP BY. </a:t>
            </a:r>
          </a:p>
          <a:p>
            <a:pPr marL="0" indent="0">
              <a:buNone/>
            </a:pPr>
            <a:endParaRPr lang="es-CL" dirty="0"/>
          </a:p>
          <a:p>
            <a:pPr marL="0" indent="0">
              <a:buNone/>
            </a:pPr>
            <a:r>
              <a:rPr lang="es-CL" dirty="0"/>
              <a:t>GROUP BY me permite, tal como su nombre lo indica, agrupar por un determinado campo o conjunto de ellos. </a:t>
            </a:r>
            <a:endParaRPr dirty="0"/>
          </a:p>
        </p:txBody>
      </p:sp>
      <p:grpSp>
        <p:nvGrpSpPr>
          <p:cNvPr id="423" name="Google Shape;423;p37"/>
          <p:cNvGrpSpPr/>
          <p:nvPr/>
        </p:nvGrpSpPr>
        <p:grpSpPr>
          <a:xfrm>
            <a:off x="916458" y="1019750"/>
            <a:ext cx="214625" cy="214625"/>
            <a:chOff x="2594050" y="1631825"/>
            <a:chExt cx="439625" cy="439625"/>
          </a:xfrm>
        </p:grpSpPr>
        <p:sp>
          <p:nvSpPr>
            <p:cNvPr id="424" name="Google Shape;424;p3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 name="Google Shape;428;p3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1674589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7"/>
          <p:cNvSpPr txBox="1">
            <a:spLocks noGrp="1"/>
          </p:cNvSpPr>
          <p:nvPr>
            <p:ph type="title"/>
          </p:nvPr>
        </p:nvSpPr>
        <p:spPr>
          <a:xfrm>
            <a:off x="1381250" y="922668"/>
            <a:ext cx="5651562" cy="435600"/>
          </a:xfrm>
          <a:prstGeom prst="rect">
            <a:avLst/>
          </a:prstGeom>
          <a:solidFill>
            <a:schemeClr val="bg1"/>
          </a:solidFill>
        </p:spPr>
        <p:txBody>
          <a:bodyPr spcFirstLastPara="1" wrap="square" lIns="91425" tIns="91425" rIns="91425" bIns="91425" anchor="ctr" anchorCtr="0">
            <a:noAutofit/>
          </a:bodyPr>
          <a:lstStyle/>
          <a:p>
            <a:pPr lvl="0" algn="l" rtl="0">
              <a:spcBef>
                <a:spcPts val="0"/>
              </a:spcBef>
              <a:spcAft>
                <a:spcPts val="0"/>
              </a:spcAft>
            </a:pPr>
            <a:r>
              <a:rPr lang="es-CL" sz="2400" dirty="0"/>
              <a:t>¿CUÁNDO UTILIZAR GROUP BY?</a:t>
            </a:r>
            <a:endParaRPr sz="2400" dirty="0"/>
          </a:p>
        </p:txBody>
      </p:sp>
      <p:sp>
        <p:nvSpPr>
          <p:cNvPr id="422" name="Google Shape;422;p37"/>
          <p:cNvSpPr txBox="1">
            <a:spLocks noGrp="1"/>
          </p:cNvSpPr>
          <p:nvPr>
            <p:ph type="body" idx="1"/>
          </p:nvPr>
        </p:nvSpPr>
        <p:spPr>
          <a:xfrm>
            <a:off x="356347" y="1616470"/>
            <a:ext cx="8417859" cy="3112200"/>
          </a:xfrm>
          <a:prstGeom prst="rect">
            <a:avLst/>
          </a:prstGeom>
        </p:spPr>
        <p:txBody>
          <a:bodyPr spcFirstLastPara="1" wrap="square" lIns="91425" tIns="91425" rIns="91425" bIns="91425" anchor="t" anchorCtr="0">
            <a:noAutofit/>
          </a:bodyPr>
          <a:lstStyle/>
          <a:p>
            <a:pPr marL="0" indent="0">
              <a:buNone/>
            </a:pPr>
            <a:r>
              <a:rPr lang="es-CL" dirty="0"/>
              <a:t>Se utilizará GROUP BY cuando se tenga una mezcla de campos individuales y agrupados dentro del SELECT.</a:t>
            </a:r>
          </a:p>
          <a:p>
            <a:pPr marL="0" indent="0">
              <a:buNone/>
            </a:pPr>
            <a:endParaRPr lang="es-CL" dirty="0"/>
          </a:p>
          <a:p>
            <a:pPr marL="0" indent="0">
              <a:buNone/>
            </a:pPr>
            <a:endParaRPr dirty="0"/>
          </a:p>
        </p:txBody>
      </p:sp>
      <p:grpSp>
        <p:nvGrpSpPr>
          <p:cNvPr id="423" name="Google Shape;423;p37"/>
          <p:cNvGrpSpPr/>
          <p:nvPr/>
        </p:nvGrpSpPr>
        <p:grpSpPr>
          <a:xfrm>
            <a:off x="916458" y="1019750"/>
            <a:ext cx="214625" cy="214625"/>
            <a:chOff x="2594050" y="1631825"/>
            <a:chExt cx="439625" cy="439625"/>
          </a:xfrm>
        </p:grpSpPr>
        <p:sp>
          <p:nvSpPr>
            <p:cNvPr id="424" name="Google Shape;424;p3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 name="Google Shape;428;p3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2" name="Imagen 1">
            <a:extLst>
              <a:ext uri="{FF2B5EF4-FFF2-40B4-BE49-F238E27FC236}">
                <a16:creationId xmlns:a16="http://schemas.microsoft.com/office/drawing/2014/main" id="{6E217F9E-FAE8-4B7D-BD70-5515928171E3}"/>
              </a:ext>
            </a:extLst>
          </p:cNvPr>
          <p:cNvPicPr>
            <a:picLocks noChangeAspect="1"/>
          </p:cNvPicPr>
          <p:nvPr/>
        </p:nvPicPr>
        <p:blipFill>
          <a:blip r:embed="rId3"/>
          <a:stretch>
            <a:fillRect/>
          </a:stretch>
        </p:blipFill>
        <p:spPr>
          <a:xfrm>
            <a:off x="831567" y="2891117"/>
            <a:ext cx="7467418" cy="17129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30033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7"/>
          <p:cNvSpPr txBox="1">
            <a:spLocks noGrp="1"/>
          </p:cNvSpPr>
          <p:nvPr>
            <p:ph type="title"/>
          </p:nvPr>
        </p:nvSpPr>
        <p:spPr>
          <a:xfrm>
            <a:off x="1381250" y="922668"/>
            <a:ext cx="5651562" cy="435600"/>
          </a:xfrm>
          <a:prstGeom prst="rect">
            <a:avLst/>
          </a:prstGeom>
          <a:solidFill>
            <a:schemeClr val="bg1"/>
          </a:solidFill>
        </p:spPr>
        <p:txBody>
          <a:bodyPr spcFirstLastPara="1" wrap="square" lIns="91425" tIns="91425" rIns="91425" bIns="91425" anchor="ctr" anchorCtr="0">
            <a:noAutofit/>
          </a:bodyPr>
          <a:lstStyle/>
          <a:p>
            <a:pPr lvl="0" algn="l" rtl="0">
              <a:spcBef>
                <a:spcPts val="0"/>
              </a:spcBef>
              <a:spcAft>
                <a:spcPts val="0"/>
              </a:spcAft>
            </a:pPr>
            <a:r>
              <a:rPr lang="es-CL" sz="2400" dirty="0"/>
              <a:t>¿CUÁNDO UTILIZAR GROUP BY?</a:t>
            </a:r>
            <a:endParaRPr sz="2400" dirty="0"/>
          </a:p>
        </p:txBody>
      </p:sp>
      <p:sp>
        <p:nvSpPr>
          <p:cNvPr id="422" name="Google Shape;422;p37"/>
          <p:cNvSpPr txBox="1">
            <a:spLocks noGrp="1"/>
          </p:cNvSpPr>
          <p:nvPr>
            <p:ph type="body" idx="1"/>
          </p:nvPr>
        </p:nvSpPr>
        <p:spPr>
          <a:xfrm>
            <a:off x="356347" y="1616470"/>
            <a:ext cx="8417859" cy="3112200"/>
          </a:xfrm>
          <a:prstGeom prst="rect">
            <a:avLst/>
          </a:prstGeom>
        </p:spPr>
        <p:txBody>
          <a:bodyPr spcFirstLastPara="1" wrap="square" lIns="91425" tIns="91425" rIns="91425" bIns="91425" anchor="t" anchorCtr="0">
            <a:noAutofit/>
          </a:bodyPr>
          <a:lstStyle/>
          <a:p>
            <a:pPr marL="0" indent="0">
              <a:buNone/>
            </a:pPr>
            <a:r>
              <a:rPr lang="es-CL" dirty="0"/>
              <a:t>En el ejemplo anterior, se tiene un campo sin función de grupo (DEPARTMENT_ID) y otro con función de grupo (EMPLOYEE_ID). En estos casos, en el GROUP BY se colocan el o los campos que </a:t>
            </a:r>
            <a:r>
              <a:rPr lang="es-CL" b="1" u="sng" dirty="0"/>
              <a:t>no tienen función de grupo.</a:t>
            </a:r>
          </a:p>
          <a:p>
            <a:pPr marL="0" indent="0">
              <a:buNone/>
            </a:pPr>
            <a:endParaRPr lang="es-CL" dirty="0"/>
          </a:p>
          <a:p>
            <a:pPr marL="0" indent="0">
              <a:buNone/>
            </a:pPr>
            <a:endParaRPr dirty="0"/>
          </a:p>
        </p:txBody>
      </p:sp>
      <p:grpSp>
        <p:nvGrpSpPr>
          <p:cNvPr id="423" name="Google Shape;423;p37"/>
          <p:cNvGrpSpPr/>
          <p:nvPr/>
        </p:nvGrpSpPr>
        <p:grpSpPr>
          <a:xfrm>
            <a:off x="916458" y="1019750"/>
            <a:ext cx="214625" cy="214625"/>
            <a:chOff x="2594050" y="1631825"/>
            <a:chExt cx="439625" cy="439625"/>
          </a:xfrm>
        </p:grpSpPr>
        <p:sp>
          <p:nvSpPr>
            <p:cNvPr id="424" name="Google Shape;424;p3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 name="Google Shape;428;p3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930279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7"/>
          <p:cNvSpPr txBox="1">
            <a:spLocks noGrp="1"/>
          </p:cNvSpPr>
          <p:nvPr>
            <p:ph type="title"/>
          </p:nvPr>
        </p:nvSpPr>
        <p:spPr>
          <a:xfrm>
            <a:off x="1381250" y="922668"/>
            <a:ext cx="5651562" cy="435600"/>
          </a:xfrm>
          <a:prstGeom prst="rect">
            <a:avLst/>
          </a:prstGeom>
          <a:solidFill>
            <a:schemeClr val="bg1"/>
          </a:solidFill>
        </p:spPr>
        <p:txBody>
          <a:bodyPr spcFirstLastPara="1" wrap="square" lIns="91425" tIns="91425" rIns="91425" bIns="91425" anchor="ctr" anchorCtr="0">
            <a:noAutofit/>
          </a:bodyPr>
          <a:lstStyle/>
          <a:p>
            <a:pPr lvl="0" algn="l" rtl="0">
              <a:spcBef>
                <a:spcPts val="0"/>
              </a:spcBef>
              <a:spcAft>
                <a:spcPts val="0"/>
              </a:spcAft>
            </a:pPr>
            <a:r>
              <a:rPr lang="es-CL" sz="2400" dirty="0"/>
              <a:t>EJERCICIO EN HR</a:t>
            </a:r>
            <a:endParaRPr sz="2400" dirty="0"/>
          </a:p>
        </p:txBody>
      </p:sp>
      <p:sp>
        <p:nvSpPr>
          <p:cNvPr id="422" name="Google Shape;422;p37"/>
          <p:cNvSpPr txBox="1">
            <a:spLocks noGrp="1"/>
          </p:cNvSpPr>
          <p:nvPr>
            <p:ph type="body" idx="1"/>
          </p:nvPr>
        </p:nvSpPr>
        <p:spPr>
          <a:xfrm>
            <a:off x="356347" y="1616470"/>
            <a:ext cx="8417859" cy="3112200"/>
          </a:xfrm>
          <a:prstGeom prst="rect">
            <a:avLst/>
          </a:prstGeom>
        </p:spPr>
        <p:txBody>
          <a:bodyPr spcFirstLastPara="1" wrap="square" lIns="91425" tIns="91425" rIns="91425" bIns="91425" anchor="t" anchorCtr="0">
            <a:noAutofit/>
          </a:bodyPr>
          <a:lstStyle/>
          <a:p>
            <a:pPr marL="0" indent="0" algn="just">
              <a:buNone/>
            </a:pPr>
            <a:r>
              <a:rPr lang="es-CL" dirty="0"/>
              <a:t>Se necesita obtener un reporte que muestre el código de departamento, la cantidad de trabajadores por </a:t>
            </a:r>
            <a:r>
              <a:rPr lang="es-CL" dirty="0" err="1"/>
              <a:t>depto</a:t>
            </a:r>
            <a:r>
              <a:rPr lang="es-CL" dirty="0"/>
              <a:t>, su sueldo máximo, su sueldo mínimo, y el promedio que se paga en sueldos, ordenados por código de </a:t>
            </a:r>
            <a:r>
              <a:rPr lang="es-CL" dirty="0" err="1"/>
              <a:t>depto</a:t>
            </a:r>
            <a:r>
              <a:rPr lang="es-CL" dirty="0"/>
              <a:t> en forma descendente.</a:t>
            </a:r>
            <a:endParaRPr lang="es-CL" b="1" u="sng" dirty="0"/>
          </a:p>
          <a:p>
            <a:pPr marL="0" indent="0">
              <a:buNone/>
            </a:pPr>
            <a:endParaRPr lang="es-CL" dirty="0"/>
          </a:p>
          <a:p>
            <a:pPr marL="0" indent="0">
              <a:buNone/>
            </a:pPr>
            <a:endParaRPr dirty="0"/>
          </a:p>
        </p:txBody>
      </p:sp>
      <p:grpSp>
        <p:nvGrpSpPr>
          <p:cNvPr id="423" name="Google Shape;423;p37"/>
          <p:cNvGrpSpPr/>
          <p:nvPr/>
        </p:nvGrpSpPr>
        <p:grpSpPr>
          <a:xfrm>
            <a:off x="916458" y="1019750"/>
            <a:ext cx="214625" cy="214625"/>
            <a:chOff x="2594050" y="1631825"/>
            <a:chExt cx="439625" cy="439625"/>
          </a:xfrm>
        </p:grpSpPr>
        <p:sp>
          <p:nvSpPr>
            <p:cNvPr id="424" name="Google Shape;424;p3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 name="Google Shape;428;p3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3343170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7"/>
          <p:cNvSpPr txBox="1">
            <a:spLocks noGrp="1"/>
          </p:cNvSpPr>
          <p:nvPr>
            <p:ph type="title"/>
          </p:nvPr>
        </p:nvSpPr>
        <p:spPr>
          <a:xfrm>
            <a:off x="1381250" y="922668"/>
            <a:ext cx="5651562" cy="435600"/>
          </a:xfrm>
          <a:prstGeom prst="rect">
            <a:avLst/>
          </a:prstGeom>
          <a:solidFill>
            <a:schemeClr val="bg1"/>
          </a:solidFill>
        </p:spPr>
        <p:txBody>
          <a:bodyPr spcFirstLastPara="1" wrap="square" lIns="91425" tIns="91425" rIns="91425" bIns="91425" anchor="ctr" anchorCtr="0">
            <a:noAutofit/>
          </a:bodyPr>
          <a:lstStyle/>
          <a:p>
            <a:pPr lvl="0" algn="l" rtl="0">
              <a:spcBef>
                <a:spcPts val="0"/>
              </a:spcBef>
              <a:spcAft>
                <a:spcPts val="0"/>
              </a:spcAft>
            </a:pPr>
            <a:r>
              <a:rPr lang="es-CL" sz="2400" dirty="0"/>
              <a:t>EJERCICIO EN HR</a:t>
            </a:r>
            <a:endParaRPr sz="2400" dirty="0"/>
          </a:p>
        </p:txBody>
      </p:sp>
      <p:grpSp>
        <p:nvGrpSpPr>
          <p:cNvPr id="423" name="Google Shape;423;p37"/>
          <p:cNvGrpSpPr/>
          <p:nvPr/>
        </p:nvGrpSpPr>
        <p:grpSpPr>
          <a:xfrm>
            <a:off x="916458" y="1019750"/>
            <a:ext cx="214625" cy="214625"/>
            <a:chOff x="2594050" y="1631825"/>
            <a:chExt cx="439625" cy="439625"/>
          </a:xfrm>
        </p:grpSpPr>
        <p:sp>
          <p:nvSpPr>
            <p:cNvPr id="424" name="Google Shape;424;p3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 name="Google Shape;428;p3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4" name="Imagen 3">
            <a:extLst>
              <a:ext uri="{FF2B5EF4-FFF2-40B4-BE49-F238E27FC236}">
                <a16:creationId xmlns:a16="http://schemas.microsoft.com/office/drawing/2014/main" id="{45B76B53-3652-49AF-A30E-E7D36ECBD9CE}"/>
              </a:ext>
            </a:extLst>
          </p:cNvPr>
          <p:cNvPicPr>
            <a:picLocks noChangeAspect="1"/>
          </p:cNvPicPr>
          <p:nvPr/>
        </p:nvPicPr>
        <p:blipFill>
          <a:blip r:embed="rId3"/>
          <a:stretch>
            <a:fillRect/>
          </a:stretch>
        </p:blipFill>
        <p:spPr>
          <a:xfrm>
            <a:off x="1938337" y="1358268"/>
            <a:ext cx="5267325" cy="1990725"/>
          </a:xfrm>
          <a:prstGeom prst="rect">
            <a:avLst/>
          </a:prstGeom>
        </p:spPr>
      </p:pic>
      <p:pic>
        <p:nvPicPr>
          <p:cNvPr id="5" name="Imagen 4">
            <a:extLst>
              <a:ext uri="{FF2B5EF4-FFF2-40B4-BE49-F238E27FC236}">
                <a16:creationId xmlns:a16="http://schemas.microsoft.com/office/drawing/2014/main" id="{130610B6-B58B-4669-B1DE-E4050D682F73}"/>
              </a:ext>
            </a:extLst>
          </p:cNvPr>
          <p:cNvPicPr>
            <a:picLocks noChangeAspect="1"/>
          </p:cNvPicPr>
          <p:nvPr/>
        </p:nvPicPr>
        <p:blipFill>
          <a:blip r:embed="rId4"/>
          <a:stretch>
            <a:fillRect/>
          </a:stretch>
        </p:blipFill>
        <p:spPr>
          <a:xfrm>
            <a:off x="5209043" y="3076978"/>
            <a:ext cx="3608534" cy="16728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60617672"/>
      </p:ext>
    </p:extLst>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1251</TotalTime>
  <Words>803</Words>
  <Application>Microsoft Office PowerPoint</Application>
  <PresentationFormat>Presentación en pantalla (16:9)</PresentationFormat>
  <Paragraphs>103</Paragraphs>
  <Slides>25</Slides>
  <Notes>25</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25</vt:i4>
      </vt:variant>
    </vt:vector>
  </HeadingPairs>
  <TitlesOfParts>
    <vt:vector size="29" baseType="lpstr">
      <vt:lpstr>Arial</vt:lpstr>
      <vt:lpstr>Quattrocento Sans</vt:lpstr>
      <vt:lpstr>Lora</vt:lpstr>
      <vt:lpstr>Viola template</vt:lpstr>
      <vt:lpstr>CONSULTA DE BASE DE DATOS</vt:lpstr>
      <vt:lpstr>OBJETIVOS DE LA CLASE</vt:lpstr>
      <vt:lpstr>Repaso Clase Anterior</vt:lpstr>
      <vt:lpstr>FUNCIONES DE GRUPO</vt:lpstr>
      <vt:lpstr>FUNCIONES DE GRUPO</vt:lpstr>
      <vt:lpstr>¿CUÁNDO UTILIZAR GROUP BY?</vt:lpstr>
      <vt:lpstr>¿CUÁNDO UTILIZAR GROUP BY?</vt:lpstr>
      <vt:lpstr>EJERCICIO EN HR</vt:lpstr>
      <vt:lpstr>EJERCICIO EN HR</vt:lpstr>
      <vt:lpstr>WHERE Y HAVING</vt:lpstr>
      <vt:lpstr>WHERE</vt:lpstr>
      <vt:lpstr>WHERE Y HAVING</vt:lpstr>
      <vt:lpstr>HAVING</vt:lpstr>
      <vt:lpstr>WHERE Y HAVING</vt:lpstr>
      <vt:lpstr>WHERE Y HAVING</vt:lpstr>
      <vt:lpstr>WHERE Y HAVING</vt:lpstr>
      <vt:lpstr>JOIN</vt:lpstr>
      <vt:lpstr>USO DE JOIN</vt:lpstr>
      <vt:lpstr>USO DE JOIN</vt:lpstr>
      <vt:lpstr>EJEMPLO DE PROBLEMA DE JOIN</vt:lpstr>
      <vt:lpstr>EJEMPLO DE PROBLEMA DE JOIN</vt:lpstr>
      <vt:lpstr>EJEMPLO DE PROBLEMA DE JOIN</vt:lpstr>
      <vt:lpstr>EJERCICIOS</vt:lpstr>
      <vt:lpstr>RECOMENDACIÓN</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SOFTWARE</dc:title>
  <cp:lastModifiedBy>Fernando Sepúlveda Ramírez</cp:lastModifiedBy>
  <cp:revision>32</cp:revision>
  <dcterms:modified xsi:type="dcterms:W3CDTF">2019-09-25T11:10:33Z</dcterms:modified>
</cp:coreProperties>
</file>