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9" r:id="rId12"/>
    <p:sldId id="268" r:id="rId13"/>
    <p:sldId id="27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08/11/2015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413353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08/11/2015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48342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08/11/2015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17131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08/11/2015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34390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25E65E3D-A1FC-4B1A-AB2F-83B863B73A76}" type="datetimeFigureOut">
              <a:rPr lang="it-IT" smtClean="0"/>
              <a:t>08/11/2015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417539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25E65E3D-A1FC-4B1A-AB2F-83B863B73A76}" type="datetimeFigureOut">
              <a:rPr lang="it-IT" smtClean="0"/>
              <a:t>08/11/2015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61953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25E65E3D-A1FC-4B1A-AB2F-83B863B73A76}" type="datetimeFigureOut">
              <a:rPr lang="it-IT" smtClean="0"/>
              <a:t>08/11/2015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89362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25E65E3D-A1FC-4B1A-AB2F-83B863B73A76}" type="datetimeFigureOut">
              <a:rPr lang="it-IT" smtClean="0"/>
              <a:t>08/11/2015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23713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65E3D-A1FC-4B1A-AB2F-83B863B73A76}" type="datetimeFigureOut">
              <a:rPr lang="it-IT" smtClean="0"/>
              <a:t>08/11/2015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37519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5E65E3D-A1FC-4B1A-AB2F-83B863B73A76}" type="datetimeFigureOut">
              <a:rPr lang="it-IT" smtClean="0"/>
              <a:t>08/11/2015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39039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5E65E3D-A1FC-4B1A-AB2F-83B863B73A76}" type="datetimeFigureOut">
              <a:rPr lang="it-IT" smtClean="0"/>
              <a:t>08/11/2015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31539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5E3D-A1FC-4B1A-AB2F-83B863B73A76}" type="datetimeFigureOut">
              <a:rPr lang="it-IT" smtClean="0"/>
              <a:t>08/11/2015</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79214-E52F-4DCD-B2CC-D127A642F335}" type="slidenum">
              <a:rPr lang="it-IT" smtClean="0"/>
              <a:t>‹N›</a:t>
            </a:fld>
            <a:endParaRPr lang="it-IT"/>
          </a:p>
        </p:txBody>
      </p:sp>
    </p:spTree>
    <p:extLst>
      <p:ext uri="{BB962C8B-B14F-4D97-AF65-F5344CB8AC3E}">
        <p14:creationId xmlns:p14="http://schemas.microsoft.com/office/powerpoint/2010/main" val="3171104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
        <p:nvSpPr>
          <p:cNvPr id="3" name="Segnaposto contenuto 2"/>
          <p:cNvSpPr>
            <a:spLocks noGrp="1"/>
          </p:cNvSpPr>
          <p:nvPr>
            <p:ph idx="1"/>
          </p:nvPr>
        </p:nvSpPr>
        <p:spPr>
          <a:xfrm>
            <a:off x="628650" y="3022567"/>
            <a:ext cx="7886700" cy="3271141"/>
          </a:xfrm>
        </p:spPr>
        <p:txBody>
          <a:bodyPr>
            <a:normAutofit fontScale="92500" lnSpcReduction="20000"/>
          </a:bodyPr>
          <a:lstStyle/>
          <a:p>
            <a:r>
              <a:rPr lang="en-US" dirty="0" smtClean="0">
                <a:latin typeface="Georgia" panose="02040502050405020303" pitchFamily="18" charset="0"/>
              </a:rPr>
              <a:t>[</a:t>
            </a:r>
            <a:r>
              <a:rPr lang="en-US" dirty="0">
                <a:latin typeface="Georgia" panose="02040502050405020303" pitchFamily="18" charset="0"/>
              </a:rPr>
              <a:t>R1] Customers should be able to access the service through both the web and the mobile application, even at the same time. </a:t>
            </a:r>
            <a:endParaRPr lang="it-IT" dirty="0">
              <a:latin typeface="Georgia" panose="02040502050405020303" pitchFamily="18" charset="0"/>
            </a:endParaRPr>
          </a:p>
          <a:p>
            <a:r>
              <a:rPr lang="en-US" dirty="0">
                <a:latin typeface="Georgia" panose="02040502050405020303" pitchFamily="18" charset="0"/>
              </a:rPr>
              <a:t>[R2] Customers must be able to register to the taxi service from the mobile or web homepage.</a:t>
            </a:r>
            <a:endParaRPr lang="it-IT" dirty="0">
              <a:latin typeface="Georgia" panose="02040502050405020303" pitchFamily="18" charset="0"/>
            </a:endParaRPr>
          </a:p>
          <a:p>
            <a:r>
              <a:rPr lang="en-US" dirty="0">
                <a:latin typeface="Georgia" panose="02040502050405020303" pitchFamily="18" charset="0"/>
              </a:rPr>
              <a:t>[R3] Only registered customers can access </a:t>
            </a:r>
            <a:r>
              <a:rPr lang="en-US" dirty="0" smtClean="0">
                <a:latin typeface="Georgia" panose="02040502050405020303" pitchFamily="18" charset="0"/>
              </a:rPr>
              <a:t>MTS’s services</a:t>
            </a:r>
            <a:r>
              <a:rPr lang="en-US" dirty="0">
                <a:latin typeface="Georgia" panose="02040502050405020303" pitchFamily="18" charset="0"/>
              </a:rPr>
              <a:t>.</a:t>
            </a:r>
            <a:endParaRPr lang="it-IT" dirty="0">
              <a:latin typeface="Georgia" panose="02040502050405020303" pitchFamily="18" charset="0"/>
            </a:endParaRPr>
          </a:p>
          <a:p>
            <a:r>
              <a:rPr lang="en-US" dirty="0">
                <a:latin typeface="Georgia" panose="02040502050405020303" pitchFamily="18" charset="0"/>
              </a:rPr>
              <a:t>[R4] The system should allow the log out functionality. </a:t>
            </a:r>
            <a:endParaRPr lang="en-US" dirty="0" smtClean="0">
              <a:latin typeface="Georgia" panose="02040502050405020303" pitchFamily="18" charset="0"/>
            </a:endParaRPr>
          </a:p>
          <a:p>
            <a:endParaRPr lang="it-IT" dirty="0"/>
          </a:p>
          <a:p>
            <a:endParaRPr lang="it-IT" dirty="0"/>
          </a:p>
        </p:txBody>
      </p:sp>
      <p:sp>
        <p:nvSpPr>
          <p:cNvPr id="5" name="CasellaDiTesto 4"/>
          <p:cNvSpPr txBox="1"/>
          <p:nvPr/>
        </p:nvSpPr>
        <p:spPr>
          <a:xfrm>
            <a:off x="905956" y="1954253"/>
            <a:ext cx="7332092"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4595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 and the machine</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Tree>
    <p:extLst>
      <p:ext uri="{BB962C8B-B14F-4D97-AF65-F5344CB8AC3E}">
        <p14:creationId xmlns:p14="http://schemas.microsoft.com/office/powerpoint/2010/main" val="33982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a:t>
            </a:r>
            <a:r>
              <a:rPr lang="it-IT" dirty="0" smtClean="0">
                <a:latin typeface="Georgia" panose="02040502050405020303" pitchFamily="18" charset="0"/>
              </a:rPr>
              <a:t> </a:t>
            </a:r>
            <a:r>
              <a:rPr lang="it-IT" b="1" dirty="0">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Rettangolo 4"/>
          <p:cNvSpPr/>
          <p:nvPr/>
        </p:nvSpPr>
        <p:spPr>
          <a:xfrm>
            <a:off x="5190827" y="3015684"/>
            <a:ext cx="3657600" cy="1938992"/>
          </a:xfrm>
          <a:prstGeom prst="rect">
            <a:avLst/>
          </a:prstGeom>
        </p:spPr>
        <p:txBody>
          <a:bodyPr wrap="square">
            <a:spAutoFit/>
          </a:bodyPr>
          <a:lstStyle/>
          <a:p>
            <a:pPr marL="214308" indent="-214308">
              <a:buFont typeface="Arial" panose="020B0604020202020204" pitchFamily="34" charset="0"/>
              <a:buChar char="•"/>
            </a:pPr>
            <a:r>
              <a:rPr lang="en-US" sz="1500" i="1" dirty="0">
                <a:latin typeface="Georgia" panose="02040502050405020303" pitchFamily="18" charset="0"/>
              </a:rPr>
              <a:t>Taxi picks up customers</a:t>
            </a:r>
            <a:r>
              <a:rPr lang="en-US" sz="1500" dirty="0">
                <a:latin typeface="Georgia" panose="02040502050405020303" pitchFamily="18" charset="0"/>
              </a:rPr>
              <a:t> – happens exclusively in the world and it is not observed by the </a:t>
            </a:r>
            <a:r>
              <a:rPr lang="en-US" sz="1500" dirty="0">
                <a:latin typeface="Georgia" panose="02040502050405020303" pitchFamily="18" charset="0"/>
              </a:rPr>
              <a:t>machine</a:t>
            </a:r>
          </a:p>
          <a:p>
            <a:pPr marL="214308" indent="-214308">
              <a:buFont typeface="Arial" panose="020B0604020202020204" pitchFamily="34" charset="0"/>
              <a:buChar char="•"/>
            </a:pPr>
            <a:endParaRPr lang="en-US" sz="1500" dirty="0">
              <a:latin typeface="Georgia" panose="02040502050405020303" pitchFamily="18" charset="0"/>
            </a:endParaRPr>
          </a:p>
          <a:p>
            <a:pPr marL="214308" indent="-214308">
              <a:buFont typeface="Arial" panose="020B0604020202020204" pitchFamily="34" charset="0"/>
              <a:buChar char="•"/>
            </a:pPr>
            <a:r>
              <a:rPr lang="en-US" sz="1500" i="1" dirty="0">
                <a:latin typeface="Georgia" panose="02040502050405020303" pitchFamily="18" charset="0"/>
              </a:rPr>
              <a:t>Taxi drops customers to destination –</a:t>
            </a:r>
            <a:r>
              <a:rPr lang="en-US" sz="1500" dirty="0">
                <a:latin typeface="Georgia" panose="02040502050405020303" pitchFamily="18" charset="0"/>
              </a:rPr>
              <a:t> it is not seen by the machine, which can only see the driver’s change of status</a:t>
            </a:r>
            <a:endParaRPr lang="it-IT" sz="1500" i="1" dirty="0">
              <a:latin typeface="Georgia" panose="02040502050405020303" pitchFamily="18" charset="0"/>
            </a:endParaRPr>
          </a:p>
        </p:txBody>
      </p:sp>
    </p:spTree>
    <p:extLst>
      <p:ext uri="{BB962C8B-B14F-4D97-AF65-F5344CB8AC3E}">
        <p14:creationId xmlns:p14="http://schemas.microsoft.com/office/powerpoint/2010/main" val="36862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224590" y="2265481"/>
            <a:ext cx="3462215" cy="3208571"/>
          </a:xfrm>
          <a:prstGeom prst="rect">
            <a:avLst/>
          </a:prstGeom>
          <a:noFill/>
        </p:spPr>
        <p:txBody>
          <a:bodyPr wrap="square" rtlCol="0">
            <a:spAutoFit/>
          </a:bodyPr>
          <a:lstStyle/>
          <a:p>
            <a:pPr marL="214308" indent="-214308">
              <a:buFont typeface="Arial" panose="020B0604020202020204" pitchFamily="34" charset="0"/>
              <a:buChar char="•"/>
            </a:pPr>
            <a:r>
              <a:rPr lang="en-US" sz="1350" i="1" dirty="0">
                <a:latin typeface="Georgia" panose="02040502050405020303" pitchFamily="18" charset="0"/>
              </a:rPr>
              <a:t>Users database</a:t>
            </a:r>
            <a:r>
              <a:rPr lang="it-IT" sz="1350" dirty="0">
                <a:latin typeface="Georgia" panose="02040502050405020303" pitchFamily="18" charset="0"/>
              </a:rPr>
              <a:t> – </a:t>
            </a:r>
            <a:r>
              <a:rPr lang="en-US" sz="1350" dirty="0">
                <a:latin typeface="Georgia" panose="02040502050405020303" pitchFamily="18" charset="0"/>
              </a:rPr>
              <a:t>Contains</a:t>
            </a:r>
            <a:r>
              <a:rPr lang="it-IT" sz="1350" dirty="0">
                <a:latin typeface="Georgia" panose="02040502050405020303" pitchFamily="18" charset="0"/>
              </a:rPr>
              <a:t> </a:t>
            </a:r>
            <a:r>
              <a:rPr lang="it-IT" sz="1350" dirty="0" err="1">
                <a:latin typeface="Georgia" panose="02040502050405020303" pitchFamily="18" charset="0"/>
              </a:rPr>
              <a:t>all</a:t>
            </a:r>
            <a:r>
              <a:rPr lang="it-IT" sz="1350" dirty="0">
                <a:latin typeface="Georgia" panose="02040502050405020303" pitchFamily="18" charset="0"/>
              </a:rPr>
              <a:t> the </a:t>
            </a:r>
            <a:r>
              <a:rPr lang="it-IT" sz="1350" dirty="0" err="1">
                <a:latin typeface="Georgia" panose="02040502050405020303" pitchFamily="18" charset="0"/>
              </a:rPr>
              <a:t>users</a:t>
            </a:r>
            <a:r>
              <a:rPr lang="it-IT" sz="1350" dirty="0">
                <a:latin typeface="Georgia" panose="02040502050405020303" pitchFamily="18" charset="0"/>
              </a:rPr>
              <a:t>’ </a:t>
            </a:r>
            <a:r>
              <a:rPr lang="it-IT" sz="1350" dirty="0">
                <a:latin typeface="Georgia" panose="02040502050405020303" pitchFamily="18" charset="0"/>
              </a:rPr>
              <a:t>accounts: </a:t>
            </a:r>
            <a:r>
              <a:rPr lang="it-IT" sz="1350" dirty="0" err="1">
                <a:latin typeface="Georgia" panose="02040502050405020303" pitchFamily="18" charset="0"/>
              </a:rPr>
              <a:t>Admins</a:t>
            </a:r>
            <a:r>
              <a:rPr lang="it-IT" sz="1350" dirty="0">
                <a:latin typeface="Georgia" panose="02040502050405020303" pitchFamily="18" charset="0"/>
              </a:rPr>
              <a:t>, Taxi drivers and </a:t>
            </a:r>
            <a:r>
              <a:rPr lang="it-IT" sz="1350" dirty="0" err="1">
                <a:latin typeface="Georgia" panose="02040502050405020303" pitchFamily="18" charset="0"/>
              </a:rPr>
              <a:t>Customers</a:t>
            </a:r>
            <a:endParaRPr lang="it-IT" sz="1350"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Taxi identifier database - </a:t>
            </a:r>
            <a:r>
              <a:rPr lang="en-US" sz="1350" dirty="0">
                <a:latin typeface="Georgia" panose="02040502050405020303" pitchFamily="18" charset="0"/>
              </a:rPr>
              <a:t>contain all the information about taxis and their assigned drivers</a:t>
            </a:r>
            <a:r>
              <a:rPr lang="en-US" sz="1350" dirty="0">
                <a:latin typeface="Georgia" panose="02040502050405020303" pitchFamily="18" charset="0"/>
              </a:rPr>
              <a:t>.</a:t>
            </a:r>
          </a:p>
          <a:p>
            <a:pPr marL="214308" indent="-214308">
              <a:buFont typeface="Arial" panose="020B0604020202020204" pitchFamily="34" charset="0"/>
              <a:buChar char="•"/>
            </a:pPr>
            <a:r>
              <a:rPr lang="en-US" sz="1350" i="1" dirty="0">
                <a:latin typeface="Georgia" panose="02040502050405020303" pitchFamily="18" charset="0"/>
              </a:rPr>
              <a:t>Taxi ride database - </a:t>
            </a:r>
            <a:r>
              <a:rPr lang="en-US" sz="1350" dirty="0">
                <a:latin typeface="Georgia" panose="02040502050405020303" pitchFamily="18" charset="0"/>
              </a:rPr>
              <a:t>Store all the information regarding </a:t>
            </a:r>
            <a:r>
              <a:rPr lang="en-US" sz="1350" dirty="0">
                <a:latin typeface="Georgia" panose="02040502050405020303" pitchFamily="18" charset="0"/>
              </a:rPr>
              <a:t>actual, </a:t>
            </a:r>
            <a:r>
              <a:rPr lang="en-US" sz="1350" dirty="0">
                <a:latin typeface="Georgia" panose="02040502050405020303" pitchFamily="18" charset="0"/>
              </a:rPr>
              <a:t>past </a:t>
            </a:r>
            <a:r>
              <a:rPr lang="en-US" sz="1350" dirty="0">
                <a:latin typeface="Georgia" panose="02040502050405020303" pitchFamily="18" charset="0"/>
              </a:rPr>
              <a:t>and future taxi rides</a:t>
            </a:r>
          </a:p>
          <a:p>
            <a:pPr marL="214308" indent="-214308">
              <a:buFont typeface="Arial" panose="020B0604020202020204" pitchFamily="34" charset="0"/>
              <a:buChar char="•"/>
            </a:pPr>
            <a:r>
              <a:rPr lang="en-US" sz="1350" i="1" dirty="0">
                <a:latin typeface="Georgia" panose="02040502050405020303" pitchFamily="18" charset="0"/>
              </a:rPr>
              <a:t>City map and taxi zones system – </a:t>
            </a:r>
            <a:r>
              <a:rPr lang="en-US" sz="1350" dirty="0">
                <a:latin typeface="Georgia" panose="02040502050405020303" pitchFamily="18" charset="0"/>
              </a:rPr>
              <a:t>Contains and manages the taxi zones and the </a:t>
            </a:r>
            <a:r>
              <a:rPr lang="en-US" sz="1350" dirty="0">
                <a:latin typeface="Georgia" panose="02040502050405020303" pitchFamily="18" charset="0"/>
              </a:rPr>
              <a:t>queues</a:t>
            </a:r>
            <a:endParaRPr lang="en-US" sz="1350" i="1"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Request</a:t>
            </a:r>
            <a:r>
              <a:rPr lang="en-US" sz="1350" i="1" dirty="0">
                <a:latin typeface="Georgia" panose="02040502050405020303" pitchFamily="18" charset="0"/>
              </a:rPr>
              <a:t>, reservation and allocation </a:t>
            </a:r>
            <a:r>
              <a:rPr lang="en-US" sz="1350" i="1" dirty="0">
                <a:latin typeface="Georgia" panose="02040502050405020303" pitchFamily="18" charset="0"/>
              </a:rPr>
              <a:t>system – </a:t>
            </a:r>
            <a:r>
              <a:rPr lang="en-US" sz="1350" dirty="0">
                <a:latin typeface="Georgia" panose="02040502050405020303" pitchFamily="18" charset="0"/>
              </a:rPr>
              <a:t>manages the main application logic</a:t>
            </a:r>
          </a:p>
        </p:txBody>
      </p:sp>
    </p:spTree>
    <p:extLst>
      <p:ext uri="{BB962C8B-B14F-4D97-AF65-F5344CB8AC3E}">
        <p14:creationId xmlns:p14="http://schemas.microsoft.com/office/powerpoint/2010/main" val="4864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err="1">
                <a:latin typeface="Georgia" panose="02040502050405020303" pitchFamily="18" charset="0"/>
              </a:rPr>
              <a:t>S</a:t>
            </a:r>
            <a:r>
              <a:rPr lang="it-IT" b="1" dirty="0" err="1" smtClean="0">
                <a:latin typeface="Georgia" panose="02040502050405020303" pitchFamily="18" charset="0"/>
              </a:rPr>
              <a:t>hared</a:t>
            </a:r>
            <a:r>
              <a:rPr lang="it-IT" b="1" dirty="0" smtClean="0">
                <a:latin typeface="Georgia" panose="02040502050405020303" pitchFamily="18" charset="0"/>
              </a:rPr>
              <a:t> </a:t>
            </a:r>
            <a:r>
              <a:rPr lang="it-IT" b="1" dirty="0" err="1">
                <a:latin typeface="Georgia" panose="02040502050405020303" pitchFamily="18" charset="0"/>
              </a:rPr>
              <a:t>P</a:t>
            </a:r>
            <a:r>
              <a:rPr lang="it-IT" b="1" dirty="0" err="1" smtClean="0">
                <a:latin typeface="Georgia" panose="02040502050405020303" pitchFamily="18" charset="0"/>
              </a:rPr>
              <a:t>henomena</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328681" y="1999345"/>
            <a:ext cx="3381896" cy="4189608"/>
          </a:xfrm>
          <a:prstGeom prst="rect">
            <a:avLst/>
          </a:prstGeom>
          <a:noFill/>
        </p:spPr>
        <p:txBody>
          <a:bodyPr wrap="square" rtlCol="0">
            <a:spAutoFit/>
          </a:bodyPr>
          <a:lstStyle/>
          <a:p>
            <a:pPr marL="214308" indent="-214308">
              <a:buFont typeface="Arial" panose="020B0604020202020204" pitchFamily="34" charset="0"/>
              <a:buChar char="•"/>
            </a:pPr>
            <a:r>
              <a:rPr lang="en-US" sz="1200" i="1" dirty="0">
                <a:latin typeface="Georgia" panose="02040502050405020303" pitchFamily="18" charset="0"/>
              </a:rPr>
              <a:t>Taxi allocation</a:t>
            </a:r>
            <a:r>
              <a:rPr lang="en-US" sz="1200" dirty="0">
                <a:latin typeface="Georgia" panose="02040502050405020303" pitchFamily="18" charset="0"/>
              </a:rPr>
              <a:t> </a:t>
            </a:r>
            <a:r>
              <a:rPr lang="en-US" sz="1200" dirty="0">
                <a:latin typeface="Georgia" panose="02040502050405020303" pitchFamily="18" charset="0"/>
              </a:rPr>
              <a:t>- </a:t>
            </a:r>
            <a:r>
              <a:rPr lang="en-US" sz="1200" dirty="0">
                <a:latin typeface="Georgia" panose="02040502050405020303" pitchFamily="18" charset="0"/>
              </a:rPr>
              <a:t>is observed by the world and controlled by the machine, which sets the taxi’s next destination accordingly to the customer requests. </a:t>
            </a:r>
            <a:endParaRPr lang="it-IT" sz="1200" dirty="0">
              <a:latin typeface="Georgia" panose="02040502050405020303" pitchFamily="18" charset="0"/>
            </a:endParaRPr>
          </a:p>
          <a:p>
            <a:pPr marL="214308" indent="-214308">
              <a:buFont typeface="Arial" panose="020B0604020202020204" pitchFamily="34" charset="0"/>
              <a:buChar char="•"/>
            </a:pPr>
            <a:r>
              <a:rPr lang="en-US" sz="1200" i="1" dirty="0">
                <a:latin typeface="Georgia" panose="02040502050405020303" pitchFamily="18" charset="0"/>
              </a:rPr>
              <a:t>Customer </a:t>
            </a:r>
            <a:r>
              <a:rPr lang="en-US" sz="1200" i="1" dirty="0">
                <a:latin typeface="Georgia" panose="02040502050405020303" pitchFamily="18" charset="0"/>
              </a:rPr>
              <a:t>requesting </a:t>
            </a:r>
            <a:r>
              <a:rPr lang="en-US" sz="1200" i="1" dirty="0">
                <a:latin typeface="Georgia" panose="02040502050405020303" pitchFamily="18" charset="0"/>
              </a:rPr>
              <a:t>ride </a:t>
            </a:r>
            <a:r>
              <a:rPr lang="en-US" sz="1200" dirty="0">
                <a:latin typeface="Georgia" panose="02040502050405020303" pitchFamily="18" charset="0"/>
              </a:rPr>
              <a:t>- </a:t>
            </a:r>
            <a:r>
              <a:rPr lang="en-US" sz="1200" dirty="0">
                <a:latin typeface="Georgia" panose="02040502050405020303" pitchFamily="18" charset="0"/>
              </a:rPr>
              <a:t>happens in the world and is only observed by the machine, which will react accordingly</a:t>
            </a:r>
            <a:r>
              <a:rPr lang="en-US" sz="1200" dirty="0">
                <a:latin typeface="Georgia" panose="02040502050405020303" pitchFamily="18" charset="0"/>
              </a:rPr>
              <a:t>.</a:t>
            </a:r>
            <a:endParaRPr lang="en-US" sz="1200" i="1" dirty="0">
              <a:latin typeface="Georgia" panose="02040502050405020303" pitchFamily="18" charset="0"/>
            </a:endParaRPr>
          </a:p>
          <a:p>
            <a:pPr marL="214308" indent="-214308">
              <a:buFont typeface="Arial" panose="020B0604020202020204" pitchFamily="34" charset="0"/>
              <a:buChar char="•"/>
            </a:pPr>
            <a:r>
              <a:rPr lang="en-US" sz="1200" i="1" dirty="0">
                <a:latin typeface="Georgia" panose="02040502050405020303" pitchFamily="18" charset="0"/>
              </a:rPr>
              <a:t>Taxi moves</a:t>
            </a:r>
            <a:r>
              <a:rPr lang="en-US" sz="1200" dirty="0">
                <a:latin typeface="Georgia" panose="02040502050405020303" pitchFamily="18" charset="0"/>
              </a:rPr>
              <a:t> </a:t>
            </a:r>
            <a:r>
              <a:rPr lang="en-US" sz="1200" dirty="0">
                <a:latin typeface="Georgia" panose="02040502050405020303" pitchFamily="18" charset="0"/>
              </a:rPr>
              <a:t>- </a:t>
            </a:r>
            <a:r>
              <a:rPr lang="en-US" sz="1200" dirty="0">
                <a:latin typeface="Georgia" panose="02040502050405020303" pitchFamily="18" charset="0"/>
              </a:rPr>
              <a:t>is a shared phenomenon, which is controlled by the world and observed by the machine through the GPS system. </a:t>
            </a:r>
            <a:endParaRPr lang="en-US" sz="1200" dirty="0">
              <a:latin typeface="Georgia" panose="02040502050405020303" pitchFamily="18" charset="0"/>
            </a:endParaRPr>
          </a:p>
          <a:p>
            <a:pPr marL="214308" indent="-214308">
              <a:buFont typeface="Arial" panose="020B0604020202020204" pitchFamily="34" charset="0"/>
              <a:buChar char="•"/>
            </a:pPr>
            <a:r>
              <a:rPr lang="en-US" sz="1200" i="1" dirty="0">
                <a:latin typeface="Georgia" panose="02040502050405020303" pitchFamily="18" charset="0"/>
              </a:rPr>
              <a:t>Taxi </a:t>
            </a:r>
            <a:r>
              <a:rPr lang="en-US" sz="1200" i="1" dirty="0">
                <a:latin typeface="Georgia" panose="02040502050405020303" pitchFamily="18" charset="0"/>
              </a:rPr>
              <a:t>status </a:t>
            </a:r>
            <a:r>
              <a:rPr lang="en-US" sz="1200" i="1" dirty="0">
                <a:latin typeface="Georgia" panose="02040502050405020303" pitchFamily="18" charset="0"/>
              </a:rPr>
              <a:t>update</a:t>
            </a:r>
            <a:r>
              <a:rPr lang="en-US" sz="1200" dirty="0">
                <a:latin typeface="Georgia" panose="02040502050405020303" pitchFamily="18" charset="0"/>
              </a:rPr>
              <a:t> </a:t>
            </a:r>
            <a:r>
              <a:rPr lang="en-US" sz="1200" dirty="0">
                <a:latin typeface="Georgia" panose="02040502050405020303" pitchFamily="18" charset="0"/>
              </a:rPr>
              <a:t>- </a:t>
            </a:r>
            <a:r>
              <a:rPr lang="en-US" sz="1200" dirty="0">
                <a:latin typeface="Georgia" panose="02040502050405020303" pitchFamily="18" charset="0"/>
              </a:rPr>
              <a:t>is also a phenomenon controlled by the world (i.e. the taxi driver that changes their status by picking up and dropping of customers) and observed by the system</a:t>
            </a:r>
            <a:r>
              <a:rPr lang="en-US" sz="1200" dirty="0">
                <a:latin typeface="Georgia" panose="02040502050405020303" pitchFamily="18" charset="0"/>
              </a:rPr>
              <a:t>.</a:t>
            </a:r>
          </a:p>
          <a:p>
            <a:pPr marL="214308" indent="-214308">
              <a:buFont typeface="Arial" panose="020B0604020202020204" pitchFamily="34" charset="0"/>
              <a:buChar char="•"/>
            </a:pPr>
            <a:r>
              <a:rPr lang="en-US" sz="1200" i="1" dirty="0">
                <a:latin typeface="Georgia" panose="02040502050405020303" pitchFamily="18" charset="0"/>
              </a:rPr>
              <a:t>Customers </a:t>
            </a:r>
            <a:r>
              <a:rPr lang="en-US" sz="1200" i="1" dirty="0">
                <a:latin typeface="Georgia" panose="02040502050405020303" pitchFamily="18" charset="0"/>
              </a:rPr>
              <a:t>receive </a:t>
            </a:r>
            <a:r>
              <a:rPr lang="en-US" sz="1200" i="1" dirty="0">
                <a:latin typeface="Georgia" panose="02040502050405020303" pitchFamily="18" charset="0"/>
              </a:rPr>
              <a:t>notifications</a:t>
            </a:r>
            <a:r>
              <a:rPr lang="en-US" sz="1200" dirty="0">
                <a:latin typeface="Georgia" panose="02040502050405020303" pitchFamily="18" charset="0"/>
              </a:rPr>
              <a:t> </a:t>
            </a:r>
            <a:r>
              <a:rPr lang="en-US" sz="1200" dirty="0">
                <a:latin typeface="Georgia" panose="02040502050405020303" pitchFamily="18" charset="0"/>
              </a:rPr>
              <a:t>- </a:t>
            </a:r>
            <a:r>
              <a:rPr lang="en-US" sz="1200" dirty="0">
                <a:latin typeface="Georgia" panose="02040502050405020303" pitchFamily="18" charset="0"/>
              </a:rPr>
              <a:t>is machine-controlled, since customers receive updates about their rides by the system.</a:t>
            </a:r>
            <a:endParaRPr lang="it-IT" sz="1200" dirty="0">
              <a:latin typeface="Georgia" panose="02040502050405020303" pitchFamily="18" charset="0"/>
            </a:endParaRPr>
          </a:p>
          <a:p>
            <a:pPr marL="214308" indent="-214308">
              <a:buFont typeface="Arial" panose="020B0604020202020204" pitchFamily="34" charset="0"/>
              <a:buChar char="•"/>
            </a:pPr>
            <a:endParaRPr lang="it-IT" sz="1275" dirty="0"/>
          </a:p>
          <a:p>
            <a:pPr marL="214308" indent="-214308">
              <a:buFont typeface="Arial" panose="020B0604020202020204" pitchFamily="34" charset="0"/>
              <a:buChar char="•"/>
            </a:pPr>
            <a:endParaRPr lang="it-IT" sz="1275" dirty="0"/>
          </a:p>
          <a:p>
            <a:endParaRPr lang="it-IT" sz="1275" dirty="0"/>
          </a:p>
        </p:txBody>
      </p:sp>
    </p:spTree>
    <p:extLst>
      <p:ext uri="{BB962C8B-B14F-4D97-AF65-F5344CB8AC3E}">
        <p14:creationId xmlns:p14="http://schemas.microsoft.com/office/powerpoint/2010/main" val="15960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451276"/>
            <a:ext cx="7886700" cy="3858908"/>
          </a:xfrm>
        </p:spPr>
        <p:txBody>
          <a:bodyPr>
            <a:normAutofit/>
          </a:bodyPr>
          <a:lstStyle/>
          <a:p>
            <a:r>
              <a:rPr lang="en-US" dirty="0">
                <a:latin typeface="Georgia" panose="02040502050405020303" pitchFamily="18" charset="0"/>
              </a:rPr>
              <a:t>[R1] Only registered customers can request a taxi ride.</a:t>
            </a:r>
            <a:endParaRPr lang="it-IT" dirty="0">
              <a:latin typeface="Georgia" panose="02040502050405020303" pitchFamily="18" charset="0"/>
            </a:endParaRPr>
          </a:p>
          <a:p>
            <a:r>
              <a:rPr lang="en-US" dirty="0">
                <a:latin typeface="Georgia" panose="02040502050405020303" pitchFamily="18" charset="0"/>
              </a:rPr>
              <a:t>[R2] Customers must insert a valid origin location in order to request a ride.</a:t>
            </a:r>
            <a:endParaRPr lang="it-IT" dirty="0">
              <a:latin typeface="Georgia" panose="02040502050405020303" pitchFamily="18" charset="0"/>
            </a:endParaRPr>
          </a:p>
          <a:p>
            <a:r>
              <a:rPr lang="en-US" dirty="0">
                <a:latin typeface="Georgia" panose="02040502050405020303" pitchFamily="18" charset="0"/>
              </a:rPr>
              <a:t>[R3] The system will not allow more than a request if the previous one (either request or reservation) has not been accomplished yet.</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r>
              <a:rPr lang="en-US" sz="2100" i="1" dirty="0"/>
              <a:t>.</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411365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564406"/>
          </a:xfrm>
        </p:spPr>
        <p:txBody>
          <a:bodyPr>
            <a:normAutofit fontScale="92500" lnSpcReduction="20000"/>
          </a:bodyPr>
          <a:lstStyle/>
          <a:p>
            <a:r>
              <a:rPr lang="en-US" dirty="0">
                <a:latin typeface="Georgia" panose="02040502050405020303" pitchFamily="18" charset="0"/>
              </a:rPr>
              <a:t>[R1] The system should allow taxi reservations for a specific path communicated by the customer.</a:t>
            </a:r>
            <a:endParaRPr lang="it-IT" dirty="0">
              <a:latin typeface="Georgia" panose="02040502050405020303" pitchFamily="18" charset="0"/>
            </a:endParaRPr>
          </a:p>
          <a:p>
            <a:r>
              <a:rPr lang="en-US" dirty="0">
                <a:latin typeface="Georgia" panose="02040502050405020303" pitchFamily="18" charset="0"/>
              </a:rPr>
              <a:t>[R2] The system must not allow overlaps between reservations (or requests) made by the same customer.</a:t>
            </a:r>
            <a:endParaRPr lang="it-IT" dirty="0">
              <a:latin typeface="Georgia" panose="02040502050405020303" pitchFamily="18" charset="0"/>
            </a:endParaRPr>
          </a:p>
          <a:p>
            <a:r>
              <a:rPr lang="en-US" dirty="0" smtClean="0">
                <a:latin typeface="Georgia" panose="02040502050405020303" pitchFamily="18" charset="0"/>
              </a:rPr>
              <a:t>[R3] </a:t>
            </a:r>
            <a:r>
              <a:rPr lang="en-US" dirty="0">
                <a:latin typeface="Georgia" panose="02040502050405020303" pitchFamily="18" charset="0"/>
              </a:rPr>
              <a:t>The system allows reservations only 2 hours before the time and date specified by the customer.</a:t>
            </a:r>
            <a:endParaRPr lang="it-IT" dirty="0">
              <a:latin typeface="Georgia" panose="02040502050405020303" pitchFamily="18" charset="0"/>
            </a:endParaRPr>
          </a:p>
          <a:p>
            <a:r>
              <a:rPr lang="en-US" dirty="0">
                <a:latin typeface="Georgia" panose="02040502050405020303" pitchFamily="18" charset="0"/>
              </a:rPr>
              <a:t>[</a:t>
            </a:r>
            <a:r>
              <a:rPr lang="en-US" dirty="0" smtClean="0">
                <a:latin typeface="Georgia" panose="02040502050405020303" pitchFamily="18" charset="0"/>
              </a:rPr>
              <a:t>R4] </a:t>
            </a:r>
            <a:r>
              <a:rPr lang="en-US" dirty="0">
                <a:latin typeface="Georgia" panose="02040502050405020303" pitchFamily="18" charset="0"/>
              </a:rPr>
              <a:t>The system will assign a taxi driver for the reserved ride 10 minutes before the time and date specified by the customer. </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r>
              <a:rPr lang="en-US" sz="2100" i="1" dirty="0"/>
              <a:t>.</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09814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7"/>
            <a:ext cx="7886700" cy="3144276"/>
          </a:xfrm>
        </p:spPr>
        <p:txBody>
          <a:bodyPr>
            <a:normAutofit fontScale="85000" lnSpcReduction="20000"/>
          </a:bodyPr>
          <a:lstStyle/>
          <a:p>
            <a:r>
              <a:rPr lang="en-US" dirty="0">
                <a:latin typeface="Georgia" panose="02040502050405020303" pitchFamily="18" charset="0"/>
              </a:rPr>
              <a:t>[R1] Taxi drivers should be able to communicate their current availability state to the system.</a:t>
            </a:r>
            <a:endParaRPr lang="it-IT" dirty="0">
              <a:latin typeface="Georgia" panose="02040502050405020303" pitchFamily="18" charset="0"/>
            </a:endParaRPr>
          </a:p>
          <a:p>
            <a:r>
              <a:rPr lang="en-US" dirty="0">
                <a:latin typeface="Georgia" panose="02040502050405020303" pitchFamily="18" charset="0"/>
              </a:rPr>
              <a:t>[R2] If available, taxi drivers should be able to receive incoming requests.</a:t>
            </a:r>
            <a:endParaRPr lang="it-IT" dirty="0">
              <a:latin typeface="Georgia" panose="02040502050405020303" pitchFamily="18" charset="0"/>
            </a:endParaRPr>
          </a:p>
          <a:p>
            <a:r>
              <a:rPr lang="en-US" dirty="0">
                <a:latin typeface="Georgia" panose="02040502050405020303" pitchFamily="18" charset="0"/>
              </a:rPr>
              <a:t>[R3] After receiving an incoming request, the taxi driver should be able to either confirm or not his intention to take charge of the request.</a:t>
            </a:r>
            <a:endParaRPr lang="it-IT" dirty="0">
              <a:latin typeface="Georgia" panose="02040502050405020303" pitchFamily="18" charset="0"/>
            </a:endParaRPr>
          </a:p>
          <a:p>
            <a:r>
              <a:rPr lang="en-US" dirty="0">
                <a:latin typeface="Georgia" panose="02040502050405020303" pitchFamily="18" charset="0"/>
              </a:rPr>
              <a:t>[R4] Taxi drivers must be able to log in the mobile application with preassigned credential and be identified as drivers</a:t>
            </a:r>
            <a:r>
              <a:rPr lang="en-US" dirty="0" smtClean="0">
                <a:latin typeface="Georgia" panose="02040502050405020303" pitchFamily="18" charset="0"/>
              </a:rPr>
              <a:t>.</a:t>
            </a:r>
            <a:endParaRPr lang="it-IT" dirty="0">
              <a:latin typeface="Georgia" panose="02040502050405020303" pitchFamily="18" charset="0"/>
            </a:endParaRPr>
          </a:p>
          <a:p>
            <a:endParaRPr lang="it-IT" dirty="0"/>
          </a:p>
        </p:txBody>
      </p:sp>
      <p:sp>
        <p:nvSpPr>
          <p:cNvPr id="5" name="CasellaDiTesto 4"/>
          <p:cNvSpPr txBox="1"/>
          <p:nvPr/>
        </p:nvSpPr>
        <p:spPr>
          <a:xfrm>
            <a:off x="657225" y="1552658"/>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r>
              <a:rPr lang="en-US" sz="2100" i="1" dirty="0"/>
              <a:t>.</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55506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391411"/>
          </a:xfrm>
        </p:spPr>
        <p:txBody>
          <a:bodyPr>
            <a:normAutofit fontScale="92500" lnSpcReduction="10000"/>
          </a:bodyPr>
          <a:lstStyle/>
          <a:p>
            <a:r>
              <a:rPr lang="en-US" dirty="0">
                <a:latin typeface="Georgia" panose="02040502050405020303" pitchFamily="18" charset="0"/>
              </a:rPr>
              <a:t>[R1] The system should always search an available taxi giving maximum priority to the taxi zone related to the request and lower priority to the immediate near zones. Any other taxi zone should be ignored.</a:t>
            </a:r>
            <a:endParaRPr lang="it-IT" dirty="0">
              <a:latin typeface="Georgia" panose="02040502050405020303" pitchFamily="18" charset="0"/>
            </a:endParaRPr>
          </a:p>
          <a:p>
            <a:r>
              <a:rPr lang="en-US" dirty="0">
                <a:latin typeface="Georgia" panose="02040502050405020303" pitchFamily="18" charset="0"/>
              </a:rPr>
              <a:t>[R2] If no taxis are available in the zones specified in the previous requirement, the system should put the request on hold and periodically check again the taxi </a:t>
            </a:r>
            <a:r>
              <a:rPr lang="en-US" dirty="0" smtClean="0">
                <a:latin typeface="Georgia" panose="02040502050405020303" pitchFamily="18" charset="0"/>
              </a:rPr>
              <a:t>availability</a:t>
            </a:r>
            <a:r>
              <a:rPr lang="en-US" dirty="0">
                <a:latin typeface="Georgia" panose="02040502050405020303" pitchFamily="18" charset="0"/>
              </a:rPr>
              <a: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G5</a:t>
            </a:r>
            <a:r>
              <a:rPr lang="en-US" sz="2100" i="1" dirty="0"/>
              <a:t>] A ride request should always be satisfied within a considerable short amount of time, 15 minutes on average.</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13125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The system should send updates through email and/or in-app notification, as specified by the customer.</a:t>
            </a:r>
            <a:endParaRPr lang="it-IT" dirty="0">
              <a:latin typeface="Georgia" panose="02040502050405020303" pitchFamily="18" charset="0"/>
            </a:endParaRPr>
          </a:p>
          <a:p>
            <a:r>
              <a:rPr lang="en-US" dirty="0">
                <a:latin typeface="Georgia" panose="02040502050405020303" pitchFamily="18" charset="0"/>
              </a:rPr>
              <a:t>[R2] Absence of taxis available, reservations overlaps, taxi average waiting time and taxi assigned to customers are events that must be notified to the customer.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4092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fontScale="85000" lnSpcReduction="20000"/>
          </a:bodyPr>
          <a:lstStyle/>
          <a:p>
            <a:r>
              <a:rPr lang="en-US" dirty="0">
                <a:latin typeface="Georgia" panose="02040502050405020303" pitchFamily="18" charset="0"/>
              </a:rPr>
              <a:t>[R1] Customers must leave a valid phone number in order to complete the registration phase.</a:t>
            </a:r>
            <a:endParaRPr lang="it-IT" dirty="0">
              <a:latin typeface="Georgia" panose="02040502050405020303" pitchFamily="18" charset="0"/>
            </a:endParaRPr>
          </a:p>
          <a:p>
            <a:r>
              <a:rPr lang="en-US" dirty="0">
                <a:latin typeface="Georgia" panose="02040502050405020303" pitchFamily="18" charset="0"/>
              </a:rPr>
              <a:t>[R2] Taxi drivers must be able to access to the customer’s phone number when the system has paired them.</a:t>
            </a:r>
            <a:endParaRPr lang="it-IT" dirty="0">
              <a:latin typeface="Georgia" panose="02040502050405020303" pitchFamily="18" charset="0"/>
            </a:endParaRPr>
          </a:p>
          <a:p>
            <a:r>
              <a:rPr lang="en-US" dirty="0">
                <a:latin typeface="Georgia" panose="02040502050405020303" pitchFamily="18" charset="0"/>
              </a:rPr>
              <a:t>[R3] Customers must receive the taxi drivers’ contact number after the system has paired them.</a:t>
            </a:r>
            <a:endParaRPr lang="it-IT" dirty="0">
              <a:latin typeface="Georgia" panose="02040502050405020303" pitchFamily="18" charset="0"/>
            </a:endParaRPr>
          </a:p>
          <a:p>
            <a:r>
              <a:rPr lang="en-US" dirty="0">
                <a:latin typeface="Georgia" panose="02040502050405020303" pitchFamily="18" charset="0"/>
              </a:rPr>
              <a:t>[R4] Customers must receive the taxi code in order to be able to recognize its driver.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48630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Customers can cancel a request or reservation only if it has not been assigned to a taxi driver yet.</a:t>
            </a:r>
            <a:endParaRPr lang="it-IT" dirty="0">
              <a:latin typeface="Georgia" panose="02040502050405020303" pitchFamily="18" charset="0"/>
            </a:endParaRPr>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cancel requests and reservations. </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25829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Administrators must be able to create a taxi driver’s account.</a:t>
            </a:r>
            <a:endParaRPr lang="it-IT" dirty="0">
              <a:latin typeface="Georgia" panose="02040502050405020303" pitchFamily="18" charset="0"/>
            </a:endParaRPr>
          </a:p>
          <a:p>
            <a:r>
              <a:rPr lang="en-US" dirty="0">
                <a:latin typeface="Georgia" panose="02040502050405020303" pitchFamily="18" charset="0"/>
              </a:rPr>
              <a:t>[R2] Administrators must be able to delete a taxi driver’s account.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G9</a:t>
            </a:r>
            <a:r>
              <a:rPr lang="en-US" sz="2100" i="1" dirty="0"/>
              <a:t>] Administrators must be able to assign and manage an account to the taxi drivers hired by the company.</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7801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TotalTime>
  <Words>1013</Words>
  <Application>Microsoft Office PowerPoint</Application>
  <PresentationFormat>Presentazione su schermo (4:3)</PresentationFormat>
  <Paragraphs>62</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Calibri Light</vt:lpstr>
      <vt:lpstr>Georgia</vt:lpstr>
      <vt:lpstr>Tema di Office</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26</cp:revision>
  <dcterms:created xsi:type="dcterms:W3CDTF">2015-11-07T14:14:14Z</dcterms:created>
  <dcterms:modified xsi:type="dcterms:W3CDTF">2015-11-08T11:45:24Z</dcterms:modified>
</cp:coreProperties>
</file>