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0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6898-3F2E-4B47-A59C-3C0AA42DC9EA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E756-844B-43B6-A3AB-D74464ABAE9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6898-3F2E-4B47-A59C-3C0AA42DC9EA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E756-844B-43B6-A3AB-D74464ABAE9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4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6898-3F2E-4B47-A59C-3C0AA42DC9EA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E756-844B-43B6-A3AB-D74464ABAE9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81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6898-3F2E-4B47-A59C-3C0AA42DC9EA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E756-844B-43B6-A3AB-D74464ABAE9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63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6898-3F2E-4B47-A59C-3C0AA42DC9EA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E756-844B-43B6-A3AB-D74464ABAE9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7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6898-3F2E-4B47-A59C-3C0AA42DC9EA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E756-844B-43B6-A3AB-D74464ABAE9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6898-3F2E-4B47-A59C-3C0AA42DC9EA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E756-844B-43B6-A3AB-D74464ABAE9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91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6898-3F2E-4B47-A59C-3C0AA42DC9EA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E756-844B-43B6-A3AB-D74464ABAE9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1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6898-3F2E-4B47-A59C-3C0AA42DC9EA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E756-844B-43B6-A3AB-D74464ABAE9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6898-3F2E-4B47-A59C-3C0AA42DC9EA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E756-844B-43B6-A3AB-D74464ABAE9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9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6898-3F2E-4B47-A59C-3C0AA42DC9EA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E756-844B-43B6-A3AB-D74464ABAE9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1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E6898-3F2E-4B47-A59C-3C0AA42DC9EA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BE756-844B-43B6-A3AB-D74464ABAE9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10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26911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spc="-11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Alloy - Signatures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2139085"/>
            <a:ext cx="7886700" cy="265959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25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1425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Integer {}</a:t>
            </a:r>
            <a:endParaRPr lang="it-IT" sz="1425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25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1425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Strings {}</a:t>
            </a:r>
            <a:endParaRPr lang="it-IT" sz="1425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25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1425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Date {}</a:t>
            </a:r>
            <a:endParaRPr lang="it-IT" sz="1425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25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1425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Time {}</a:t>
            </a:r>
            <a:endParaRPr lang="it-IT" sz="1425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25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1425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Coordinate{}</a:t>
            </a:r>
            <a:endParaRPr lang="it-IT" sz="1425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25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r>
              <a:rPr lang="en-US" sz="1425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DriverStatus {Busy, Available}</a:t>
            </a:r>
            <a:endParaRPr lang="it-IT" sz="1425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25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r>
              <a:rPr lang="en-US" sz="1425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RideStatus {Annulled, Assigned, Completed, NotAssigned}</a:t>
            </a:r>
            <a:endParaRPr lang="it-IT" sz="1425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628650" y="1594679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Some basic signatures: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628650" y="4973752"/>
            <a:ext cx="8175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25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Integer</a:t>
            </a:r>
            <a:r>
              <a:rPr lang="en-US" dirty="0" smtClean="0">
                <a:latin typeface="Georgia" panose="02040502050405020303" pitchFamily="18" charset="0"/>
              </a:rPr>
              <a:t>, </a:t>
            </a:r>
            <a:r>
              <a:rPr lang="en-US" sz="1425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en-US" dirty="0" smtClean="0">
                <a:latin typeface="Georgia" panose="02040502050405020303" pitchFamily="18" charset="0"/>
              </a:rPr>
              <a:t> and </a:t>
            </a:r>
            <a:r>
              <a:rPr lang="en-US" sz="1425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en-US" dirty="0" smtClean="0">
                <a:latin typeface="Georgia" panose="02040502050405020303" pitchFamily="18" charset="0"/>
              </a:rPr>
              <a:t> are used only to identify the type of attributes of some entities. </a:t>
            </a:r>
            <a:r>
              <a:rPr lang="en-US" sz="1425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dirty="0" smtClean="0">
                <a:latin typeface="Georgia" panose="02040502050405020303" pitchFamily="18" charset="0"/>
              </a:rPr>
              <a:t> have been used also to show the difference between users (i.e. email and telephone number cannot be equal among users).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7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759278" y="556499"/>
            <a:ext cx="7886700" cy="10284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spc="-113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Alloy - Facts</a:t>
            </a:r>
            <a:endParaRPr lang="en-US" sz="4000" b="1" spc="-11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59278" y="1489577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The system must have the reference to all users and rides.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759278" y="1977890"/>
            <a:ext cx="7886700" cy="106728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systemUserRide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u1:User | u1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System.users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r1:TaxiRide | r1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System.taxiRide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100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759278" y="3340148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Annulled rides must not be linked to any (active) taxi.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759278" y="3784919"/>
            <a:ext cx="7886700" cy="833305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AnnulledNoTaxi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b="1" dirty="0" smtClean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r:TaxiRide |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r.rideStatus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Annulled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implies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r.taxi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100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59278" y="4807542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The origin of a ride cannot be equal to its destination.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59278" y="5289663"/>
            <a:ext cx="7886700" cy="820289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originDifferentDestination{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r1:TaxiRide | (r1.origin = r1.destination)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100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6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759278" y="556499"/>
            <a:ext cx="7886700" cy="10284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spc="-113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Alloy - Facts</a:t>
            </a:r>
            <a:endParaRPr lang="en-US" sz="4000" b="1" spc="-11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59278" y="1489577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A busy taxi must not be in a queue (because, of course, it contains only available taxis).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759278" y="2135908"/>
            <a:ext cx="7886700" cy="1080296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taxiBusyQueue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d1:TaxiDriver | ((d1.status = Busy)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implies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q1:TaxiQueue | 					d1.taxi 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q1.hasTaxi))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100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759278" y="3443986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An available taxi must be in a queue. 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759278" y="3881977"/>
            <a:ext cx="7886700" cy="1080296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taxiAvailableQueue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d1:TaxiDriver | ((d1.status = Available)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implies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(some 				q1:TaxiQueue | d1.taxi 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q1.hasTaxi))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100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34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759278" y="556499"/>
            <a:ext cx="7886700" cy="10284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spc="-113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Alloy - Facts</a:t>
            </a:r>
            <a:endParaRPr lang="en-US" sz="4000" b="1" spc="-11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59278" y="1489577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An “Assigned” taxi must imply that its driver is busy. 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759278" y="1971698"/>
            <a:ext cx="7886700" cy="1080296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assignedEqualBusy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t:Taxi | 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taxi.t.rideStatus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Assigned 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						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taxi.t.status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=Available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100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759278" y="3348857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An “</a:t>
            </a:r>
            <a:r>
              <a:rPr lang="en-US" dirty="0" err="1" smtClean="0">
                <a:latin typeface="Georgia" panose="02040502050405020303" pitchFamily="18" charset="0"/>
              </a:rPr>
              <a:t>Avaliable</a:t>
            </a:r>
            <a:r>
              <a:rPr lang="en-US" dirty="0" smtClean="0">
                <a:latin typeface="Georgia" panose="02040502050405020303" pitchFamily="18" charset="0"/>
              </a:rPr>
              <a:t>” taxi driver must not have any </a:t>
            </a:r>
            <a:r>
              <a:rPr lang="en-US" smtClean="0">
                <a:latin typeface="Georgia" panose="02040502050405020303" pitchFamily="18" charset="0"/>
              </a:rPr>
              <a:t>ride “Assigned”.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759278" y="3796144"/>
            <a:ext cx="7886700" cy="1327286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availableEqualnotAssigned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t:Taxi,d:TaxiDriver | (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d.taxi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t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d.status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Available) 		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implies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r:TaxiRide |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r.taxi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t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r.rideStatus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						= Assigned)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100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2295153"/>
            <a:ext cx="8062506" cy="4175316"/>
          </a:xfrm>
        </p:spPr>
        <p:txBody>
          <a:bodyPr numCol="2" spcCol="108000"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User </a:t>
            </a:r>
            <a:r>
              <a:rPr lang="en-US" sz="5600" dirty="0" smtClean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{}</a:t>
            </a:r>
            <a:endParaRPr lang="it-IT" sz="5600" dirty="0" smtClean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it-IT" sz="5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Guest </a:t>
            </a: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User {}</a:t>
            </a:r>
            <a:endParaRPr lang="it-IT" sz="5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sz="5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Admin </a:t>
            </a: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User{</a:t>
            </a:r>
            <a:endParaRPr lang="it-IT" sz="5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name: </a:t>
            </a: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Strings,</a:t>
            </a:r>
            <a:endParaRPr lang="it-IT" sz="5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surname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Strings,</a:t>
            </a:r>
            <a:endParaRPr lang="it-IT" sz="5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email: </a:t>
            </a: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Strings,</a:t>
            </a:r>
            <a:endParaRPr lang="it-IT" sz="5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password: </a:t>
            </a: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Strings</a:t>
            </a:r>
            <a:endParaRPr lang="it-IT" sz="5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5600" dirty="0" smtClean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5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sz="5600" dirty="0" smtClean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sz="5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sz="5600" dirty="0" smtClean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600" b="1" dirty="0" smtClean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r>
              <a:rPr lang="en-US" sz="5600" dirty="0" smtClean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RegUser </a:t>
            </a: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User{</a:t>
            </a:r>
            <a:endParaRPr lang="it-IT" sz="5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name: </a:t>
            </a: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Strings,</a:t>
            </a:r>
            <a:endParaRPr lang="it-IT" sz="5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surname: </a:t>
            </a: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Strings,</a:t>
            </a:r>
            <a:endParaRPr lang="it-IT" sz="5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password: </a:t>
            </a: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Strings,</a:t>
            </a:r>
            <a:endParaRPr lang="it-IT" sz="5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birth: </a:t>
            </a: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Date,</a:t>
            </a:r>
            <a:endParaRPr lang="it-IT" sz="5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email: </a:t>
            </a: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Strings,</a:t>
            </a:r>
            <a:endParaRPr lang="it-IT" sz="5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telephone: </a:t>
            </a: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Strings</a:t>
            </a:r>
            <a:endParaRPr lang="it-IT" sz="5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</a:t>
            </a: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RegUser</a:t>
            </a:r>
            <a:r>
              <a:rPr lang="en-US" sz="5600" dirty="0" smtClean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{}</a:t>
            </a:r>
            <a:endParaRPr lang="it-IT" sz="5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TaxiDriver </a:t>
            </a: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RegUser{</a:t>
            </a:r>
            <a:endParaRPr lang="it-IT" sz="5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status: </a:t>
            </a: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DriverStatus,</a:t>
            </a:r>
            <a:endParaRPr lang="it-IT" sz="5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taxi: </a:t>
            </a:r>
            <a:r>
              <a:rPr lang="en-US" sz="5600" b="1" dirty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56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Taxi</a:t>
            </a:r>
            <a:endParaRPr lang="it-IT" sz="56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5600" dirty="0" smtClean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it-IT" sz="2900" dirty="0" smtClean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628650" y="26911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spc="-11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Alloy - Signatures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28650" y="1594679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User signatures: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3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/>
          <p:cNvSpPr txBox="1">
            <a:spLocks/>
          </p:cNvSpPr>
          <p:nvPr/>
        </p:nvSpPr>
        <p:spPr>
          <a:xfrm>
            <a:off x="435428" y="1819051"/>
            <a:ext cx="6635931" cy="445983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13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628650" y="26911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spc="-11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Alloy - Signatures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628650" y="1594679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System signatures: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705394" y="2272937"/>
            <a:ext cx="7809955" cy="3945054"/>
          </a:xfrm>
          <a:prstGeom prst="rect">
            <a:avLst/>
          </a:prstGeom>
          <a:noFill/>
        </p:spPr>
        <p:txBody>
          <a:bodyPr wrap="square" numCol="2" spcCol="432000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Taxi {</a:t>
            </a:r>
            <a:endParaRPr lang="it-IT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code: </a:t>
            </a:r>
            <a:r>
              <a:rPr lang="en-US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Integer,</a:t>
            </a:r>
            <a:endParaRPr lang="it-IT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position: </a:t>
            </a:r>
            <a:r>
              <a:rPr lang="en-US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Coordinate</a:t>
            </a:r>
            <a:endParaRPr lang="it-IT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TaxiQueue {</a:t>
            </a:r>
            <a:endParaRPr lang="it-IT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hasTaxi: set Taxi</a:t>
            </a:r>
            <a:endParaRPr lang="it-IT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TaxiZone {</a:t>
            </a:r>
            <a:endParaRPr lang="it-IT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hasTaxiQueue: </a:t>
            </a:r>
            <a:r>
              <a:rPr lang="en-US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TaxiQueue</a:t>
            </a:r>
            <a:endParaRPr lang="it-IT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Map {</a:t>
            </a:r>
            <a:endParaRPr lang="it-IT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hasZone: some TaxiZone</a:t>
            </a:r>
            <a:endParaRPr lang="it-IT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System {</a:t>
            </a:r>
            <a:endParaRPr lang="it-IT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map: </a:t>
            </a:r>
            <a:r>
              <a:rPr lang="en-US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Map,</a:t>
            </a:r>
            <a:endParaRPr lang="it-IT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users: set User,</a:t>
            </a:r>
            <a:endParaRPr lang="it-IT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taxiRide: set TaxiRide</a:t>
            </a:r>
            <a:endParaRPr lang="it-IT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2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628650" y="26911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spc="-11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Alloy - Signatures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628650" y="1594679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Taxi ride signatures: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28352" y="2194560"/>
            <a:ext cx="8715648" cy="4814780"/>
          </a:xfrm>
          <a:prstGeom prst="rect">
            <a:avLst/>
          </a:prstGeom>
          <a:noFill/>
        </p:spPr>
        <p:txBody>
          <a:bodyPr wrap="square" numCol="2" spcCol="432000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7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TaxiRide {</a:t>
            </a:r>
            <a:endParaRPr lang="it-IT" sz="17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origin: </a:t>
            </a:r>
            <a:r>
              <a:rPr lang="en-US" sz="17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Coordinate,</a:t>
            </a:r>
            <a:endParaRPr lang="it-IT" sz="17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destination: </a:t>
            </a:r>
            <a:r>
              <a:rPr lang="en-US" sz="17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lone</a:t>
            </a: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Coordinate,</a:t>
            </a:r>
            <a:endParaRPr lang="it-IT" sz="17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date: </a:t>
            </a:r>
            <a:r>
              <a:rPr lang="en-US" sz="17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Date,</a:t>
            </a:r>
            <a:endParaRPr lang="it-IT" sz="17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time: </a:t>
            </a:r>
            <a:r>
              <a:rPr lang="en-US" sz="17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Time,</a:t>
            </a:r>
            <a:endParaRPr lang="it-IT" sz="17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waitingTime: </a:t>
            </a:r>
            <a:r>
              <a:rPr lang="en-US" sz="17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lone</a:t>
            </a: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Integer,</a:t>
            </a:r>
            <a:endParaRPr lang="it-IT" sz="17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taxi: </a:t>
            </a:r>
            <a:r>
              <a:rPr lang="en-US" sz="17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lone</a:t>
            </a: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Taxi,</a:t>
            </a:r>
            <a:endParaRPr lang="it-IT" sz="17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rideStatus: </a:t>
            </a:r>
            <a:r>
              <a:rPr lang="en-US" sz="17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RideStatus,</a:t>
            </a:r>
            <a:endParaRPr lang="it-IT" sz="17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hasCustomer: </a:t>
            </a:r>
            <a:r>
              <a:rPr lang="en-US" sz="17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</a:t>
            </a:r>
            <a:endParaRPr lang="it-IT" sz="17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7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it-IT" sz="17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700" b="1" dirty="0" smtClean="0">
              <a:solidFill>
                <a:srgbClr val="1F00DA"/>
              </a:solidFill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700" b="1" dirty="0">
              <a:solidFill>
                <a:srgbClr val="1F00DA"/>
              </a:solidFill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700" b="1" dirty="0" smtClean="0">
              <a:solidFill>
                <a:srgbClr val="1F00DA"/>
              </a:solidFill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700" b="1" dirty="0" smtClean="0">
              <a:solidFill>
                <a:srgbClr val="1F00DA"/>
              </a:solidFill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700" b="1" dirty="0">
              <a:solidFill>
                <a:srgbClr val="1F00DA"/>
              </a:solidFill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Request </a:t>
            </a:r>
            <a:r>
              <a:rPr lang="en-US" sz="17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TaxiRide{</a:t>
            </a:r>
            <a:endParaRPr lang="it-IT" sz="17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it-IT" sz="17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7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sz="17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Reservation </a:t>
            </a:r>
            <a:r>
              <a:rPr lang="en-US" sz="17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TaxiRide {</a:t>
            </a:r>
            <a:endParaRPr lang="it-IT" sz="17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sz="17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7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Taxi {</a:t>
            </a:r>
            <a:endParaRPr lang="it-IT" sz="17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code: </a:t>
            </a:r>
            <a:r>
              <a:rPr lang="en-US" sz="17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Integer,</a:t>
            </a:r>
            <a:endParaRPr lang="it-IT" sz="17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position: </a:t>
            </a:r>
            <a:r>
              <a:rPr lang="en-US" sz="17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Coordinate</a:t>
            </a:r>
            <a:endParaRPr lang="it-IT" sz="17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7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it-IT" sz="12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9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759278" y="556499"/>
            <a:ext cx="7886700" cy="10284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spc="-113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Alloy - Facts</a:t>
            </a:r>
            <a:endParaRPr lang="en-US" sz="4000" b="1" spc="-11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759278" y="2263605"/>
            <a:ext cx="7886700" cy="1574277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smtClean="0">
                <a:solidFill>
                  <a:srgbClr val="1F00DA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noDuplicateUsers{</a:t>
            </a:r>
            <a:endParaRPr lang="it-IT" sz="15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disj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u1,u2: RegUser| (u1.email = u2.email)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500" dirty="0" smtClean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(u1.telephone = u2.telephone)</a:t>
            </a:r>
            <a:endParaRPr lang="it-IT" sz="15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disj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a1,a2:Admin | (a1.email = a2.email)</a:t>
            </a:r>
            <a:endParaRPr lang="it-IT" sz="15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disj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a1:Admin, u1:RegUser | (a1.email = u1.email)</a:t>
            </a:r>
            <a:endParaRPr lang="it-IT" sz="15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5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759279" y="1480456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No users have the same email address and telephone number (i.e. there are no duplicate users).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759278" y="4715069"/>
            <a:ext cx="7886700" cy="821122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queueOneZone{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TaxiZone &lt;: hasTaxiQueue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TaxiZone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-&gt; TaxiQueue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100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59278" y="4218650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Every taxi zone has exactly one taxi queue.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4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759278" y="1489577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There are no drivers with the same taxi (and therefore every taxi has exactly one different driver).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Titolo 1"/>
          <p:cNvSpPr txBox="1">
            <a:spLocks/>
          </p:cNvSpPr>
          <p:nvPr/>
        </p:nvSpPr>
        <p:spPr>
          <a:xfrm>
            <a:off x="759278" y="556499"/>
            <a:ext cx="7886700" cy="10284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spc="-113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Alloy - Facts</a:t>
            </a:r>
            <a:endParaRPr lang="en-US" sz="4000" b="1" spc="-11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759278" y="2308403"/>
            <a:ext cx="7886700" cy="1080296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t-IT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taxiOneDriver{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disj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d1,d2:TaxiDriver | d1.taxi = d2.taxi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#TaxiDriver = # Taxi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100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759278" y="3621542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Every taxi can be assigned to one and only one queue.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759278" y="4112142"/>
            <a:ext cx="7886700" cy="1327286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taxiOneQueue{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t1:Taxi |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disj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q1,q2:TaxiQueue | (t1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q1.hasTaxi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t1 						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q2.hasTaxi)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t2:Taxi |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lone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q3:TaxiQueue | t2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q3.hasTaxi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100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66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759278" y="556499"/>
            <a:ext cx="7886700" cy="10284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spc="-113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Alloy - Facts</a:t>
            </a:r>
            <a:endParaRPr lang="en-US" sz="4000" b="1" spc="-11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59278" y="1489577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The map has the reference to every taxi zone.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759278" y="1971698"/>
            <a:ext cx="7886700" cy="820289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taxiZoneInMap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TaxiZone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Map.hasZone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759278" y="3078891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A taxi (driver) cannot have more than one TaxiRide with the status “Assigned”.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759278" y="3812308"/>
            <a:ext cx="7886700" cy="1080296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driverOneRide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disj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r1,r2:TaxiRide | (r1.taxi = r2.taxi)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(r1.rideStatus = Assigned)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(r2.rideStatus = r1.rideStatus)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100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86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759278" y="556499"/>
            <a:ext cx="7886700" cy="10284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spc="-113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Alloy - Facts</a:t>
            </a:r>
            <a:endParaRPr lang="en-US" sz="4000" b="1" spc="-11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59278" y="1489577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No more than one “Assigned” taxi ride for customer and no more than one request for customer.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759278" y="2206829"/>
            <a:ext cx="7886700" cy="4291175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RideLimit{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disj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r1,r2:TaxiRide | (r1.rideStatus = r2.rideStatus)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(r2.rideStatus = Assigned)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(r1.hasCustomer = 	r2.hasCustomer) 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disj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r1,r2:Request | (r1.rideStatus = r2.rideStatus)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(r2.rideStatus = NotAssigned)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(r1.hasCustomer = 	r2.hasCustomer)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disj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r1,r2:Request | (r1.rideStatus = Assigned)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(r2.rideStatus = NotAssigned)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(r1.hasCustomer = 	r2.hasCustomer)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disj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r1:Request, r2:Reservation| (r1.rideStatus = NotAssigned) 	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(r2.rideStatus = Assigned)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it-IT" sz="11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(r1.hasCustomer = 	r2.hasCustomer)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100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43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759278" y="556499"/>
            <a:ext cx="7886700" cy="10284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spc="-113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Alloy - Facts</a:t>
            </a:r>
            <a:endParaRPr lang="en-US" sz="4000" b="1" spc="-11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59278" y="1489577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There are not taxi paired with a ride with the “Not Assigned” status.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759278" y="1977890"/>
            <a:ext cx="7886700" cy="1080296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noTaxiNotAssigned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r1:TaxiRide | (r1.rideStatus = NotAssigned)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implies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(r1.taxi 							= </a:t>
            </a:r>
            <a:r>
              <a:rPr lang="en-US" sz="15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it-IT" sz="11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100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759278" y="3314022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“Assigned” and “Completed” rides must be bound to a taxi.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759278" y="3758793"/>
            <a:ext cx="7886700" cy="1133195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en-US" sz="16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TaxiRideStatus</a:t>
            </a:r>
            <a:r>
              <a:rPr lang="en-US" sz="16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it-IT" sz="12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16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r1:TaxiRide | (r1.rideStatus != NotAssigned </a:t>
            </a:r>
            <a:r>
              <a:rPr lang="en-US" sz="16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		r1.rideStatus!= Annulled) </a:t>
            </a:r>
            <a:r>
              <a:rPr lang="en-US" sz="1600" b="1" dirty="0" smtClean="0">
                <a:solidFill>
                  <a:srgbClr val="1F00DA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implies</a:t>
            </a:r>
            <a:r>
              <a:rPr lang="en-US" sz="16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(#r1.taxi=1)</a:t>
            </a:r>
            <a:endParaRPr lang="it-IT" sz="1200" dirty="0" smtClean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200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8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624</Words>
  <Application>Microsoft Office PowerPoint</Application>
  <PresentationFormat>Presentazione su schermo (4:3)</PresentationFormat>
  <Paragraphs>176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Georgia</vt:lpstr>
      <vt:lpstr>Lucida Console</vt:lpstr>
      <vt:lpstr>Times New Roman</vt:lpstr>
      <vt:lpstr>Tema di Office</vt:lpstr>
      <vt:lpstr>Alloy - Signatures</vt:lpstr>
      <vt:lpstr>Alloy - Signatures</vt:lpstr>
      <vt:lpstr>Alloy - Signatures</vt:lpstr>
      <vt:lpstr>Alloy - Signatures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Alloy - Signatures</dc:title>
  <dc:creator>Alessandro Pozzi</dc:creator>
  <cp:lastModifiedBy>Alessandro Pozzi</cp:lastModifiedBy>
  <cp:revision>20</cp:revision>
  <dcterms:created xsi:type="dcterms:W3CDTF">2015-11-10T14:23:34Z</dcterms:created>
  <dcterms:modified xsi:type="dcterms:W3CDTF">2015-11-10T16:10:49Z</dcterms:modified>
</cp:coreProperties>
</file>