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A350-6784-4C4A-BA46-D6B671731BC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7BE8-6121-44EA-A9F7-DAC16944E1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2"/>
          <p:cNvSpPr txBox="1">
            <a:spLocks/>
          </p:cNvSpPr>
          <p:nvPr/>
        </p:nvSpPr>
        <p:spPr>
          <a:xfrm>
            <a:off x="2643572" y="3429000"/>
            <a:ext cx="7268852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b="1" dirty="0" smtClean="0"/>
              <a:t>Politecnico di Milano</a:t>
            </a:r>
            <a:endParaRPr lang="en-US" sz="2100" b="1" dirty="0" smtClean="0"/>
          </a:p>
          <a:p>
            <a:r>
              <a:rPr lang="it-IT" sz="2100" b="1" dirty="0" smtClean="0"/>
              <a:t>A.A. 2015-2016</a:t>
            </a:r>
            <a:endParaRPr lang="en-US" sz="2100" b="1" dirty="0" smtClean="0"/>
          </a:p>
          <a:p>
            <a:r>
              <a:rPr lang="en-US" sz="2100" b="1" dirty="0" smtClean="0"/>
              <a:t>Software Engineering 2 project: MyTaxiService</a:t>
            </a:r>
          </a:p>
          <a:p>
            <a:r>
              <a:rPr lang="en-US" sz="2100" b="1" dirty="0" smtClean="0"/>
              <a:t>Design Document</a:t>
            </a:r>
          </a:p>
          <a:p>
            <a:r>
              <a:rPr lang="en-US" sz="2100" b="1" dirty="0" smtClean="0"/>
              <a:t> </a:t>
            </a:r>
            <a:endParaRPr lang="en-US" sz="2100" dirty="0" smtClean="0"/>
          </a:p>
          <a:p>
            <a:r>
              <a:rPr lang="it-IT" sz="2100" i="1" dirty="0" smtClean="0"/>
              <a:t>Alessandro Pozzi (</a:t>
            </a:r>
            <a:r>
              <a:rPr lang="it-IT" sz="2100" i="1" dirty="0" err="1" smtClean="0"/>
              <a:t>matr</a:t>
            </a:r>
            <a:r>
              <a:rPr lang="it-IT" sz="2100" i="1" dirty="0" smtClean="0"/>
              <a:t>. 852358), Marco Romani (</a:t>
            </a:r>
            <a:r>
              <a:rPr lang="it-IT" sz="2100" i="1" dirty="0" err="1" smtClean="0"/>
              <a:t>matr</a:t>
            </a:r>
            <a:r>
              <a:rPr lang="it-IT" sz="2100" i="1" dirty="0" smtClean="0"/>
              <a:t>. 852361)</a:t>
            </a:r>
            <a:endParaRPr lang="en-US" sz="2100" i="1" dirty="0"/>
          </a:p>
        </p:txBody>
      </p:sp>
      <p:pic>
        <p:nvPicPr>
          <p:cNvPr id="5" name="Immagine 4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42" y="476672"/>
            <a:ext cx="2808312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Overview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593667"/>
            <a:ext cx="2941321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Different users communicating </a:t>
            </a:r>
            <a:r>
              <a:rPr lang="en-US" dirty="0"/>
              <a:t>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8" y="4956884"/>
            <a:ext cx="2941321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system must notify </a:t>
            </a:r>
            <a:r>
              <a:rPr lang="en-US" dirty="0"/>
              <a:t>multiple users of the occurring of some events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199" y="2730136"/>
            <a:ext cx="294132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Users can use different platforms (mobile and web)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8197" y="3707706"/>
            <a:ext cx="2941321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accept user’s requests </a:t>
            </a:r>
            <a:r>
              <a:rPr lang="en-US" dirty="0"/>
              <a:t>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4127863" y="1863743"/>
            <a:ext cx="3509554" cy="365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destra 11"/>
          <p:cNvSpPr/>
          <p:nvPr/>
        </p:nvSpPr>
        <p:spPr>
          <a:xfrm>
            <a:off x="4127863" y="2861712"/>
            <a:ext cx="3509554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7985759" y="1725245"/>
            <a:ext cx="3836786" cy="165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dirty="0" smtClean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4127863" y="3977782"/>
            <a:ext cx="3509554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a destra 14"/>
          <p:cNvSpPr/>
          <p:nvPr/>
        </p:nvSpPr>
        <p:spPr>
          <a:xfrm>
            <a:off x="4127863" y="5226960"/>
            <a:ext cx="3509554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7985759" y="3977782"/>
            <a:ext cx="3836786" cy="165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dirty="0" smtClean="0">
                <a:latin typeface="Cambria" panose="02040503050406030204" pitchFamily="18" charset="0"/>
              </a:rPr>
              <a:t>Event-based system with Publisher-Subscribe</a:t>
            </a:r>
          </a:p>
        </p:txBody>
      </p:sp>
    </p:spTree>
    <p:extLst>
      <p:ext uri="{BB962C8B-B14F-4D97-AF65-F5344CB8AC3E}">
        <p14:creationId xmlns:p14="http://schemas.microsoft.com/office/powerpoint/2010/main" val="30508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Three tier architecture</a:t>
            </a:r>
            <a:endParaRPr lang="en-US" dirty="0"/>
          </a:p>
        </p:txBody>
      </p:sp>
      <p:pic>
        <p:nvPicPr>
          <p:cNvPr id="4" name="Immagine 3" descr="Tier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889"/>
            <a:ext cx="4364990" cy="4854575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5649136" y="1572105"/>
            <a:ext cx="6007155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000" b="1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20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Three tier architecture</a:t>
            </a:r>
            <a:endParaRPr lang="en-US" dirty="0"/>
          </a:p>
        </p:txBody>
      </p:sp>
      <p:pic>
        <p:nvPicPr>
          <p:cNvPr id="5" name="Immagine 4" descr="Tier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889"/>
            <a:ext cx="4364990" cy="4854575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5649136" y="1572105"/>
            <a:ext cx="6007155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000" b="1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Manages </a:t>
            </a:r>
            <a:r>
              <a:rPr lang="en-US" sz="2000" dirty="0">
                <a:latin typeface="Cambria" panose="02040503050406030204" pitchFamily="18" charset="0"/>
              </a:rPr>
              <a:t>the web requests sent by clients using the web application.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If </a:t>
            </a:r>
            <a:r>
              <a:rPr lang="en-US" sz="2000" dirty="0">
                <a:latin typeface="Cambria" panose="02040503050406030204" pitchFamily="18" charset="0"/>
              </a:rPr>
              <a:t>the request can be resolved with a static content page, the web server will generate and send the response itself.</a:t>
            </a:r>
            <a:endParaRPr lang="it-IT" sz="2000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If </a:t>
            </a:r>
            <a:r>
              <a:rPr lang="en-US" sz="2000" dirty="0">
                <a:latin typeface="Cambria" panose="02040503050406030204" pitchFamily="18" charset="0"/>
              </a:rPr>
              <a:t>the request comports a dynamic content, the web server will delegate the dynamic response generation to the application server</a:t>
            </a:r>
            <a:endParaRPr lang="it-IT" sz="20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8200" y="3558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Three tier architecture</a:t>
            </a:r>
            <a:endParaRPr lang="en-US" dirty="0"/>
          </a:p>
        </p:txBody>
      </p:sp>
      <p:pic>
        <p:nvPicPr>
          <p:cNvPr id="3" name="Immagine 2" descr="Tier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889"/>
            <a:ext cx="4364990" cy="4854575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5649136" y="1572105"/>
            <a:ext cx="6007155" cy="476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000" b="1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Provides </a:t>
            </a:r>
            <a:r>
              <a:rPr lang="en-US" sz="2000" dirty="0">
                <a:latin typeface="Cambria" panose="02040503050406030204" pitchFamily="18" charset="0"/>
              </a:rPr>
              <a:t>access to the business </a:t>
            </a:r>
            <a:r>
              <a:rPr lang="en-US" sz="2000" dirty="0" smtClean="0">
                <a:latin typeface="Cambria" panose="02040503050406030204" pitchFamily="18" charset="0"/>
              </a:rPr>
              <a:t>logic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Provide </a:t>
            </a:r>
            <a:r>
              <a:rPr lang="en-US" sz="2000" dirty="0">
                <a:latin typeface="Cambria" panose="02040503050406030204" pitchFamily="18" charset="0"/>
              </a:rPr>
              <a:t>lightweight APIs to be used directly by mobile application </a:t>
            </a:r>
            <a:r>
              <a:rPr lang="en-US" sz="2000" dirty="0" smtClean="0">
                <a:latin typeface="Cambria" panose="02040503050406030204" pitchFamily="18" charset="0"/>
              </a:rPr>
              <a:t>clients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Web application </a:t>
            </a:r>
            <a:r>
              <a:rPr lang="en-US" sz="2000" dirty="0" smtClean="0">
                <a:latin typeface="Cambria" panose="02040503050406030204" pitchFamily="18" charset="0"/>
              </a:rPr>
              <a:t>clients </a:t>
            </a:r>
            <a:r>
              <a:rPr lang="en-US" sz="2000" dirty="0">
                <a:latin typeface="Cambria" panose="02040503050406030204" pitchFamily="18" charset="0"/>
              </a:rPr>
              <a:t>will </a:t>
            </a:r>
            <a:r>
              <a:rPr lang="en-US" sz="2000" dirty="0" smtClean="0">
                <a:latin typeface="Cambria" panose="02040503050406030204" pitchFamily="18" charset="0"/>
              </a:rPr>
              <a:t>access </a:t>
            </a:r>
            <a:r>
              <a:rPr lang="en-US" sz="2000" dirty="0">
                <a:latin typeface="Cambria" panose="02040503050406030204" pitchFamily="18" charset="0"/>
              </a:rPr>
              <a:t>this component </a:t>
            </a:r>
            <a:r>
              <a:rPr lang="en-US" sz="2000" dirty="0" smtClean="0">
                <a:latin typeface="Cambria" panose="02040503050406030204" pitchFamily="18" charset="0"/>
              </a:rPr>
              <a:t>indirectly</a:t>
            </a:r>
            <a:r>
              <a:rPr lang="en-US" sz="2000" dirty="0">
                <a:latin typeface="Cambria" panose="02040503050406030204" pitchFamily="18" charset="0"/>
              </a:rPr>
              <a:t>, through the Web Server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endParaRPr lang="it-IT" sz="2000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i="1" dirty="0" err="1" smtClean="0">
                <a:latin typeface="Cambria" panose="02040503050406030204" pitchFamily="18" charset="0"/>
              </a:rPr>
              <a:t>Admin’s</a:t>
            </a:r>
            <a:r>
              <a:rPr lang="it-IT" sz="2000" i="1" dirty="0" smtClean="0">
                <a:latin typeface="Cambria" panose="02040503050406030204" pitchFamily="18" charset="0"/>
              </a:rPr>
              <a:t> GUI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Specific </a:t>
            </a:r>
            <a:r>
              <a:rPr lang="en-US" sz="2000" dirty="0">
                <a:latin typeface="Cambria" panose="02040503050406030204" pitchFamily="18" charset="0"/>
              </a:rPr>
              <a:t>interface for </a:t>
            </a:r>
            <a:r>
              <a:rPr lang="en-US" sz="2000" dirty="0" smtClean="0">
                <a:latin typeface="Cambria" panose="02040503050406030204" pitchFamily="18" charset="0"/>
              </a:rPr>
              <a:t>Administrators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Allows </a:t>
            </a:r>
            <a:r>
              <a:rPr lang="en-US" sz="2000" dirty="0">
                <a:latin typeface="Cambria" panose="02040503050406030204" pitchFamily="18" charset="0"/>
              </a:rPr>
              <a:t>Admins to access to their exclusive functions dialoguing directly with the business logic </a:t>
            </a:r>
            <a:endParaRPr lang="it-IT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8200" y="3558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Three tier architecture</a:t>
            </a:r>
            <a:endParaRPr lang="en-US" dirty="0"/>
          </a:p>
        </p:txBody>
      </p:sp>
      <p:pic>
        <p:nvPicPr>
          <p:cNvPr id="3" name="Immagine 2" descr="Tier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889"/>
            <a:ext cx="4364990" cy="4854575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5649136" y="1572105"/>
            <a:ext cx="6007155" cy="19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000" b="1" i="1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all the data that </a:t>
            </a:r>
            <a:r>
              <a:rPr lang="en-US" sz="2000" dirty="0" smtClean="0">
                <a:latin typeface="Cambria" panose="02040503050406030204" pitchFamily="18" charset="0"/>
              </a:rPr>
              <a:t>MyTaxiService needs </a:t>
            </a:r>
            <a:r>
              <a:rPr lang="en-US" sz="2000" dirty="0">
                <a:latin typeface="Cambria" panose="02040503050406030204" pitchFamily="18" charset="0"/>
              </a:rPr>
              <a:t>to store</a:t>
            </a:r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8200" y="3558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Event-Based architecture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57382" y="1403927"/>
            <a:ext cx="82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core of MTS’s application logic is </a:t>
            </a:r>
            <a:r>
              <a:rPr lang="en-US" b="1" dirty="0" smtClean="0">
                <a:latin typeface="Cambria" panose="02040503050406030204" pitchFamily="18" charset="0"/>
              </a:rPr>
              <a:t>event-based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4544290" y="3061799"/>
            <a:ext cx="2152073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Generates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145309" y="2729490"/>
            <a:ext cx="3094182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dirty="0" err="1" smtClean="0">
                <a:latin typeface="Cambria" panose="02040503050406030204" pitchFamily="18" charset="0"/>
              </a:rPr>
              <a:t>etc</a:t>
            </a:r>
            <a:r>
              <a:rPr lang="en-US" dirty="0" smtClean="0">
                <a:latin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Stella a 12 punte 10"/>
          <p:cNvSpPr/>
          <p:nvPr/>
        </p:nvSpPr>
        <p:spPr>
          <a:xfrm>
            <a:off x="7001162" y="2729490"/>
            <a:ext cx="2059709" cy="136698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Event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9282545" y="2812816"/>
            <a:ext cx="173643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mbria" panose="02040503050406030204" pitchFamily="18" charset="0"/>
              </a:rPr>
              <a:t>The system will handle it accordingly</a:t>
            </a:r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38200" y="4986736"/>
            <a:ext cx="1029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b="1" dirty="0" smtClean="0">
                <a:latin typeface="Cambria" panose="02040503050406030204" pitchFamily="18" charset="0"/>
              </a:rPr>
              <a:t>publisher-subscribe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8200" y="3558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Publish-Subscribe pattern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84746" y="1628270"/>
            <a:ext cx="2570018" cy="15559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TOPIC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4746" y="4059898"/>
            <a:ext cx="2570018" cy="1957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MESSAGE BROKER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904508" y="1667568"/>
            <a:ext cx="583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When customers create a ride request they generate a topic (and automatically subscribe)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When a taxi driver is associated to </a:t>
            </a:r>
            <a:r>
              <a:rPr lang="en-US" dirty="0" smtClean="0">
                <a:latin typeface="Cambria" panose="02040503050406030204" pitchFamily="18" charset="0"/>
              </a:rPr>
              <a:t>a ride</a:t>
            </a:r>
            <a:r>
              <a:rPr lang="en-US" dirty="0">
                <a:latin typeface="Cambria" panose="02040503050406030204" pitchFamily="18" charset="0"/>
              </a:rPr>
              <a:t>, he will be subscribed to the same topic </a:t>
            </a:r>
            <a:r>
              <a:rPr lang="en-US" dirty="0" smtClean="0">
                <a:latin typeface="Cambria" panose="02040503050406030204" pitchFamily="18" charset="0"/>
              </a:rPr>
              <a:t>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Subscribers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receive</a:t>
            </a:r>
            <a:r>
              <a:rPr lang="en-US" dirty="0" smtClean="0">
                <a:latin typeface="Cambria" panose="02040503050406030204" pitchFamily="18" charset="0"/>
              </a:rPr>
              <a:t> their topics’ notifications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904509" y="3995245"/>
            <a:ext cx="5597236" cy="2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An </a:t>
            </a:r>
            <a:r>
              <a:rPr lang="en-US" dirty="0">
                <a:latin typeface="Cambria" panose="02040503050406030204" pitchFamily="18" charset="0"/>
              </a:rPr>
              <a:t>intermediary component </a:t>
            </a:r>
            <a:r>
              <a:rPr lang="en-US" dirty="0" smtClean="0">
                <a:latin typeface="Cambria" panose="02040503050406030204" pitchFamily="18" charset="0"/>
              </a:rPr>
              <a:t>that performs </a:t>
            </a: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</a:rPr>
              <a:t>queue management </a:t>
            </a:r>
            <a:r>
              <a:rPr lang="en-US" dirty="0">
                <a:latin typeface="Cambria" panose="02040503050406030204" pitchFamily="18" charset="0"/>
              </a:rPr>
              <a:t>and the </a:t>
            </a:r>
            <a:r>
              <a:rPr lang="en-US" b="1" dirty="0">
                <a:latin typeface="Cambria" panose="02040503050406030204" pitchFamily="18" charset="0"/>
              </a:rPr>
              <a:t>filtering</a:t>
            </a:r>
            <a:r>
              <a:rPr lang="en-US" dirty="0">
                <a:latin typeface="Cambria" panose="02040503050406030204" pitchFamily="18" charset="0"/>
              </a:rPr>
              <a:t> of the </a:t>
            </a:r>
            <a:r>
              <a:rPr lang="en-US" dirty="0" smtClean="0">
                <a:latin typeface="Cambria" panose="02040503050406030204" pitchFamily="18" charset="0"/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Filter </a:t>
            </a:r>
            <a:r>
              <a:rPr lang="en-US" dirty="0">
                <a:latin typeface="Cambria" panose="02040503050406030204" pitchFamily="18" charset="0"/>
              </a:rPr>
              <a:t>messages based on their </a:t>
            </a:r>
            <a:r>
              <a:rPr lang="en-US" b="1" dirty="0">
                <a:latin typeface="Cambria" panose="02040503050406030204" pitchFamily="18" charset="0"/>
              </a:rPr>
              <a:t>content</a:t>
            </a:r>
            <a:r>
              <a:rPr lang="en-US" dirty="0">
                <a:latin typeface="Cambria" panose="02040503050406030204" pitchFamily="18" charset="0"/>
              </a:rPr>
              <a:t>, so that taxi drivers and customers related to the same topic won’t receive necessary the same notification or </a:t>
            </a:r>
            <a:r>
              <a:rPr lang="en-US" dirty="0" smtClean="0">
                <a:latin typeface="Cambria" panose="02040503050406030204" pitchFamily="18" charset="0"/>
              </a:rPr>
              <a:t>message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Tema di Office</vt:lpstr>
      <vt:lpstr>Presentazione standard di PowerPoint</vt:lpstr>
      <vt:lpstr>Overview</vt:lpstr>
      <vt:lpstr>Three tier architecture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22</cp:revision>
  <dcterms:created xsi:type="dcterms:W3CDTF">2015-12-04T16:19:07Z</dcterms:created>
  <dcterms:modified xsi:type="dcterms:W3CDTF">2015-12-04T17:26:30Z</dcterms:modified>
</cp:coreProperties>
</file>