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65" r:id="rId8"/>
    <p:sldId id="266" r:id="rId9"/>
    <p:sldId id="269" r:id="rId10"/>
    <p:sldId id="267" r:id="rId11"/>
    <p:sldId id="268" r:id="rId12"/>
    <p:sldId id="270" r:id="rId13"/>
    <p:sldId id="273" r:id="rId14"/>
    <p:sldId id="271" r:id="rId15"/>
    <p:sldId id="272" r:id="rId16"/>
    <p:sldId id="258" r:id="rId17"/>
    <p:sldId id="274" r:id="rId18"/>
    <p:sldId id="275" r:id="rId19"/>
    <p:sldId id="276" r:id="rId20"/>
    <p:sldId id="277" r:id="rId21"/>
    <p:sldId id="278" r:id="rId22"/>
    <p:sldId id="279" r:id="rId23"/>
    <p:sldId id="256" r:id="rId24"/>
    <p:sldId id="257" r:id="rId25"/>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50" d="100"/>
          <a:sy n="150" d="100"/>
        </p:scale>
        <p:origin x="474"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Date Placeholder 29"/>
          <p:cNvSpPr>
            <a:spLocks noGrp="1"/>
          </p:cNvSpPr>
          <p:nvPr>
            <p:ph type="dt" sz="half" idx="10"/>
          </p:nvPr>
        </p:nvSpPr>
        <p:spPr/>
        <p:txBody>
          <a:bodyPr/>
          <a:lstStyle/>
          <a:p>
            <a:fld id="{8CA51A76-FB94-4D77-AD27-C72DA743A03F}" type="datetimeFigureOut">
              <a:rPr lang="it-IT" smtClean="0"/>
              <a:t>07/12/2015</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07/12/2015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07/12/2015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07/12/2015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8CA51A76-FB94-4D77-AD27-C72DA743A03F}" type="datetimeFigureOut">
              <a:rPr lang="it-IT" smtClean="0"/>
              <a:t>07/12/2015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it-IT" smtClean="0"/>
              <a:t>Fare clic per modificare lo stile del titolo</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07/12/2015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8CA51A76-FB94-4D77-AD27-C72DA743A03F}" type="datetimeFigureOut">
              <a:rPr lang="it-IT" smtClean="0"/>
              <a:t>07/12/2015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Date Placeholder 2"/>
          <p:cNvSpPr>
            <a:spLocks noGrp="1"/>
          </p:cNvSpPr>
          <p:nvPr>
            <p:ph type="dt" sz="half" idx="10"/>
          </p:nvPr>
        </p:nvSpPr>
        <p:spPr/>
        <p:txBody>
          <a:bodyPr/>
          <a:lstStyle/>
          <a:p>
            <a:fld id="{8CA51A76-FB94-4D77-AD27-C72DA743A03F}" type="datetimeFigureOut">
              <a:rPr lang="it-IT" smtClean="0"/>
              <a:t>07/12/2015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51A76-FB94-4D77-AD27-C72DA743A03F}" type="datetimeFigureOut">
              <a:rPr lang="it-IT" smtClean="0"/>
              <a:t>07/12/2015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07/12/2015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8CA51A76-FB94-4D77-AD27-C72DA743A03F}" type="datetimeFigureOut">
              <a:rPr lang="it-IT" smtClean="0"/>
              <a:t>07/12/2015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4767263"/>
            <a:ext cx="609600" cy="273844"/>
          </a:xfrm>
        </p:spPr>
        <p:txBody>
          <a:bodyPr/>
          <a:lstStyle/>
          <a:p>
            <a:fld id="{49F8FF99-B303-42DB-AAA6-FFD8EDC58A8A}" type="slidenum">
              <a:rPr lang="it-IT" smtClean="0"/>
              <a:t>‹N›</a:t>
            </a:fld>
            <a:endParaRPr lang="it-IT"/>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CA51A76-FB94-4D77-AD27-C72DA743A03F}" type="datetimeFigureOut">
              <a:rPr lang="it-IT" smtClean="0"/>
              <a:t>07/12/2015</a:t>
            </a:fld>
            <a:endParaRPr lang="it-IT"/>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9F8FF99-B303-42DB-AAA6-FFD8EDC58A8A}" type="slidenum">
              <a:rPr lang="it-IT" smtClean="0"/>
              <a:t>‹N›</a:t>
            </a:fld>
            <a:endParaRPr lang="it-IT"/>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txBox="1">
            <a:spLocks/>
          </p:cNvSpPr>
          <p:nvPr/>
        </p:nvSpPr>
        <p:spPr>
          <a:xfrm>
            <a:off x="1982679" y="2643758"/>
            <a:ext cx="5451639" cy="2052228"/>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575" b="1" dirty="0"/>
              <a:t>Politecnico di Milano</a:t>
            </a:r>
            <a:endParaRPr lang="en-US" sz="1575" b="1" dirty="0"/>
          </a:p>
          <a:p>
            <a:r>
              <a:rPr lang="it-IT" sz="1575" b="1" dirty="0"/>
              <a:t>A.A. 2015-2016</a:t>
            </a:r>
            <a:endParaRPr lang="en-US" sz="1575" b="1" dirty="0"/>
          </a:p>
          <a:p>
            <a:r>
              <a:rPr lang="en-US" sz="1575" b="1" dirty="0"/>
              <a:t>Software Engineering 2 project: MyTaxiService</a:t>
            </a:r>
          </a:p>
          <a:p>
            <a:r>
              <a:rPr lang="en-US" sz="1575" b="1" dirty="0"/>
              <a:t>Design Document</a:t>
            </a:r>
          </a:p>
          <a:p>
            <a:r>
              <a:rPr lang="en-US" sz="1575" b="1" dirty="0"/>
              <a:t> </a:t>
            </a:r>
            <a:endParaRPr lang="en-US" sz="1575" dirty="0"/>
          </a:p>
          <a:p>
            <a:r>
              <a:rPr lang="it-IT" sz="1575" i="1" dirty="0"/>
              <a:t>Alessandro Pozzi (</a:t>
            </a:r>
            <a:r>
              <a:rPr lang="it-IT" sz="1575" i="1" dirty="0" err="1"/>
              <a:t>matr</a:t>
            </a:r>
            <a:r>
              <a:rPr lang="it-IT" sz="1575" i="1" dirty="0"/>
              <a:t>. </a:t>
            </a:r>
            <a:r>
              <a:rPr lang="it-IT" sz="1575" i="1" dirty="0"/>
              <a:t>852358</a:t>
            </a:r>
            <a:r>
              <a:rPr lang="it-IT" sz="1575" i="1" dirty="0" smtClean="0"/>
              <a:t>) </a:t>
            </a:r>
          </a:p>
          <a:p>
            <a:r>
              <a:rPr lang="it-IT" sz="1575" i="1" dirty="0" smtClean="0"/>
              <a:t>Marco </a:t>
            </a:r>
            <a:r>
              <a:rPr lang="it-IT" sz="1575" i="1" dirty="0"/>
              <a:t>Romani (</a:t>
            </a:r>
            <a:r>
              <a:rPr lang="it-IT" sz="1575" i="1" dirty="0" err="1"/>
              <a:t>matr</a:t>
            </a:r>
            <a:r>
              <a:rPr lang="it-IT" sz="1575" i="1" dirty="0"/>
              <a:t>. 852361)</a:t>
            </a:r>
            <a:endParaRPr lang="en-US" sz="1575" i="1" dirty="0"/>
          </a:p>
        </p:txBody>
      </p:sp>
      <p:pic>
        <p:nvPicPr>
          <p:cNvPr id="5" name="Immagine 4"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5382" y="357504"/>
            <a:ext cx="2106234" cy="2106234"/>
          </a:xfrm>
          <a:prstGeom prst="rect">
            <a:avLst/>
          </a:prstGeom>
          <a:noFill/>
          <a:ln>
            <a:noFill/>
          </a:ln>
        </p:spPr>
      </p:pic>
    </p:spTree>
    <p:extLst>
      <p:ext uri="{BB962C8B-B14F-4D97-AF65-F5344CB8AC3E}">
        <p14:creationId xmlns:p14="http://schemas.microsoft.com/office/powerpoint/2010/main" val="1689720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This component represents the front-end of the system that interacts with the web application’s users. Can answer their requests with a static content page and dialog, if needed, with the </a:t>
            </a:r>
            <a:r>
              <a:rPr lang="en-US" sz="1400" i="1" dirty="0" err="1">
                <a:latin typeface="Cambria" panose="02040503050406030204" pitchFamily="18" charset="0"/>
              </a:rPr>
              <a:t>ApplicationServer</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dirty="0" smtClean="0">
              <a:latin typeface="Cambria" panose="02040503050406030204" pitchFamily="18" charset="0"/>
            </a:endParaRPr>
          </a:p>
          <a:p>
            <a:r>
              <a:rPr lang="it-IT" sz="1600" b="1" i="1" dirty="0" err="1" smtClean="0">
                <a:latin typeface="Cambria" panose="02040503050406030204" pitchFamily="18" charset="0"/>
              </a:rPr>
              <a:t>ApplicationServer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Represents the front-end of the system that interacts with mobile application’s users and </a:t>
            </a:r>
            <a:r>
              <a:rPr lang="en-US" sz="1400" dirty="0" smtClean="0">
                <a:latin typeface="Cambria" panose="02040503050406030204" pitchFamily="18" charset="0"/>
              </a:rPr>
              <a:t>the </a:t>
            </a:r>
            <a:r>
              <a:rPr lang="en-US" sz="1400" dirty="0">
                <a:latin typeface="Cambria" panose="02040503050406030204" pitchFamily="18" charset="0"/>
              </a:rPr>
              <a:t>Admin’s GUI. Can dialog with other internal logic components. </a:t>
            </a:r>
            <a:endParaRPr lang="en-US" sz="1400" dirty="0" smtClean="0">
              <a:latin typeface="Cambria" panose="02040503050406030204" pitchFamily="18" charset="0"/>
            </a:endParaRPr>
          </a:p>
          <a:p>
            <a:endParaRPr lang="en-US" sz="1400" dirty="0">
              <a:latin typeface="Cambria" panose="02040503050406030204" pitchFamily="18" charset="0"/>
            </a:endParaRPr>
          </a:p>
          <a:p>
            <a:r>
              <a:rPr lang="it-IT" sz="1600" b="1" i="1" dirty="0" err="1" smtClean="0"/>
              <a:t>RidesManager</a:t>
            </a:r>
            <a:r>
              <a:rPr lang="it-IT" sz="1600" i="1" dirty="0" smtClean="0"/>
              <a:t>: </a:t>
            </a:r>
            <a:r>
              <a:rPr lang="en-US" sz="1400" dirty="0">
                <a:latin typeface="Cambria" panose="02040503050406030204" pitchFamily="18" charset="0"/>
              </a:rPr>
              <a:t>Handles requests and reservations and, in general, everything that is connected with rides. It is a central part of the application, and is the only component that interacts with the </a:t>
            </a:r>
            <a:r>
              <a:rPr lang="en-US" sz="1400" i="1" dirty="0" err="1">
                <a:latin typeface="Cambria" panose="02040503050406030204" pitchFamily="18" charset="0"/>
              </a:rPr>
              <a:t>QueueManager</a:t>
            </a:r>
            <a:r>
              <a:rPr lang="en-US" sz="1400" dirty="0">
                <a:latin typeface="Cambria" panose="02040503050406030204" pitchFamily="18" charset="0"/>
              </a:rPr>
              <a:t>. </a:t>
            </a:r>
            <a:endParaRPr lang="it-IT" sz="1400" i="1" dirty="0">
              <a:latin typeface="Cambria" panose="02040503050406030204" pitchFamily="18" charset="0"/>
            </a:endParaRPr>
          </a:p>
          <a:p>
            <a:endParaRPr lang="it-IT" sz="1400" i="1" dirty="0">
              <a:effectLst>
                <a:outerShdw blurRad="38100" dist="38100" dir="2700000" algn="tl">
                  <a:srgbClr val="000000">
                    <a:alpha val="43137"/>
                  </a:srgbClr>
                </a:outerShdw>
              </a:effectLst>
              <a:latin typeface="Cambria" panose="02040503050406030204" pitchFamily="18" charset="0"/>
            </a:endParaRPr>
          </a:p>
        </p:txBody>
      </p:sp>
      <p:sp>
        <p:nvSpPr>
          <p:cNvPr id="6"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182844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it-IT" sz="1600" i="1" dirty="0" smtClean="0"/>
          </a:p>
          <a:p>
            <a:r>
              <a:rPr lang="it-IT" sz="1600" b="1" i="1" dirty="0" err="1" smtClean="0"/>
              <a:t>QueueManager</a:t>
            </a:r>
            <a:r>
              <a:rPr lang="it-IT" sz="1600" i="1" dirty="0" smtClean="0"/>
              <a:t>: </a:t>
            </a:r>
            <a:r>
              <a:rPr lang="en-US" sz="1400" dirty="0">
                <a:latin typeface="Cambria" panose="02040503050406030204" pitchFamily="18" charset="0"/>
              </a:rPr>
              <a:t>Manages the taxi zones and queues logic. It memorize (but does not store in the DB) the position of every active taxis received by the </a:t>
            </a:r>
            <a:r>
              <a:rPr lang="en-US" sz="1400" i="1" dirty="0" err="1">
                <a:latin typeface="Cambria" panose="02040503050406030204" pitchFamily="18" charset="0"/>
              </a:rPr>
              <a:t>GPSInterface</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i="1" dirty="0">
              <a:latin typeface="Cambria" panose="02040503050406030204" pitchFamily="18" charset="0"/>
            </a:endParaRPr>
          </a:p>
          <a:p>
            <a:r>
              <a:rPr lang="en-US" sz="1600" b="1" i="1" dirty="0" err="1" smtClean="0">
                <a:latin typeface="Cambria" panose="02040503050406030204" pitchFamily="18" charset="0"/>
              </a:rPr>
              <a:t>MessageBroker</a:t>
            </a:r>
            <a:r>
              <a:rPr lang="en-US" sz="1600" i="1" dirty="0" smtClean="0">
                <a:latin typeface="Cambria" panose="02040503050406030204" pitchFamily="18" charset="0"/>
              </a:rPr>
              <a:t>: </a:t>
            </a:r>
            <a:r>
              <a:rPr lang="en-US" sz="1400" dirty="0">
                <a:latin typeface="Cambria" panose="02040503050406030204" pitchFamily="18" charset="0"/>
              </a:rPr>
              <a:t>Implements the Broker role in the publisher-subscribe pattern. Receives the publication messages from the </a:t>
            </a:r>
            <a:r>
              <a:rPr lang="en-US" sz="1400" i="1" dirty="0" err="1">
                <a:latin typeface="Cambria" panose="02040503050406030204" pitchFamily="18" charset="0"/>
              </a:rPr>
              <a:t>RidesManager</a:t>
            </a:r>
            <a:r>
              <a:rPr lang="en-US" sz="1400" i="1" dirty="0">
                <a:latin typeface="Cambria" panose="02040503050406030204" pitchFamily="18" charset="0"/>
              </a:rPr>
              <a:t> </a:t>
            </a:r>
            <a:r>
              <a:rPr lang="en-US" sz="1400" dirty="0">
                <a:latin typeface="Cambria" panose="02040503050406030204" pitchFamily="18" charset="0"/>
              </a:rPr>
              <a:t>and </a:t>
            </a:r>
            <a:r>
              <a:rPr lang="en-US" sz="1400" i="1" dirty="0" err="1">
                <a:latin typeface="Cambria" panose="02040503050406030204" pitchFamily="18" charset="0"/>
              </a:rPr>
              <a:t>UsersManager</a:t>
            </a:r>
            <a:r>
              <a:rPr lang="en-US" sz="1400" i="1" dirty="0">
                <a:latin typeface="Cambria" panose="02040503050406030204" pitchFamily="18" charset="0"/>
              </a:rPr>
              <a:t> </a:t>
            </a:r>
            <a:r>
              <a:rPr lang="en-US" sz="1400" dirty="0">
                <a:latin typeface="Cambria" panose="02040503050406030204" pitchFamily="18" charset="0"/>
              </a:rPr>
              <a:t>and forward the appropriate communications to the clients. </a:t>
            </a:r>
            <a:endParaRPr lang="en-US" sz="1400" dirty="0" smtClean="0">
              <a:latin typeface="Cambria" panose="02040503050406030204" pitchFamily="18" charset="0"/>
            </a:endParaRPr>
          </a:p>
          <a:p>
            <a:pPr marL="0" indent="0">
              <a:buNone/>
            </a:pPr>
            <a:endParaRPr lang="en-US" sz="1400" dirty="0" smtClean="0">
              <a:latin typeface="Cambria" panose="02040503050406030204" pitchFamily="18" charset="0"/>
            </a:endParaRPr>
          </a:p>
          <a:p>
            <a:r>
              <a:rPr lang="en-US" sz="1600" b="1" i="1" dirty="0" err="1" smtClean="0">
                <a:latin typeface="Cambria" panose="02040503050406030204" pitchFamily="18" charset="0"/>
              </a:rPr>
              <a:t>DataBaseManager</a:t>
            </a:r>
            <a:r>
              <a:rPr lang="en-US" sz="1600" i="1" dirty="0" smtClean="0">
                <a:latin typeface="Cambria" panose="02040503050406030204" pitchFamily="18" charset="0"/>
              </a:rPr>
              <a:t>: </a:t>
            </a:r>
            <a:r>
              <a:rPr lang="en-US" sz="1400" dirty="0" smtClean="0">
                <a:latin typeface="Cambria" panose="02040503050406030204" pitchFamily="18" charset="0"/>
              </a:rPr>
              <a:t>Handles the only access point of the middle tier to the DB tier. </a:t>
            </a:r>
          </a:p>
          <a:p>
            <a:endParaRPr lang="it-IT" sz="1400" b="1" i="1" dirty="0">
              <a:latin typeface="Cambria" panose="02040503050406030204" pitchFamily="18" charset="0"/>
            </a:endParaRPr>
          </a:p>
        </p:txBody>
      </p:sp>
      <p:sp>
        <p:nvSpPr>
          <p:cNvPr id="5"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39961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lstStyle/>
          <a:p>
            <a:pPr marL="0" indent="0">
              <a:buNone/>
            </a:pPr>
            <a:endParaRPr lang="it-IT" dirty="0"/>
          </a:p>
          <a:p>
            <a:pPr marL="0" indent="0">
              <a:buNone/>
            </a:pPr>
            <a:endParaRPr lang="it-IT" i="1" dirty="0" smtClean="0">
              <a:latin typeface="Cambria" panose="02040503050406030204" pitchFamily="18" charset="0"/>
            </a:endParaRPr>
          </a:p>
          <a:p>
            <a:pPr marL="0" indent="0">
              <a:buNone/>
            </a:pPr>
            <a:r>
              <a:rPr lang="it-IT" i="1" dirty="0" err="1" smtClean="0">
                <a:latin typeface="Cambria" panose="02040503050406030204" pitchFamily="18" charset="0"/>
              </a:rPr>
              <a:t>Now</a:t>
            </a:r>
            <a:r>
              <a:rPr lang="it-IT" i="1" dirty="0" smtClean="0">
                <a:latin typeface="Cambria" panose="02040503050406030204" pitchFamily="18" charset="0"/>
              </a:rPr>
              <a:t> </a:t>
            </a:r>
            <a:r>
              <a:rPr lang="it-IT" i="1" dirty="0" err="1" smtClean="0">
                <a:latin typeface="Cambria" panose="02040503050406030204" pitchFamily="18" charset="0"/>
              </a:rPr>
              <a:t>we</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smtClean="0">
                <a:latin typeface="Cambria" panose="02040503050406030204" pitchFamily="18" charset="0"/>
              </a:rPr>
              <a:t> to </a:t>
            </a:r>
            <a:r>
              <a:rPr lang="it-IT" i="1" dirty="0" err="1" smtClean="0">
                <a:latin typeface="Cambria" panose="02040503050406030204" pitchFamily="18" charset="0"/>
              </a:rPr>
              <a:t>map</a:t>
            </a:r>
            <a:r>
              <a:rPr lang="it-IT" i="1" dirty="0" smtClean="0">
                <a:latin typeface="Cambria" panose="02040503050406030204" pitchFamily="18" charset="0"/>
              </a:rPr>
              <a:t> the </a:t>
            </a:r>
            <a:r>
              <a:rPr lang="it-IT" i="1" dirty="0" err="1" smtClean="0">
                <a:latin typeface="Cambria" panose="02040503050406030204" pitchFamily="18" charset="0"/>
              </a:rPr>
              <a:t>components</a:t>
            </a:r>
            <a:r>
              <a:rPr lang="it-IT" i="1" dirty="0" smtClean="0">
                <a:latin typeface="Cambria" panose="02040503050406030204" pitchFamily="18" charset="0"/>
              </a:rPr>
              <a:t> </a:t>
            </a:r>
            <a:r>
              <a:rPr lang="it-IT" i="1" dirty="0" err="1" smtClean="0">
                <a:latin typeface="Cambria" panose="02040503050406030204" pitchFamily="18" charset="0"/>
              </a:rPr>
              <a:t>into</a:t>
            </a:r>
            <a:r>
              <a:rPr lang="it-IT" i="1" dirty="0" smtClean="0">
                <a:latin typeface="Cambria" panose="02040503050406030204" pitchFamily="18" charset="0"/>
              </a:rPr>
              <a:t> </a:t>
            </a:r>
            <a:r>
              <a:rPr lang="it-IT" i="1" dirty="0" err="1" smtClean="0">
                <a:latin typeface="Cambria" panose="02040503050406030204" pitchFamily="18" charset="0"/>
              </a:rPr>
              <a:t>real</a:t>
            </a:r>
            <a:r>
              <a:rPr lang="it-IT" i="1" dirty="0" smtClean="0">
                <a:latin typeface="Cambria" panose="02040503050406030204" pitchFamily="18" charset="0"/>
              </a:rPr>
              <a:t> </a:t>
            </a:r>
            <a:r>
              <a:rPr lang="it-IT" i="1" dirty="0" err="1" smtClean="0">
                <a:latin typeface="Cambria" panose="02040503050406030204" pitchFamily="18" charset="0"/>
              </a:rPr>
              <a:t>machines</a:t>
            </a:r>
            <a:r>
              <a:rPr lang="it-IT" i="1" dirty="0" smtClean="0">
                <a:latin typeface="Cambria" panose="02040503050406030204" pitchFamily="18" charset="0"/>
              </a:rPr>
              <a:t>!</a:t>
            </a:r>
            <a:endParaRPr lang="it-IT" i="1" dirty="0">
              <a:latin typeface="Cambria" panose="02040503050406030204" pitchFamily="18" charset="0"/>
            </a:endParaRPr>
          </a:p>
        </p:txBody>
      </p:sp>
    </p:spTree>
    <p:extLst>
      <p:ext uri="{BB962C8B-B14F-4D97-AF65-F5344CB8AC3E}">
        <p14:creationId xmlns:p14="http://schemas.microsoft.com/office/powerpoint/2010/main" val="6490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207" t="15262" r="901" b="6053"/>
          <a:stretch/>
        </p:blipFill>
        <p:spPr>
          <a:xfrm>
            <a:off x="317989" y="1491630"/>
            <a:ext cx="8286459" cy="3312368"/>
          </a:xfrm>
        </p:spPr>
      </p:pic>
    </p:spTree>
    <p:extLst>
      <p:ext uri="{BB962C8B-B14F-4D97-AF65-F5344CB8AC3E}">
        <p14:creationId xmlns:p14="http://schemas.microsoft.com/office/powerpoint/2010/main" val="301711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that runs the client’s browser. It could be for example the personal computer of a customer. This node is separated from the system by the Internet network. </a:t>
            </a:r>
          </a:p>
          <a:p>
            <a:endParaRPr lang="it-IT" sz="1600" dirty="0"/>
          </a:p>
          <a:p>
            <a:r>
              <a:rPr lang="it-IT" sz="1600" b="1" i="1" dirty="0" err="1" smtClean="0">
                <a:latin typeface="Cambria" panose="02040503050406030204" pitchFamily="18" charset="0"/>
              </a:rPr>
              <a:t>MobileClient</a:t>
            </a:r>
            <a:r>
              <a:rPr lang="it-IT" sz="1600" i="1" dirty="0" smtClean="0">
                <a:latin typeface="Cambria" panose="02040503050406030204" pitchFamily="18" charset="0"/>
              </a:rPr>
              <a:t>: </a:t>
            </a:r>
            <a:r>
              <a:rPr lang="en-US" sz="1400" dirty="0" smtClean="0">
                <a:latin typeface="Cambria" panose="02040503050406030204" pitchFamily="18" charset="0"/>
              </a:rPr>
              <a:t>Physical mobile device that runs the mobile version of the application, previously installed. It could be for example the smartphone of a customer. This node is separated from the system by the Internet network. </a:t>
            </a:r>
          </a:p>
          <a:p>
            <a:endParaRPr lang="it-IT" sz="1600" dirty="0"/>
          </a:p>
          <a:p>
            <a:r>
              <a:rPr lang="it-IT" sz="1600" b="1" i="1" dirty="0" err="1" smtClean="0">
                <a:latin typeface="Cambria" panose="02040503050406030204" pitchFamily="18" charset="0"/>
              </a:rPr>
              <a:t>AdminClient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used by administrators in order to access to their reserved functionalities. We think that it should be better to have these machines (there could be more than one) located within the same private network of the MTS Server to achieve a higher level of security. </a:t>
            </a:r>
          </a:p>
          <a:p>
            <a:endParaRPr lang="it-IT" sz="1600" dirty="0"/>
          </a:p>
          <a:p>
            <a:endParaRPr lang="it-IT" sz="1600" i="1" dirty="0" smtClean="0">
              <a:latin typeface="Cambria" panose="02040503050406030204" pitchFamily="18" charset="0"/>
            </a:endParaRPr>
          </a:p>
          <a:p>
            <a:endParaRPr lang="it-IT" sz="1600" i="1" dirty="0">
              <a:latin typeface="Cambria" panose="02040503050406030204" pitchFamily="18" charset="0"/>
            </a:endParaRPr>
          </a:p>
        </p:txBody>
      </p:sp>
    </p:spTree>
    <p:extLst>
      <p:ext uri="{BB962C8B-B14F-4D97-AF65-F5344CB8AC3E}">
        <p14:creationId xmlns:p14="http://schemas.microsoft.com/office/powerpoint/2010/main" val="85003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a:xfrm>
            <a:off x="457200" y="1707654"/>
            <a:ext cx="8229600" cy="3291840"/>
          </a:xfrm>
        </p:spPr>
        <p:txBody>
          <a:bodyPr>
            <a:normAutofit/>
          </a:bodyPr>
          <a:lstStyle/>
          <a:p>
            <a:r>
              <a:rPr lang="it-IT" sz="1600" b="1" i="1" dirty="0" err="1" smtClean="0">
                <a:latin typeface="Cambria" panose="02040503050406030204" pitchFamily="18" charset="0"/>
              </a:rPr>
              <a:t>WebServer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the web server component, which is not located on the same machine of the actual MTS Server. However, our idea is that they should be located within the same private network, even if this is not mandatory. </a:t>
            </a:r>
          </a:p>
          <a:p>
            <a:endParaRPr lang="it-IT" sz="1600" dirty="0"/>
          </a:p>
          <a:p>
            <a:r>
              <a:rPr lang="it-IT" sz="1600" b="1" i="1" dirty="0" err="1" smtClean="0">
                <a:latin typeface="Cambria" panose="02040503050406030204" pitchFamily="18" charset="0"/>
              </a:rPr>
              <a:t>MTSServer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all the business logic of the application and is the central part of the whole system. It is separated from the front end users by the Internet network and it’s the only node that is connected with the persistent data in the database. </a:t>
            </a:r>
          </a:p>
          <a:p>
            <a:endParaRPr lang="it-IT" sz="1600" dirty="0"/>
          </a:p>
          <a:p>
            <a:r>
              <a:rPr lang="it-IT" sz="1600" b="1" i="1" dirty="0" err="1" smtClean="0">
                <a:latin typeface="Cambria" panose="02040503050406030204" pitchFamily="18" charset="0"/>
              </a:rPr>
              <a:t>MTSDatabase</a:t>
            </a:r>
            <a:r>
              <a:rPr lang="it-IT" sz="1600" i="1" dirty="0" smtClean="0">
                <a:latin typeface="Cambria" panose="02040503050406030204" pitchFamily="18" charset="0"/>
              </a:rPr>
              <a:t>: </a:t>
            </a:r>
            <a:r>
              <a:rPr lang="en-US" sz="1400" dirty="0" smtClean="0">
                <a:latin typeface="Cambria" panose="02040503050406030204" pitchFamily="18" charset="0"/>
              </a:rPr>
              <a:t>Physical database in which all the persistent data of the application are stored. Also in this case we think that it should be better to have the database in the same private network of the other “server nodes”, both for security and performance concerns. </a:t>
            </a:r>
          </a:p>
          <a:p>
            <a:endParaRPr lang="it-IT" sz="1600" dirty="0"/>
          </a:p>
          <a:p>
            <a:endParaRPr lang="it-IT" sz="1600" i="1" dirty="0">
              <a:latin typeface="Cambria" panose="02040503050406030204" pitchFamily="18" charset="0"/>
            </a:endParaRPr>
          </a:p>
        </p:txBody>
      </p:sp>
    </p:spTree>
    <p:extLst>
      <p:ext uri="{BB962C8B-B14F-4D97-AF65-F5344CB8AC3E}">
        <p14:creationId xmlns:p14="http://schemas.microsoft.com/office/powerpoint/2010/main" val="206393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066"/>
            <a:ext cx="8229600" cy="74754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sp>
        <p:nvSpPr>
          <p:cNvPr id="3" name="Segnaposto contenuto 2"/>
          <p:cNvSpPr>
            <a:spLocks noGrp="1"/>
          </p:cNvSpPr>
          <p:nvPr>
            <p:ph idx="1"/>
          </p:nvPr>
        </p:nvSpPr>
        <p:spPr>
          <a:xfrm>
            <a:off x="457200" y="1635646"/>
            <a:ext cx="8229600" cy="2952328"/>
          </a:xfrm>
        </p:spPr>
        <p:txBody>
          <a:bodyPr>
            <a:normAutofit/>
          </a:bodyPr>
          <a:lstStyle/>
          <a:p>
            <a:pPr marL="0" indent="0">
              <a:buNone/>
            </a:pPr>
            <a:r>
              <a:rPr lang="it-IT" sz="2400" dirty="0" err="1" smtClean="0">
                <a:latin typeface="Cambria" panose="02040503050406030204" pitchFamily="18" charset="0"/>
              </a:rPr>
              <a:t>Now</a:t>
            </a:r>
            <a:r>
              <a:rPr lang="it-IT" sz="2400" dirty="0" smtClean="0">
                <a:latin typeface="Cambria" panose="02040503050406030204" pitchFamily="18" charset="0"/>
              </a:rPr>
              <a:t> </a:t>
            </a:r>
            <a:r>
              <a:rPr lang="it-IT" sz="2400" dirty="0" err="1" smtClean="0">
                <a:latin typeface="Cambria" panose="02040503050406030204" pitchFamily="18" charset="0"/>
              </a:rPr>
              <a:t>let’s</a:t>
            </a:r>
            <a:r>
              <a:rPr lang="it-IT" sz="2400" dirty="0" smtClean="0">
                <a:latin typeface="Cambria" panose="02040503050406030204" pitchFamily="18" charset="0"/>
              </a:rPr>
              <a:t> </a:t>
            </a:r>
            <a:r>
              <a:rPr lang="it-IT" sz="2400" dirty="0" err="1" smtClean="0">
                <a:latin typeface="Cambria" panose="02040503050406030204" pitchFamily="18" charset="0"/>
              </a:rPr>
              <a:t>have</a:t>
            </a:r>
            <a:r>
              <a:rPr lang="it-IT" sz="2400" dirty="0" smtClean="0">
                <a:latin typeface="Cambria" panose="02040503050406030204" pitchFamily="18" charset="0"/>
              </a:rPr>
              <a:t> a look to an </a:t>
            </a:r>
            <a:r>
              <a:rPr lang="it-IT" sz="2400" dirty="0" err="1" smtClean="0">
                <a:latin typeface="Cambria" panose="02040503050406030204" pitchFamily="18" charset="0"/>
              </a:rPr>
              <a:t>example</a:t>
            </a:r>
            <a:r>
              <a:rPr lang="it-IT" sz="2400" dirty="0" smtClean="0">
                <a:latin typeface="Cambria" panose="02040503050406030204" pitchFamily="18" charset="0"/>
              </a:rPr>
              <a:t> of </a:t>
            </a:r>
            <a:r>
              <a:rPr lang="it-IT" sz="2400" dirty="0" err="1" smtClean="0">
                <a:latin typeface="Cambria" panose="02040503050406030204" pitchFamily="18" charset="0"/>
              </a:rPr>
              <a:t>runtime</a:t>
            </a:r>
            <a:r>
              <a:rPr lang="it-IT" sz="2400" dirty="0" smtClean="0">
                <a:latin typeface="Cambria" panose="02040503050406030204" pitchFamily="18" charset="0"/>
              </a:rPr>
              <a:t> </a:t>
            </a:r>
            <a:r>
              <a:rPr lang="it-IT" sz="2400" dirty="0" err="1" smtClean="0">
                <a:latin typeface="Cambria" panose="02040503050406030204" pitchFamily="18" charset="0"/>
              </a:rPr>
              <a:t>behaviour</a:t>
            </a:r>
            <a:r>
              <a:rPr lang="it-IT" sz="2400" dirty="0" smtClean="0">
                <a:latin typeface="Cambria" panose="02040503050406030204" pitchFamily="18" charset="0"/>
              </a:rPr>
              <a:t> of the </a:t>
            </a:r>
            <a:r>
              <a:rPr lang="it-IT" sz="2400" dirty="0" err="1" smtClean="0">
                <a:latin typeface="Cambria" panose="02040503050406030204" pitchFamily="18" charset="0"/>
              </a:rPr>
              <a:t>system</a:t>
            </a:r>
            <a:r>
              <a:rPr lang="it-IT" sz="2400" dirty="0" smtClean="0">
                <a:latin typeface="Cambria" panose="02040503050406030204" pitchFamily="18" charset="0"/>
              </a:rPr>
              <a:t>.</a:t>
            </a:r>
          </a:p>
          <a:p>
            <a:pPr marL="0" indent="0">
              <a:buNone/>
            </a:pPr>
            <a:endParaRPr lang="it-IT" sz="2400" dirty="0" smtClean="0">
              <a:latin typeface="Cambria" panose="02040503050406030204" pitchFamily="18" charset="0"/>
            </a:endParaRPr>
          </a:p>
          <a:p>
            <a:pPr marL="0" indent="0">
              <a:buNone/>
            </a:pPr>
            <a:r>
              <a:rPr lang="it-IT" sz="2400" dirty="0" smtClean="0">
                <a:latin typeface="Cambria" panose="02040503050406030204" pitchFamily="18" charset="0"/>
              </a:rPr>
              <a:t>The </a:t>
            </a:r>
            <a:r>
              <a:rPr lang="it-IT" sz="2400" dirty="0" err="1" smtClean="0">
                <a:latin typeface="Cambria" panose="02040503050406030204" pitchFamily="18" charset="0"/>
              </a:rPr>
              <a:t>context</a:t>
            </a:r>
            <a:r>
              <a:rPr lang="it-IT" sz="2400" dirty="0" smtClean="0">
                <a:latin typeface="Cambria" panose="02040503050406030204" pitchFamily="18" charset="0"/>
              </a:rPr>
              <a:t> </a:t>
            </a:r>
            <a:r>
              <a:rPr lang="it-IT" sz="2400" dirty="0" err="1" smtClean="0">
                <a:latin typeface="Cambria" panose="02040503050406030204" pitchFamily="18" charset="0"/>
              </a:rPr>
              <a:t>chosen</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b="1" dirty="0" err="1" smtClean="0">
                <a:latin typeface="Cambria" panose="02040503050406030204" pitchFamily="18" charset="0"/>
              </a:rPr>
              <a:t>successfull</a:t>
            </a:r>
            <a:r>
              <a:rPr lang="it-IT" sz="2400" dirty="0" smtClean="0">
                <a:latin typeface="Cambria" panose="02040503050406030204" pitchFamily="18" charset="0"/>
              </a:rPr>
              <a:t> </a:t>
            </a:r>
            <a:r>
              <a:rPr lang="it-IT" sz="2400" b="1" dirty="0" smtClean="0">
                <a:latin typeface="Cambria" panose="02040503050406030204" pitchFamily="18" charset="0"/>
              </a:rPr>
              <a:t>taxi</a:t>
            </a:r>
            <a:r>
              <a:rPr lang="it-IT" sz="2400" dirty="0" smtClean="0">
                <a:latin typeface="Cambria" panose="02040503050406030204" pitchFamily="18" charset="0"/>
              </a:rPr>
              <a:t> </a:t>
            </a:r>
            <a:r>
              <a:rPr lang="it-IT" sz="2400" b="1" dirty="0" err="1" smtClean="0">
                <a:latin typeface="Cambria" panose="02040503050406030204" pitchFamily="18" charset="0"/>
              </a:rPr>
              <a:t>reservation</a:t>
            </a:r>
            <a:r>
              <a:rPr lang="it-IT" sz="2400" dirty="0" smtClean="0">
                <a:latin typeface="Cambria" panose="02040503050406030204" pitchFamily="18" charset="0"/>
              </a:rPr>
              <a:t>, </a:t>
            </a:r>
            <a:r>
              <a:rPr lang="it-IT" sz="2400" dirty="0" err="1" smtClean="0">
                <a:latin typeface="Cambria" panose="02040503050406030204" pitchFamily="18" charset="0"/>
              </a:rPr>
              <a:t>which</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dirty="0" err="1" smtClean="0">
                <a:latin typeface="Cambria" panose="02040503050406030204" pitchFamily="18" charset="0"/>
              </a:rPr>
              <a:t>quite</a:t>
            </a:r>
            <a:r>
              <a:rPr lang="it-IT" sz="2400" dirty="0" smtClean="0">
                <a:latin typeface="Cambria" panose="02040503050406030204" pitchFamily="18" charset="0"/>
              </a:rPr>
              <a:t> </a:t>
            </a:r>
            <a:r>
              <a:rPr lang="it-IT" sz="2400" dirty="0" err="1" smtClean="0">
                <a:latin typeface="Cambria" panose="02040503050406030204" pitchFamily="18" charset="0"/>
              </a:rPr>
              <a:t>relevant</a:t>
            </a:r>
            <a:r>
              <a:rPr lang="it-IT" sz="2400" dirty="0" smtClean="0">
                <a:latin typeface="Cambria" panose="02040503050406030204" pitchFamily="18" charset="0"/>
              </a:rPr>
              <a:t> case and </a:t>
            </a:r>
            <a:r>
              <a:rPr lang="it-IT" sz="2400" dirty="0" err="1" smtClean="0">
                <a:latin typeface="Cambria" panose="02040503050406030204" pitchFamily="18" charset="0"/>
              </a:rPr>
              <a:t>involves</a:t>
            </a:r>
            <a:r>
              <a:rPr lang="it-IT" sz="2400" dirty="0" smtClean="0">
                <a:latin typeface="Cambria" panose="02040503050406030204" pitchFamily="18" charset="0"/>
              </a:rPr>
              <a:t> </a:t>
            </a:r>
            <a:r>
              <a:rPr lang="it-IT" sz="2400" dirty="0" err="1" smtClean="0">
                <a:latin typeface="Cambria" panose="02040503050406030204" pitchFamily="18" charset="0"/>
              </a:rPr>
              <a:t>almost</a:t>
            </a:r>
            <a:r>
              <a:rPr lang="it-IT" sz="2400" dirty="0" smtClean="0">
                <a:latin typeface="Cambria" panose="02040503050406030204" pitchFamily="18" charset="0"/>
              </a:rPr>
              <a:t> </a:t>
            </a:r>
            <a:r>
              <a:rPr lang="it-IT" sz="2400" dirty="0" err="1" smtClean="0">
                <a:latin typeface="Cambria" panose="02040503050406030204" pitchFamily="18" charset="0"/>
              </a:rPr>
              <a:t>all</a:t>
            </a:r>
            <a:r>
              <a:rPr lang="it-IT" sz="2400" dirty="0" smtClean="0">
                <a:latin typeface="Cambria" panose="02040503050406030204" pitchFamily="18" charset="0"/>
              </a:rPr>
              <a:t> the </a:t>
            </a:r>
            <a:r>
              <a:rPr lang="it-IT" sz="2400" dirty="0" err="1" smtClean="0">
                <a:latin typeface="Cambria" panose="02040503050406030204" pitchFamily="18" charset="0"/>
              </a:rPr>
              <a:t>components</a:t>
            </a:r>
            <a:r>
              <a:rPr lang="it-IT" sz="2400" dirty="0" smtClean="0">
                <a:latin typeface="Cambria" panose="02040503050406030204" pitchFamily="18" charset="0"/>
              </a:rPr>
              <a:t>.</a:t>
            </a:r>
            <a:endParaRPr lang="it-IT" sz="2400" dirty="0">
              <a:latin typeface="Cambria" panose="02040503050406030204" pitchFamily="18" charset="0"/>
            </a:endParaRPr>
          </a:p>
        </p:txBody>
      </p:sp>
    </p:spTree>
    <p:extLst>
      <p:ext uri="{BB962C8B-B14F-4D97-AF65-F5344CB8AC3E}">
        <p14:creationId xmlns:p14="http://schemas.microsoft.com/office/powerpoint/2010/main" val="30865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Components’ </a:t>
            </a:r>
            <a:r>
              <a:rPr lang="it-IT" b="1" dirty="0" err="1" smtClean="0">
                <a:latin typeface="Cambria" panose="02040503050406030204" pitchFamily="18" charset="0"/>
              </a:rPr>
              <a:t>Interfaces</a:t>
            </a:r>
            <a:endParaRPr lang="it-IT" b="1" dirty="0">
              <a:latin typeface="Cambria" panose="02040503050406030204" pitchFamily="18" charset="0"/>
            </a:endParaRPr>
          </a:p>
        </p:txBody>
      </p:sp>
      <p:sp>
        <p:nvSpPr>
          <p:cNvPr id="4" name="Segnaposto contenuto 3"/>
          <p:cNvSpPr>
            <a:spLocks noGrp="1"/>
          </p:cNvSpPr>
          <p:nvPr>
            <p:ph idx="1"/>
          </p:nvPr>
        </p:nvSpPr>
        <p:spPr>
          <a:xfrm>
            <a:off x="395536" y="1361454"/>
            <a:ext cx="8229600" cy="3024336"/>
          </a:xfrm>
        </p:spPr>
        <p:txBody>
          <a:bodyPr>
            <a:normAutofit/>
          </a:bodyPr>
          <a:lstStyle/>
          <a:p>
            <a:pPr marL="0" indent="0" algn="ctr">
              <a:buNone/>
            </a:pPr>
            <a:endParaRPr lang="it-IT" dirty="0" smtClean="0"/>
          </a:p>
          <a:p>
            <a:pPr marL="0" indent="0" algn="ctr">
              <a:buNone/>
            </a:pPr>
            <a:endParaRPr lang="it-IT" i="1" dirty="0">
              <a:latin typeface="Cambria" panose="02040503050406030204" pitchFamily="18" charset="0"/>
            </a:endParaRPr>
          </a:p>
          <a:p>
            <a:pPr marL="0" indent="0" algn="ctr">
              <a:buNone/>
            </a:pPr>
            <a:r>
              <a:rPr lang="it-IT" i="1" dirty="0" err="1" smtClean="0">
                <a:latin typeface="Cambria" panose="02040503050406030204" pitchFamily="18" charset="0"/>
              </a:rPr>
              <a:t>Let’s</a:t>
            </a:r>
            <a:r>
              <a:rPr lang="it-IT" i="1" dirty="0" smtClean="0">
                <a:latin typeface="Cambria" panose="02040503050406030204" pitchFamily="18" charset="0"/>
              </a:rPr>
              <a:t> </a:t>
            </a:r>
            <a:r>
              <a:rPr lang="it-IT" i="1" dirty="0" err="1" smtClean="0">
                <a:latin typeface="Cambria" panose="02040503050406030204" pitchFamily="18" charset="0"/>
              </a:rPr>
              <a:t>have</a:t>
            </a:r>
            <a:r>
              <a:rPr lang="it-IT" i="1" dirty="0" smtClean="0">
                <a:latin typeface="Cambria" panose="02040503050406030204" pitchFamily="18" charset="0"/>
              </a:rPr>
              <a:t> a look </a:t>
            </a:r>
            <a:r>
              <a:rPr lang="it-IT" i="1" dirty="0" err="1" smtClean="0">
                <a:latin typeface="Cambria" panose="02040503050406030204" pitchFamily="18" charset="0"/>
              </a:rPr>
              <a:t>at</a:t>
            </a:r>
            <a:r>
              <a:rPr lang="it-IT" i="1" dirty="0" smtClean="0">
                <a:latin typeface="Cambria" panose="02040503050406030204" pitchFamily="18" charset="0"/>
              </a:rPr>
              <a:t> the </a:t>
            </a:r>
            <a:r>
              <a:rPr lang="it-IT" i="1" dirty="0" err="1" smtClean="0">
                <a:latin typeface="Cambria" panose="02040503050406030204" pitchFamily="18" charset="0"/>
              </a:rPr>
              <a:t>interactions</a:t>
            </a:r>
            <a:r>
              <a:rPr lang="it-IT" i="1" dirty="0" smtClean="0">
                <a:latin typeface="Cambria" panose="02040503050406030204" pitchFamily="18" charset="0"/>
              </a:rPr>
              <a:t> </a:t>
            </a:r>
            <a:r>
              <a:rPr lang="it-IT" i="1" dirty="0" err="1" smtClean="0">
                <a:latin typeface="Cambria" panose="02040503050406030204" pitchFamily="18" charset="0"/>
              </a:rPr>
              <a:t>between</a:t>
            </a:r>
            <a:r>
              <a:rPr lang="it-IT" i="1" dirty="0" smtClean="0">
                <a:latin typeface="Cambria" panose="02040503050406030204" pitchFamily="18" charset="0"/>
              </a:rPr>
              <a:t> the </a:t>
            </a:r>
            <a:r>
              <a:rPr lang="it-IT" i="1" dirty="0" err="1" smtClean="0">
                <a:latin typeface="Cambria" panose="02040503050406030204" pitchFamily="18" charset="0"/>
              </a:rPr>
              <a:t>most</a:t>
            </a:r>
            <a:r>
              <a:rPr lang="it-IT" i="1" dirty="0" smtClean="0">
                <a:latin typeface="Cambria" panose="02040503050406030204" pitchFamily="18" charset="0"/>
              </a:rPr>
              <a:t> </a:t>
            </a:r>
            <a:r>
              <a:rPr lang="it-IT" i="1" dirty="0" err="1" smtClean="0">
                <a:latin typeface="Cambria" panose="02040503050406030204" pitchFamily="18" charset="0"/>
              </a:rPr>
              <a:t>interesting</a:t>
            </a:r>
            <a:r>
              <a:rPr lang="it-IT" i="1" dirty="0" smtClean="0">
                <a:latin typeface="Cambria" panose="02040503050406030204" pitchFamily="18" charset="0"/>
              </a:rPr>
              <a:t> </a:t>
            </a:r>
            <a:r>
              <a:rPr lang="it-IT" i="1" dirty="0" err="1" smtClean="0">
                <a:latin typeface="Cambria" panose="02040503050406030204" pitchFamily="18" charset="0"/>
              </a:rPr>
              <a:t>components</a:t>
            </a:r>
            <a:r>
              <a:rPr lang="it-IT" i="1" dirty="0" smtClean="0">
                <a:latin typeface="Cambria" panose="02040503050406030204" pitchFamily="18" charset="0"/>
              </a:rPr>
              <a:t>:</a:t>
            </a:r>
          </a:p>
          <a:p>
            <a:pPr marL="0" indent="0" algn="ctr">
              <a:buNone/>
            </a:pPr>
            <a:endParaRPr lang="it-IT" i="1" dirty="0">
              <a:latin typeface="Cambria" panose="02040503050406030204" pitchFamily="18" charset="0"/>
            </a:endParaRPr>
          </a:p>
          <a:p>
            <a:pPr marL="0" indent="0" algn="ctr">
              <a:buNone/>
            </a:pPr>
            <a:r>
              <a:rPr lang="it-IT" i="1" dirty="0" err="1">
                <a:latin typeface="Cambria" panose="02040503050406030204" pitchFamily="18" charset="0"/>
              </a:rPr>
              <a:t>W</a:t>
            </a:r>
            <a:r>
              <a:rPr lang="it-IT" i="1" dirty="0" err="1" smtClean="0">
                <a:latin typeface="Cambria" panose="02040503050406030204" pitchFamily="18" charset="0"/>
              </a:rPr>
              <a:t>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offer</a:t>
            </a:r>
            <a:r>
              <a:rPr lang="it-IT" i="1" dirty="0" smtClean="0">
                <a:latin typeface="Cambria" panose="02040503050406030204" pitchFamily="18" charset="0"/>
              </a:rPr>
              <a:t> and </a:t>
            </a:r>
            <a:r>
              <a:rPr lang="it-IT" i="1" dirty="0" err="1" smtClean="0">
                <a:latin typeface="Cambria" panose="02040503050406030204" pitchFamily="18" charset="0"/>
              </a:rPr>
              <a:t>what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a:latin typeface="Cambria" panose="02040503050406030204" pitchFamily="18" charset="0"/>
              </a:rPr>
              <a:t>?</a:t>
            </a:r>
            <a:endParaRPr lang="it-IT" i="1" dirty="0" smtClean="0">
              <a:latin typeface="Cambria" panose="02040503050406030204" pitchFamily="18" charset="0"/>
            </a:endParaRPr>
          </a:p>
          <a:p>
            <a:pPr marL="0" indent="0" algn="ctr">
              <a:buNone/>
            </a:pPr>
            <a:endParaRPr lang="it-IT" i="1" dirty="0">
              <a:latin typeface="Cambria" panose="02040503050406030204" pitchFamily="18" charset="0"/>
            </a:endParaRPr>
          </a:p>
        </p:txBody>
      </p:sp>
    </p:spTree>
    <p:extLst>
      <p:ext uri="{BB962C8B-B14F-4D97-AF65-F5344CB8AC3E}">
        <p14:creationId xmlns:p14="http://schemas.microsoft.com/office/powerpoint/2010/main" val="134673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pPr algn="ctr"/>
            <a:r>
              <a:rPr lang="it-IT" b="1" dirty="0" smtClean="0">
                <a:latin typeface="Cambria" panose="02040503050406030204" pitchFamily="18" charset="0"/>
              </a:rPr>
              <a:t>Application Server</a:t>
            </a:r>
            <a:endParaRPr lang="it-IT" b="1" dirty="0">
              <a:latin typeface="Cambria" panose="02040503050406030204" pitchFamily="18" charset="0"/>
            </a:endParaRPr>
          </a:p>
        </p:txBody>
      </p:sp>
      <p:sp>
        <p:nvSpPr>
          <p:cNvPr id="8" name="Segnaposto testo 7"/>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10" name="Segnaposto testo 9"/>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9" name="Segnaposto contenuto 8"/>
          <p:cNvSpPr>
            <a:spLocks noGrp="1"/>
          </p:cNvSpPr>
          <p:nvPr>
            <p:ph sz="quarter" idx="2"/>
          </p:nvPr>
        </p:nvSpPr>
        <p:spPr/>
        <p:txBody>
          <a:bodyPr>
            <a:normAutofit fontScale="85000" lnSpcReduction="10000"/>
          </a:bodyPr>
          <a:lstStyle/>
          <a:p>
            <a:pPr marL="0" indent="0">
              <a:buNone/>
            </a:pPr>
            <a:endParaRPr lang="it-IT" dirty="0"/>
          </a:p>
          <a:p>
            <a:r>
              <a:rPr lang="en-US" sz="1600" dirty="0" smtClean="0">
                <a:latin typeface="Cambria" panose="02040503050406030204" pitchFamily="18" charset="0"/>
              </a:rPr>
              <a:t>Registration </a:t>
            </a:r>
            <a:r>
              <a:rPr lang="en-US" sz="1600" dirty="0">
                <a:latin typeface="Cambria" panose="02040503050406030204" pitchFamily="18" charset="0"/>
              </a:rPr>
              <a:t>of customers and login of registered </a:t>
            </a:r>
            <a:r>
              <a:rPr lang="en-US" sz="1600" dirty="0" smtClean="0">
                <a:latin typeface="Cambria" panose="02040503050406030204" pitchFamily="18" charset="0"/>
              </a:rPr>
              <a:t>users. </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concerning taxi rides, such as taxi requests, reservations and rides’ </a:t>
            </a:r>
            <a:r>
              <a:rPr lang="en-US" sz="1600" dirty="0" smtClean="0">
                <a:latin typeface="Cambria" panose="02040503050406030204" pitchFamily="18" charset="0"/>
              </a:rPr>
              <a:t>deletion.</a:t>
            </a:r>
            <a:endParaRPr lang="it-IT" sz="1600" dirty="0">
              <a:latin typeface="Cambria" panose="02040503050406030204" pitchFamily="18" charset="0"/>
            </a:endParaRPr>
          </a:p>
          <a:p>
            <a:r>
              <a:rPr lang="en-US" sz="1600" dirty="0" smtClean="0">
                <a:latin typeface="Cambria" panose="02040503050406030204" pitchFamily="18" charset="0"/>
              </a:rPr>
              <a:t>Access </a:t>
            </a:r>
            <a:r>
              <a:rPr lang="en-US" sz="1600" dirty="0">
                <a:latin typeface="Cambria" panose="02040503050406030204" pitchFamily="18" charset="0"/>
              </a:rPr>
              <a:t>to the rides’ history </a:t>
            </a:r>
            <a:r>
              <a:rPr lang="en-US" sz="1600" dirty="0" smtClean="0">
                <a:latin typeface="Cambria" panose="02040503050406030204" pitchFamily="18" charset="0"/>
              </a:rPr>
              <a:t>and past rides’ information.</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reserved to taxi drivers, such as </a:t>
            </a:r>
            <a:r>
              <a:rPr lang="en-US" sz="1600" dirty="0" smtClean="0">
                <a:latin typeface="Cambria" panose="02040503050406030204" pitchFamily="18" charset="0"/>
              </a:rPr>
              <a:t>availability </a:t>
            </a:r>
            <a:r>
              <a:rPr lang="en-US" sz="1600" dirty="0">
                <a:latin typeface="Cambria" panose="02040503050406030204" pitchFamily="18" charset="0"/>
              </a:rPr>
              <a:t>and </a:t>
            </a:r>
            <a:r>
              <a:rPr lang="en-US" sz="1600" dirty="0" smtClean="0">
                <a:latin typeface="Cambria" panose="02040503050406030204" pitchFamily="18" charset="0"/>
              </a:rPr>
              <a:t>acceptance/refusal </a:t>
            </a:r>
            <a:r>
              <a:rPr lang="en-US" sz="1600" dirty="0">
                <a:latin typeface="Cambria" panose="02040503050406030204" pitchFamily="18" charset="0"/>
              </a:rPr>
              <a:t>of a ride. </a:t>
            </a:r>
            <a:endParaRPr lang="it-IT" sz="1600" dirty="0">
              <a:latin typeface="Cambria" panose="02040503050406030204" pitchFamily="18" charset="0"/>
            </a:endParaRPr>
          </a:p>
          <a:p>
            <a:r>
              <a:rPr lang="it-IT" sz="1600" dirty="0" smtClean="0">
                <a:latin typeface="Cambria" panose="02040503050406030204" pitchFamily="18" charset="0"/>
              </a:rPr>
              <a:t>Operations </a:t>
            </a:r>
            <a:r>
              <a:rPr lang="it-IT" sz="1600" dirty="0" err="1">
                <a:latin typeface="Cambria" panose="02040503050406030204" pitchFamily="18" charset="0"/>
              </a:rPr>
              <a:t>reserved</a:t>
            </a:r>
            <a:r>
              <a:rPr lang="it-IT" sz="1600" dirty="0">
                <a:latin typeface="Cambria" panose="02040503050406030204" pitchFamily="18" charset="0"/>
              </a:rPr>
              <a:t> to </a:t>
            </a:r>
            <a:r>
              <a:rPr lang="it-IT" sz="1600" dirty="0" err="1" smtClean="0">
                <a:latin typeface="Cambria" panose="02040503050406030204" pitchFamily="18" charset="0"/>
              </a:rPr>
              <a:t>administrators</a:t>
            </a:r>
            <a:r>
              <a:rPr lang="it-IT" sz="1600" dirty="0" smtClean="0">
                <a:latin typeface="Cambria" panose="02040503050406030204" pitchFamily="18" charset="0"/>
              </a:rPr>
              <a:t>, </a:t>
            </a:r>
            <a:r>
              <a:rPr lang="it-IT" sz="1600" dirty="0" err="1" smtClean="0">
                <a:latin typeface="Cambria" panose="02040503050406030204" pitchFamily="18" charset="0"/>
              </a:rPr>
              <a:t>such</a:t>
            </a:r>
            <a:r>
              <a:rPr lang="it-IT" sz="1600" dirty="0" smtClean="0">
                <a:latin typeface="Cambria" panose="02040503050406030204" pitchFamily="18" charset="0"/>
              </a:rPr>
              <a:t> </a:t>
            </a:r>
            <a:r>
              <a:rPr lang="it-IT" sz="1600" dirty="0" err="1" smtClean="0">
                <a:latin typeface="Cambria" panose="02040503050406030204" pitchFamily="18" charset="0"/>
              </a:rPr>
              <a:t>as</a:t>
            </a:r>
            <a:r>
              <a:rPr lang="it-IT" sz="1600" dirty="0" smtClean="0">
                <a:latin typeface="Cambria" panose="02040503050406030204" pitchFamily="18" charset="0"/>
              </a:rPr>
              <a:t> create/delete accounts, </a:t>
            </a:r>
            <a:r>
              <a:rPr lang="it-IT" sz="1600" dirty="0" err="1" smtClean="0">
                <a:latin typeface="Cambria" panose="02040503050406030204" pitchFamily="18" charset="0"/>
              </a:rPr>
              <a:t>modify</a:t>
            </a:r>
            <a:r>
              <a:rPr lang="it-IT" sz="1600" dirty="0" smtClean="0">
                <a:latin typeface="Cambria" panose="02040503050406030204" pitchFamily="18" charset="0"/>
              </a:rPr>
              <a:t> </a:t>
            </a:r>
            <a:r>
              <a:rPr lang="it-IT" sz="1600" dirty="0" err="1" smtClean="0">
                <a:latin typeface="Cambria" panose="02040503050406030204" pitchFamily="18" charset="0"/>
              </a:rPr>
              <a:t>rides</a:t>
            </a:r>
            <a:r>
              <a:rPr lang="it-IT" sz="1600" dirty="0" smtClean="0">
                <a:latin typeface="Cambria" panose="02040503050406030204" pitchFamily="18" charset="0"/>
              </a:rPr>
              <a:t>/driver status.</a:t>
            </a:r>
            <a:endParaRPr lang="it-IT" sz="1600" dirty="0">
              <a:latin typeface="Cambria" panose="02040503050406030204" pitchFamily="18" charset="0"/>
            </a:endParaRPr>
          </a:p>
          <a:p>
            <a:endParaRPr lang="en-US" sz="1600" dirty="0"/>
          </a:p>
          <a:p>
            <a:endParaRPr lang="en-US" sz="1600" dirty="0">
              <a:latin typeface="Cambria" panose="02040503050406030204" pitchFamily="18" charset="0"/>
            </a:endParaRPr>
          </a:p>
          <a:p>
            <a:endParaRPr lang="en-US" sz="1600" dirty="0">
              <a:latin typeface="Cambria" panose="02040503050406030204" pitchFamily="18" charset="0"/>
            </a:endParaRPr>
          </a:p>
          <a:p>
            <a:endParaRPr lang="en-US" sz="1600" dirty="0">
              <a:latin typeface="Cambria" panose="02040503050406030204" pitchFamily="18" charset="0"/>
            </a:endParaRPr>
          </a:p>
          <a:p>
            <a:endParaRPr lang="it-IT" dirty="0">
              <a:latin typeface="Cambria" panose="02040503050406030204" pitchFamily="18" charset="0"/>
            </a:endParaRPr>
          </a:p>
        </p:txBody>
      </p:sp>
      <p:sp>
        <p:nvSpPr>
          <p:cNvPr id="11" name="Segnaposto contenuto 10"/>
          <p:cNvSpPr>
            <a:spLocks noGrp="1"/>
          </p:cNvSpPr>
          <p:nvPr>
            <p:ph sz="quarter" idx="4"/>
          </p:nvPr>
        </p:nvSpPr>
        <p:spPr/>
        <p:txBody>
          <a:bodyPr>
            <a:normAutofit/>
          </a:bodyPr>
          <a:lstStyle/>
          <a:p>
            <a:pPr marL="0" indent="0">
              <a:buNone/>
            </a:pPr>
            <a:endParaRPr lang="it-IT" dirty="0" smtClean="0"/>
          </a:p>
          <a:p>
            <a:r>
              <a:rPr lang="en-US" sz="1600" dirty="0">
                <a:latin typeface="Cambria" panose="02040503050406030204" pitchFamily="18" charset="0"/>
              </a:rPr>
              <a:t>Interfaces for the creation, deletion and management of taxi rides, and also for the associations between customers, drivers and rides. </a:t>
            </a:r>
          </a:p>
          <a:p>
            <a:endParaRPr lang="it-IT" dirty="0"/>
          </a:p>
          <a:p>
            <a:r>
              <a:rPr lang="en-US" sz="1600" dirty="0">
                <a:latin typeface="Cambria" panose="02040503050406030204" pitchFamily="18" charset="0"/>
              </a:rPr>
              <a:t>Interfaces for the creation and management of users, as well as for validation of accesses. </a:t>
            </a:r>
          </a:p>
          <a:p>
            <a:endParaRPr lang="it-IT" dirty="0"/>
          </a:p>
        </p:txBody>
      </p:sp>
    </p:spTree>
    <p:extLst>
      <p:ext uri="{BB962C8B-B14F-4D97-AF65-F5344CB8AC3E}">
        <p14:creationId xmlns:p14="http://schemas.microsoft.com/office/powerpoint/2010/main" val="418966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500"/>
                                        <p:tgtEl>
                                          <p:spTgt spid="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5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1000"/>
                                        <p:tgtEl>
                                          <p:spTgt spid="10">
                                            <p:txEl>
                                              <p:pRg st="0" end="0"/>
                                            </p:txEl>
                                          </p:spTgt>
                                        </p:tgtEl>
                                      </p:cBhvr>
                                    </p:animEffect>
                                    <p:anim calcmode="lin" valueType="num">
                                      <p:cBhvr>
                                        <p:cTn id="4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Effect transition="in" filter="fade">
                                      <p:cBhvr>
                                        <p:cTn id="46" dur="500"/>
                                        <p:tgtEl>
                                          <p:spTgt spid="11">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xEl>
                                              <p:pRg st="3" end="3"/>
                                            </p:txEl>
                                          </p:spTgt>
                                        </p:tgtEl>
                                        <p:attrNameLst>
                                          <p:attrName>style.visibility</p:attrName>
                                        </p:attrNameLst>
                                      </p:cBhvr>
                                      <p:to>
                                        <p:strVal val="visible"/>
                                      </p:to>
                                    </p:set>
                                    <p:animEffect transition="in" filter="fade">
                                      <p:cBhvr>
                                        <p:cTn id="51"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9" grpId="0" build="p"/>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Rides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latin typeface="Cambria" panose="02040503050406030204" pitchFamily="18" charset="0"/>
            </a:endParaRPr>
          </a:p>
          <a:p>
            <a:r>
              <a:rPr lang="en-US" sz="1600" dirty="0" smtClean="0">
                <a:latin typeface="Cambria" panose="02040503050406030204" pitchFamily="18" charset="0"/>
              </a:rPr>
              <a:t>Creation </a:t>
            </a:r>
            <a:r>
              <a:rPr lang="en-US" sz="1600" dirty="0">
                <a:latin typeface="Cambria" panose="02040503050406030204" pitchFamily="18" charset="0"/>
              </a:rPr>
              <a:t>of requests and reservations and the deletion of rides. </a:t>
            </a:r>
            <a:endParaRPr lang="en-US" sz="1600" dirty="0" smtClean="0">
              <a:latin typeface="Cambria" panose="02040503050406030204" pitchFamily="18" charset="0"/>
            </a:endParaRPr>
          </a:p>
          <a:p>
            <a:endParaRPr lang="en-US" sz="1600" dirty="0" smtClean="0">
              <a:latin typeface="Cambria" panose="02040503050406030204" pitchFamily="18" charset="0"/>
            </a:endParaRPr>
          </a:p>
          <a:p>
            <a:r>
              <a:rPr lang="en-US" sz="1600" dirty="0" smtClean="0">
                <a:latin typeface="Cambria" panose="02040503050406030204" pitchFamily="18" charset="0"/>
              </a:rPr>
              <a:t>Termination of rides.</a:t>
            </a:r>
          </a:p>
          <a:p>
            <a:endParaRPr lang="it-IT" sz="1600" dirty="0">
              <a:latin typeface="Cambria" panose="02040503050406030204" pitchFamily="18" charset="0"/>
            </a:endParaRPr>
          </a:p>
          <a:p>
            <a:r>
              <a:rPr lang="en-US" sz="1600" dirty="0" smtClean="0">
                <a:latin typeface="Cambria" panose="02040503050406030204" pitchFamily="18" charset="0"/>
              </a:rPr>
              <a:t>Subscription </a:t>
            </a:r>
            <a:r>
              <a:rPr lang="en-US" sz="1600" dirty="0">
                <a:latin typeface="Cambria" panose="02040503050406030204" pitchFamily="18" charset="0"/>
              </a:rPr>
              <a:t>of customers and drivers to rides. </a:t>
            </a:r>
            <a:endParaRPr lang="en-US" sz="1600" dirty="0" smtClean="0">
              <a:latin typeface="Cambria" panose="02040503050406030204" pitchFamily="18" charset="0"/>
            </a:endParaRPr>
          </a:p>
          <a:p>
            <a:endParaRPr lang="it-IT" sz="1600" dirty="0">
              <a:latin typeface="Cambria" panose="02040503050406030204" pitchFamily="18" charset="0"/>
            </a:endParaRPr>
          </a:p>
          <a:p>
            <a:r>
              <a:rPr lang="en-US" sz="1600" dirty="0" smtClean="0">
                <a:latin typeface="Cambria" panose="02040503050406030204" pitchFamily="18" charset="0"/>
              </a:rPr>
              <a:t>Retrieval </a:t>
            </a:r>
            <a:r>
              <a:rPr lang="en-US" sz="1600" dirty="0">
                <a:latin typeface="Cambria" panose="02040503050406030204" pitchFamily="18" charset="0"/>
              </a:rPr>
              <a:t>of the rides history of a customer and info about specific rides. </a:t>
            </a:r>
          </a:p>
          <a:p>
            <a:endParaRPr lang="en-US" sz="1600" dirty="0"/>
          </a:p>
          <a:p>
            <a:endParaRPr lang="en-US" sz="1600" dirty="0" smtClean="0">
              <a:latin typeface="Cambria" panose="02040503050406030204" pitchFamily="18" charset="0"/>
            </a:endParaRPr>
          </a:p>
          <a:p>
            <a:endParaRPr lang="it-IT" dirty="0"/>
          </a:p>
        </p:txBody>
      </p:sp>
      <p:sp>
        <p:nvSpPr>
          <p:cNvPr id="6" name="Segnaposto contenuto 5"/>
          <p:cNvSpPr>
            <a:spLocks noGrp="1"/>
          </p:cNvSpPr>
          <p:nvPr>
            <p:ph sz="quarter" idx="4"/>
          </p:nvPr>
        </p:nvSpPr>
        <p:spPr/>
        <p:txBody>
          <a:bodyPr>
            <a:normAutofit lnSpcReduction="10000"/>
          </a:bodyPr>
          <a:lstStyle/>
          <a:p>
            <a:endParaRPr lang="it-IT" dirty="0"/>
          </a:p>
          <a:p>
            <a:r>
              <a:rPr lang="it-IT" sz="1600" dirty="0" err="1" smtClean="0">
                <a:latin typeface="Cambria" panose="02040503050406030204" pitchFamily="18" charset="0"/>
              </a:rPr>
              <a:t>Interfaces</a:t>
            </a:r>
            <a:r>
              <a:rPr lang="it-IT" sz="1600" dirty="0" smtClean="0">
                <a:latin typeface="Cambria" panose="02040503050406030204" pitchFamily="18" charset="0"/>
              </a:rPr>
              <a:t> </a:t>
            </a:r>
            <a:r>
              <a:rPr lang="it-IT" sz="1600" dirty="0">
                <a:latin typeface="Cambria" panose="02040503050406030204" pitchFamily="18" charset="0"/>
              </a:rPr>
              <a:t>for taxi </a:t>
            </a:r>
            <a:r>
              <a:rPr lang="it-IT" sz="1600" dirty="0" err="1">
                <a:latin typeface="Cambria" panose="02040503050406030204" pitchFamily="18" charset="0"/>
              </a:rPr>
              <a:t>queue</a:t>
            </a:r>
            <a:r>
              <a:rPr lang="it-IT" sz="1600" dirty="0">
                <a:latin typeface="Cambria" panose="02040503050406030204" pitchFamily="18" charset="0"/>
              </a:rPr>
              <a:t> management. </a:t>
            </a:r>
            <a:endParaRPr lang="it-IT" sz="1600" dirty="0" smtClean="0">
              <a:latin typeface="Cambria" panose="02040503050406030204" pitchFamily="18" charset="0"/>
            </a:endParaRPr>
          </a:p>
          <a:p>
            <a:endParaRPr lang="it-IT" sz="1600" dirty="0">
              <a:latin typeface="Cambria" panose="02040503050406030204" pitchFamily="18" charset="0"/>
            </a:endParaRPr>
          </a:p>
          <a:p>
            <a:r>
              <a:rPr lang="en-US" sz="1600" dirty="0">
                <a:latin typeface="Cambria" panose="02040503050406030204" pitchFamily="18" charset="0"/>
              </a:rPr>
              <a:t>Interfaces for the management of </a:t>
            </a:r>
            <a:r>
              <a:rPr lang="en-US" sz="1600" dirty="0" smtClean="0">
                <a:latin typeface="Cambria" panose="02040503050406030204" pitchFamily="18" charset="0"/>
              </a:rPr>
              <a:t>users. </a:t>
            </a: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communications of messages/notifications. </a:t>
            </a:r>
            <a:endParaRPr lang="en-US" sz="1600" dirty="0" smtClean="0">
              <a:latin typeface="Cambria" panose="02040503050406030204" pitchFamily="18" charset="0"/>
            </a:endParaRP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access to MTS database. </a:t>
            </a:r>
          </a:p>
          <a:p>
            <a:endParaRPr lang="it-IT" dirty="0"/>
          </a:p>
          <a:p>
            <a:endParaRPr lang="it-IT" dirty="0"/>
          </a:p>
        </p:txBody>
      </p:sp>
    </p:spTree>
    <p:extLst>
      <p:ext uri="{BB962C8B-B14F-4D97-AF65-F5344CB8AC3E}">
        <p14:creationId xmlns:p14="http://schemas.microsoft.com/office/powerpoint/2010/main" val="8447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5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fade">
                                      <p:cBhvr>
                                        <p:cTn id="51" dur="500"/>
                                        <p:tgtEl>
                                          <p:spTgt spid="6">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97180" y="220190"/>
            <a:ext cx="8229600" cy="857250"/>
          </a:xfrm>
        </p:spPr>
        <p:txBody>
          <a:bodyPr>
            <a:normAutofit/>
          </a:bodyPr>
          <a:lstStyle/>
          <a:p>
            <a:pPr algn="ctr"/>
            <a:r>
              <a:rPr lang="en-US" sz="4500" b="1" dirty="0" smtClean="0">
                <a:latin typeface="Cambria" panose="02040503050406030204" pitchFamily="18" charset="0"/>
              </a:rPr>
              <a:t>Problem overview</a:t>
            </a:r>
            <a:endParaRPr lang="en-US" sz="4500" b="1" dirty="0">
              <a:latin typeface="Cambria" panose="02040503050406030204" pitchFamily="18" charset="0"/>
            </a:endParaRPr>
          </a:p>
        </p:txBody>
      </p:sp>
      <p:sp>
        <p:nvSpPr>
          <p:cNvPr id="6" name="CasellaDiTesto 5"/>
          <p:cNvSpPr txBox="1"/>
          <p:nvPr/>
        </p:nvSpPr>
        <p:spPr>
          <a:xfrm>
            <a:off x="628650" y="1195251"/>
            <a:ext cx="2205989"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Different users communicating </a:t>
            </a:r>
            <a:r>
              <a:rPr lang="en-US" sz="1300" dirty="0"/>
              <a:t>over the internet with a single system</a:t>
            </a:r>
          </a:p>
        </p:txBody>
      </p:sp>
      <p:sp>
        <p:nvSpPr>
          <p:cNvPr id="7" name="CasellaDiTesto 6"/>
          <p:cNvSpPr txBox="1"/>
          <p:nvPr/>
        </p:nvSpPr>
        <p:spPr>
          <a:xfrm>
            <a:off x="628649" y="3717664"/>
            <a:ext cx="2205991" cy="7155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must notify </a:t>
            </a:r>
            <a:r>
              <a:rPr lang="en-US" sz="1300" dirty="0"/>
              <a:t>multiple users of the occurring of some events</a:t>
            </a:r>
          </a:p>
        </p:txBody>
      </p:sp>
      <p:sp>
        <p:nvSpPr>
          <p:cNvPr id="8" name="CasellaDiTesto 7"/>
          <p:cNvSpPr txBox="1"/>
          <p:nvPr/>
        </p:nvSpPr>
        <p:spPr>
          <a:xfrm>
            <a:off x="628650" y="2047603"/>
            <a:ext cx="2205991" cy="4924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Users can use different platforms (mobile and web)</a:t>
            </a:r>
            <a:endParaRPr lang="en-US" sz="1300" dirty="0"/>
          </a:p>
        </p:txBody>
      </p:sp>
      <p:sp>
        <p:nvSpPr>
          <p:cNvPr id="9" name="CasellaDiTesto 8"/>
          <p:cNvSpPr txBox="1"/>
          <p:nvPr/>
        </p:nvSpPr>
        <p:spPr>
          <a:xfrm>
            <a:off x="628648" y="2780780"/>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a:t>
            </a:r>
            <a:r>
              <a:rPr lang="en-US" sz="1300" dirty="0"/>
              <a:t>system </a:t>
            </a:r>
            <a:r>
              <a:rPr lang="en-US" sz="1300" dirty="0"/>
              <a:t>accept user’s requests </a:t>
            </a:r>
            <a:r>
              <a:rPr lang="en-US" sz="1300" dirty="0"/>
              <a:t>and elaborate an answer in a short time</a:t>
            </a:r>
          </a:p>
        </p:txBody>
      </p:sp>
      <p:sp>
        <p:nvSpPr>
          <p:cNvPr id="11" name="Freccia a destra 10"/>
          <p:cNvSpPr/>
          <p:nvPr/>
        </p:nvSpPr>
        <p:spPr>
          <a:xfrm>
            <a:off x="3095897" y="1397808"/>
            <a:ext cx="2632166" cy="274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ccia a destra 11"/>
          <p:cNvSpPr/>
          <p:nvPr/>
        </p:nvSpPr>
        <p:spPr>
          <a:xfrm>
            <a:off x="3095897" y="2146284"/>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p:cNvSpPr txBox="1">
            <a:spLocks/>
          </p:cNvSpPr>
          <p:nvPr/>
        </p:nvSpPr>
        <p:spPr>
          <a:xfrm>
            <a:off x="5989319" y="1293934"/>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Client-Server three-tier Architecture</a:t>
            </a:r>
          </a:p>
        </p:txBody>
      </p:sp>
      <p:sp>
        <p:nvSpPr>
          <p:cNvPr id="14" name="Freccia a destra 13"/>
          <p:cNvSpPr/>
          <p:nvPr/>
        </p:nvSpPr>
        <p:spPr>
          <a:xfrm>
            <a:off x="3095897" y="2983337"/>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ccia a destra 14"/>
          <p:cNvSpPr/>
          <p:nvPr/>
        </p:nvSpPr>
        <p:spPr>
          <a:xfrm>
            <a:off x="3095897" y="3920220"/>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CasellaDiTesto 15"/>
          <p:cNvSpPr txBox="1">
            <a:spLocks/>
          </p:cNvSpPr>
          <p:nvPr/>
        </p:nvSpPr>
        <p:spPr>
          <a:xfrm>
            <a:off x="5989319" y="2983336"/>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Event-based system with Publisher-Subscribe</a:t>
            </a:r>
          </a:p>
        </p:txBody>
      </p:sp>
    </p:spTree>
    <p:extLst>
      <p:ext uri="{BB962C8B-B14F-4D97-AF65-F5344CB8AC3E}">
        <p14:creationId xmlns:p14="http://schemas.microsoft.com/office/powerpoint/2010/main" val="385686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Users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fontScale="92500"/>
          </a:bodyPr>
          <a:lstStyle/>
          <a:p>
            <a:endParaRPr lang="it-IT" dirty="0"/>
          </a:p>
          <a:p>
            <a:r>
              <a:rPr lang="en-US" sz="1800" dirty="0">
                <a:latin typeface="Cambria" panose="02040503050406030204" pitchFamily="18" charset="0"/>
              </a:rPr>
              <a:t>C</a:t>
            </a:r>
            <a:r>
              <a:rPr lang="en-US" sz="1800" dirty="0" smtClean="0">
                <a:latin typeface="Cambria" panose="02040503050406030204" pitchFamily="18" charset="0"/>
              </a:rPr>
              <a:t>reation </a:t>
            </a:r>
            <a:r>
              <a:rPr lang="en-US" sz="1800" dirty="0">
                <a:latin typeface="Cambria" panose="02040503050406030204" pitchFamily="18" charset="0"/>
              </a:rPr>
              <a:t>and deletion 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R</a:t>
            </a:r>
            <a:r>
              <a:rPr lang="en-US" sz="1800" dirty="0" smtClean="0">
                <a:latin typeface="Cambria" panose="02040503050406030204" pitchFamily="18" charset="0"/>
              </a:rPr>
              <a:t>etrieval </a:t>
            </a:r>
            <a:r>
              <a:rPr lang="en-US" sz="1800" dirty="0">
                <a:latin typeface="Cambria" panose="02040503050406030204" pitchFamily="18" charset="0"/>
              </a:rPr>
              <a:t>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V</a:t>
            </a:r>
            <a:r>
              <a:rPr lang="en-US" sz="1800" dirty="0" smtClean="0">
                <a:latin typeface="Cambria" panose="02040503050406030204" pitchFamily="18" charset="0"/>
              </a:rPr>
              <a:t>alidation </a:t>
            </a:r>
            <a:r>
              <a:rPr lang="en-US" sz="1800" dirty="0">
                <a:latin typeface="Cambria" panose="02040503050406030204" pitchFamily="18" charset="0"/>
              </a:rPr>
              <a:t>check in case of login and registration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A</a:t>
            </a:r>
            <a:r>
              <a:rPr lang="en-US" sz="1800" dirty="0" smtClean="0">
                <a:latin typeface="Cambria" panose="02040503050406030204" pitchFamily="18" charset="0"/>
              </a:rPr>
              <a:t>vailability </a:t>
            </a:r>
            <a:r>
              <a:rPr lang="en-US" sz="1800" dirty="0">
                <a:latin typeface="Cambria" panose="02040503050406030204" pitchFamily="18" charset="0"/>
              </a:rPr>
              <a:t>setting in case of drivers. </a:t>
            </a:r>
          </a:p>
          <a:p>
            <a:endParaRPr lang="it-IT" dirty="0"/>
          </a:p>
        </p:txBody>
      </p:sp>
      <p:sp>
        <p:nvSpPr>
          <p:cNvPr id="6" name="Segnaposto contenuto 5"/>
          <p:cNvSpPr>
            <a:spLocks noGrp="1"/>
          </p:cNvSpPr>
          <p:nvPr>
            <p:ph sz="quarter" idx="4"/>
          </p:nvPr>
        </p:nvSpPr>
        <p:spPr/>
        <p:txBody>
          <a:bodyPr/>
          <a:lstStyle/>
          <a:p>
            <a:endParaRPr lang="it-IT" dirty="0"/>
          </a:p>
          <a:p>
            <a:endParaRPr lang="en-US" sz="1800" dirty="0" smtClean="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communications of messages/notifications. </a:t>
            </a:r>
            <a:endParaRPr lang="en-US" sz="1800" dirty="0" smtClean="0">
              <a:latin typeface="Cambria" panose="02040503050406030204" pitchFamily="18" charset="0"/>
            </a:endParaRPr>
          </a:p>
          <a:p>
            <a:endParaRPr lang="en-US" sz="1800" dirty="0">
              <a:latin typeface="Cambria" panose="02040503050406030204" pitchFamily="18" charset="0"/>
            </a:endParaRPr>
          </a:p>
          <a:p>
            <a:endParaRPr lang="en-US" sz="1800" dirty="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access to MTS database. </a:t>
            </a:r>
          </a:p>
          <a:p>
            <a:endParaRPr lang="it-IT" dirty="0"/>
          </a:p>
        </p:txBody>
      </p:sp>
    </p:spTree>
    <p:extLst>
      <p:ext uri="{BB962C8B-B14F-4D97-AF65-F5344CB8AC3E}">
        <p14:creationId xmlns:p14="http://schemas.microsoft.com/office/powerpoint/2010/main" val="294294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t>Queue Manager</a:t>
            </a:r>
            <a:endParaRPr lang="it-IT" b="1" dirty="0"/>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p>
          <a:p>
            <a:r>
              <a:rPr lang="en-US" sz="2000" dirty="0">
                <a:latin typeface="Cambria" panose="02040503050406030204" pitchFamily="18" charset="0"/>
              </a:rPr>
              <a:t>T</a:t>
            </a:r>
            <a:r>
              <a:rPr lang="en-US" sz="2000" dirty="0" smtClean="0">
                <a:latin typeface="Cambria" panose="02040503050406030204" pitchFamily="18" charset="0"/>
              </a:rPr>
              <a:t>axi </a:t>
            </a:r>
            <a:r>
              <a:rPr lang="en-US" sz="2000" dirty="0">
                <a:latin typeface="Cambria" panose="02040503050406030204" pitchFamily="18" charset="0"/>
              </a:rPr>
              <a:t>retrieval and taxi removal from taxi queues. </a:t>
            </a:r>
          </a:p>
          <a:p>
            <a:endParaRPr lang="it-IT" sz="2000" dirty="0">
              <a:latin typeface="Cambria" panose="02040503050406030204" pitchFamily="18" charset="0"/>
            </a:endParaRPr>
          </a:p>
          <a:p>
            <a:endParaRPr lang="it-IT" sz="2000" dirty="0">
              <a:latin typeface="Cambria" panose="02040503050406030204" pitchFamily="18" charset="0"/>
            </a:endParaRPr>
          </a:p>
          <a:p>
            <a:r>
              <a:rPr lang="en-US" sz="2000" dirty="0" smtClean="0">
                <a:latin typeface="Cambria" panose="02040503050406030204" pitchFamily="18" charset="0"/>
              </a:rPr>
              <a:t>Interfaces </a:t>
            </a:r>
            <a:r>
              <a:rPr lang="en-US" sz="2000" dirty="0">
                <a:latin typeface="Cambria" panose="02040503050406030204" pitchFamily="18" charset="0"/>
              </a:rPr>
              <a:t>for moving a taxi at the bottom of a queue and in general for updating taxis’ position. </a:t>
            </a:r>
          </a:p>
          <a:p>
            <a:endParaRPr lang="it-IT" dirty="0"/>
          </a:p>
        </p:txBody>
      </p:sp>
      <p:sp>
        <p:nvSpPr>
          <p:cNvPr id="6" name="Segnaposto contenuto 5"/>
          <p:cNvSpPr>
            <a:spLocks noGrp="1"/>
          </p:cNvSpPr>
          <p:nvPr>
            <p:ph sz="quarter" idx="4"/>
          </p:nvPr>
        </p:nvSpPr>
        <p:spPr/>
        <p:txBody>
          <a:bodyPr/>
          <a:lstStyle/>
          <a:p>
            <a:endParaRPr lang="it-IT" dirty="0"/>
          </a:p>
          <a:p>
            <a:endParaRPr lang="it-IT" dirty="0"/>
          </a:p>
          <a:p>
            <a:endParaRPr lang="it-IT" dirty="0" smtClean="0"/>
          </a:p>
          <a:p>
            <a:r>
              <a:rPr lang="it-IT" dirty="0" smtClean="0"/>
              <a:t>Taxis</a:t>
            </a:r>
            <a:r>
              <a:rPr lang="it-IT" dirty="0"/>
              <a:t>’ GPS </a:t>
            </a:r>
            <a:r>
              <a:rPr lang="it-IT" dirty="0" err="1"/>
              <a:t>coordinates</a:t>
            </a:r>
            <a:r>
              <a:rPr lang="it-IT" dirty="0"/>
              <a:t>’ </a:t>
            </a:r>
            <a:r>
              <a:rPr lang="it-IT" dirty="0" err="1"/>
              <a:t>retrieval</a:t>
            </a:r>
            <a:r>
              <a:rPr lang="it-IT" dirty="0"/>
              <a:t>. </a:t>
            </a:r>
          </a:p>
          <a:p>
            <a:endParaRPr lang="it-IT" dirty="0"/>
          </a:p>
        </p:txBody>
      </p:sp>
    </p:spTree>
    <p:extLst>
      <p:ext uri="{BB962C8B-B14F-4D97-AF65-F5344CB8AC3E}">
        <p14:creationId xmlns:p14="http://schemas.microsoft.com/office/powerpoint/2010/main" val="319535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Message Broker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lstStyle/>
          <a:p>
            <a:endParaRPr lang="it-IT" dirty="0" smtClean="0"/>
          </a:p>
          <a:p>
            <a:endParaRPr lang="it-IT" sz="2000" dirty="0" smtClean="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topic</a:t>
            </a:r>
            <a:r>
              <a:rPr lang="it-IT" sz="2000" dirty="0" smtClean="0">
                <a:latin typeface="Cambria" panose="02040503050406030204" pitchFamily="18" charset="0"/>
              </a:rPr>
              <a:t>.</a:t>
            </a:r>
          </a:p>
          <a:p>
            <a:endParaRPr lang="it-IT" sz="2000" dirty="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user</a:t>
            </a:r>
            <a:r>
              <a:rPr lang="it-IT" sz="2000" dirty="0" smtClean="0">
                <a:latin typeface="Cambria" panose="02040503050406030204" pitchFamily="18" charset="0"/>
              </a:rPr>
              <a:t>.</a:t>
            </a:r>
            <a:endParaRPr lang="it-IT" sz="2000" dirty="0">
              <a:latin typeface="Cambria" panose="02040503050406030204" pitchFamily="18" charset="0"/>
            </a:endParaRPr>
          </a:p>
        </p:txBody>
      </p:sp>
      <p:sp>
        <p:nvSpPr>
          <p:cNvPr id="6" name="Segnaposto contenuto 5"/>
          <p:cNvSpPr>
            <a:spLocks noGrp="1"/>
          </p:cNvSpPr>
          <p:nvPr>
            <p:ph sz="quarter" idx="4"/>
          </p:nvPr>
        </p:nvSpPr>
        <p:spPr/>
        <p:txBody>
          <a:bodyPr/>
          <a:lstStyle/>
          <a:p>
            <a:endParaRPr lang="it-IT" dirty="0" smtClean="0"/>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‘’web </a:t>
            </a:r>
            <a:r>
              <a:rPr lang="it-IT" sz="2000" dirty="0" err="1" smtClean="0">
                <a:latin typeface="Cambria" panose="02040503050406030204" pitchFamily="18" charset="0"/>
              </a:rPr>
              <a:t>messages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directly</a:t>
            </a:r>
            <a:r>
              <a:rPr lang="it-IT" sz="2000" dirty="0" smtClean="0">
                <a:latin typeface="Cambria" panose="02040503050406030204" pitchFamily="18" charset="0"/>
              </a:rPr>
              <a:t> to client </a:t>
            </a:r>
            <a:r>
              <a:rPr lang="it-IT" sz="2000" dirty="0" err="1" smtClean="0">
                <a:latin typeface="Cambria" panose="02040503050406030204" pitchFamily="18" charset="0"/>
              </a:rPr>
              <a:t>applications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emails</a:t>
            </a:r>
            <a:r>
              <a:rPr lang="it-IT" sz="2000" dirty="0" smtClean="0">
                <a:latin typeface="Cambria" panose="02040503050406030204" pitchFamily="18" charset="0"/>
              </a:rPr>
              <a:t>.</a:t>
            </a:r>
            <a:endParaRPr lang="it-IT" sz="2000" dirty="0">
              <a:latin typeface="Cambria" panose="02040503050406030204" pitchFamily="18" charset="0"/>
            </a:endParaRPr>
          </a:p>
        </p:txBody>
      </p:sp>
    </p:spTree>
    <p:extLst>
      <p:ext uri="{BB962C8B-B14F-4D97-AF65-F5344CB8AC3E}">
        <p14:creationId xmlns:p14="http://schemas.microsoft.com/office/powerpoint/2010/main" val="24621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78203" y="339502"/>
            <a:ext cx="8229600" cy="63758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6" name="Segnaposto contenuto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33" t="3572"/>
          <a:stretch/>
        </p:blipFill>
        <p:spPr>
          <a:xfrm>
            <a:off x="293527" y="1059582"/>
            <a:ext cx="8598953" cy="3888431"/>
          </a:xfrm>
        </p:spPr>
      </p:pic>
    </p:spTree>
    <p:extLst>
      <p:ext uri="{BB962C8B-B14F-4D97-AF65-F5344CB8AC3E}">
        <p14:creationId xmlns:p14="http://schemas.microsoft.com/office/powerpoint/2010/main" val="235133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8229600" cy="709587"/>
          </a:xfrm>
        </p:spPr>
        <p:txBody>
          <a:bodyPr>
            <a:normAutofit fontScale="90000"/>
          </a:bodyPr>
          <a:lstStyle/>
          <a:p>
            <a:r>
              <a:rPr lang="it-IT" dirty="0" err="1" smtClean="0">
                <a:latin typeface="Cambria" panose="02040503050406030204" pitchFamily="18" charset="0"/>
              </a:rPr>
              <a:t>Sequence</a:t>
            </a:r>
            <a:r>
              <a:rPr lang="it-IT" dirty="0" smtClean="0">
                <a:latin typeface="Cambria" panose="02040503050406030204" pitchFamily="18" charset="0"/>
              </a:rPr>
              <a:t> - </a:t>
            </a:r>
            <a:r>
              <a:rPr lang="it-IT" dirty="0" err="1" smtClean="0">
                <a:latin typeface="Cambria" panose="02040503050406030204" pitchFamily="18" charset="0"/>
              </a:rPr>
              <a:t>Reservation</a:t>
            </a:r>
            <a:endParaRPr lang="it-IT" dirty="0">
              <a:latin typeface="Cambria" panose="02040503050406030204"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915566"/>
            <a:ext cx="8568952" cy="4104455"/>
          </a:xfrm>
        </p:spPr>
      </p:pic>
    </p:spTree>
    <p:extLst>
      <p:ext uri="{BB962C8B-B14F-4D97-AF65-F5344CB8AC3E}">
        <p14:creationId xmlns:p14="http://schemas.microsoft.com/office/powerpoint/2010/main" val="398455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11420"/>
            <a:ext cx="8229600" cy="857250"/>
          </a:xfrm>
        </p:spPr>
        <p:txBody>
          <a:bodyPr>
            <a:normAutofit/>
          </a:bodyPr>
          <a:lstStyle/>
          <a:p>
            <a:pPr algn="ctr"/>
            <a:r>
              <a:rPr lang="en-US" sz="4000" b="1" dirty="0" smtClean="0">
                <a:latin typeface="Cambria" panose="02040503050406030204" pitchFamily="18" charset="0"/>
              </a:rPr>
              <a:t>Three tier architecture</a:t>
            </a:r>
            <a:endParaRPr lang="en-US" sz="4000" dirty="0"/>
          </a:p>
        </p:txBody>
      </p:sp>
      <p:pic>
        <p:nvPicPr>
          <p:cNvPr id="4" name="Immagine 3"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5" name="Rettangolo 4"/>
          <p:cNvSpPr/>
          <p:nvPr/>
        </p:nvSpPr>
        <p:spPr>
          <a:xfrm>
            <a:off x="4236853" y="1179079"/>
            <a:ext cx="4505366" cy="2052100"/>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Top tier (Client)</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The users’ machines (mobile phones and computers) will have the only purpose to load the Graphical User Interface (GUI)</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No application logic is involved at this level</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Clients will only be able to send requests to the web server and application server.</a:t>
            </a:r>
            <a:endParaRPr lang="it-IT" sz="1500" b="1" dirty="0">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535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7" name="Rettangolo 6"/>
          <p:cNvSpPr/>
          <p:nvPr/>
        </p:nvSpPr>
        <p:spPr>
          <a:xfrm>
            <a:off x="4236853" y="1179079"/>
            <a:ext cx="4505366" cy="2870016"/>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Web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Manages </a:t>
            </a:r>
            <a:r>
              <a:rPr lang="en-US" sz="1500" dirty="0">
                <a:latin typeface="Cambria" panose="02040503050406030204" pitchFamily="18" charset="0"/>
              </a:rPr>
              <a:t>the web requests sent by clients using the web application. </a:t>
            </a:r>
            <a:endParaRPr lang="en-US" sz="1500" dirty="0">
              <a:latin typeface="Cambria" panose="02040503050406030204" pitchFamily="18" charset="0"/>
            </a:endParaRP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a:t>
            </a:r>
            <a:r>
              <a:rPr lang="en-US" sz="1500" dirty="0">
                <a:latin typeface="Cambria" panose="02040503050406030204" pitchFamily="18" charset="0"/>
              </a:rPr>
              <a:t>the request can be resolved with a static content page, the web server will generate and send the response itself.</a:t>
            </a:r>
            <a:endParaRPr lang="it-IT" sz="1500" dirty="0">
              <a:latin typeface="Cambria" panose="02040503050406030204" pitchFamily="18" charset="0"/>
            </a:endParaRP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a:t>
            </a:r>
            <a:r>
              <a:rPr lang="en-US" sz="1500" dirty="0">
                <a:latin typeface="Cambria" panose="02040503050406030204" pitchFamily="18" charset="0"/>
              </a:rPr>
              <a:t>the request comports a dynamic content, the web server will delegate the dynamic response generation to the application server</a:t>
            </a:r>
            <a:endParaRPr lang="it-IT" sz="1500" dirty="0">
              <a:latin typeface="Cambria" panose="02040503050406030204" pitchFamily="18" charset="0"/>
              <a:ea typeface="Calibri" panose="020F0502020204030204" pitchFamily="34" charset="0"/>
              <a:cs typeface="Times New Roman" panose="02020603050405020304" pitchFamily="18" charset="0"/>
            </a:endParaRPr>
          </a:p>
        </p:txBody>
      </p:sp>
      <p:sp>
        <p:nvSpPr>
          <p:cNvPr id="6"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182182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3841821"/>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Application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Provides </a:t>
            </a:r>
            <a:r>
              <a:rPr lang="en-US" sz="1500" dirty="0">
                <a:latin typeface="Cambria" panose="02040503050406030204" pitchFamily="18" charset="0"/>
              </a:rPr>
              <a:t>access to the business </a:t>
            </a:r>
            <a:r>
              <a:rPr lang="en-US" sz="1500" dirty="0">
                <a:latin typeface="Cambria" panose="02040503050406030204" pitchFamily="18" charset="0"/>
              </a:rPr>
              <a:t>logic</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 </a:t>
            </a:r>
            <a:r>
              <a:rPr lang="en-US" sz="1500" dirty="0">
                <a:latin typeface="Cambria" panose="02040503050406030204" pitchFamily="18" charset="0"/>
              </a:rPr>
              <a:t>lightweight APIs to be used directly by mobile application </a:t>
            </a:r>
            <a:r>
              <a:rPr lang="en-US" sz="1500" dirty="0">
                <a:latin typeface="Cambria" panose="02040503050406030204" pitchFamily="18" charset="0"/>
              </a:rPr>
              <a:t>clients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Web application </a:t>
            </a:r>
            <a:r>
              <a:rPr lang="en-US" sz="1500" dirty="0">
                <a:latin typeface="Cambria" panose="02040503050406030204" pitchFamily="18" charset="0"/>
              </a:rPr>
              <a:t>clients </a:t>
            </a:r>
            <a:r>
              <a:rPr lang="en-US" sz="1500" dirty="0">
                <a:latin typeface="Cambria" panose="02040503050406030204" pitchFamily="18" charset="0"/>
              </a:rPr>
              <a:t>will </a:t>
            </a:r>
            <a:r>
              <a:rPr lang="en-US" sz="1500" dirty="0">
                <a:latin typeface="Cambria" panose="02040503050406030204" pitchFamily="18" charset="0"/>
              </a:rPr>
              <a:t>access </a:t>
            </a:r>
            <a:r>
              <a:rPr lang="en-US" sz="1500" dirty="0">
                <a:latin typeface="Cambria" panose="02040503050406030204" pitchFamily="18" charset="0"/>
              </a:rPr>
              <a:t>this component </a:t>
            </a:r>
            <a:r>
              <a:rPr lang="en-US" sz="1500" dirty="0">
                <a:latin typeface="Cambria" panose="02040503050406030204" pitchFamily="18" charset="0"/>
              </a:rPr>
              <a:t>indirectly</a:t>
            </a:r>
            <a:r>
              <a:rPr lang="en-US" sz="1500" dirty="0">
                <a:latin typeface="Cambria" panose="02040503050406030204" pitchFamily="18" charset="0"/>
              </a:rPr>
              <a:t>, through the Web Server</a:t>
            </a:r>
            <a:r>
              <a:rPr lang="en-US" sz="1500" dirty="0">
                <a:latin typeface="Cambria" panose="02040503050406030204" pitchFamily="18" charset="0"/>
              </a:rPr>
              <a:t>.</a:t>
            </a:r>
            <a:endParaRPr lang="it-IT" sz="1500" dirty="0">
              <a:latin typeface="Cambria" panose="02040503050406030204" pitchFamily="18" charset="0"/>
            </a:endParaRPr>
          </a:p>
          <a:p>
            <a:pPr marL="257175" indent="-257175">
              <a:lnSpc>
                <a:spcPct val="107000"/>
              </a:lnSpc>
              <a:spcAft>
                <a:spcPts val="600"/>
              </a:spcAft>
              <a:buFont typeface="Arial" panose="020B0604020202020204" pitchFamily="34" charset="0"/>
              <a:buChar char="•"/>
            </a:pPr>
            <a:r>
              <a:rPr lang="it-IT" sz="1500" i="1" dirty="0" err="1">
                <a:latin typeface="Cambria" panose="02040503050406030204" pitchFamily="18" charset="0"/>
              </a:rPr>
              <a:t>Admin’s</a:t>
            </a:r>
            <a:r>
              <a:rPr lang="it-IT" sz="1500" i="1" dirty="0">
                <a:latin typeface="Cambria" panose="02040503050406030204" pitchFamily="18" charset="0"/>
              </a:rPr>
              <a:t> GUI</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Specific </a:t>
            </a:r>
            <a:r>
              <a:rPr lang="en-US" sz="1500" dirty="0">
                <a:latin typeface="Cambria" panose="02040503050406030204" pitchFamily="18" charset="0"/>
              </a:rPr>
              <a:t>interface for </a:t>
            </a:r>
            <a:r>
              <a:rPr lang="en-US" sz="1500" dirty="0">
                <a:latin typeface="Cambria" panose="02040503050406030204" pitchFamily="18" charset="0"/>
              </a:rPr>
              <a:t>Administrators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Allows </a:t>
            </a:r>
            <a:r>
              <a:rPr lang="en-US" sz="1500" dirty="0">
                <a:latin typeface="Cambria" panose="02040503050406030204" pitchFamily="18" charset="0"/>
              </a:rPr>
              <a:t>Admins to access to their exclusive functions dialoguing directly with the business logic </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205018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1481175"/>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Bottom tier (Database)</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Separated from the previous one with a (possibly local) network</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Contains </a:t>
            </a:r>
            <a:r>
              <a:rPr lang="en-US" sz="1500" dirty="0">
                <a:latin typeface="Cambria" panose="02040503050406030204" pitchFamily="18" charset="0"/>
              </a:rPr>
              <a:t>all the data that </a:t>
            </a:r>
            <a:r>
              <a:rPr lang="en-US" sz="1500" dirty="0">
                <a:latin typeface="Cambria" panose="02040503050406030204" pitchFamily="18" charset="0"/>
              </a:rPr>
              <a:t>MyTaxiService needs </a:t>
            </a:r>
            <a:r>
              <a:rPr lang="en-US" sz="1500" dirty="0">
                <a:latin typeface="Cambria" panose="02040503050406030204" pitchFamily="18" charset="0"/>
              </a:rPr>
              <a:t>to store</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30903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588817" y="1212192"/>
            <a:ext cx="6206837" cy="300082"/>
          </a:xfrm>
          <a:prstGeom prst="rect">
            <a:avLst/>
          </a:prstGeom>
          <a:noFill/>
        </p:spPr>
        <p:txBody>
          <a:bodyPr wrap="square" rtlCol="0">
            <a:spAutoFit/>
          </a:bodyPr>
          <a:lstStyle/>
          <a:p>
            <a:r>
              <a:rPr lang="en-US" sz="1350" dirty="0">
                <a:latin typeface="Cambria" panose="02040503050406030204" pitchFamily="18" charset="0"/>
              </a:rPr>
              <a:t>The </a:t>
            </a:r>
            <a:r>
              <a:rPr lang="en-US" sz="1350" dirty="0">
                <a:latin typeface="Cambria" panose="02040503050406030204" pitchFamily="18" charset="0"/>
              </a:rPr>
              <a:t>core of MTS’s application logic is </a:t>
            </a:r>
            <a:r>
              <a:rPr lang="en-US" sz="1350" b="1" dirty="0">
                <a:latin typeface="Cambria" panose="02040503050406030204" pitchFamily="18" charset="0"/>
              </a:rPr>
              <a:t>event-based</a:t>
            </a:r>
            <a:r>
              <a:rPr lang="en-US" sz="1350" dirty="0">
                <a:latin typeface="Cambria" panose="02040503050406030204" pitchFamily="18" charset="0"/>
              </a:rPr>
              <a:t>:</a:t>
            </a:r>
          </a:p>
        </p:txBody>
      </p:sp>
      <p:sp>
        <p:nvSpPr>
          <p:cNvPr id="9" name="Freccia a destra 8"/>
          <p:cNvSpPr/>
          <p:nvPr/>
        </p:nvSpPr>
        <p:spPr>
          <a:xfrm>
            <a:off x="3408218" y="2296350"/>
            <a:ext cx="1614055"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Cambria" panose="02040503050406030204" pitchFamily="18" charset="0"/>
              </a:rPr>
              <a:t>Generates</a:t>
            </a:r>
            <a:endParaRPr lang="en-US" sz="1350" dirty="0">
              <a:latin typeface="Cambria" panose="02040503050406030204" pitchFamily="18" charset="0"/>
            </a:endParaRPr>
          </a:p>
        </p:txBody>
      </p:sp>
      <p:sp>
        <p:nvSpPr>
          <p:cNvPr id="10" name="CasellaDiTesto 9"/>
          <p:cNvSpPr txBox="1"/>
          <p:nvPr/>
        </p:nvSpPr>
        <p:spPr>
          <a:xfrm>
            <a:off x="858982" y="2047118"/>
            <a:ext cx="2320637" cy="9233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50" dirty="0">
                <a:latin typeface="Cambria" panose="02040503050406030204" pitchFamily="18" charset="0"/>
              </a:rPr>
              <a:t>Significant change of state (users modifying theirs account information, drivers changing status, </a:t>
            </a:r>
            <a:r>
              <a:rPr lang="en-US" sz="1350" dirty="0" err="1">
                <a:latin typeface="Cambria" panose="02040503050406030204" pitchFamily="18" charset="0"/>
              </a:rPr>
              <a:t>etc</a:t>
            </a:r>
            <a:r>
              <a:rPr lang="en-US" sz="1350" dirty="0">
                <a:latin typeface="Cambria" panose="02040503050406030204" pitchFamily="18" charset="0"/>
              </a:rPr>
              <a:t>)</a:t>
            </a:r>
            <a:endParaRPr lang="en-US" sz="1350" dirty="0">
              <a:latin typeface="Cambria" panose="02040503050406030204" pitchFamily="18" charset="0"/>
            </a:endParaRPr>
          </a:p>
        </p:txBody>
      </p:sp>
      <p:sp>
        <p:nvSpPr>
          <p:cNvPr id="11" name="Stella a 12 punte 10"/>
          <p:cNvSpPr/>
          <p:nvPr/>
        </p:nvSpPr>
        <p:spPr>
          <a:xfrm>
            <a:off x="5250872" y="2047117"/>
            <a:ext cx="1544782" cy="1025237"/>
          </a:xfrm>
          <a:prstGeom prst="star1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latin typeface="Cambria" panose="02040503050406030204" pitchFamily="18" charset="0"/>
              </a:rPr>
              <a:t>Event</a:t>
            </a:r>
            <a:endParaRPr lang="en-US" sz="1350" dirty="0">
              <a:latin typeface="Cambria" panose="02040503050406030204" pitchFamily="18" charset="0"/>
            </a:endParaRPr>
          </a:p>
        </p:txBody>
      </p:sp>
      <p:sp>
        <p:nvSpPr>
          <p:cNvPr id="13" name="Rettangolo 12"/>
          <p:cNvSpPr/>
          <p:nvPr/>
        </p:nvSpPr>
        <p:spPr>
          <a:xfrm>
            <a:off x="6961909" y="2109612"/>
            <a:ext cx="1302328" cy="900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350" dirty="0">
                <a:latin typeface="Cambria" panose="02040503050406030204" pitchFamily="18" charset="0"/>
              </a:rPr>
              <a:t>The system will handle it accordingly</a:t>
            </a:r>
          </a:p>
        </p:txBody>
      </p:sp>
      <p:sp>
        <p:nvSpPr>
          <p:cNvPr id="14" name="CasellaDiTesto 13"/>
          <p:cNvSpPr txBox="1"/>
          <p:nvPr/>
        </p:nvSpPr>
        <p:spPr>
          <a:xfrm>
            <a:off x="628650" y="3740053"/>
            <a:ext cx="7723909" cy="715581"/>
          </a:xfrm>
          <a:prstGeom prst="rect">
            <a:avLst/>
          </a:prstGeom>
          <a:noFill/>
        </p:spPr>
        <p:txBody>
          <a:bodyPr wrap="square" rtlCol="0">
            <a:spAutoFit/>
          </a:bodyPr>
          <a:lstStyle/>
          <a:p>
            <a:r>
              <a:rPr lang="en-US" sz="1350" dirty="0">
                <a:latin typeface="Cambria" panose="02040503050406030204" pitchFamily="18" charset="0"/>
              </a:rPr>
              <a:t>In particular, the managing of the customer’s requests and taxi rides will be modeled with the </a:t>
            </a:r>
            <a:r>
              <a:rPr lang="en-US" sz="1350" b="1" dirty="0">
                <a:latin typeface="Cambria" panose="02040503050406030204" pitchFamily="18" charset="0"/>
              </a:rPr>
              <a:t>publisher-subscribe pattern.</a:t>
            </a:r>
          </a:p>
          <a:p>
            <a:endParaRPr lang="en-US" sz="1350" dirty="0"/>
          </a:p>
        </p:txBody>
      </p:sp>
      <p:sp>
        <p:nvSpPr>
          <p:cNvPr id="1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Event-based system</a:t>
            </a:r>
            <a:endParaRPr lang="en-US" sz="4000" dirty="0"/>
          </a:p>
        </p:txBody>
      </p:sp>
    </p:spTree>
    <p:extLst>
      <p:ext uri="{BB962C8B-B14F-4D97-AF65-F5344CB8AC3E}">
        <p14:creationId xmlns:p14="http://schemas.microsoft.com/office/powerpoint/2010/main" val="281420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1" grpId="0" animBg="1"/>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113559" y="1221203"/>
            <a:ext cx="1927514" cy="11669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a:latin typeface="Cambria" panose="02040503050406030204" pitchFamily="18" charset="0"/>
              </a:rPr>
              <a:t>TOPIC</a:t>
            </a:r>
          </a:p>
        </p:txBody>
      </p:sp>
      <p:sp>
        <p:nvSpPr>
          <p:cNvPr id="5" name="CasellaDiTesto 4"/>
          <p:cNvSpPr txBox="1"/>
          <p:nvPr/>
        </p:nvSpPr>
        <p:spPr>
          <a:xfrm>
            <a:off x="1113559" y="3044924"/>
            <a:ext cx="1927514" cy="14681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a:latin typeface="Cambria" panose="02040503050406030204" pitchFamily="18" charset="0"/>
              </a:rPr>
              <a:t>MESSAGE BROKER</a:t>
            </a:r>
          </a:p>
        </p:txBody>
      </p:sp>
      <p:sp>
        <p:nvSpPr>
          <p:cNvPr id="6" name="CasellaDiTesto 5"/>
          <p:cNvSpPr txBox="1"/>
          <p:nvPr/>
        </p:nvSpPr>
        <p:spPr>
          <a:xfrm>
            <a:off x="3678381" y="1250677"/>
            <a:ext cx="4378036" cy="1131079"/>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When customers create a ride request they generate a topic (and automatically subscribe)</a:t>
            </a:r>
          </a:p>
          <a:p>
            <a:pPr marL="214313" indent="-214313">
              <a:buFont typeface="Arial" panose="020B0604020202020204" pitchFamily="34" charset="0"/>
              <a:buChar char="•"/>
            </a:pPr>
            <a:r>
              <a:rPr lang="en-US" sz="1350" dirty="0">
                <a:latin typeface="Cambria" panose="02040503050406030204" pitchFamily="18" charset="0"/>
              </a:rPr>
              <a:t>When a taxi driver is associated to </a:t>
            </a:r>
            <a:r>
              <a:rPr lang="en-US" sz="1350" dirty="0">
                <a:latin typeface="Cambria" panose="02040503050406030204" pitchFamily="18" charset="0"/>
              </a:rPr>
              <a:t>a ride</a:t>
            </a:r>
            <a:r>
              <a:rPr lang="en-US" sz="1350" dirty="0">
                <a:latin typeface="Cambria" panose="02040503050406030204" pitchFamily="18" charset="0"/>
              </a:rPr>
              <a:t>, he will be subscribed to the same topic </a:t>
            </a:r>
            <a:r>
              <a:rPr lang="en-US" sz="1350" dirty="0">
                <a:latin typeface="Cambria" panose="02040503050406030204" pitchFamily="18" charset="0"/>
              </a:rPr>
              <a:t>too</a:t>
            </a:r>
          </a:p>
          <a:p>
            <a:pPr marL="214313" indent="-214313">
              <a:buFont typeface="Arial" panose="020B0604020202020204" pitchFamily="34" charset="0"/>
              <a:buChar char="•"/>
            </a:pPr>
            <a:r>
              <a:rPr lang="en-US" sz="1350" b="1" dirty="0">
                <a:latin typeface="Cambria" panose="02040503050406030204" pitchFamily="18" charset="0"/>
              </a:rPr>
              <a:t>Subscribers</a:t>
            </a:r>
            <a:r>
              <a:rPr lang="en-US" sz="1350" dirty="0">
                <a:latin typeface="Cambria" panose="02040503050406030204" pitchFamily="18" charset="0"/>
              </a:rPr>
              <a:t> </a:t>
            </a:r>
            <a:r>
              <a:rPr lang="en-US" sz="1350" b="1" dirty="0">
                <a:latin typeface="Cambria" panose="02040503050406030204" pitchFamily="18" charset="0"/>
              </a:rPr>
              <a:t>receive</a:t>
            </a:r>
            <a:r>
              <a:rPr lang="en-US" sz="1350" dirty="0">
                <a:latin typeface="Cambria" panose="02040503050406030204" pitchFamily="18" charset="0"/>
              </a:rPr>
              <a:t> their topics’ notifications</a:t>
            </a:r>
            <a:endParaRPr lang="en-US" sz="1350" dirty="0">
              <a:latin typeface="Cambria" panose="02040503050406030204" pitchFamily="18" charset="0"/>
            </a:endParaRPr>
          </a:p>
        </p:txBody>
      </p:sp>
      <p:sp>
        <p:nvSpPr>
          <p:cNvPr id="7" name="CasellaDiTesto 6"/>
          <p:cNvSpPr txBox="1"/>
          <p:nvPr/>
        </p:nvSpPr>
        <p:spPr>
          <a:xfrm>
            <a:off x="3678382" y="2996434"/>
            <a:ext cx="4197927" cy="1546577"/>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An </a:t>
            </a:r>
            <a:r>
              <a:rPr lang="en-US" sz="1350" dirty="0">
                <a:latin typeface="Cambria" panose="02040503050406030204" pitchFamily="18" charset="0"/>
              </a:rPr>
              <a:t>intermediary component </a:t>
            </a:r>
            <a:r>
              <a:rPr lang="en-US" sz="1350" dirty="0">
                <a:latin typeface="Cambria" panose="02040503050406030204" pitchFamily="18" charset="0"/>
              </a:rPr>
              <a:t>that performs </a:t>
            </a:r>
            <a:r>
              <a:rPr lang="en-US" sz="1350" dirty="0">
                <a:latin typeface="Cambria" panose="02040503050406030204" pitchFamily="18" charset="0"/>
              </a:rPr>
              <a:t>the </a:t>
            </a:r>
            <a:r>
              <a:rPr lang="en-US" sz="1350" b="1" dirty="0">
                <a:latin typeface="Cambria" panose="02040503050406030204" pitchFamily="18" charset="0"/>
              </a:rPr>
              <a:t>queue management </a:t>
            </a:r>
            <a:r>
              <a:rPr lang="en-US" sz="1350" dirty="0">
                <a:latin typeface="Cambria" panose="02040503050406030204" pitchFamily="18" charset="0"/>
              </a:rPr>
              <a:t>and the </a:t>
            </a:r>
            <a:r>
              <a:rPr lang="en-US" sz="1350" b="1" dirty="0">
                <a:latin typeface="Cambria" panose="02040503050406030204" pitchFamily="18" charset="0"/>
              </a:rPr>
              <a:t>filtering</a:t>
            </a:r>
            <a:r>
              <a:rPr lang="en-US" sz="1350" dirty="0">
                <a:latin typeface="Cambria" panose="02040503050406030204" pitchFamily="18" charset="0"/>
              </a:rPr>
              <a:t> of the </a:t>
            </a:r>
            <a:r>
              <a:rPr lang="en-US" sz="1350" dirty="0">
                <a:latin typeface="Cambria" panose="02040503050406030204" pitchFamily="18" charset="0"/>
              </a:rPr>
              <a:t>messages</a:t>
            </a:r>
          </a:p>
          <a:p>
            <a:pPr marL="214313" indent="-214313">
              <a:buFont typeface="Arial" panose="020B0604020202020204" pitchFamily="34" charset="0"/>
              <a:buChar char="•"/>
            </a:pPr>
            <a:r>
              <a:rPr lang="en-US" sz="1350" b="1" dirty="0">
                <a:latin typeface="Cambria" panose="02040503050406030204" pitchFamily="18" charset="0"/>
              </a:rPr>
              <a:t>Filter </a:t>
            </a:r>
            <a:r>
              <a:rPr lang="en-US" sz="1350" dirty="0">
                <a:latin typeface="Cambria" panose="02040503050406030204" pitchFamily="18" charset="0"/>
              </a:rPr>
              <a:t>messages based on their </a:t>
            </a:r>
            <a:r>
              <a:rPr lang="en-US" sz="1350" b="1" dirty="0">
                <a:latin typeface="Cambria" panose="02040503050406030204" pitchFamily="18" charset="0"/>
              </a:rPr>
              <a:t>content</a:t>
            </a:r>
            <a:r>
              <a:rPr lang="en-US" sz="1350" dirty="0">
                <a:latin typeface="Cambria" panose="02040503050406030204" pitchFamily="18" charset="0"/>
              </a:rPr>
              <a:t>, so that taxi drivers and customers related to the same topic won’t receive necessary the same notification or </a:t>
            </a:r>
            <a:r>
              <a:rPr lang="en-US" sz="1350" dirty="0">
                <a:latin typeface="Cambria" panose="02040503050406030204" pitchFamily="18" charset="0"/>
              </a:rPr>
              <a:t>message</a:t>
            </a:r>
            <a:endParaRPr lang="en-US" sz="1350" dirty="0">
              <a:latin typeface="Cambria" panose="02040503050406030204" pitchFamily="18" charset="0"/>
            </a:endParaRPr>
          </a:p>
        </p:txBody>
      </p:sp>
      <p:sp>
        <p:nvSpPr>
          <p:cNvPr id="9"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Publish-Subscribe pattern</a:t>
            </a:r>
            <a:endParaRPr lang="en-US" sz="4000" dirty="0"/>
          </a:p>
        </p:txBody>
      </p:sp>
    </p:spTree>
    <p:extLst>
      <p:ext uri="{BB962C8B-B14F-4D97-AF65-F5344CB8AC3E}">
        <p14:creationId xmlns:p14="http://schemas.microsoft.com/office/powerpoint/2010/main" val="88694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fade">
                                      <p:cBhvr>
                                        <p:cTn id="3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9502"/>
            <a:ext cx="8229600" cy="857250"/>
          </a:xfrm>
        </p:spPr>
        <p:txBody>
          <a:bodyPr/>
          <a:lstStyle/>
          <a:p>
            <a:pPr algn="ctr"/>
            <a:r>
              <a:rPr lang="it-IT" b="1" dirty="0" smtClean="0">
                <a:latin typeface="Cambria" panose="02040503050406030204" pitchFamily="18" charset="0"/>
              </a:rPr>
              <a:t>Components</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943" t="9434" r="943" b="15094"/>
          <a:stretch/>
        </p:blipFill>
        <p:spPr>
          <a:xfrm>
            <a:off x="467544" y="1275606"/>
            <a:ext cx="8212753" cy="3528392"/>
          </a:xfrm>
        </p:spPr>
      </p:pic>
    </p:spTree>
    <p:extLst>
      <p:ext uri="{BB962C8B-B14F-4D97-AF65-F5344CB8AC3E}">
        <p14:creationId xmlns:p14="http://schemas.microsoft.com/office/powerpoint/2010/main" val="133238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TotalTime>
  <Words>1281</Words>
  <Application>Microsoft Office PowerPoint</Application>
  <PresentationFormat>Presentazione su schermo (16:9)</PresentationFormat>
  <Paragraphs>178</Paragraphs>
  <Slides>24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24</vt:i4>
      </vt:variant>
    </vt:vector>
  </HeadingPairs>
  <TitlesOfParts>
    <vt:vector size="31" baseType="lpstr">
      <vt:lpstr>Arial</vt:lpstr>
      <vt:lpstr>Calibri</vt:lpstr>
      <vt:lpstr>Cambria</vt:lpstr>
      <vt:lpstr>Constantia</vt:lpstr>
      <vt:lpstr>Times New Roman</vt:lpstr>
      <vt:lpstr>Wingdings 2</vt:lpstr>
      <vt:lpstr>Equinozio</vt:lpstr>
      <vt:lpstr>Presentazione standard di PowerPoint</vt:lpstr>
      <vt:lpstr>Problem overview</vt:lpstr>
      <vt:lpstr>Three tier architecture</vt:lpstr>
      <vt:lpstr>Presentazione standard di PowerPoint</vt:lpstr>
      <vt:lpstr>Presentazione standard di PowerPoint</vt:lpstr>
      <vt:lpstr>Presentazione standard di PowerPoint</vt:lpstr>
      <vt:lpstr>Presentazione standard di PowerPoint</vt:lpstr>
      <vt:lpstr>Presentazione standard di PowerPoint</vt:lpstr>
      <vt:lpstr>Components</vt:lpstr>
      <vt:lpstr>Presentazione standard di PowerPoint</vt:lpstr>
      <vt:lpstr>Presentazione standard di PowerPoint</vt:lpstr>
      <vt:lpstr>Deployment</vt:lpstr>
      <vt:lpstr>Deployment</vt:lpstr>
      <vt:lpstr>Deployment</vt:lpstr>
      <vt:lpstr>Deployment</vt:lpstr>
      <vt:lpstr>Sequence - Reservation</vt:lpstr>
      <vt:lpstr>Components’ Interfaces</vt:lpstr>
      <vt:lpstr>Application Server</vt:lpstr>
      <vt:lpstr>Rides Manager</vt:lpstr>
      <vt:lpstr>Users Manager</vt:lpstr>
      <vt:lpstr>Queue Manager</vt:lpstr>
      <vt:lpstr>Message Broker</vt:lpstr>
      <vt:lpstr>Sequence - Reservation</vt:lpstr>
      <vt:lpstr>Sequence - Reservation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 Reservation</dc:title>
  <dc:creator>Marco Romani</dc:creator>
  <cp:lastModifiedBy>Alessandro Pozzi</cp:lastModifiedBy>
  <cp:revision>6</cp:revision>
  <dcterms:created xsi:type="dcterms:W3CDTF">2015-12-05T16:40:08Z</dcterms:created>
  <dcterms:modified xsi:type="dcterms:W3CDTF">2015-12-07T15:11:13Z</dcterms:modified>
</cp:coreProperties>
</file>