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07/11/2015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272495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07/11/2015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47153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07/11/2015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2606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07/11/2015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85125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9E7381E1-6F39-460D-9A29-C142A3D07203}" type="datetimeFigureOut">
              <a:rPr lang="it-IT" smtClean="0"/>
              <a:t>07/11/2015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12500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9E7381E1-6F39-460D-9A29-C142A3D07203}" type="datetimeFigureOut">
              <a:rPr lang="it-IT" smtClean="0"/>
              <a:t>07/11/2015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4214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9E7381E1-6F39-460D-9A29-C142A3D07203}" type="datetimeFigureOut">
              <a:rPr lang="it-IT" smtClean="0"/>
              <a:t>07/11/2015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21554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9E7381E1-6F39-460D-9A29-C142A3D07203}" type="datetimeFigureOut">
              <a:rPr lang="it-IT" smtClean="0"/>
              <a:t>07/11/2015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65756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E7381E1-6F39-460D-9A29-C142A3D07203}" type="datetimeFigureOut">
              <a:rPr lang="it-IT" smtClean="0"/>
              <a:t>07/11/2015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143592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E7381E1-6F39-460D-9A29-C142A3D07203}" type="datetimeFigureOut">
              <a:rPr lang="it-IT" smtClean="0"/>
              <a:t>07/11/2015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1683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E7381E1-6F39-460D-9A29-C142A3D07203}" type="datetimeFigureOut">
              <a:rPr lang="it-IT" smtClean="0"/>
              <a:t>07/11/2015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255575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381E1-6F39-460D-9A29-C142A3D07203}" type="datetimeFigureOut">
              <a:rPr lang="it-IT" smtClean="0"/>
              <a:t>07/11/2015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706B1-7AD4-4833-B143-65B5978F46C5}" type="slidenum">
              <a:rPr lang="it-IT" smtClean="0"/>
              <a:t>‹N›</a:t>
            </a:fld>
            <a:endParaRPr lang="it-IT"/>
          </a:p>
        </p:txBody>
      </p:sp>
    </p:spTree>
    <p:extLst>
      <p:ext uri="{BB962C8B-B14F-4D97-AF65-F5344CB8AC3E}">
        <p14:creationId xmlns:p14="http://schemas.microsoft.com/office/powerpoint/2010/main" val="888838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endParaRPr lang="it-IT" dirty="0"/>
          </a:p>
        </p:txBody>
      </p:sp>
      <p:sp>
        <p:nvSpPr>
          <p:cNvPr id="3" name="Sottotitolo 2"/>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4266461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62500" lnSpcReduction="20000"/>
          </a:bodyPr>
          <a:lstStyle/>
          <a:p>
            <a:r>
              <a:rPr lang="en-US" dirty="0" smtClean="0"/>
              <a:t> </a:t>
            </a:r>
            <a:r>
              <a:rPr lang="en-US" dirty="0">
                <a:latin typeface="Georgia" panose="02040502050405020303" pitchFamily="18" charset="0"/>
              </a:rPr>
              <a:t>Taxi drivers will manually update their status (available or busy) with the mobile app every time they pick up or drop off standard customers. On the contrary, when drivers accept a ride request by MTS customers, the “busy” </a:t>
            </a:r>
            <a:r>
              <a:rPr lang="en-US" dirty="0" smtClean="0">
                <a:latin typeface="Georgia" panose="02040502050405020303" pitchFamily="18" charset="0"/>
              </a:rPr>
              <a:t>status </a:t>
            </a:r>
            <a:r>
              <a:rPr lang="en-US" dirty="0">
                <a:latin typeface="Georgia" panose="02040502050405020303" pitchFamily="18" charset="0"/>
              </a:rPr>
              <a:t>will be automatically set up by the system. Anyway, the “available” status must still be selected manually after the customer has been taken to destination.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Taxi drivers have a fixed amount of time of 1 minute to answer a ride request. If the answer is not received, the system will consider the request as refused and act accordingly.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Customers are allowed to perform unlimited taxi reservations. However, due to the fact that overlaps between two reservations are not predictable, the system will cancel any impracticable reservation identified at runtime. </a:t>
            </a:r>
            <a:endParaRPr lang="it-IT" dirty="0">
              <a:latin typeface="Georgia" panose="02040502050405020303" pitchFamily="18" charset="0"/>
            </a:endParaRPr>
          </a:p>
        </p:txBody>
      </p:sp>
    </p:spTree>
    <p:extLst>
      <p:ext uri="{BB962C8B-B14F-4D97-AF65-F5344CB8AC3E}">
        <p14:creationId xmlns:p14="http://schemas.microsoft.com/office/powerpoint/2010/main" val="193108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70000" lnSpcReduction="20000"/>
          </a:bodyPr>
          <a:lstStyle/>
          <a:p>
            <a:r>
              <a:rPr lang="en-US" dirty="0" smtClean="0"/>
              <a:t> </a:t>
            </a:r>
            <a:r>
              <a:rPr lang="en-US" dirty="0">
                <a:latin typeface="Georgia" panose="02040502050405020303" pitchFamily="18" charset="0"/>
              </a:rPr>
              <a:t>Customers are not allowed to request a taxi ride if any other request made by the same account has not been fulfilled yet</a:t>
            </a:r>
            <a:r>
              <a:rPr lang="en-US" dirty="0" smtClean="0">
                <a:latin typeface="Georgia" panose="02040502050405020303" pitchFamily="18" charset="0"/>
              </a:rPr>
              <a:t>.</a:t>
            </a:r>
          </a:p>
          <a:p>
            <a:pPr marL="0" indent="0">
              <a:buNone/>
            </a:pPr>
            <a:r>
              <a:rPr lang="en-US" dirty="0" smtClean="0">
                <a:latin typeface="Georgia" panose="02040502050405020303" pitchFamily="18" charset="0"/>
              </a:rPr>
              <a:t> </a:t>
            </a:r>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If and only if a taxi zone does not have any taxi available to answer a request, the system will search for an available taxi in adjoining zones. Worst case scenario: if there are no taxi available in the adjoined zones, the costumer should be notified and put in hold. During this period of time the costumer should be allowed to cancel the request. </a:t>
            </a:r>
            <a:endParaRPr lang="en-US" dirty="0" smtClean="0">
              <a:latin typeface="Georgia" panose="02040502050405020303" pitchFamily="18" charset="0"/>
            </a:endParaRPr>
          </a:p>
          <a:p>
            <a:pPr marL="0" indent="0">
              <a:buNone/>
            </a:pPr>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Taxis are assumed to be well distributed in the city’s taxi zones. This means that taxi zones never happen to be completely empty and the situation in which no taxi drivers are present, either available or busy, cannot occur. </a:t>
            </a:r>
            <a:endParaRPr lang="it-IT" dirty="0">
              <a:latin typeface="Georgia" panose="02040502050405020303" pitchFamily="18" charset="0"/>
            </a:endParaRPr>
          </a:p>
        </p:txBody>
      </p:sp>
    </p:spTree>
    <p:extLst>
      <p:ext uri="{BB962C8B-B14F-4D97-AF65-F5344CB8AC3E}">
        <p14:creationId xmlns:p14="http://schemas.microsoft.com/office/powerpoint/2010/main" val="141354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70000" lnSpcReduction="20000"/>
          </a:bodyPr>
          <a:lstStyle/>
          <a:p>
            <a:r>
              <a:rPr lang="en-US" dirty="0" smtClean="0">
                <a:latin typeface="Georgia" panose="02040502050405020303" pitchFamily="18" charset="0"/>
              </a:rPr>
              <a:t> </a:t>
            </a:r>
            <a:r>
              <a:rPr lang="en-US" dirty="0">
                <a:latin typeface="Georgia" panose="02040502050405020303" pitchFamily="18" charset="0"/>
              </a:rPr>
              <a:t>Payment and specific duties related to the taxi service are not considered and managed by the application. </a:t>
            </a:r>
            <a:r>
              <a:rPr lang="en-US" dirty="0" err="1">
                <a:latin typeface="Georgia" panose="02040502050405020303" pitchFamily="18" charset="0"/>
              </a:rPr>
              <a:t>MyTaxiService</a:t>
            </a:r>
            <a:r>
              <a:rPr lang="en-US" dirty="0">
                <a:latin typeface="Georgia" panose="02040502050405020303" pitchFamily="18" charset="0"/>
              </a:rPr>
              <a:t> is meant to be only an interface between customers and taxi drivers. </a:t>
            </a:r>
          </a:p>
          <a:p>
            <a:r>
              <a:rPr lang="en-US" dirty="0" smtClean="0">
                <a:latin typeface="Georgia" panose="02040502050405020303" pitchFamily="18" charset="0"/>
              </a:rPr>
              <a:t> </a:t>
            </a:r>
            <a:r>
              <a:rPr lang="en-US" dirty="0">
                <a:latin typeface="Georgia" panose="02040502050405020303" pitchFamily="18" charset="0"/>
              </a:rPr>
              <a:t>The web and mobile registration is intended for customers only. Taxi drivers’ account are created by an administrator when they are hired by the taxi company. Taxi drivers will then receive their username and temporary password, which they will be able to change once logged in the application. </a:t>
            </a:r>
          </a:p>
          <a:p>
            <a:r>
              <a:rPr lang="en-US" dirty="0" smtClean="0">
                <a:latin typeface="Georgia" panose="02040502050405020303" pitchFamily="18" charset="0"/>
              </a:rPr>
              <a:t> </a:t>
            </a:r>
            <a:r>
              <a:rPr lang="en-US" dirty="0">
                <a:latin typeface="Georgia" panose="02040502050405020303" pitchFamily="18" charset="0"/>
              </a:rPr>
              <a:t>The system will not accept reservation whose date is latter than a year in respect to the submission date. </a:t>
            </a:r>
          </a:p>
          <a:p>
            <a:r>
              <a:rPr lang="en-US" dirty="0" smtClean="0">
                <a:latin typeface="Georgia" panose="02040502050405020303" pitchFamily="18" charset="0"/>
              </a:rPr>
              <a:t> </a:t>
            </a:r>
            <a:r>
              <a:rPr lang="en-US" dirty="0">
                <a:latin typeface="Georgia" panose="02040502050405020303" pitchFamily="18" charset="0"/>
              </a:rPr>
              <a:t>Taxi drivers can log into the web application with theirs driver’s account but cannot access to the customers’ service. The only available function will be the modification of some account information. </a:t>
            </a:r>
            <a:endParaRPr lang="it-IT" dirty="0">
              <a:latin typeface="Georgia" panose="02040502050405020303" pitchFamily="18" charset="0"/>
            </a:endParaRPr>
          </a:p>
        </p:txBody>
      </p:sp>
    </p:spTree>
    <p:extLst>
      <p:ext uri="{BB962C8B-B14F-4D97-AF65-F5344CB8AC3E}">
        <p14:creationId xmlns:p14="http://schemas.microsoft.com/office/powerpoint/2010/main" val="369100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85000" lnSpcReduction="20000"/>
          </a:bodyPr>
          <a:lstStyle/>
          <a:p>
            <a:r>
              <a:rPr lang="it-IT" b="1" dirty="0" smtClean="0">
                <a:latin typeface="Georgia" panose="02040502050405020303" pitchFamily="18" charset="0"/>
              </a:rPr>
              <a:t> </a:t>
            </a:r>
            <a:r>
              <a:rPr lang="it-IT" b="1" dirty="0">
                <a:latin typeface="Georgia" panose="02040502050405020303" pitchFamily="18" charset="0"/>
              </a:rPr>
              <a:t>Product </a:t>
            </a:r>
            <a:r>
              <a:rPr lang="it-IT" b="1" dirty="0" err="1">
                <a:latin typeface="Georgia" panose="02040502050405020303" pitchFamily="18" charset="0"/>
              </a:rPr>
              <a:t>perspective</a:t>
            </a:r>
            <a:r>
              <a:rPr lang="it-IT" b="1" dirty="0">
                <a:latin typeface="Georgia" panose="02040502050405020303" pitchFamily="18" charset="0"/>
              </a:rPr>
              <a:t> </a:t>
            </a:r>
            <a:endParaRPr lang="it-IT" dirty="0">
              <a:latin typeface="Georgia" panose="02040502050405020303" pitchFamily="18" charset="0"/>
            </a:endParaRPr>
          </a:p>
          <a:p>
            <a:pPr marL="0" indent="0">
              <a:buNone/>
            </a:pPr>
            <a:r>
              <a:rPr lang="en-US" dirty="0">
                <a:latin typeface="Georgia" panose="02040502050405020303" pitchFamily="18" charset="0"/>
              </a:rPr>
              <a:t>The applications to be developed is not completely independent and self-contained: </a:t>
            </a: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it </a:t>
            </a:r>
            <a:r>
              <a:rPr lang="en-US" dirty="0">
                <a:latin typeface="Georgia" panose="02040502050405020303" pitchFamily="18" charset="0"/>
              </a:rPr>
              <a:t>will rely mainly on the GPS system in order to retrieve the position of all its taxis. </a:t>
            </a: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possible </a:t>
            </a:r>
            <a:r>
              <a:rPr lang="en-US" dirty="0">
                <a:latin typeface="Georgia" panose="02040502050405020303" pitchFamily="18" charset="0"/>
              </a:rPr>
              <a:t>future integrations and extensions by releasing a set of </a:t>
            </a:r>
            <a:r>
              <a:rPr lang="en-US" dirty="0" smtClean="0">
                <a:latin typeface="Georgia" panose="02040502050405020303" pitchFamily="18" charset="0"/>
              </a:rPr>
              <a:t>APIs so that MTS </a:t>
            </a:r>
            <a:r>
              <a:rPr lang="en-US" dirty="0">
                <a:latin typeface="Georgia" panose="02040502050405020303" pitchFamily="18" charset="0"/>
              </a:rPr>
              <a:t>may be exploited by other companies and developers and integrated with similar </a:t>
            </a:r>
            <a:r>
              <a:rPr lang="en-US" dirty="0" smtClean="0">
                <a:latin typeface="Georgia" panose="02040502050405020303" pitchFamily="18" charset="0"/>
              </a:rPr>
              <a:t>services.</a:t>
            </a:r>
          </a:p>
          <a:p>
            <a:pPr marL="514350" indent="-514350">
              <a:buFont typeface="+mj-lt"/>
              <a:buAutoNum type="arabicPeriod"/>
            </a:pPr>
            <a:r>
              <a:rPr lang="en-US" dirty="0" smtClean="0">
                <a:latin typeface="Georgia" panose="02040502050405020303" pitchFamily="18" charset="0"/>
              </a:rPr>
              <a:t>APIs </a:t>
            </a:r>
            <a:r>
              <a:rPr lang="en-US" dirty="0">
                <a:latin typeface="Georgia" panose="02040502050405020303" pitchFamily="18" charset="0"/>
              </a:rPr>
              <a:t>will also provide an easier development of additional functions, like taxi sharing or a SMS-based reservation system. </a:t>
            </a:r>
            <a:endParaRPr lang="it-IT" dirty="0">
              <a:latin typeface="Georgia" panose="02040502050405020303" pitchFamily="18" charset="0"/>
            </a:endParaRPr>
          </a:p>
        </p:txBody>
      </p:sp>
    </p:spTree>
    <p:extLst>
      <p:ext uri="{BB962C8B-B14F-4D97-AF65-F5344CB8AC3E}">
        <p14:creationId xmlns:p14="http://schemas.microsoft.com/office/powerpoint/2010/main" val="276075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lstStyle/>
          <a:p>
            <a:r>
              <a:rPr lang="it-IT" b="1" dirty="0" smtClean="0"/>
              <a:t> </a:t>
            </a:r>
            <a:r>
              <a:rPr lang="it-IT" b="1" dirty="0">
                <a:latin typeface="Georgia" panose="02040502050405020303" pitchFamily="18" charset="0"/>
              </a:rPr>
              <a:t>User </a:t>
            </a:r>
            <a:r>
              <a:rPr lang="it-IT" b="1" dirty="0" err="1" smtClean="0">
                <a:latin typeface="Georgia" panose="02040502050405020303" pitchFamily="18" charset="0"/>
              </a:rPr>
              <a:t>characteristics</a:t>
            </a:r>
            <a:endParaRPr lang="it-IT" dirty="0">
              <a:latin typeface="Georgia" panose="02040502050405020303" pitchFamily="18" charset="0"/>
            </a:endParaRPr>
          </a:p>
          <a:p>
            <a:pPr marL="514350" indent="-514350">
              <a:buFont typeface="+mj-lt"/>
              <a:buAutoNum type="arabicPeriod"/>
            </a:pPr>
            <a:r>
              <a:rPr lang="en-US" dirty="0">
                <a:latin typeface="Georgia" panose="02040502050405020303" pitchFamily="18" charset="0"/>
              </a:rPr>
              <a:t>T</a:t>
            </a:r>
            <a:r>
              <a:rPr lang="en-US" dirty="0" smtClean="0">
                <a:latin typeface="Georgia" panose="02040502050405020303" pitchFamily="18" charset="0"/>
              </a:rPr>
              <a:t>wo </a:t>
            </a:r>
            <a:r>
              <a:rPr lang="en-US" dirty="0">
                <a:latin typeface="Georgia" panose="02040502050405020303" pitchFamily="18" charset="0"/>
              </a:rPr>
              <a:t>types of users: taxi drivers and customers. </a:t>
            </a:r>
            <a:endParaRPr lang="en-US" dirty="0" smtClean="0">
              <a:latin typeface="Georgia" panose="02040502050405020303" pitchFamily="18" charset="0"/>
            </a:endParaRPr>
          </a:p>
          <a:p>
            <a:pPr marL="514350" indent="-514350">
              <a:buFont typeface="+mj-lt"/>
              <a:buAutoNum type="arabicPeriod"/>
            </a:pPr>
            <a:r>
              <a:rPr lang="en-US" dirty="0">
                <a:latin typeface="Georgia" panose="02040502050405020303" pitchFamily="18" charset="0"/>
              </a:rPr>
              <a:t>N</a:t>
            </a:r>
            <a:r>
              <a:rPr lang="en-US" dirty="0" smtClean="0">
                <a:latin typeface="Georgia" panose="02040502050405020303" pitchFamily="18" charset="0"/>
              </a:rPr>
              <a:t>o </a:t>
            </a:r>
            <a:r>
              <a:rPr lang="en-US" dirty="0">
                <a:latin typeface="Georgia" panose="02040502050405020303" pitchFamily="18" charset="0"/>
              </a:rPr>
              <a:t>particular skills or information technology knowledge are required, since </a:t>
            </a:r>
            <a:r>
              <a:rPr lang="en-US" dirty="0" smtClean="0">
                <a:latin typeface="Georgia" panose="02040502050405020303" pitchFamily="18" charset="0"/>
              </a:rPr>
              <a:t>the application </a:t>
            </a:r>
            <a:r>
              <a:rPr lang="en-US" dirty="0">
                <a:latin typeface="Georgia" panose="02040502050405020303" pitchFamily="18" charset="0"/>
              </a:rPr>
              <a:t>will be easy to use and accessible by any mobile phone or computer that have access to internet. </a:t>
            </a:r>
            <a:endParaRPr lang="it-IT" dirty="0">
              <a:latin typeface="Georgia" panose="02040502050405020303" pitchFamily="18" charset="0"/>
            </a:endParaRPr>
          </a:p>
        </p:txBody>
      </p:sp>
    </p:spTree>
    <p:extLst>
      <p:ext uri="{BB962C8B-B14F-4D97-AF65-F5344CB8AC3E}">
        <p14:creationId xmlns:p14="http://schemas.microsoft.com/office/powerpoint/2010/main" val="126303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92500" lnSpcReduction="20000"/>
          </a:bodyPr>
          <a:lstStyle/>
          <a:p>
            <a:r>
              <a:rPr lang="it-IT" b="1" dirty="0" smtClean="0"/>
              <a:t> </a:t>
            </a:r>
            <a:r>
              <a:rPr lang="it-IT" b="1" dirty="0">
                <a:latin typeface="Georgia" panose="02040502050405020303" pitchFamily="18" charset="0"/>
              </a:rPr>
              <a:t>Future </a:t>
            </a:r>
            <a:r>
              <a:rPr lang="it-IT" b="1" dirty="0" err="1">
                <a:latin typeface="Georgia" panose="02040502050405020303" pitchFamily="18" charset="0"/>
              </a:rPr>
              <a:t>possible</a:t>
            </a:r>
            <a:r>
              <a:rPr lang="it-IT" b="1" dirty="0">
                <a:latin typeface="Georgia" panose="02040502050405020303" pitchFamily="18" charset="0"/>
              </a:rPr>
              <a:t> </a:t>
            </a:r>
            <a:r>
              <a:rPr lang="it-IT" b="1" dirty="0" err="1">
                <a:latin typeface="Georgia" panose="02040502050405020303" pitchFamily="18" charset="0"/>
              </a:rPr>
              <a:t>implementations</a:t>
            </a:r>
            <a:r>
              <a:rPr lang="it-IT" b="1" dirty="0">
                <a:latin typeface="Georgia" panose="02040502050405020303" pitchFamily="18" charset="0"/>
              </a:rPr>
              <a:t> </a:t>
            </a:r>
            <a:endParaRPr lang="it-IT" dirty="0">
              <a:latin typeface="Georgia" panose="02040502050405020303" pitchFamily="18" charset="0"/>
            </a:endParaRPr>
          </a:p>
          <a:p>
            <a:pPr marL="514350" indent="-514350">
              <a:buFont typeface="+mj-lt"/>
              <a:buAutoNum type="arabicPeriod"/>
            </a:pPr>
            <a:r>
              <a:rPr lang="en-US" sz="2600" dirty="0" smtClean="0">
                <a:latin typeface="Georgia" panose="02040502050405020303" pitchFamily="18" charset="0"/>
              </a:rPr>
              <a:t> </a:t>
            </a:r>
            <a:r>
              <a:rPr lang="en-US" sz="2600" dirty="0">
                <a:latin typeface="Georgia" panose="02040502050405020303" pitchFamily="18" charset="0"/>
              </a:rPr>
              <a:t>The implementation of a taxi sharing service, which allows customers to share their ride with other users in order to decrease the cost of the ride. </a:t>
            </a:r>
          </a:p>
          <a:p>
            <a:pPr marL="514350" indent="-514350">
              <a:buFont typeface="+mj-lt"/>
              <a:buAutoNum type="arabicPeriod"/>
            </a:pPr>
            <a:r>
              <a:rPr lang="en-US" sz="2600" dirty="0" smtClean="0">
                <a:latin typeface="Georgia" panose="02040502050405020303" pitchFamily="18" charset="0"/>
              </a:rPr>
              <a:t> </a:t>
            </a:r>
            <a:r>
              <a:rPr lang="en-US" sz="2600" dirty="0">
                <a:latin typeface="Georgia" panose="02040502050405020303" pitchFamily="18" charset="0"/>
              </a:rPr>
              <a:t>The implementation of a SMS system, which allows users to request or reserve a ride by sending a SMS. SMS syntax rules may be available online or may be sent by request with a SMS. This function may extend the service to those who does not have always access to an internet connection, like tourists. </a:t>
            </a:r>
          </a:p>
          <a:p>
            <a:pPr marL="514350" indent="-514350">
              <a:buFont typeface="+mj-lt"/>
              <a:buAutoNum type="arabicPeriod"/>
            </a:pPr>
            <a:r>
              <a:rPr lang="en-US" sz="2600" dirty="0" smtClean="0">
                <a:latin typeface="Georgia" panose="02040502050405020303" pitchFamily="18" charset="0"/>
              </a:rPr>
              <a:t> </a:t>
            </a:r>
            <a:r>
              <a:rPr lang="en-US" sz="2600" dirty="0">
                <a:latin typeface="Georgia" panose="02040502050405020303" pitchFamily="18" charset="0"/>
              </a:rPr>
              <a:t>A function that estimates how much time a ride will take and how much it will cost. This function may be accessible even without requesting a ride. </a:t>
            </a:r>
            <a:endParaRPr lang="it-IT" sz="2600" dirty="0">
              <a:latin typeface="Georgia" panose="02040502050405020303" pitchFamily="18" charset="0"/>
            </a:endParaRPr>
          </a:p>
        </p:txBody>
      </p:sp>
    </p:spTree>
    <p:extLst>
      <p:ext uri="{BB962C8B-B14F-4D97-AF65-F5344CB8AC3E}">
        <p14:creationId xmlns:p14="http://schemas.microsoft.com/office/powerpoint/2010/main" val="225483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800" i="1" dirty="0">
                <a:latin typeface="Georgia" panose="02040502050405020303" pitchFamily="18" charset="0"/>
              </a:rPr>
              <a:t>Customer </a:t>
            </a:r>
            <a:r>
              <a:rPr lang="en-US" sz="2800" dirty="0">
                <a:latin typeface="Georgia" panose="02040502050405020303" pitchFamily="18" charset="0"/>
              </a:rPr>
              <a:t>–Registered user that may demand a taxi ride </a:t>
            </a:r>
            <a:endParaRPr lang="en-US" sz="2800" dirty="0" smtClean="0">
              <a:latin typeface="Georgia" panose="02040502050405020303" pitchFamily="18" charset="0"/>
            </a:endParaRPr>
          </a:p>
          <a:p>
            <a:r>
              <a:rPr lang="en-US" sz="2800" i="1" dirty="0">
                <a:latin typeface="Georgia" panose="02040502050405020303" pitchFamily="18" charset="0"/>
              </a:rPr>
              <a:t>Taxi Driver </a:t>
            </a:r>
            <a:r>
              <a:rPr lang="en-US" sz="2800" dirty="0">
                <a:latin typeface="Georgia" panose="02040502050405020303" pitchFamily="18" charset="0"/>
              </a:rPr>
              <a:t>– Employee of the taxi service </a:t>
            </a:r>
            <a:endParaRPr lang="en-US" sz="2800" dirty="0" smtClean="0">
              <a:latin typeface="Georgia" panose="02040502050405020303" pitchFamily="18" charset="0"/>
            </a:endParaRPr>
          </a:p>
          <a:p>
            <a:r>
              <a:rPr lang="en-US" sz="2800" i="1" dirty="0">
                <a:latin typeface="Georgia" panose="02040502050405020303" pitchFamily="18" charset="0"/>
              </a:rPr>
              <a:t>Reservation </a:t>
            </a:r>
            <a:r>
              <a:rPr lang="en-US" sz="2800" dirty="0">
                <a:latin typeface="Georgia" panose="02040502050405020303" pitchFamily="18" charset="0"/>
              </a:rPr>
              <a:t>– R</a:t>
            </a:r>
            <a:r>
              <a:rPr lang="en-US" sz="2800" dirty="0" smtClean="0">
                <a:latin typeface="Georgia" panose="02040502050405020303" pitchFamily="18" charset="0"/>
              </a:rPr>
              <a:t>ide </a:t>
            </a:r>
            <a:r>
              <a:rPr lang="en-US" sz="2800" dirty="0">
                <a:latin typeface="Georgia" panose="02040502050405020303" pitchFamily="18" charset="0"/>
              </a:rPr>
              <a:t>that has been reserved by a customer using the web or mobile application. </a:t>
            </a:r>
            <a:endParaRPr lang="en-US" sz="2800" dirty="0" smtClean="0">
              <a:latin typeface="Georgia" panose="02040502050405020303" pitchFamily="18" charset="0"/>
            </a:endParaRPr>
          </a:p>
          <a:p>
            <a:r>
              <a:rPr lang="en-US" sz="2800" i="1" dirty="0">
                <a:latin typeface="Georgia" panose="02040502050405020303" pitchFamily="18" charset="0"/>
              </a:rPr>
              <a:t>Request </a:t>
            </a:r>
            <a:r>
              <a:rPr lang="en-US" sz="2800" dirty="0">
                <a:latin typeface="Georgia" panose="02040502050405020303" pitchFamily="18" charset="0"/>
              </a:rPr>
              <a:t>– </a:t>
            </a:r>
            <a:r>
              <a:rPr lang="en-US" sz="2800" dirty="0" smtClean="0">
                <a:latin typeface="Georgia" panose="02040502050405020303" pitchFamily="18" charset="0"/>
              </a:rPr>
              <a:t> Customer’s </a:t>
            </a:r>
            <a:r>
              <a:rPr lang="en-US" sz="2800" dirty="0">
                <a:latin typeface="Georgia" panose="02040502050405020303" pitchFamily="18" charset="0"/>
              </a:rPr>
              <a:t>demand to be picked up by a taxi, sent using the web or mobile application. </a:t>
            </a:r>
            <a:endParaRPr lang="it-IT" sz="2800" dirty="0">
              <a:latin typeface="Georgia" panose="02040502050405020303" pitchFamily="18" charset="0"/>
            </a:endParaRPr>
          </a:p>
        </p:txBody>
      </p:sp>
    </p:spTree>
    <p:extLst>
      <p:ext uri="{BB962C8B-B14F-4D97-AF65-F5344CB8AC3E}">
        <p14:creationId xmlns:p14="http://schemas.microsoft.com/office/powerpoint/2010/main" val="398856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800" i="1" dirty="0">
                <a:latin typeface="Georgia" panose="02040502050405020303" pitchFamily="18" charset="0"/>
              </a:rPr>
              <a:t>Standard customer </a:t>
            </a:r>
            <a:r>
              <a:rPr lang="en-US" sz="2800" dirty="0">
                <a:latin typeface="Georgia" panose="02040502050405020303" pitchFamily="18" charset="0"/>
              </a:rPr>
              <a:t>– A customer who is not using MTS’s applications but may still require a ride with the “traditional” method. </a:t>
            </a:r>
            <a:endParaRPr lang="en-US" sz="2800" dirty="0" smtClean="0">
              <a:latin typeface="Georgia" panose="02040502050405020303" pitchFamily="18" charset="0"/>
            </a:endParaRPr>
          </a:p>
          <a:p>
            <a:endParaRPr lang="en-US" sz="2800" dirty="0" smtClean="0">
              <a:latin typeface="Georgia" panose="02040502050405020303" pitchFamily="18" charset="0"/>
            </a:endParaRPr>
          </a:p>
          <a:p>
            <a:r>
              <a:rPr lang="en-US" sz="2800" i="1" dirty="0">
                <a:latin typeface="Georgia" panose="02040502050405020303" pitchFamily="18" charset="0"/>
              </a:rPr>
              <a:t>Taxi zones </a:t>
            </a:r>
            <a:r>
              <a:rPr lang="en-US" sz="2800" dirty="0" smtClean="0">
                <a:latin typeface="Georgia" panose="02040502050405020303" pitchFamily="18" charset="0"/>
              </a:rPr>
              <a:t>–</a:t>
            </a:r>
            <a:r>
              <a:rPr lang="it-IT" sz="2800" dirty="0" smtClean="0">
                <a:latin typeface="Georgia" panose="02040502050405020303" pitchFamily="18" charset="0"/>
              </a:rPr>
              <a:t>2km² </a:t>
            </a:r>
            <a:r>
              <a:rPr lang="en-US" sz="2800" dirty="0" smtClean="0">
                <a:latin typeface="Georgia" panose="02040502050405020303" pitchFamily="18" charset="0"/>
              </a:rPr>
              <a:t> </a:t>
            </a:r>
            <a:r>
              <a:rPr lang="en-US" sz="2800" dirty="0">
                <a:latin typeface="Georgia" panose="02040502050405020303" pitchFamily="18" charset="0"/>
              </a:rPr>
              <a:t>areas in which the city’s territory is divided. Each taxi queue is associated to a single taxi zone. </a:t>
            </a:r>
            <a:endParaRPr lang="it-IT" sz="2800" dirty="0">
              <a:latin typeface="Georgia" panose="02040502050405020303" pitchFamily="18" charset="0"/>
            </a:endParaRPr>
          </a:p>
        </p:txBody>
      </p:sp>
    </p:spTree>
    <p:extLst>
      <p:ext uri="{BB962C8B-B14F-4D97-AF65-F5344CB8AC3E}">
        <p14:creationId xmlns:p14="http://schemas.microsoft.com/office/powerpoint/2010/main" val="407301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400" i="1" dirty="0">
                <a:latin typeface="Georgia" panose="02040502050405020303" pitchFamily="18" charset="0"/>
              </a:rPr>
              <a:t>Taxi driver availability </a:t>
            </a:r>
            <a:r>
              <a:rPr lang="en-US" sz="2400" dirty="0">
                <a:latin typeface="Georgia" panose="02040502050405020303" pitchFamily="18" charset="0"/>
              </a:rPr>
              <a:t>– The status of a taxi driver: if he is available then he can receive a ride request, otherwise no requests can be sent. In detail, these are the 2 </a:t>
            </a:r>
            <a:r>
              <a:rPr lang="en-US" sz="2400" dirty="0" smtClean="0">
                <a:latin typeface="Georgia" panose="02040502050405020303" pitchFamily="18" charset="0"/>
              </a:rPr>
              <a:t>possible </a:t>
            </a:r>
            <a:r>
              <a:rPr lang="en-US" sz="2400" dirty="0">
                <a:latin typeface="Georgia" panose="02040502050405020303" pitchFamily="18" charset="0"/>
              </a:rPr>
              <a:t>status of a taxi driver: </a:t>
            </a:r>
            <a:endParaRPr lang="en-US" sz="2400" dirty="0" smtClean="0">
              <a:latin typeface="Georgia" panose="02040502050405020303" pitchFamily="18" charset="0"/>
            </a:endParaRPr>
          </a:p>
          <a:p>
            <a:pPr marL="514350" indent="-514350">
              <a:buFont typeface="+mj-lt"/>
              <a:buAutoNum type="arabicPeriod"/>
            </a:pPr>
            <a:r>
              <a:rPr lang="en-US" sz="2400" i="1" dirty="0" smtClean="0">
                <a:latin typeface="Georgia" panose="02040502050405020303" pitchFamily="18" charset="0"/>
              </a:rPr>
              <a:t> Available </a:t>
            </a:r>
            <a:r>
              <a:rPr lang="en-US" sz="2400" dirty="0">
                <a:latin typeface="Georgia" panose="02040502050405020303" pitchFamily="18" charset="0"/>
              </a:rPr>
              <a:t>– When the driver has no customer to </a:t>
            </a:r>
            <a:r>
              <a:rPr lang="en-US" sz="2400" dirty="0" smtClean="0">
                <a:latin typeface="Georgia" panose="02040502050405020303" pitchFamily="18" charset="0"/>
              </a:rPr>
              <a:t> pick </a:t>
            </a:r>
            <a:r>
              <a:rPr lang="en-US" sz="2400" dirty="0">
                <a:latin typeface="Georgia" panose="02040502050405020303" pitchFamily="18" charset="0"/>
              </a:rPr>
              <a:t>up and it’s ready to accept new requests.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Busy </a:t>
            </a:r>
            <a:r>
              <a:rPr lang="en-US" sz="2400" dirty="0">
                <a:latin typeface="Georgia" panose="02040502050405020303" pitchFamily="18" charset="0"/>
              </a:rPr>
              <a:t>– When the driver is taking care of a request or of a standard customer. Note that the taxi driver is considered “busy” even if he hasn’t pick up the customer yet, but has only accepted his request. </a:t>
            </a:r>
            <a:endParaRPr lang="it-IT" sz="2400" dirty="0">
              <a:latin typeface="Georgia" panose="02040502050405020303" pitchFamily="18" charset="0"/>
            </a:endParaRPr>
          </a:p>
        </p:txBody>
      </p:sp>
    </p:spTree>
    <p:extLst>
      <p:ext uri="{BB962C8B-B14F-4D97-AF65-F5344CB8AC3E}">
        <p14:creationId xmlns:p14="http://schemas.microsoft.com/office/powerpoint/2010/main" val="52372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it-IT" dirty="0"/>
          </a:p>
        </p:txBody>
      </p:sp>
      <p:pic>
        <p:nvPicPr>
          <p:cNvPr id="7" name="Segnaposto immagine 6"/>
          <p:cNvPicPr>
            <a:picLocks noGrp="1" noChangeAspect="1"/>
          </p:cNvPicPr>
          <p:nvPr>
            <p:ph type="pic" idx="1"/>
          </p:nvPr>
        </p:nvPicPr>
        <p:blipFill>
          <a:blip r:embed="rId2">
            <a:extLst>
              <a:ext uri="{28A0092B-C50C-407E-A947-70E740481C1C}">
                <a14:useLocalDpi xmlns:a14="http://schemas.microsoft.com/office/drawing/2010/main" val="0"/>
              </a:ext>
            </a:extLst>
          </a:blip>
          <a:srcRect l="216" r="216"/>
          <a:stretch>
            <a:fillRect/>
          </a:stretch>
        </p:blipFill>
        <p:spPr/>
      </p:pic>
      <p:sp>
        <p:nvSpPr>
          <p:cNvPr id="6" name="Segnaposto testo 5"/>
          <p:cNvSpPr>
            <a:spLocks noGrp="1"/>
          </p:cNvSpPr>
          <p:nvPr>
            <p:ph type="body" sz="half" idx="2"/>
          </p:nvPr>
        </p:nvSpPr>
        <p:spPr/>
        <p:txBody>
          <a:bodyPr/>
          <a:lstStyle/>
          <a:p>
            <a:r>
              <a:rPr lang="it-IT" dirty="0" smtClean="0">
                <a:latin typeface="Georgia" panose="02040502050405020303" pitchFamily="18" charset="0"/>
              </a:rPr>
              <a:t>In this case ‘’ride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meant</a:t>
            </a:r>
            <a:r>
              <a:rPr lang="it-IT" dirty="0" smtClean="0">
                <a:latin typeface="Georgia" panose="02040502050405020303" pitchFamily="18" charset="0"/>
              </a:rPr>
              <a:t> to be </a:t>
            </a:r>
            <a:r>
              <a:rPr lang="it-IT" dirty="0" err="1" smtClean="0">
                <a:latin typeface="Georgia" panose="02040502050405020303" pitchFamily="18" charset="0"/>
              </a:rPr>
              <a:t>any</a:t>
            </a:r>
            <a:r>
              <a:rPr lang="it-IT" dirty="0" smtClean="0">
                <a:latin typeface="Georgia" panose="02040502050405020303" pitchFamily="18" charset="0"/>
              </a:rPr>
              <a:t> ride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possibly</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from a standard </a:t>
            </a:r>
            <a:r>
              <a:rPr lang="it-IT" dirty="0" err="1" smtClean="0">
                <a:latin typeface="Georgia" panose="02040502050405020303" pitchFamily="18" charset="0"/>
              </a:rPr>
              <a:t>customer</a:t>
            </a:r>
            <a:r>
              <a:rPr lang="it-IT" dirty="0" smtClean="0">
                <a:latin typeface="Georgia" panose="02040502050405020303" pitchFamily="18" charset="0"/>
              </a:rPr>
              <a:t> or </a:t>
            </a:r>
            <a:r>
              <a:rPr lang="it-IT" dirty="0" err="1" smtClean="0">
                <a:latin typeface="Georgia" panose="02040502050405020303" pitchFamily="18" charset="0"/>
              </a:rPr>
              <a:t>maybe</a:t>
            </a:r>
            <a:r>
              <a:rPr lang="it-IT" dirty="0" smtClean="0">
                <a:latin typeface="Georgia" panose="02040502050405020303" pitchFamily="18" charset="0"/>
              </a:rPr>
              <a:t> a </a:t>
            </a:r>
            <a:r>
              <a:rPr lang="it-IT" dirty="0" err="1" smtClean="0">
                <a:latin typeface="Georgia" panose="02040502050405020303" pitchFamily="18" charset="0"/>
              </a:rPr>
              <a:t>reservation</a:t>
            </a:r>
            <a:r>
              <a:rPr lang="it-IT" dirty="0" smtClean="0">
                <a:latin typeface="Georgia" panose="02040502050405020303" pitchFamily="18" charset="0"/>
              </a:rPr>
              <a:t> </a:t>
            </a:r>
            <a:r>
              <a:rPr lang="it-IT" dirty="0" err="1" smtClean="0">
                <a:latin typeface="Georgia" panose="02040502050405020303" pitchFamily="18" charset="0"/>
              </a:rPr>
              <a:t>which</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seen</a:t>
            </a:r>
            <a:r>
              <a:rPr lang="it-IT" dirty="0" smtClean="0">
                <a:latin typeface="Georgia" panose="02040502050405020303" pitchFamily="18" charset="0"/>
              </a:rPr>
              <a:t> </a:t>
            </a:r>
            <a:r>
              <a:rPr lang="it-IT" dirty="0" err="1" smtClean="0">
                <a:latin typeface="Georgia" panose="02040502050405020303" pitchFamily="18" charset="0"/>
              </a:rPr>
              <a:t>as</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from the </a:t>
            </a:r>
            <a:r>
              <a:rPr lang="it-IT" dirty="0" err="1" smtClean="0">
                <a:latin typeface="Georgia" panose="02040502050405020303" pitchFamily="18" charset="0"/>
              </a:rPr>
              <a:t>driver’s</a:t>
            </a:r>
            <a:r>
              <a:rPr lang="it-IT" dirty="0" smtClean="0">
                <a:latin typeface="Georgia" panose="02040502050405020303" pitchFamily="18" charset="0"/>
              </a:rPr>
              <a:t> </a:t>
            </a:r>
            <a:r>
              <a:rPr lang="it-IT" dirty="0" err="1" smtClean="0">
                <a:latin typeface="Georgia" panose="02040502050405020303" pitchFamily="18" charset="0"/>
              </a:rPr>
              <a:t>point</a:t>
            </a:r>
            <a:r>
              <a:rPr lang="it-IT" dirty="0" smtClean="0">
                <a:latin typeface="Georgia" panose="02040502050405020303" pitchFamily="18" charset="0"/>
              </a:rPr>
              <a:t> of </a:t>
            </a:r>
            <a:r>
              <a:rPr lang="it-IT" dirty="0" err="1" smtClean="0">
                <a:latin typeface="Georgia" panose="02040502050405020303" pitchFamily="18" charset="0"/>
              </a:rPr>
              <a:t>view</a:t>
            </a:r>
            <a:endParaRPr lang="it-IT" dirty="0">
              <a:latin typeface="Georgia" panose="02040502050405020303" pitchFamily="18" charset="0"/>
            </a:endParaRPr>
          </a:p>
        </p:txBody>
      </p:sp>
    </p:spTree>
    <p:extLst>
      <p:ext uri="{BB962C8B-B14F-4D97-AF65-F5344CB8AC3E}">
        <p14:creationId xmlns:p14="http://schemas.microsoft.com/office/powerpoint/2010/main" val="276733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6" name="Segnaposto contenuto 5"/>
          <p:cNvSpPr>
            <a:spLocks noGrp="1"/>
          </p:cNvSpPr>
          <p:nvPr>
            <p:ph idx="1"/>
          </p:nvPr>
        </p:nvSpPr>
        <p:spPr/>
        <p:txBody>
          <a:bodyPr>
            <a:normAutofit/>
          </a:bodyPr>
          <a:lstStyle/>
          <a:p>
            <a:r>
              <a:rPr lang="en-US" sz="2800" i="1" dirty="0">
                <a:latin typeface="Georgia" panose="02040502050405020303" pitchFamily="18" charset="0"/>
              </a:rPr>
              <a:t>Customer and taxi driver pair </a:t>
            </a:r>
            <a:r>
              <a:rPr lang="en-US" sz="2800" dirty="0">
                <a:latin typeface="Georgia" panose="02040502050405020303" pitchFamily="18" charset="0"/>
              </a:rPr>
              <a:t>– Sometimes taxi drivers and customers are said to be “paired”: this happens only after a requests or 10 minutes before a reservation, when the system choose a taxi driver to serve the customer. Basically it corresponds to the ride status </a:t>
            </a:r>
            <a:r>
              <a:rPr lang="en-US" sz="2800" i="1" dirty="0">
                <a:latin typeface="Georgia" panose="02040502050405020303" pitchFamily="18" charset="0"/>
              </a:rPr>
              <a:t>Assigned. </a:t>
            </a:r>
            <a:r>
              <a:rPr lang="en-US" sz="2800" dirty="0">
                <a:latin typeface="Georgia" panose="02040502050405020303" pitchFamily="18" charset="0"/>
              </a:rPr>
              <a:t>This association ends when the taxi drops the customer to the requested destination. </a:t>
            </a:r>
          </a:p>
        </p:txBody>
      </p:sp>
    </p:spTree>
    <p:extLst>
      <p:ext uri="{BB962C8B-B14F-4D97-AF65-F5344CB8AC3E}">
        <p14:creationId xmlns:p14="http://schemas.microsoft.com/office/powerpoint/2010/main" val="115110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Autofit/>
          </a:bodyPr>
          <a:lstStyle/>
          <a:p>
            <a:r>
              <a:rPr lang="en-US" sz="2400" dirty="0">
                <a:latin typeface="Georgia" panose="02040502050405020303" pitchFamily="18" charset="0"/>
              </a:rPr>
              <a:t>In detail, these are the possible status of a taxi ride: </a:t>
            </a:r>
          </a:p>
          <a:p>
            <a:pPr marL="514350" indent="-514350">
              <a:buFont typeface="+mj-lt"/>
              <a:buAutoNum type="arabicPeriod"/>
            </a:pPr>
            <a:r>
              <a:rPr lang="en-US" sz="2400" dirty="0" smtClean="0">
                <a:latin typeface="Georgia" panose="02040502050405020303" pitchFamily="18" charset="0"/>
              </a:rPr>
              <a:t> </a:t>
            </a:r>
            <a:r>
              <a:rPr lang="en-US" sz="2400" i="1" dirty="0" err="1">
                <a:latin typeface="Georgia" panose="02040502050405020303" pitchFamily="18" charset="0"/>
              </a:rPr>
              <a:t>NotAssigned</a:t>
            </a:r>
            <a:r>
              <a:rPr lang="en-US" sz="2400" i="1" dirty="0">
                <a:latin typeface="Georgia" panose="02040502050405020303" pitchFamily="18" charset="0"/>
              </a:rPr>
              <a:t> </a:t>
            </a:r>
            <a:r>
              <a:rPr lang="en-US" sz="2400" dirty="0">
                <a:latin typeface="Georgia" panose="02040502050405020303" pitchFamily="18" charset="0"/>
              </a:rPr>
              <a:t>– This is the default status of a taxi ride requested by customers. It simply means that the request (or reservation) has been accepted by the system but nothing else has been done yet.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Assigned – </a:t>
            </a:r>
            <a:r>
              <a:rPr lang="en-US" sz="2400" dirty="0">
                <a:latin typeface="Georgia" panose="02040502050405020303" pitchFamily="18" charset="0"/>
              </a:rPr>
              <a:t>Appears when the system has assigned a taxi to the customer. </a:t>
            </a:r>
          </a:p>
          <a:p>
            <a:pPr marL="514350" indent="-514350">
              <a:buFont typeface="+mj-lt"/>
              <a:buAutoNum type="arabicPeriod"/>
            </a:pPr>
            <a:r>
              <a:rPr lang="en-US" sz="2400" i="1" dirty="0" smtClean="0">
                <a:latin typeface="Georgia" panose="02040502050405020303" pitchFamily="18" charset="0"/>
              </a:rPr>
              <a:t>Completed</a:t>
            </a:r>
            <a:r>
              <a:rPr lang="en-US" sz="2400" dirty="0" smtClean="0">
                <a:latin typeface="Georgia" panose="02040502050405020303" pitchFamily="18" charset="0"/>
              </a:rPr>
              <a:t> </a:t>
            </a:r>
            <a:r>
              <a:rPr lang="en-US" sz="2400" dirty="0">
                <a:latin typeface="Georgia" panose="02040502050405020303" pitchFamily="18" charset="0"/>
              </a:rPr>
              <a:t>– When the taxi driver has brought the customer to destination and has declared himself “Available”.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Annulled – </a:t>
            </a:r>
            <a:r>
              <a:rPr lang="en-US" sz="2400" dirty="0">
                <a:latin typeface="Georgia" panose="02040502050405020303" pitchFamily="18" charset="0"/>
              </a:rPr>
              <a:t>When the customer has deleted the request (or reservation). </a:t>
            </a:r>
            <a:endParaRPr lang="it-IT" sz="2400" dirty="0">
              <a:latin typeface="Georgia" panose="02040502050405020303" pitchFamily="18" charset="0"/>
            </a:endParaRPr>
          </a:p>
        </p:txBody>
      </p:sp>
    </p:spTree>
    <p:extLst>
      <p:ext uri="{BB962C8B-B14F-4D97-AF65-F5344CB8AC3E}">
        <p14:creationId xmlns:p14="http://schemas.microsoft.com/office/powerpoint/2010/main" val="175272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it-IT"/>
          </a:p>
        </p:txBody>
      </p:sp>
      <p:pic>
        <p:nvPicPr>
          <p:cNvPr id="7" name="Segnaposto immagine 6"/>
          <p:cNvPicPr>
            <a:picLocks noGrp="1" noChangeAspect="1"/>
          </p:cNvPicPr>
          <p:nvPr>
            <p:ph type="pic" idx="1"/>
          </p:nvPr>
        </p:nvPicPr>
        <p:blipFill>
          <a:blip r:embed="rId2">
            <a:extLst>
              <a:ext uri="{28A0092B-C50C-407E-A947-70E740481C1C}">
                <a14:useLocalDpi xmlns:a14="http://schemas.microsoft.com/office/drawing/2010/main" val="0"/>
              </a:ext>
            </a:extLst>
          </a:blip>
          <a:srcRect t="2381" b="2381"/>
          <a:stretch>
            <a:fillRect/>
          </a:stretch>
        </p:blipFill>
        <p:spPr/>
      </p:pic>
      <p:sp>
        <p:nvSpPr>
          <p:cNvPr id="6" name="Segnaposto testo 5"/>
          <p:cNvSpPr>
            <a:spLocks noGrp="1"/>
          </p:cNvSpPr>
          <p:nvPr>
            <p:ph type="body" sz="half" idx="2"/>
          </p:nvPr>
        </p:nvSpPr>
        <p:spPr/>
        <p:txBody>
          <a:bodyPr/>
          <a:lstStyle/>
          <a:p>
            <a:r>
              <a:rPr lang="it-IT" dirty="0" smtClean="0">
                <a:latin typeface="Georgia" panose="02040502050405020303" pitchFamily="18" charset="0"/>
              </a:rPr>
              <a:t>In this case ‘’ride’’ </a:t>
            </a:r>
            <a:r>
              <a:rPr lang="it-IT" dirty="0" err="1" smtClean="0">
                <a:latin typeface="Georgia" panose="02040502050405020303" pitchFamily="18" charset="0"/>
              </a:rPr>
              <a:t>means</a:t>
            </a:r>
            <a:r>
              <a:rPr lang="it-IT" dirty="0" smtClean="0">
                <a:latin typeface="Georgia" panose="02040502050405020303" pitchFamily="18" charset="0"/>
              </a:rPr>
              <a:t> </a:t>
            </a:r>
            <a:r>
              <a:rPr lang="it-IT" dirty="0" err="1" smtClean="0">
                <a:latin typeface="Georgia" panose="02040502050405020303" pitchFamily="18" charset="0"/>
              </a:rPr>
              <a:t>only</a:t>
            </a:r>
            <a:r>
              <a:rPr lang="it-IT" dirty="0" smtClean="0">
                <a:latin typeface="Georgia" panose="02040502050405020303" pitchFamily="18" charset="0"/>
              </a:rPr>
              <a:t> </a:t>
            </a:r>
            <a:r>
              <a:rPr lang="it-IT" dirty="0" err="1" smtClean="0">
                <a:latin typeface="Georgia" panose="02040502050405020303" pitchFamily="18" charset="0"/>
              </a:rPr>
              <a:t>rides</a:t>
            </a:r>
            <a:r>
              <a:rPr lang="it-IT" dirty="0" smtClean="0">
                <a:latin typeface="Georgia" panose="02040502050405020303" pitchFamily="18" charset="0"/>
              </a:rPr>
              <a:t> or </a:t>
            </a:r>
            <a:r>
              <a:rPr lang="it-IT" dirty="0" err="1" smtClean="0">
                <a:latin typeface="Georgia" panose="02040502050405020303" pitchFamily="18" charset="0"/>
              </a:rPr>
              <a:t>reservations</a:t>
            </a:r>
            <a:r>
              <a:rPr lang="it-IT" dirty="0" smtClean="0">
                <a:latin typeface="Georgia" panose="02040502050405020303" pitchFamily="18" charset="0"/>
              </a:rPr>
              <a:t> made by </a:t>
            </a:r>
            <a:r>
              <a:rPr lang="it-IT" dirty="0" err="1" smtClean="0">
                <a:latin typeface="Georgia" panose="02040502050405020303" pitchFamily="18" charset="0"/>
              </a:rPr>
              <a:t>registered</a:t>
            </a:r>
            <a:r>
              <a:rPr lang="it-IT" dirty="0" smtClean="0">
                <a:latin typeface="Georgia" panose="02040502050405020303" pitchFamily="18" charset="0"/>
              </a:rPr>
              <a:t> </a:t>
            </a:r>
            <a:r>
              <a:rPr lang="it-IT" dirty="0" err="1" smtClean="0">
                <a:latin typeface="Georgia" panose="02040502050405020303" pitchFamily="18" charset="0"/>
              </a:rPr>
              <a:t>customers</a:t>
            </a:r>
            <a:r>
              <a:rPr lang="it-IT"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67525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6" name="Segnaposto contenuto 5"/>
          <p:cNvSpPr>
            <a:spLocks noGrp="1"/>
          </p:cNvSpPr>
          <p:nvPr>
            <p:ph idx="1"/>
          </p:nvPr>
        </p:nvSpPr>
        <p:spPr/>
        <p:txBody>
          <a:bodyPr>
            <a:normAutofit lnSpcReduction="10000"/>
          </a:bodyPr>
          <a:lstStyle/>
          <a:p>
            <a:r>
              <a:rPr lang="en-US" dirty="0" smtClean="0"/>
              <a:t> </a:t>
            </a:r>
            <a:r>
              <a:rPr lang="en-US" sz="2400" dirty="0">
                <a:latin typeface="Georgia" panose="02040502050405020303" pitchFamily="18" charset="0"/>
              </a:rPr>
              <a:t>Requests and reservations can be cancelled if and only if no taxi have been assigned to the customer. </a:t>
            </a:r>
            <a:endParaRPr lang="en-US" sz="2400" dirty="0" smtClean="0">
              <a:latin typeface="Georgia" panose="02040502050405020303" pitchFamily="18" charset="0"/>
            </a:endParaRPr>
          </a:p>
          <a:p>
            <a:endParaRPr lang="en-US" sz="2400" dirty="0">
              <a:latin typeface="Georgia" panose="02040502050405020303" pitchFamily="18" charset="0"/>
            </a:endParaRPr>
          </a:p>
          <a:p>
            <a:r>
              <a:rPr lang="en-US" sz="2400" dirty="0" smtClean="0">
                <a:latin typeface="Georgia" panose="02040502050405020303" pitchFamily="18" charset="0"/>
              </a:rPr>
              <a:t> </a:t>
            </a:r>
            <a:r>
              <a:rPr lang="en-US" sz="2400" dirty="0">
                <a:latin typeface="Georgia" panose="02040502050405020303" pitchFamily="18" charset="0"/>
              </a:rPr>
              <a:t>Customers and taxi drivers access to the same mobile app. The available functions will depend by the login phase, which determines the type of user connected. </a:t>
            </a:r>
            <a:endParaRPr lang="en-US" sz="2400" dirty="0" smtClean="0">
              <a:latin typeface="Georgia" panose="02040502050405020303" pitchFamily="18" charset="0"/>
            </a:endParaRPr>
          </a:p>
          <a:p>
            <a:endParaRPr lang="en-US" sz="2400" dirty="0">
              <a:latin typeface="Georgia" panose="02040502050405020303" pitchFamily="18" charset="0"/>
            </a:endParaRPr>
          </a:p>
          <a:p>
            <a:r>
              <a:rPr lang="en-US" sz="2400" dirty="0" smtClean="0">
                <a:latin typeface="Georgia" panose="02040502050405020303" pitchFamily="18" charset="0"/>
              </a:rPr>
              <a:t> </a:t>
            </a:r>
            <a:r>
              <a:rPr lang="en-US" sz="2400" dirty="0">
                <a:latin typeface="Georgia" panose="02040502050405020303" pitchFamily="18" charset="0"/>
              </a:rPr>
              <a:t>A taxi driver account cannot be used as a customer account, and vice versa. This means that if a taxi driver wants to access the customer’s services, he will need to create a customer account. </a:t>
            </a:r>
            <a:endParaRPr lang="it-IT" sz="2400" dirty="0">
              <a:latin typeface="Georgia" panose="02040502050405020303" pitchFamily="18" charset="0"/>
            </a:endParaRPr>
          </a:p>
        </p:txBody>
      </p:sp>
    </p:spTree>
    <p:extLst>
      <p:ext uri="{BB962C8B-B14F-4D97-AF65-F5344CB8AC3E}">
        <p14:creationId xmlns:p14="http://schemas.microsoft.com/office/powerpoint/2010/main" val="150490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1227</Words>
  <Application>Microsoft Office PowerPoint</Application>
  <PresentationFormat>Presentazione su schermo (4:3)</PresentationFormat>
  <Paragraphs>61</Paragraphs>
  <Slides>15</Slides>
  <Notes>0</Notes>
  <HiddenSlides>0</HiddenSlides>
  <MMClips>0</MMClips>
  <ScaleCrop>false</ScaleCrop>
  <HeadingPairs>
    <vt:vector size="4" baseType="variant">
      <vt:variant>
        <vt:lpstr>Tema</vt:lpstr>
      </vt:variant>
      <vt:variant>
        <vt:i4>1</vt:i4>
      </vt:variant>
      <vt:variant>
        <vt:lpstr>Titoli diapositive</vt:lpstr>
      </vt:variant>
      <vt:variant>
        <vt:i4>15</vt:i4>
      </vt:variant>
    </vt:vector>
  </HeadingPairs>
  <TitlesOfParts>
    <vt:vector size="16" baseType="lpstr">
      <vt:lpstr>Tema di Office</vt:lpstr>
      <vt:lpstr>Presentazione standard di PowerPoint</vt:lpstr>
      <vt:lpstr>Definitions</vt:lpstr>
      <vt:lpstr>Definitions</vt:lpstr>
      <vt:lpstr>Definitions</vt:lpstr>
      <vt:lpstr>Presentazione standard di PowerPoint</vt:lpstr>
      <vt:lpstr>Definitions</vt:lpstr>
      <vt:lpstr>Definitions</vt:lpstr>
      <vt:lpstr>Presentazione standard di PowerPoint</vt:lpstr>
      <vt:lpstr>Domain Assumptions</vt:lpstr>
      <vt:lpstr>Domain Assumptions</vt:lpstr>
      <vt:lpstr>Domain Assumptions</vt:lpstr>
      <vt:lpstr>Domain Assumptions</vt:lpstr>
      <vt:lpstr>Overall Description</vt:lpstr>
      <vt:lpstr>Overall Description</vt:lpstr>
      <vt:lpstr>Overall Description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Romani</dc:creator>
  <cp:lastModifiedBy>Marco Romani</cp:lastModifiedBy>
  <cp:revision>11</cp:revision>
  <dcterms:created xsi:type="dcterms:W3CDTF">2015-11-07T14:46:11Z</dcterms:created>
  <dcterms:modified xsi:type="dcterms:W3CDTF">2015-11-07T17:31:02Z</dcterms:modified>
</cp:coreProperties>
</file>