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66" r:id="rId9"/>
    <p:sldId id="269" r:id="rId10"/>
    <p:sldId id="267" r:id="rId11"/>
    <p:sldId id="268" r:id="rId12"/>
    <p:sldId id="270" r:id="rId13"/>
    <p:sldId id="273" r:id="rId14"/>
    <p:sldId id="271" r:id="rId15"/>
    <p:sldId id="272" r:id="rId16"/>
    <p:sldId id="274" r:id="rId17"/>
    <p:sldId id="275" r:id="rId18"/>
    <p:sldId id="276" r:id="rId19"/>
    <p:sldId id="277" r:id="rId20"/>
    <p:sldId id="278" r:id="rId21"/>
    <p:sldId id="279" r:id="rId22"/>
    <p:sldId id="258" r:id="rId23"/>
    <p:sldId id="256" r:id="rId24"/>
    <p:sldId id="257" r:id="rId25"/>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2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CA51A76-FB94-4D77-AD27-C72DA743A03F}" type="datetimeFigureOut">
              <a:rPr lang="it-IT" smtClean="0"/>
              <a:t>07/12/2015</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07/12/2015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07/12/2015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07/12/2015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8CA51A76-FB94-4D77-AD27-C72DA743A03F}" type="datetimeFigureOut">
              <a:rPr lang="it-IT" smtClean="0"/>
              <a:t>07/12/2015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it-IT" smtClean="0"/>
              <a:t>Fare clic per modificare lo stile del titolo</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07/12/2015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8CA51A76-FB94-4D77-AD27-C72DA743A03F}" type="datetimeFigureOut">
              <a:rPr lang="it-IT" smtClean="0"/>
              <a:t>07/12/2015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Date Placeholder 2"/>
          <p:cNvSpPr>
            <a:spLocks noGrp="1"/>
          </p:cNvSpPr>
          <p:nvPr>
            <p:ph type="dt" sz="half" idx="10"/>
          </p:nvPr>
        </p:nvSpPr>
        <p:spPr/>
        <p:txBody>
          <a:bodyPr/>
          <a:lstStyle/>
          <a:p>
            <a:fld id="{8CA51A76-FB94-4D77-AD27-C72DA743A03F}" type="datetimeFigureOut">
              <a:rPr lang="it-IT" smtClean="0"/>
              <a:t>07/12/2015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51A76-FB94-4D77-AD27-C72DA743A03F}" type="datetimeFigureOut">
              <a:rPr lang="it-IT" smtClean="0"/>
              <a:t>07/12/2015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07/12/2015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8CA51A76-FB94-4D77-AD27-C72DA743A03F}" type="datetimeFigureOut">
              <a:rPr lang="it-IT" smtClean="0"/>
              <a:t>07/12/2015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4767263"/>
            <a:ext cx="609600" cy="273844"/>
          </a:xfrm>
        </p:spPr>
        <p:txBody>
          <a:bodyPr/>
          <a:lstStyle/>
          <a:p>
            <a:fld id="{49F8FF99-B303-42DB-AAA6-FFD8EDC58A8A}" type="slidenum">
              <a:rPr lang="it-IT" smtClean="0"/>
              <a:t>‹N›</a:t>
            </a:fld>
            <a:endParaRPr lang="it-IT"/>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A51A76-FB94-4D77-AD27-C72DA743A03F}" type="datetimeFigureOut">
              <a:rPr lang="it-IT" smtClean="0"/>
              <a:t>07/12/2015</a:t>
            </a:fld>
            <a:endParaRPr lang="it-IT"/>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F8FF99-B303-42DB-AAA6-FFD8EDC58A8A}" type="slidenum">
              <a:rPr lang="it-IT" smtClean="0"/>
              <a:t>‹N›</a:t>
            </a:fld>
            <a:endParaRPr lang="it-IT"/>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p:cNvSpPr>
          <p:nvPr/>
        </p:nvSpPr>
        <p:spPr>
          <a:xfrm>
            <a:off x="1982679" y="2643758"/>
            <a:ext cx="5451639" cy="2052228"/>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575" b="1" dirty="0"/>
              <a:t>Politecnico di Milano</a:t>
            </a:r>
            <a:endParaRPr lang="en-US" sz="1575" b="1" dirty="0"/>
          </a:p>
          <a:p>
            <a:r>
              <a:rPr lang="it-IT" sz="1575" b="1" dirty="0"/>
              <a:t>A.A. 2015-2016</a:t>
            </a:r>
            <a:endParaRPr lang="en-US" sz="1575" b="1" dirty="0"/>
          </a:p>
          <a:p>
            <a:r>
              <a:rPr lang="en-US" sz="1575" b="1" dirty="0"/>
              <a:t>Software Engineering 2 project: MyTaxiService</a:t>
            </a:r>
          </a:p>
          <a:p>
            <a:r>
              <a:rPr lang="en-US" sz="1575" b="1" dirty="0"/>
              <a:t>Design Document</a:t>
            </a:r>
          </a:p>
          <a:p>
            <a:r>
              <a:rPr lang="en-US" sz="1575" b="1" dirty="0"/>
              <a:t> </a:t>
            </a:r>
            <a:endParaRPr lang="en-US" sz="1575" dirty="0"/>
          </a:p>
          <a:p>
            <a:r>
              <a:rPr lang="it-IT" sz="1575" i="1" dirty="0"/>
              <a:t>Alessandro Pozzi (</a:t>
            </a:r>
            <a:r>
              <a:rPr lang="it-IT" sz="1575" i="1" dirty="0" err="1"/>
              <a:t>matr</a:t>
            </a:r>
            <a:r>
              <a:rPr lang="it-IT" sz="1575" i="1" dirty="0"/>
              <a:t>. 852358</a:t>
            </a:r>
            <a:r>
              <a:rPr lang="it-IT" sz="1575" i="1" dirty="0" smtClean="0"/>
              <a:t>) </a:t>
            </a:r>
          </a:p>
          <a:p>
            <a:r>
              <a:rPr lang="it-IT" sz="1575" i="1" dirty="0" smtClean="0"/>
              <a:t>Marco </a:t>
            </a:r>
            <a:r>
              <a:rPr lang="it-IT" sz="1575" i="1" dirty="0"/>
              <a:t>Romani (</a:t>
            </a:r>
            <a:r>
              <a:rPr lang="it-IT" sz="1575" i="1" dirty="0" err="1"/>
              <a:t>matr</a:t>
            </a:r>
            <a:r>
              <a:rPr lang="it-IT" sz="1575" i="1" dirty="0"/>
              <a:t>. 852361)</a:t>
            </a:r>
            <a:endParaRPr lang="en-US" sz="1575" i="1" dirty="0"/>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168972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b="1"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b="1"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
        <p:nvSpPr>
          <p:cNvPr id="6"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18284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it-IT" sz="1600" i="1" dirty="0" smtClean="0"/>
          </a:p>
          <a:p>
            <a:r>
              <a:rPr lang="it-IT" sz="1600" b="1"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b="1"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b="1"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b="1" i="1" dirty="0">
              <a:latin typeface="Cambria" panose="02040503050406030204" pitchFamily="18" charset="0"/>
            </a:endParaRPr>
          </a:p>
        </p:txBody>
      </p:sp>
      <p:sp>
        <p:nvSpPr>
          <p:cNvPr id="5"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39961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lstStyle/>
          <a:p>
            <a:pPr marL="0" indent="0">
              <a:buNone/>
            </a:pPr>
            <a:endParaRPr lang="it-IT" dirty="0"/>
          </a:p>
          <a:p>
            <a:pPr marL="0" indent="0">
              <a:buNone/>
            </a:pPr>
            <a:endParaRPr lang="it-IT" i="1" dirty="0" smtClean="0">
              <a:latin typeface="Cambria" panose="02040503050406030204" pitchFamily="18" charset="0"/>
            </a:endParaRPr>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649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207" t="15262" r="901" b="6053"/>
          <a:stretch/>
        </p:blipFill>
        <p:spPr>
          <a:xfrm>
            <a:off x="317989" y="1491630"/>
            <a:ext cx="8286459" cy="3312368"/>
          </a:xfrm>
        </p:spPr>
      </p:pic>
    </p:spTree>
    <p:extLst>
      <p:ext uri="{BB962C8B-B14F-4D97-AF65-F5344CB8AC3E}">
        <p14:creationId xmlns:p14="http://schemas.microsoft.com/office/powerpoint/2010/main" val="301711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b="1"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b="1"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8500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a:xfrm>
            <a:off x="457200" y="1707654"/>
            <a:ext cx="8229600" cy="3291840"/>
          </a:xfrm>
        </p:spPr>
        <p:txBody>
          <a:bodyPr>
            <a:normAutofit/>
          </a:bodyPr>
          <a:lstStyle/>
          <a:p>
            <a:r>
              <a:rPr lang="it-IT" sz="1600" b="1"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b="1"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b="1"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20639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Components’ </a:t>
            </a:r>
            <a:r>
              <a:rPr lang="it-IT" b="1" dirty="0" err="1" smtClean="0">
                <a:latin typeface="Cambria" panose="02040503050406030204" pitchFamily="18" charset="0"/>
              </a:rPr>
              <a:t>Interfaces</a:t>
            </a:r>
            <a:endParaRPr lang="it-IT" b="1" dirty="0">
              <a:latin typeface="Cambria" panose="02040503050406030204" pitchFamily="18" charset="0"/>
            </a:endParaRPr>
          </a:p>
        </p:txBody>
      </p:sp>
      <p:sp>
        <p:nvSpPr>
          <p:cNvPr id="4" name="Segnaposto contenuto 3"/>
          <p:cNvSpPr>
            <a:spLocks noGrp="1"/>
          </p:cNvSpPr>
          <p:nvPr>
            <p:ph idx="1"/>
          </p:nvPr>
        </p:nvSpPr>
        <p:spPr>
          <a:xfrm>
            <a:off x="395536" y="1361454"/>
            <a:ext cx="8229600" cy="3024336"/>
          </a:xfrm>
        </p:spPr>
        <p:txBody>
          <a:bodyPr>
            <a:normAutofit/>
          </a:bodyPr>
          <a:lstStyle/>
          <a:p>
            <a:pPr marL="0" indent="0" algn="ctr">
              <a:buNone/>
            </a:pPr>
            <a:endParaRPr lang="it-IT" dirty="0" smtClean="0"/>
          </a:p>
          <a:p>
            <a:pPr marL="0" indent="0" algn="ctr">
              <a:buNone/>
            </a:pPr>
            <a:endParaRPr lang="it-IT" i="1" dirty="0">
              <a:latin typeface="Cambria" panose="02040503050406030204" pitchFamily="18" charset="0"/>
            </a:endParaRPr>
          </a:p>
          <a:p>
            <a:pPr marL="0" indent="0" algn="ctr">
              <a:buNone/>
            </a:pPr>
            <a:r>
              <a:rPr lang="it-IT" i="1" dirty="0" err="1" smtClean="0">
                <a:latin typeface="Cambria" panose="02040503050406030204" pitchFamily="18" charset="0"/>
              </a:rPr>
              <a:t>Let’s</a:t>
            </a:r>
            <a:r>
              <a:rPr lang="it-IT" i="1" dirty="0" smtClean="0">
                <a:latin typeface="Cambria" panose="02040503050406030204" pitchFamily="18" charset="0"/>
              </a:rPr>
              <a:t> </a:t>
            </a:r>
            <a:r>
              <a:rPr lang="it-IT" i="1" dirty="0" err="1" smtClean="0">
                <a:latin typeface="Cambria" panose="02040503050406030204" pitchFamily="18" charset="0"/>
              </a:rPr>
              <a:t>have</a:t>
            </a:r>
            <a:r>
              <a:rPr lang="it-IT" i="1" dirty="0" smtClean="0">
                <a:latin typeface="Cambria" panose="02040503050406030204" pitchFamily="18" charset="0"/>
              </a:rPr>
              <a:t> a look </a:t>
            </a:r>
            <a:r>
              <a:rPr lang="it-IT" i="1" dirty="0" err="1" smtClean="0">
                <a:latin typeface="Cambria" panose="02040503050406030204" pitchFamily="18" charset="0"/>
              </a:rPr>
              <a:t>at</a:t>
            </a:r>
            <a:r>
              <a:rPr lang="it-IT" i="1" dirty="0" smtClean="0">
                <a:latin typeface="Cambria" panose="02040503050406030204" pitchFamily="18" charset="0"/>
              </a:rPr>
              <a:t> the </a:t>
            </a:r>
            <a:r>
              <a:rPr lang="it-IT" i="1" dirty="0" err="1" smtClean="0">
                <a:latin typeface="Cambria" panose="02040503050406030204" pitchFamily="18" charset="0"/>
              </a:rPr>
              <a:t>interactions</a:t>
            </a:r>
            <a:r>
              <a:rPr lang="it-IT" i="1" dirty="0" smtClean="0">
                <a:latin typeface="Cambria" panose="02040503050406030204" pitchFamily="18" charset="0"/>
              </a:rPr>
              <a:t> </a:t>
            </a:r>
            <a:r>
              <a:rPr lang="it-IT" i="1" dirty="0" err="1" smtClean="0">
                <a:latin typeface="Cambria" panose="02040503050406030204" pitchFamily="18" charset="0"/>
              </a:rPr>
              <a:t>between</a:t>
            </a:r>
            <a:r>
              <a:rPr lang="it-IT" i="1" dirty="0" smtClean="0">
                <a:latin typeface="Cambria" panose="02040503050406030204" pitchFamily="18" charset="0"/>
              </a:rPr>
              <a:t> the </a:t>
            </a:r>
            <a:r>
              <a:rPr lang="it-IT" i="1" dirty="0" err="1" smtClean="0">
                <a:latin typeface="Cambria" panose="02040503050406030204" pitchFamily="18" charset="0"/>
              </a:rPr>
              <a:t>most</a:t>
            </a:r>
            <a:r>
              <a:rPr lang="it-IT" i="1" dirty="0" smtClean="0">
                <a:latin typeface="Cambria" panose="02040503050406030204" pitchFamily="18" charset="0"/>
              </a:rPr>
              <a:t> </a:t>
            </a:r>
            <a:r>
              <a:rPr lang="it-IT" i="1" dirty="0" err="1" smtClean="0">
                <a:latin typeface="Cambria" panose="02040503050406030204" pitchFamily="18" charset="0"/>
              </a:rPr>
              <a:t>interesting</a:t>
            </a:r>
            <a:r>
              <a:rPr lang="it-IT" i="1" dirty="0" smtClean="0">
                <a:latin typeface="Cambria" panose="02040503050406030204" pitchFamily="18" charset="0"/>
              </a:rPr>
              <a:t> </a:t>
            </a:r>
            <a:r>
              <a:rPr lang="it-IT" i="1" dirty="0" err="1" smtClean="0">
                <a:latin typeface="Cambria" panose="02040503050406030204" pitchFamily="18" charset="0"/>
              </a:rPr>
              <a:t>components</a:t>
            </a:r>
            <a:r>
              <a:rPr lang="it-IT" i="1" dirty="0" smtClean="0">
                <a:latin typeface="Cambria" panose="02040503050406030204" pitchFamily="18" charset="0"/>
              </a:rPr>
              <a:t>:</a:t>
            </a:r>
          </a:p>
          <a:p>
            <a:pPr marL="0" indent="0" algn="ctr">
              <a:buNone/>
            </a:pPr>
            <a:endParaRPr lang="it-IT" i="1" dirty="0">
              <a:latin typeface="Cambria" panose="02040503050406030204" pitchFamily="18" charset="0"/>
            </a:endParaRPr>
          </a:p>
          <a:p>
            <a:pPr marL="0" indent="0" algn="ctr">
              <a:buNone/>
            </a:pPr>
            <a:r>
              <a:rPr lang="it-IT" i="1" dirty="0" err="1">
                <a:latin typeface="Cambria" panose="02040503050406030204" pitchFamily="18" charset="0"/>
              </a:rPr>
              <a:t>W</a:t>
            </a:r>
            <a:r>
              <a:rPr lang="it-IT" i="1" dirty="0" err="1" smtClean="0">
                <a:latin typeface="Cambria" panose="02040503050406030204" pitchFamily="18" charset="0"/>
              </a:rPr>
              <a:t>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offer</a:t>
            </a:r>
            <a:r>
              <a:rPr lang="it-IT" i="1" dirty="0" smtClean="0">
                <a:latin typeface="Cambria" panose="02040503050406030204" pitchFamily="18" charset="0"/>
              </a:rPr>
              <a:t> and </a:t>
            </a:r>
            <a:r>
              <a:rPr lang="it-IT" i="1" dirty="0" err="1" smtClean="0">
                <a:latin typeface="Cambria" panose="02040503050406030204" pitchFamily="18" charset="0"/>
              </a:rPr>
              <a:t>what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a:latin typeface="Cambria" panose="02040503050406030204" pitchFamily="18" charset="0"/>
              </a:rPr>
              <a:t>?</a:t>
            </a:r>
            <a:endParaRPr lang="it-IT" i="1" dirty="0" smtClean="0">
              <a:latin typeface="Cambria" panose="02040503050406030204" pitchFamily="18" charset="0"/>
            </a:endParaRPr>
          </a:p>
          <a:p>
            <a:pPr marL="0" indent="0" algn="ctr">
              <a:buNone/>
            </a:pPr>
            <a:endParaRPr lang="it-IT" i="1" dirty="0">
              <a:latin typeface="Cambria" panose="02040503050406030204" pitchFamily="18" charset="0"/>
            </a:endParaRPr>
          </a:p>
        </p:txBody>
      </p:sp>
    </p:spTree>
    <p:extLst>
      <p:ext uri="{BB962C8B-B14F-4D97-AF65-F5344CB8AC3E}">
        <p14:creationId xmlns:p14="http://schemas.microsoft.com/office/powerpoint/2010/main" val="13467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pPr algn="ctr"/>
            <a:r>
              <a:rPr lang="it-IT" b="1" dirty="0" smtClean="0">
                <a:latin typeface="Cambria" panose="02040503050406030204" pitchFamily="18" charset="0"/>
              </a:rPr>
              <a:t>Application Server</a:t>
            </a:r>
            <a:endParaRPr lang="it-IT" b="1" dirty="0">
              <a:latin typeface="Cambria" panose="02040503050406030204" pitchFamily="18" charset="0"/>
            </a:endParaRPr>
          </a:p>
        </p:txBody>
      </p:sp>
      <p:sp>
        <p:nvSpPr>
          <p:cNvPr id="8" name="Segnaposto testo 7"/>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10" name="Segnaposto testo 9"/>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9" name="Segnaposto contenuto 8"/>
          <p:cNvSpPr>
            <a:spLocks noGrp="1"/>
          </p:cNvSpPr>
          <p:nvPr>
            <p:ph sz="quarter" idx="2"/>
          </p:nvPr>
        </p:nvSpPr>
        <p:spPr/>
        <p:txBody>
          <a:bodyPr>
            <a:normAutofit fontScale="85000" lnSpcReduction="10000"/>
          </a:bodyPr>
          <a:lstStyle/>
          <a:p>
            <a:pPr marL="0" indent="0">
              <a:buNone/>
            </a:pPr>
            <a:endParaRPr lang="it-IT" dirty="0"/>
          </a:p>
          <a:p>
            <a:r>
              <a:rPr lang="en-US" sz="1600" dirty="0" smtClean="0">
                <a:latin typeface="Cambria" panose="02040503050406030204" pitchFamily="18" charset="0"/>
              </a:rPr>
              <a:t>Registration </a:t>
            </a:r>
            <a:r>
              <a:rPr lang="en-US" sz="1600" dirty="0">
                <a:latin typeface="Cambria" panose="02040503050406030204" pitchFamily="18" charset="0"/>
              </a:rPr>
              <a:t>of customers and login of registered </a:t>
            </a:r>
            <a:r>
              <a:rPr lang="en-US" sz="1600" dirty="0" smtClean="0">
                <a:latin typeface="Cambria" panose="02040503050406030204" pitchFamily="18" charset="0"/>
              </a:rPr>
              <a:t>users. </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concerning taxi rides, such as taxi requests, reservations and rides’ </a:t>
            </a:r>
            <a:r>
              <a:rPr lang="en-US" sz="1600" dirty="0" smtClean="0">
                <a:latin typeface="Cambria" panose="02040503050406030204" pitchFamily="18" charset="0"/>
              </a:rPr>
              <a:t>deletion.</a:t>
            </a:r>
            <a:endParaRPr lang="it-IT" sz="1600" dirty="0">
              <a:latin typeface="Cambria" panose="02040503050406030204" pitchFamily="18" charset="0"/>
            </a:endParaRPr>
          </a:p>
          <a:p>
            <a:r>
              <a:rPr lang="en-US" sz="1600" dirty="0" smtClean="0">
                <a:latin typeface="Cambria" panose="02040503050406030204" pitchFamily="18" charset="0"/>
              </a:rPr>
              <a:t>Access </a:t>
            </a:r>
            <a:r>
              <a:rPr lang="en-US" sz="1600" dirty="0">
                <a:latin typeface="Cambria" panose="02040503050406030204" pitchFamily="18" charset="0"/>
              </a:rPr>
              <a:t>to the rides’ history </a:t>
            </a:r>
            <a:r>
              <a:rPr lang="en-US" sz="1600" dirty="0" smtClean="0">
                <a:latin typeface="Cambria" panose="02040503050406030204" pitchFamily="18" charset="0"/>
              </a:rPr>
              <a:t>and past rides’ information.</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reserved to taxi drivers, such as </a:t>
            </a:r>
            <a:r>
              <a:rPr lang="en-US" sz="1600" dirty="0" smtClean="0">
                <a:latin typeface="Cambria" panose="02040503050406030204" pitchFamily="18" charset="0"/>
              </a:rPr>
              <a:t>availability </a:t>
            </a:r>
            <a:r>
              <a:rPr lang="en-US" sz="1600" dirty="0">
                <a:latin typeface="Cambria" panose="02040503050406030204" pitchFamily="18" charset="0"/>
              </a:rPr>
              <a:t>and </a:t>
            </a:r>
            <a:r>
              <a:rPr lang="en-US" sz="1600" dirty="0" smtClean="0">
                <a:latin typeface="Cambria" panose="02040503050406030204" pitchFamily="18" charset="0"/>
              </a:rPr>
              <a:t>acceptance/refusal </a:t>
            </a:r>
            <a:r>
              <a:rPr lang="en-US" sz="1600" dirty="0">
                <a:latin typeface="Cambria" panose="02040503050406030204" pitchFamily="18" charset="0"/>
              </a:rPr>
              <a:t>of a ride. </a:t>
            </a:r>
            <a:endParaRPr lang="it-IT" sz="1600" dirty="0">
              <a:latin typeface="Cambria" panose="02040503050406030204" pitchFamily="18" charset="0"/>
            </a:endParaRPr>
          </a:p>
          <a:p>
            <a:r>
              <a:rPr lang="it-IT" sz="1600" dirty="0" smtClean="0">
                <a:latin typeface="Cambria" panose="02040503050406030204" pitchFamily="18" charset="0"/>
              </a:rPr>
              <a:t>Operations </a:t>
            </a:r>
            <a:r>
              <a:rPr lang="it-IT" sz="1600" dirty="0" err="1">
                <a:latin typeface="Cambria" panose="02040503050406030204" pitchFamily="18" charset="0"/>
              </a:rPr>
              <a:t>reserved</a:t>
            </a:r>
            <a:r>
              <a:rPr lang="it-IT" sz="1600" dirty="0">
                <a:latin typeface="Cambria" panose="02040503050406030204" pitchFamily="18" charset="0"/>
              </a:rPr>
              <a:t> to </a:t>
            </a:r>
            <a:r>
              <a:rPr lang="it-IT" sz="1600" dirty="0" err="1" smtClean="0">
                <a:latin typeface="Cambria" panose="02040503050406030204" pitchFamily="18" charset="0"/>
              </a:rPr>
              <a:t>administrators</a:t>
            </a:r>
            <a:r>
              <a:rPr lang="it-IT" sz="1600" dirty="0" smtClean="0">
                <a:latin typeface="Cambria" panose="02040503050406030204" pitchFamily="18" charset="0"/>
              </a:rPr>
              <a:t>, </a:t>
            </a:r>
            <a:r>
              <a:rPr lang="it-IT" sz="1600" dirty="0" err="1" smtClean="0">
                <a:latin typeface="Cambria" panose="02040503050406030204" pitchFamily="18" charset="0"/>
              </a:rPr>
              <a:t>such</a:t>
            </a:r>
            <a:r>
              <a:rPr lang="it-IT" sz="1600" dirty="0" smtClean="0">
                <a:latin typeface="Cambria" panose="02040503050406030204" pitchFamily="18" charset="0"/>
              </a:rPr>
              <a:t> </a:t>
            </a:r>
            <a:r>
              <a:rPr lang="it-IT" sz="1600" dirty="0" err="1" smtClean="0">
                <a:latin typeface="Cambria" panose="02040503050406030204" pitchFamily="18" charset="0"/>
              </a:rPr>
              <a:t>as</a:t>
            </a:r>
            <a:r>
              <a:rPr lang="it-IT" sz="1600" dirty="0" smtClean="0">
                <a:latin typeface="Cambria" panose="02040503050406030204" pitchFamily="18" charset="0"/>
              </a:rPr>
              <a:t> create/delete accounts, </a:t>
            </a:r>
            <a:r>
              <a:rPr lang="it-IT" sz="1600" dirty="0" err="1" smtClean="0">
                <a:latin typeface="Cambria" panose="02040503050406030204" pitchFamily="18" charset="0"/>
              </a:rPr>
              <a:t>modify</a:t>
            </a:r>
            <a:r>
              <a:rPr lang="it-IT" sz="1600" dirty="0" smtClean="0">
                <a:latin typeface="Cambria" panose="02040503050406030204" pitchFamily="18" charset="0"/>
              </a:rPr>
              <a:t> </a:t>
            </a:r>
            <a:r>
              <a:rPr lang="it-IT" sz="1600" dirty="0" err="1" smtClean="0">
                <a:latin typeface="Cambria" panose="02040503050406030204" pitchFamily="18" charset="0"/>
              </a:rPr>
              <a:t>rides</a:t>
            </a:r>
            <a:r>
              <a:rPr lang="it-IT" sz="1600" dirty="0" smtClean="0">
                <a:latin typeface="Cambria" panose="02040503050406030204" pitchFamily="18" charset="0"/>
              </a:rPr>
              <a:t>/driver status.</a:t>
            </a:r>
            <a:endParaRPr lang="it-IT" sz="1600" dirty="0">
              <a:latin typeface="Cambria" panose="02040503050406030204" pitchFamily="18" charset="0"/>
            </a:endParaRPr>
          </a:p>
          <a:p>
            <a:endParaRPr lang="en-US" sz="1600" dirty="0"/>
          </a:p>
          <a:p>
            <a:endParaRPr lang="en-US" sz="1600" dirty="0">
              <a:latin typeface="Cambria" panose="02040503050406030204" pitchFamily="18" charset="0"/>
            </a:endParaRPr>
          </a:p>
          <a:p>
            <a:endParaRPr lang="en-US" sz="1600" dirty="0">
              <a:latin typeface="Cambria" panose="02040503050406030204" pitchFamily="18" charset="0"/>
            </a:endParaRPr>
          </a:p>
          <a:p>
            <a:endParaRPr lang="en-US" sz="1600" dirty="0">
              <a:latin typeface="Cambria" panose="02040503050406030204" pitchFamily="18" charset="0"/>
            </a:endParaRPr>
          </a:p>
          <a:p>
            <a:endParaRPr lang="it-IT" dirty="0">
              <a:latin typeface="Cambria" panose="02040503050406030204" pitchFamily="18" charset="0"/>
            </a:endParaRPr>
          </a:p>
        </p:txBody>
      </p:sp>
      <p:sp>
        <p:nvSpPr>
          <p:cNvPr id="11" name="Segnaposto contenuto 10"/>
          <p:cNvSpPr>
            <a:spLocks noGrp="1"/>
          </p:cNvSpPr>
          <p:nvPr>
            <p:ph sz="quarter" idx="4"/>
          </p:nvPr>
        </p:nvSpPr>
        <p:spPr/>
        <p:txBody>
          <a:bodyPr>
            <a:normAutofit/>
          </a:bodyPr>
          <a:lstStyle/>
          <a:p>
            <a:pPr marL="0" indent="0">
              <a:buNone/>
            </a:pPr>
            <a:endParaRPr lang="it-IT" dirty="0" smtClean="0"/>
          </a:p>
          <a:p>
            <a:r>
              <a:rPr lang="en-US" sz="1600" dirty="0">
                <a:latin typeface="Cambria" panose="02040503050406030204" pitchFamily="18" charset="0"/>
              </a:rPr>
              <a:t>Interfaces for the creation, deletion and management of taxi rides, and also for the associations between customers, drivers and rides. </a:t>
            </a:r>
          </a:p>
          <a:p>
            <a:endParaRPr lang="it-IT" dirty="0"/>
          </a:p>
          <a:p>
            <a:r>
              <a:rPr lang="en-US" sz="1600" dirty="0">
                <a:latin typeface="Cambria" panose="02040503050406030204" pitchFamily="18" charset="0"/>
              </a:rPr>
              <a:t>Interfaces for the creation and management of users, as well as for validation of accesses. </a:t>
            </a:r>
          </a:p>
          <a:p>
            <a:endParaRPr lang="it-IT" dirty="0"/>
          </a:p>
        </p:txBody>
      </p:sp>
    </p:spTree>
    <p:extLst>
      <p:ext uri="{BB962C8B-B14F-4D97-AF65-F5344CB8AC3E}">
        <p14:creationId xmlns:p14="http://schemas.microsoft.com/office/powerpoint/2010/main" val="41896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1000"/>
                                        <p:tgtEl>
                                          <p:spTgt spid="10">
                                            <p:txEl>
                                              <p:pRg st="0" end="0"/>
                                            </p:txEl>
                                          </p:spTgt>
                                        </p:tgtEl>
                                      </p:cBhvr>
                                    </p:animEffect>
                                    <p:anim calcmode="lin" valueType="num">
                                      <p:cBhvr>
                                        <p:cTn id="4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fade">
                                      <p:cBhvr>
                                        <p:cTn id="46" dur="500"/>
                                        <p:tgtEl>
                                          <p:spTgt spid="1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9" grpId="0" build="p"/>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Rides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latin typeface="Cambria" panose="02040503050406030204" pitchFamily="18" charset="0"/>
            </a:endParaRPr>
          </a:p>
          <a:p>
            <a:r>
              <a:rPr lang="en-US" sz="1600" dirty="0" smtClean="0">
                <a:latin typeface="Cambria" panose="02040503050406030204" pitchFamily="18" charset="0"/>
              </a:rPr>
              <a:t>Creation </a:t>
            </a:r>
            <a:r>
              <a:rPr lang="en-US" sz="1600" dirty="0">
                <a:latin typeface="Cambria" panose="02040503050406030204" pitchFamily="18" charset="0"/>
              </a:rPr>
              <a:t>of requests and reservations and the deletion of rides. </a:t>
            </a:r>
            <a:endParaRPr lang="en-US" sz="1600" dirty="0" smtClean="0">
              <a:latin typeface="Cambria" panose="02040503050406030204" pitchFamily="18" charset="0"/>
            </a:endParaRPr>
          </a:p>
          <a:p>
            <a:endParaRPr lang="en-US" sz="1600" dirty="0" smtClean="0">
              <a:latin typeface="Cambria" panose="02040503050406030204" pitchFamily="18" charset="0"/>
            </a:endParaRPr>
          </a:p>
          <a:p>
            <a:r>
              <a:rPr lang="en-US" sz="1600" dirty="0" smtClean="0">
                <a:latin typeface="Cambria" panose="02040503050406030204" pitchFamily="18" charset="0"/>
              </a:rPr>
              <a:t>Termination of rides.</a:t>
            </a:r>
          </a:p>
          <a:p>
            <a:endParaRPr lang="it-IT" sz="1600" dirty="0">
              <a:latin typeface="Cambria" panose="02040503050406030204" pitchFamily="18" charset="0"/>
            </a:endParaRPr>
          </a:p>
          <a:p>
            <a:r>
              <a:rPr lang="en-US" sz="1600" dirty="0" smtClean="0">
                <a:latin typeface="Cambria" panose="02040503050406030204" pitchFamily="18" charset="0"/>
              </a:rPr>
              <a:t>Subscription </a:t>
            </a:r>
            <a:r>
              <a:rPr lang="en-US" sz="1600" dirty="0">
                <a:latin typeface="Cambria" panose="02040503050406030204" pitchFamily="18" charset="0"/>
              </a:rPr>
              <a:t>of customers and drivers to rides. </a:t>
            </a:r>
            <a:endParaRPr lang="en-US" sz="1600" dirty="0" smtClean="0">
              <a:latin typeface="Cambria" panose="02040503050406030204" pitchFamily="18" charset="0"/>
            </a:endParaRPr>
          </a:p>
          <a:p>
            <a:endParaRPr lang="it-IT" sz="1600" dirty="0">
              <a:latin typeface="Cambria" panose="02040503050406030204" pitchFamily="18" charset="0"/>
            </a:endParaRPr>
          </a:p>
          <a:p>
            <a:r>
              <a:rPr lang="en-US" sz="1600" dirty="0" smtClean="0">
                <a:latin typeface="Cambria" panose="02040503050406030204" pitchFamily="18" charset="0"/>
              </a:rPr>
              <a:t>Retrieval </a:t>
            </a:r>
            <a:r>
              <a:rPr lang="en-US" sz="1600" dirty="0">
                <a:latin typeface="Cambria" panose="02040503050406030204" pitchFamily="18" charset="0"/>
              </a:rPr>
              <a:t>of the rides history of a customer and info about specific rides. </a:t>
            </a:r>
          </a:p>
          <a:p>
            <a:endParaRPr lang="en-US" sz="1600" dirty="0"/>
          </a:p>
          <a:p>
            <a:endParaRPr lang="en-US" sz="1600" dirty="0" smtClean="0">
              <a:latin typeface="Cambria" panose="02040503050406030204" pitchFamily="18" charset="0"/>
            </a:endParaRPr>
          </a:p>
          <a:p>
            <a:endParaRPr lang="it-IT" dirty="0"/>
          </a:p>
        </p:txBody>
      </p:sp>
      <p:sp>
        <p:nvSpPr>
          <p:cNvPr id="6" name="Segnaposto contenuto 5"/>
          <p:cNvSpPr>
            <a:spLocks noGrp="1"/>
          </p:cNvSpPr>
          <p:nvPr>
            <p:ph sz="quarter" idx="4"/>
          </p:nvPr>
        </p:nvSpPr>
        <p:spPr/>
        <p:txBody>
          <a:bodyPr>
            <a:normAutofit lnSpcReduction="10000"/>
          </a:bodyPr>
          <a:lstStyle/>
          <a:p>
            <a:endParaRPr lang="it-IT" dirty="0"/>
          </a:p>
          <a:p>
            <a:r>
              <a:rPr lang="it-IT" sz="1600" dirty="0" err="1" smtClean="0">
                <a:latin typeface="Cambria" panose="02040503050406030204" pitchFamily="18" charset="0"/>
              </a:rPr>
              <a:t>Interfaces</a:t>
            </a:r>
            <a:r>
              <a:rPr lang="it-IT" sz="1600" dirty="0" smtClean="0">
                <a:latin typeface="Cambria" panose="02040503050406030204" pitchFamily="18" charset="0"/>
              </a:rPr>
              <a:t> </a:t>
            </a:r>
            <a:r>
              <a:rPr lang="it-IT" sz="1600" dirty="0">
                <a:latin typeface="Cambria" panose="02040503050406030204" pitchFamily="18" charset="0"/>
              </a:rPr>
              <a:t>for taxi </a:t>
            </a:r>
            <a:r>
              <a:rPr lang="it-IT" sz="1600" dirty="0" err="1">
                <a:latin typeface="Cambria" panose="02040503050406030204" pitchFamily="18" charset="0"/>
              </a:rPr>
              <a:t>queue</a:t>
            </a:r>
            <a:r>
              <a:rPr lang="it-IT" sz="1600" dirty="0">
                <a:latin typeface="Cambria" panose="02040503050406030204" pitchFamily="18" charset="0"/>
              </a:rPr>
              <a:t> management. </a:t>
            </a:r>
            <a:endParaRPr lang="it-IT" sz="1600" dirty="0" smtClean="0">
              <a:latin typeface="Cambria" panose="02040503050406030204" pitchFamily="18" charset="0"/>
            </a:endParaRPr>
          </a:p>
          <a:p>
            <a:endParaRPr lang="it-IT" sz="1600" dirty="0">
              <a:latin typeface="Cambria" panose="02040503050406030204" pitchFamily="18" charset="0"/>
            </a:endParaRPr>
          </a:p>
          <a:p>
            <a:r>
              <a:rPr lang="en-US" sz="1600" dirty="0">
                <a:latin typeface="Cambria" panose="02040503050406030204" pitchFamily="18" charset="0"/>
              </a:rPr>
              <a:t>Interfaces for the management of </a:t>
            </a:r>
            <a:r>
              <a:rPr lang="en-US" sz="1600" dirty="0" smtClean="0">
                <a:latin typeface="Cambria" panose="02040503050406030204" pitchFamily="18" charset="0"/>
              </a:rPr>
              <a:t>users. </a:t>
            </a: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communications of messages/notifications. </a:t>
            </a:r>
            <a:endParaRPr lang="en-US" sz="1600" dirty="0" smtClean="0">
              <a:latin typeface="Cambria" panose="02040503050406030204" pitchFamily="18" charset="0"/>
            </a:endParaRP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access to MTS database. </a:t>
            </a:r>
          </a:p>
          <a:p>
            <a:endParaRPr lang="it-IT" dirty="0"/>
          </a:p>
          <a:p>
            <a:endParaRPr lang="it-IT" dirty="0"/>
          </a:p>
        </p:txBody>
      </p:sp>
    </p:spTree>
    <p:extLst>
      <p:ext uri="{BB962C8B-B14F-4D97-AF65-F5344CB8AC3E}">
        <p14:creationId xmlns:p14="http://schemas.microsoft.com/office/powerpoint/2010/main" val="8447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Users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fontScale="92500"/>
          </a:bodyPr>
          <a:lstStyle/>
          <a:p>
            <a:endParaRPr lang="it-IT" dirty="0"/>
          </a:p>
          <a:p>
            <a:r>
              <a:rPr lang="en-US" sz="1800" dirty="0">
                <a:latin typeface="Cambria" panose="02040503050406030204" pitchFamily="18" charset="0"/>
              </a:rPr>
              <a:t>C</a:t>
            </a:r>
            <a:r>
              <a:rPr lang="en-US" sz="1800" dirty="0" smtClean="0">
                <a:latin typeface="Cambria" panose="02040503050406030204" pitchFamily="18" charset="0"/>
              </a:rPr>
              <a:t>reation </a:t>
            </a:r>
            <a:r>
              <a:rPr lang="en-US" sz="1800" dirty="0">
                <a:latin typeface="Cambria" panose="02040503050406030204" pitchFamily="18" charset="0"/>
              </a:rPr>
              <a:t>and deletion 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R</a:t>
            </a:r>
            <a:r>
              <a:rPr lang="en-US" sz="1800" dirty="0" smtClean="0">
                <a:latin typeface="Cambria" panose="02040503050406030204" pitchFamily="18" charset="0"/>
              </a:rPr>
              <a:t>etrieval </a:t>
            </a:r>
            <a:r>
              <a:rPr lang="en-US" sz="1800" dirty="0">
                <a:latin typeface="Cambria" panose="02040503050406030204" pitchFamily="18" charset="0"/>
              </a:rPr>
              <a:t>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V</a:t>
            </a:r>
            <a:r>
              <a:rPr lang="en-US" sz="1800" dirty="0" smtClean="0">
                <a:latin typeface="Cambria" panose="02040503050406030204" pitchFamily="18" charset="0"/>
              </a:rPr>
              <a:t>alidation </a:t>
            </a:r>
            <a:r>
              <a:rPr lang="en-US" sz="1800" dirty="0">
                <a:latin typeface="Cambria" panose="02040503050406030204" pitchFamily="18" charset="0"/>
              </a:rPr>
              <a:t>check in case of login and registration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A</a:t>
            </a:r>
            <a:r>
              <a:rPr lang="en-US" sz="1800" dirty="0" smtClean="0">
                <a:latin typeface="Cambria" panose="02040503050406030204" pitchFamily="18" charset="0"/>
              </a:rPr>
              <a:t>vailability </a:t>
            </a:r>
            <a:r>
              <a:rPr lang="en-US" sz="1800" dirty="0">
                <a:latin typeface="Cambria" panose="02040503050406030204" pitchFamily="18" charset="0"/>
              </a:rPr>
              <a:t>setting in case of drivers. </a:t>
            </a:r>
          </a:p>
          <a:p>
            <a:endParaRPr lang="it-IT" dirty="0"/>
          </a:p>
        </p:txBody>
      </p:sp>
      <p:sp>
        <p:nvSpPr>
          <p:cNvPr id="6" name="Segnaposto contenuto 5"/>
          <p:cNvSpPr>
            <a:spLocks noGrp="1"/>
          </p:cNvSpPr>
          <p:nvPr>
            <p:ph sz="quarter" idx="4"/>
          </p:nvPr>
        </p:nvSpPr>
        <p:spPr/>
        <p:txBody>
          <a:bodyPr/>
          <a:lstStyle/>
          <a:p>
            <a:endParaRPr lang="it-IT" dirty="0"/>
          </a:p>
          <a:p>
            <a:endParaRPr lang="en-US" sz="1800" dirty="0" smtClean="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communications of messages/notifications. </a:t>
            </a:r>
            <a:endParaRPr lang="en-US" sz="1800" dirty="0" smtClean="0">
              <a:latin typeface="Cambria" panose="02040503050406030204" pitchFamily="18" charset="0"/>
            </a:endParaRPr>
          </a:p>
          <a:p>
            <a:endParaRPr lang="en-US" sz="1800" dirty="0">
              <a:latin typeface="Cambria" panose="02040503050406030204" pitchFamily="18" charset="0"/>
            </a:endParaRPr>
          </a:p>
          <a:p>
            <a:endParaRPr lang="en-US" sz="1800" dirty="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access to MTS database. </a:t>
            </a:r>
          </a:p>
          <a:p>
            <a:endParaRPr lang="it-IT" dirty="0"/>
          </a:p>
        </p:txBody>
      </p:sp>
    </p:spTree>
    <p:extLst>
      <p:ext uri="{BB962C8B-B14F-4D97-AF65-F5344CB8AC3E}">
        <p14:creationId xmlns:p14="http://schemas.microsoft.com/office/powerpoint/2010/main" val="29429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b="1" dirty="0" smtClean="0">
                <a:latin typeface="Cambria" panose="02040503050406030204" pitchFamily="18" charset="0"/>
              </a:rPr>
              <a:t>Problem overview</a:t>
            </a:r>
            <a:endParaRPr lang="en-US" sz="4500" b="1" dirty="0">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over the internet with a single system</a:t>
            </a:r>
          </a:p>
        </p:txBody>
      </p:sp>
      <p:sp>
        <p:nvSpPr>
          <p:cNvPr id="7" name="CasellaDiTesto 6"/>
          <p:cNvSpPr txBox="1"/>
          <p:nvPr/>
        </p:nvSpPr>
        <p:spPr>
          <a:xfrm>
            <a:off x="628649" y="3717664"/>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multiple users </a:t>
            </a:r>
            <a:r>
              <a:rPr lang="en-US" sz="1300" dirty="0" smtClean="0"/>
              <a:t>when some events occur</a:t>
            </a:r>
            <a:endParaRPr lang="en-US" sz="1300" dirty="0"/>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a:t>
            </a:r>
            <a:r>
              <a:rPr lang="en-US" sz="1300" dirty="0" smtClean="0"/>
              <a:t>accepts </a:t>
            </a:r>
            <a:r>
              <a:rPr lang="en-US" sz="1300" dirty="0"/>
              <a:t>user’s requests 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2983337"/>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a:t>
            </a:r>
            <a:r>
              <a:rPr lang="en-US" sz="1650" dirty="0" smtClean="0">
                <a:latin typeface="Cambria" panose="02040503050406030204" pitchFamily="18" charset="0"/>
              </a:rPr>
              <a:t>architecture with </a:t>
            </a:r>
            <a:r>
              <a:rPr lang="en-US" sz="1650" dirty="0">
                <a:latin typeface="Cambria" panose="02040503050406030204" pitchFamily="18" charset="0"/>
              </a:rPr>
              <a:t>Publisher-Subscribe</a:t>
            </a:r>
          </a:p>
        </p:txBody>
      </p:sp>
    </p:spTree>
    <p:extLst>
      <p:ext uri="{BB962C8B-B14F-4D97-AF65-F5344CB8AC3E}">
        <p14:creationId xmlns:p14="http://schemas.microsoft.com/office/powerpoint/2010/main" val="385686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Queue Manager</a:t>
            </a:r>
            <a:endParaRPr lang="it-IT" b="1" dirty="0"/>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2000" dirty="0">
                <a:latin typeface="Cambria" panose="02040503050406030204" pitchFamily="18" charset="0"/>
              </a:rPr>
              <a:t>T</a:t>
            </a:r>
            <a:r>
              <a:rPr lang="en-US" sz="2000" dirty="0" smtClean="0">
                <a:latin typeface="Cambria" panose="02040503050406030204" pitchFamily="18" charset="0"/>
              </a:rPr>
              <a:t>axi </a:t>
            </a:r>
            <a:r>
              <a:rPr lang="en-US" sz="2000" dirty="0">
                <a:latin typeface="Cambria" panose="02040503050406030204" pitchFamily="18" charset="0"/>
              </a:rPr>
              <a:t>retrieval and taxi removal from taxi queues. </a:t>
            </a:r>
          </a:p>
          <a:p>
            <a:endParaRPr lang="it-IT" sz="2000" dirty="0">
              <a:latin typeface="Cambria" panose="02040503050406030204" pitchFamily="18" charset="0"/>
            </a:endParaRPr>
          </a:p>
          <a:p>
            <a:endParaRPr lang="it-IT" sz="2000" dirty="0">
              <a:latin typeface="Cambria" panose="02040503050406030204" pitchFamily="18" charset="0"/>
            </a:endParaRPr>
          </a:p>
          <a:p>
            <a:r>
              <a:rPr lang="en-US" sz="2000" dirty="0" smtClean="0">
                <a:latin typeface="Cambria" panose="02040503050406030204" pitchFamily="18" charset="0"/>
              </a:rPr>
              <a:t>Interfaces </a:t>
            </a:r>
            <a:r>
              <a:rPr lang="en-US" sz="2000" dirty="0">
                <a:latin typeface="Cambria" panose="02040503050406030204" pitchFamily="18" charset="0"/>
              </a:rPr>
              <a:t>for moving a taxi at the bottom of a queue and in general for updating taxis’ position. </a:t>
            </a:r>
          </a:p>
          <a:p>
            <a:endParaRPr lang="it-IT" dirty="0"/>
          </a:p>
        </p:txBody>
      </p:sp>
      <p:sp>
        <p:nvSpPr>
          <p:cNvPr id="6" name="Segnaposto contenuto 5"/>
          <p:cNvSpPr>
            <a:spLocks noGrp="1"/>
          </p:cNvSpPr>
          <p:nvPr>
            <p:ph sz="quarter" idx="4"/>
          </p:nvPr>
        </p:nvSpPr>
        <p:spPr/>
        <p:txBody>
          <a:bodyPr/>
          <a:lstStyle/>
          <a:p>
            <a:endParaRPr lang="it-IT" dirty="0"/>
          </a:p>
          <a:p>
            <a:endParaRPr lang="it-IT" dirty="0"/>
          </a:p>
          <a:p>
            <a:endParaRPr lang="it-IT" dirty="0" smtClean="0"/>
          </a:p>
          <a:p>
            <a:r>
              <a:rPr lang="it-IT" dirty="0" smtClean="0"/>
              <a:t>Taxis</a:t>
            </a:r>
            <a:r>
              <a:rPr lang="it-IT" dirty="0"/>
              <a:t>’ GPS </a:t>
            </a:r>
            <a:r>
              <a:rPr lang="it-IT" dirty="0" err="1"/>
              <a:t>coordinates</a:t>
            </a:r>
            <a:r>
              <a:rPr lang="it-IT" dirty="0"/>
              <a:t>’ </a:t>
            </a:r>
            <a:r>
              <a:rPr lang="it-IT" dirty="0" err="1"/>
              <a:t>retrieval</a:t>
            </a:r>
            <a:r>
              <a:rPr lang="it-IT" dirty="0"/>
              <a:t>. </a:t>
            </a:r>
          </a:p>
          <a:p>
            <a:endParaRPr lang="it-IT" dirty="0"/>
          </a:p>
        </p:txBody>
      </p:sp>
    </p:spTree>
    <p:extLst>
      <p:ext uri="{BB962C8B-B14F-4D97-AF65-F5344CB8AC3E}">
        <p14:creationId xmlns:p14="http://schemas.microsoft.com/office/powerpoint/2010/main" val="31953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Message Broker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lstStyle/>
          <a:p>
            <a:endParaRPr lang="it-IT" dirty="0" smtClean="0"/>
          </a:p>
          <a:p>
            <a:endParaRPr lang="it-IT" sz="2000" dirty="0" smtClean="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topic</a:t>
            </a:r>
            <a:r>
              <a:rPr lang="it-IT" sz="2000" dirty="0" smtClean="0">
                <a:latin typeface="Cambria" panose="02040503050406030204" pitchFamily="18" charset="0"/>
              </a:rPr>
              <a:t>.</a:t>
            </a:r>
          </a:p>
          <a:p>
            <a:endParaRPr lang="it-IT" sz="2000" dirty="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user</a:t>
            </a:r>
            <a:r>
              <a:rPr lang="it-IT" sz="2000" dirty="0" smtClean="0">
                <a:latin typeface="Cambria" panose="02040503050406030204" pitchFamily="18" charset="0"/>
              </a:rPr>
              <a:t>.</a:t>
            </a:r>
            <a:endParaRPr lang="it-IT" sz="2000" dirty="0">
              <a:latin typeface="Cambria" panose="02040503050406030204" pitchFamily="18" charset="0"/>
            </a:endParaRPr>
          </a:p>
        </p:txBody>
      </p:sp>
      <p:sp>
        <p:nvSpPr>
          <p:cNvPr id="6" name="Segnaposto contenuto 5"/>
          <p:cNvSpPr>
            <a:spLocks noGrp="1"/>
          </p:cNvSpPr>
          <p:nvPr>
            <p:ph sz="quarter" idx="4"/>
          </p:nvPr>
        </p:nvSpPr>
        <p:spPr/>
        <p:txBody>
          <a:bodyPr/>
          <a:lstStyle/>
          <a:p>
            <a:endParaRPr lang="it-IT" dirty="0" smtClean="0"/>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‘’web </a:t>
            </a:r>
            <a:r>
              <a:rPr lang="it-IT" sz="2000" dirty="0" err="1" smtClean="0">
                <a:latin typeface="Cambria" panose="02040503050406030204" pitchFamily="18" charset="0"/>
              </a:rPr>
              <a:t>messages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directly</a:t>
            </a:r>
            <a:r>
              <a:rPr lang="it-IT" sz="2000" dirty="0" smtClean="0">
                <a:latin typeface="Cambria" panose="02040503050406030204" pitchFamily="18" charset="0"/>
              </a:rPr>
              <a:t> to client </a:t>
            </a:r>
            <a:r>
              <a:rPr lang="it-IT" sz="2000" dirty="0" err="1" smtClean="0">
                <a:latin typeface="Cambria" panose="02040503050406030204" pitchFamily="18" charset="0"/>
              </a:rPr>
              <a:t>applications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emails</a:t>
            </a:r>
            <a:r>
              <a:rPr lang="it-IT" sz="2000" dirty="0" smtClean="0">
                <a:latin typeface="Cambria" panose="02040503050406030204" pitchFamily="18" charset="0"/>
              </a:rPr>
              <a:t>.</a:t>
            </a:r>
            <a:endParaRPr lang="it-IT" sz="2000" dirty="0">
              <a:latin typeface="Cambria" panose="02040503050406030204" pitchFamily="18" charset="0"/>
            </a:endParaRPr>
          </a:p>
        </p:txBody>
      </p:sp>
    </p:spTree>
    <p:extLst>
      <p:ext uri="{BB962C8B-B14F-4D97-AF65-F5344CB8AC3E}">
        <p14:creationId xmlns:p14="http://schemas.microsoft.com/office/powerpoint/2010/main" val="24621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066"/>
            <a:ext cx="8229600" cy="74754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sp>
        <p:nvSpPr>
          <p:cNvPr id="3" name="Segnaposto contenuto 2"/>
          <p:cNvSpPr>
            <a:spLocks noGrp="1"/>
          </p:cNvSpPr>
          <p:nvPr>
            <p:ph idx="1"/>
          </p:nvPr>
        </p:nvSpPr>
        <p:spPr>
          <a:xfrm>
            <a:off x="457200" y="1635646"/>
            <a:ext cx="8229600" cy="2952328"/>
          </a:xfrm>
        </p:spPr>
        <p:txBody>
          <a:bodyPr>
            <a:normAutofit/>
          </a:bodyPr>
          <a:lstStyle/>
          <a:p>
            <a:pPr marL="0" indent="0">
              <a:buNone/>
            </a:pPr>
            <a:r>
              <a:rPr lang="it-IT" sz="2400" dirty="0" err="1" smtClean="0">
                <a:latin typeface="Cambria" panose="02040503050406030204" pitchFamily="18" charset="0"/>
              </a:rPr>
              <a:t>Now</a:t>
            </a:r>
            <a:r>
              <a:rPr lang="it-IT" sz="2400" dirty="0" smtClean="0">
                <a:latin typeface="Cambria" panose="02040503050406030204" pitchFamily="18" charset="0"/>
              </a:rPr>
              <a:t> </a:t>
            </a:r>
            <a:r>
              <a:rPr lang="it-IT" sz="2400" dirty="0" err="1" smtClean="0">
                <a:latin typeface="Cambria" panose="02040503050406030204" pitchFamily="18" charset="0"/>
              </a:rPr>
              <a:t>let’s</a:t>
            </a:r>
            <a:r>
              <a:rPr lang="it-IT" sz="2400" dirty="0" smtClean="0">
                <a:latin typeface="Cambria" panose="02040503050406030204" pitchFamily="18" charset="0"/>
              </a:rPr>
              <a:t> </a:t>
            </a:r>
            <a:r>
              <a:rPr lang="it-IT" sz="2400" dirty="0" err="1" smtClean="0">
                <a:latin typeface="Cambria" panose="02040503050406030204" pitchFamily="18" charset="0"/>
              </a:rPr>
              <a:t>have</a:t>
            </a:r>
            <a:r>
              <a:rPr lang="it-IT" sz="2400" dirty="0" smtClean="0">
                <a:latin typeface="Cambria" panose="02040503050406030204" pitchFamily="18" charset="0"/>
              </a:rPr>
              <a:t> a look to an </a:t>
            </a:r>
            <a:r>
              <a:rPr lang="it-IT" sz="2400" dirty="0" err="1" smtClean="0">
                <a:latin typeface="Cambria" panose="02040503050406030204" pitchFamily="18" charset="0"/>
              </a:rPr>
              <a:t>example</a:t>
            </a:r>
            <a:r>
              <a:rPr lang="it-IT" sz="2400" dirty="0" smtClean="0">
                <a:latin typeface="Cambria" panose="02040503050406030204" pitchFamily="18" charset="0"/>
              </a:rPr>
              <a:t> of </a:t>
            </a:r>
            <a:r>
              <a:rPr lang="it-IT" sz="2400" dirty="0" err="1" smtClean="0">
                <a:latin typeface="Cambria" panose="02040503050406030204" pitchFamily="18" charset="0"/>
              </a:rPr>
              <a:t>runtime</a:t>
            </a:r>
            <a:r>
              <a:rPr lang="it-IT" sz="2400" dirty="0" smtClean="0">
                <a:latin typeface="Cambria" panose="02040503050406030204" pitchFamily="18" charset="0"/>
              </a:rPr>
              <a:t> </a:t>
            </a:r>
            <a:r>
              <a:rPr lang="it-IT" sz="2400" dirty="0" err="1" smtClean="0">
                <a:latin typeface="Cambria" panose="02040503050406030204" pitchFamily="18" charset="0"/>
              </a:rPr>
              <a:t>behaviour</a:t>
            </a:r>
            <a:r>
              <a:rPr lang="it-IT" sz="2400" dirty="0" smtClean="0">
                <a:latin typeface="Cambria" panose="02040503050406030204" pitchFamily="18" charset="0"/>
              </a:rPr>
              <a:t> of the </a:t>
            </a:r>
            <a:r>
              <a:rPr lang="it-IT" sz="2400" dirty="0" err="1" smtClean="0">
                <a:latin typeface="Cambria" panose="02040503050406030204" pitchFamily="18" charset="0"/>
              </a:rPr>
              <a:t>system</a:t>
            </a:r>
            <a:r>
              <a:rPr lang="it-IT" sz="2400" dirty="0" smtClean="0">
                <a:latin typeface="Cambria" panose="02040503050406030204" pitchFamily="18" charset="0"/>
              </a:rPr>
              <a:t>.</a:t>
            </a:r>
          </a:p>
          <a:p>
            <a:pPr marL="0" indent="0">
              <a:buNone/>
            </a:pPr>
            <a:endParaRPr lang="it-IT" sz="2400" dirty="0" smtClean="0">
              <a:latin typeface="Cambria" panose="02040503050406030204" pitchFamily="18" charset="0"/>
            </a:endParaRPr>
          </a:p>
          <a:p>
            <a:pPr marL="0" indent="0">
              <a:buNone/>
            </a:pPr>
            <a:r>
              <a:rPr lang="it-IT" sz="2400" dirty="0" smtClean="0">
                <a:latin typeface="Cambria" panose="02040503050406030204" pitchFamily="18" charset="0"/>
              </a:rPr>
              <a:t>The </a:t>
            </a:r>
            <a:r>
              <a:rPr lang="it-IT" sz="2400" dirty="0" err="1" smtClean="0">
                <a:latin typeface="Cambria" panose="02040503050406030204" pitchFamily="18" charset="0"/>
              </a:rPr>
              <a:t>context</a:t>
            </a:r>
            <a:r>
              <a:rPr lang="it-IT" sz="2400" dirty="0" smtClean="0">
                <a:latin typeface="Cambria" panose="02040503050406030204" pitchFamily="18" charset="0"/>
              </a:rPr>
              <a:t> </a:t>
            </a:r>
            <a:r>
              <a:rPr lang="it-IT" sz="2400" dirty="0" err="1" smtClean="0">
                <a:latin typeface="Cambria" panose="02040503050406030204" pitchFamily="18" charset="0"/>
              </a:rPr>
              <a:t>chosen</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b="1" dirty="0" err="1" smtClean="0">
                <a:latin typeface="Cambria" panose="02040503050406030204" pitchFamily="18" charset="0"/>
              </a:rPr>
              <a:t>successfull</a:t>
            </a:r>
            <a:r>
              <a:rPr lang="it-IT" sz="2400" dirty="0" smtClean="0">
                <a:latin typeface="Cambria" panose="02040503050406030204" pitchFamily="18" charset="0"/>
              </a:rPr>
              <a:t> </a:t>
            </a:r>
            <a:r>
              <a:rPr lang="it-IT" sz="2400" b="1" dirty="0" smtClean="0">
                <a:latin typeface="Cambria" panose="02040503050406030204" pitchFamily="18" charset="0"/>
              </a:rPr>
              <a:t>taxi</a:t>
            </a:r>
            <a:r>
              <a:rPr lang="it-IT" sz="2400" dirty="0" smtClean="0">
                <a:latin typeface="Cambria" panose="02040503050406030204" pitchFamily="18" charset="0"/>
              </a:rPr>
              <a:t> </a:t>
            </a:r>
            <a:r>
              <a:rPr lang="it-IT" sz="2400" b="1" dirty="0" err="1" smtClean="0">
                <a:latin typeface="Cambria" panose="02040503050406030204" pitchFamily="18" charset="0"/>
              </a:rPr>
              <a:t>reservation</a:t>
            </a:r>
            <a:r>
              <a:rPr lang="it-IT" sz="2400" dirty="0" smtClean="0">
                <a:latin typeface="Cambria" panose="02040503050406030204" pitchFamily="18" charset="0"/>
              </a:rPr>
              <a:t>, </a:t>
            </a:r>
            <a:r>
              <a:rPr lang="it-IT" sz="2400" dirty="0" err="1" smtClean="0">
                <a:latin typeface="Cambria" panose="02040503050406030204" pitchFamily="18" charset="0"/>
              </a:rPr>
              <a:t>which</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dirty="0" err="1" smtClean="0">
                <a:latin typeface="Cambria" panose="02040503050406030204" pitchFamily="18" charset="0"/>
              </a:rPr>
              <a:t>quite</a:t>
            </a:r>
            <a:r>
              <a:rPr lang="it-IT" sz="2400" dirty="0" smtClean="0">
                <a:latin typeface="Cambria" panose="02040503050406030204" pitchFamily="18" charset="0"/>
              </a:rPr>
              <a:t> </a:t>
            </a:r>
            <a:r>
              <a:rPr lang="it-IT" sz="2400" dirty="0" err="1" smtClean="0">
                <a:latin typeface="Cambria" panose="02040503050406030204" pitchFamily="18" charset="0"/>
              </a:rPr>
              <a:t>relevant</a:t>
            </a:r>
            <a:r>
              <a:rPr lang="it-IT" sz="2400" dirty="0" smtClean="0">
                <a:latin typeface="Cambria" panose="02040503050406030204" pitchFamily="18" charset="0"/>
              </a:rPr>
              <a:t> case and </a:t>
            </a:r>
            <a:r>
              <a:rPr lang="it-IT" sz="2400" dirty="0" err="1" smtClean="0">
                <a:latin typeface="Cambria" panose="02040503050406030204" pitchFamily="18" charset="0"/>
              </a:rPr>
              <a:t>involves</a:t>
            </a:r>
            <a:r>
              <a:rPr lang="it-IT" sz="2400" dirty="0" smtClean="0">
                <a:latin typeface="Cambria" panose="02040503050406030204" pitchFamily="18" charset="0"/>
              </a:rPr>
              <a:t> </a:t>
            </a:r>
            <a:r>
              <a:rPr lang="it-IT" sz="2400" dirty="0" err="1" smtClean="0">
                <a:latin typeface="Cambria" panose="02040503050406030204" pitchFamily="18" charset="0"/>
              </a:rPr>
              <a:t>almost</a:t>
            </a:r>
            <a:r>
              <a:rPr lang="it-IT" sz="2400" dirty="0" smtClean="0">
                <a:latin typeface="Cambria" panose="02040503050406030204" pitchFamily="18" charset="0"/>
              </a:rPr>
              <a:t> </a:t>
            </a:r>
            <a:r>
              <a:rPr lang="it-IT" sz="2400" dirty="0" err="1" smtClean="0">
                <a:latin typeface="Cambria" panose="02040503050406030204" pitchFamily="18" charset="0"/>
              </a:rPr>
              <a:t>all</a:t>
            </a:r>
            <a:r>
              <a:rPr lang="it-IT" sz="2400" dirty="0" smtClean="0">
                <a:latin typeface="Cambria" panose="02040503050406030204" pitchFamily="18" charset="0"/>
              </a:rPr>
              <a:t> the </a:t>
            </a:r>
            <a:r>
              <a:rPr lang="it-IT" sz="2400" dirty="0" err="1" smtClean="0">
                <a:latin typeface="Cambria" panose="02040503050406030204" pitchFamily="18" charset="0"/>
              </a:rPr>
              <a:t>components</a:t>
            </a:r>
            <a:r>
              <a:rPr lang="it-IT" sz="2400" dirty="0" smtClean="0">
                <a:latin typeface="Cambria" panose="02040503050406030204" pitchFamily="18" charset="0"/>
              </a:rPr>
              <a:t>.</a:t>
            </a:r>
            <a:endParaRPr lang="it-IT" sz="2400" dirty="0">
              <a:latin typeface="Cambria" panose="02040503050406030204" pitchFamily="18" charset="0"/>
            </a:endParaRPr>
          </a:p>
        </p:txBody>
      </p:sp>
    </p:spTree>
    <p:extLst>
      <p:ext uri="{BB962C8B-B14F-4D97-AF65-F5344CB8AC3E}">
        <p14:creationId xmlns:p14="http://schemas.microsoft.com/office/powerpoint/2010/main" val="30865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78203" y="339502"/>
            <a:ext cx="8229600" cy="63758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6" name="Segnaposto contenut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33" t="3572"/>
          <a:stretch/>
        </p:blipFill>
        <p:spPr>
          <a:xfrm>
            <a:off x="293527" y="1059582"/>
            <a:ext cx="8598953" cy="3888431"/>
          </a:xfrm>
        </p:spPr>
      </p:pic>
    </p:spTree>
    <p:extLst>
      <p:ext uri="{BB962C8B-B14F-4D97-AF65-F5344CB8AC3E}">
        <p14:creationId xmlns:p14="http://schemas.microsoft.com/office/powerpoint/2010/main" val="23513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09587"/>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15566"/>
            <a:ext cx="8568952" cy="4104455"/>
          </a:xfrm>
        </p:spPr>
      </p:pic>
    </p:spTree>
    <p:extLst>
      <p:ext uri="{BB962C8B-B14F-4D97-AF65-F5344CB8AC3E}">
        <p14:creationId xmlns:p14="http://schemas.microsoft.com/office/powerpoint/2010/main" val="39845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11420"/>
            <a:ext cx="8229600" cy="857250"/>
          </a:xfrm>
        </p:spPr>
        <p:txBody>
          <a:bodyPr>
            <a:normAutofit/>
          </a:bodyPr>
          <a:lstStyle/>
          <a:p>
            <a:pPr algn="ctr"/>
            <a:r>
              <a:rPr lang="en-US" sz="4000" b="1" dirty="0" smtClean="0">
                <a:latin typeface="Cambria" panose="02040503050406030204" pitchFamily="18" charset="0"/>
              </a:rPr>
              <a:t>Three tier architecture</a:t>
            </a:r>
            <a:endParaRPr lang="en-US" sz="4000" dirty="0"/>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535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the web requests sent by clients using the web application. </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1821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Provides access to the business 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lightweight APIs to be used directly by mobile application 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clients will access this component indirectly, through the Web Server.</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interface for 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2050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all the data that MyTaxiService needs 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30903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p>
        </p:txBody>
      </p:sp>
      <p:sp>
        <p:nvSpPr>
          <p:cNvPr id="10" name="CasellaDiTesto 9"/>
          <p:cNvSpPr txBox="1"/>
          <p:nvPr/>
        </p:nvSpPr>
        <p:spPr>
          <a:xfrm>
            <a:off x="858982" y="2047118"/>
            <a:ext cx="2320637"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p>
        </p:txBody>
      </p:sp>
      <p:sp>
        <p:nvSpPr>
          <p:cNvPr id="11" name="Stella a 12 punte 10"/>
          <p:cNvSpPr/>
          <p:nvPr/>
        </p:nvSpPr>
        <p:spPr>
          <a:xfrm>
            <a:off x="5250872" y="2047117"/>
            <a:ext cx="1544782" cy="1025237"/>
          </a:xfrm>
          <a:prstGeom prst="star1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Event-based </a:t>
            </a:r>
            <a:r>
              <a:rPr lang="en-US" sz="4000" b="1" dirty="0" smtClean="0">
                <a:latin typeface="Cambria" panose="02040503050406030204" pitchFamily="18" charset="0"/>
              </a:rPr>
              <a:t>architecture</a:t>
            </a:r>
            <a:endParaRPr lang="en-US" sz="4000" dirty="0"/>
          </a:p>
        </p:txBody>
      </p:sp>
    </p:spTree>
    <p:extLst>
      <p:ext uri="{BB962C8B-B14F-4D97-AF65-F5344CB8AC3E}">
        <p14:creationId xmlns:p14="http://schemas.microsoft.com/office/powerpoint/2010/main" val="281420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113559" y="1221203"/>
            <a:ext cx="1927514" cy="11669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a:latin typeface="Cambria" panose="02040503050406030204" pitchFamily="18" charset="0"/>
              </a:rPr>
              <a:t>TOPIC</a:t>
            </a:r>
          </a:p>
        </p:txBody>
      </p:sp>
      <p:sp>
        <p:nvSpPr>
          <p:cNvPr id="5" name="CasellaDiTesto 4"/>
          <p:cNvSpPr txBox="1"/>
          <p:nvPr/>
        </p:nvSpPr>
        <p:spPr>
          <a:xfrm>
            <a:off x="1113559" y="3044924"/>
            <a:ext cx="1927514" cy="14681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a:latin typeface="Cambria" panose="02040503050406030204" pitchFamily="18" charset="0"/>
              </a:rPr>
              <a:t>MESSAGE BROKER</a:t>
            </a:r>
          </a:p>
        </p:txBody>
      </p:sp>
      <p:sp>
        <p:nvSpPr>
          <p:cNvPr id="6" name="CasellaDiTesto 5"/>
          <p:cNvSpPr txBox="1"/>
          <p:nvPr/>
        </p:nvSpPr>
        <p:spPr>
          <a:xfrm>
            <a:off x="3678381" y="1250677"/>
            <a:ext cx="4378036" cy="1131079"/>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When customers create a ride request they generate a topic (and automatically subscribe)</a:t>
            </a:r>
          </a:p>
          <a:p>
            <a:pPr marL="214313" indent="-214313">
              <a:buFont typeface="Arial" panose="020B0604020202020204" pitchFamily="34" charset="0"/>
              <a:buChar char="•"/>
            </a:pPr>
            <a:r>
              <a:rPr lang="en-US" sz="1350" dirty="0">
                <a:latin typeface="Cambria" panose="02040503050406030204" pitchFamily="18" charset="0"/>
              </a:rPr>
              <a:t>When a taxi driver is associated to a ride, he will be subscribed to the same topic too</a:t>
            </a:r>
          </a:p>
          <a:p>
            <a:pPr marL="214313" indent="-214313">
              <a:buFont typeface="Arial" panose="020B0604020202020204" pitchFamily="34" charset="0"/>
              <a:buChar char="•"/>
            </a:pPr>
            <a:r>
              <a:rPr lang="en-US" sz="1350" b="1" dirty="0">
                <a:latin typeface="Cambria" panose="02040503050406030204" pitchFamily="18" charset="0"/>
              </a:rPr>
              <a:t>Subscribers</a:t>
            </a:r>
            <a:r>
              <a:rPr lang="en-US" sz="1350" dirty="0">
                <a:latin typeface="Cambria" panose="02040503050406030204" pitchFamily="18" charset="0"/>
              </a:rPr>
              <a:t> </a:t>
            </a:r>
            <a:r>
              <a:rPr lang="en-US" sz="1350" b="1" dirty="0">
                <a:latin typeface="Cambria" panose="02040503050406030204" pitchFamily="18" charset="0"/>
              </a:rPr>
              <a:t>receive</a:t>
            </a:r>
            <a:r>
              <a:rPr lang="en-US" sz="1350" dirty="0">
                <a:latin typeface="Cambria" panose="02040503050406030204" pitchFamily="18" charset="0"/>
              </a:rPr>
              <a:t> their topics’ notifications</a:t>
            </a:r>
          </a:p>
        </p:txBody>
      </p:sp>
      <p:sp>
        <p:nvSpPr>
          <p:cNvPr id="7" name="CasellaDiTesto 6"/>
          <p:cNvSpPr txBox="1"/>
          <p:nvPr/>
        </p:nvSpPr>
        <p:spPr>
          <a:xfrm>
            <a:off x="3678382" y="2996434"/>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intermediary component that performs 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message</a:t>
            </a:r>
          </a:p>
        </p:txBody>
      </p:sp>
      <p:sp>
        <p:nvSpPr>
          <p:cNvPr id="9"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Tree>
    <p:extLst>
      <p:ext uri="{BB962C8B-B14F-4D97-AF65-F5344CB8AC3E}">
        <p14:creationId xmlns:p14="http://schemas.microsoft.com/office/powerpoint/2010/main" val="8869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9502"/>
            <a:ext cx="8229600" cy="857250"/>
          </a:xfrm>
        </p:spPr>
        <p:txBody>
          <a:bodyPr/>
          <a:lstStyle/>
          <a:p>
            <a:pPr algn="ctr"/>
            <a:r>
              <a:rPr lang="it-IT" b="1" dirty="0" smtClean="0">
                <a:latin typeface="Cambria" panose="02040503050406030204" pitchFamily="18" charset="0"/>
              </a:rPr>
              <a:t>Components</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43" t="9434" r="943" b="15094"/>
          <a:stretch/>
        </p:blipFill>
        <p:spPr>
          <a:xfrm>
            <a:off x="467544" y="1275606"/>
            <a:ext cx="8212753" cy="3528392"/>
          </a:xfrm>
        </p:spPr>
      </p:pic>
    </p:spTree>
    <p:extLst>
      <p:ext uri="{BB962C8B-B14F-4D97-AF65-F5344CB8AC3E}">
        <p14:creationId xmlns:p14="http://schemas.microsoft.com/office/powerpoint/2010/main" val="13323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TotalTime>
  <Words>1279</Words>
  <Application>Microsoft Office PowerPoint</Application>
  <PresentationFormat>Presentazione su schermo (16:9)</PresentationFormat>
  <Paragraphs>178</Paragraphs>
  <Slides>24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24</vt:i4>
      </vt:variant>
    </vt:vector>
  </HeadingPairs>
  <TitlesOfParts>
    <vt:vector size="31" baseType="lpstr">
      <vt:lpstr>Arial</vt:lpstr>
      <vt:lpstr>Calibri</vt:lpstr>
      <vt:lpstr>Cambria</vt:lpstr>
      <vt:lpstr>Constantia</vt:lpstr>
      <vt:lpstr>Times New Roman</vt:lpstr>
      <vt:lpstr>Wingdings 2</vt:lpstr>
      <vt:lpstr>Equinozio</vt:lpstr>
      <vt:lpstr>Presentazione standard di PowerPoint</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Presentazione standard di PowerPoint</vt:lpstr>
      <vt:lpstr>Presentazione standard di PowerPoint</vt:lpstr>
      <vt:lpstr>Deployment</vt:lpstr>
      <vt:lpstr>Deployment</vt:lpstr>
      <vt:lpstr>Deployment</vt:lpstr>
      <vt:lpstr>Deployment</vt:lpstr>
      <vt:lpstr>Components’ Interfaces</vt:lpstr>
      <vt:lpstr>Application Server</vt:lpstr>
      <vt:lpstr>Rides Manager</vt:lpstr>
      <vt:lpstr>Users Manager</vt:lpstr>
      <vt:lpstr>Queue Manager</vt:lpstr>
      <vt:lpstr>Message Broker</vt:lpstr>
      <vt:lpstr>Sequence - Reservation</vt:lpstr>
      <vt:lpstr>Sequence - Reservation</vt:lpstr>
      <vt:lpstr>Sequence - Reservation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 Reservation</dc:title>
  <dc:creator>Marco Romani</dc:creator>
  <cp:lastModifiedBy>Alessandro Pozzi</cp:lastModifiedBy>
  <cp:revision>9</cp:revision>
  <dcterms:created xsi:type="dcterms:W3CDTF">2015-12-05T16:40:08Z</dcterms:created>
  <dcterms:modified xsi:type="dcterms:W3CDTF">2015-12-07T16:06:58Z</dcterms:modified>
</cp:coreProperties>
</file>