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67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it-IT" smtClean="0"/>
              <a:t>Fare clic per modificare lo stile del titolo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D7D053C-4855-4D59-8287-171F0FD9DF40}" type="datetimeFigureOut">
              <a:rPr lang="it-IT" smtClean="0"/>
              <a:t>09/11/2015</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C893CE1D-9DEF-4833-898C-C56A57837B47}" type="slidenum">
              <a:rPr lang="it-IT" smtClean="0"/>
              <a:t>‹N›</a:t>
            </a:fld>
            <a:endParaRPr lang="it-IT" dirty="0"/>
          </a:p>
        </p:txBody>
      </p:sp>
    </p:spTree>
    <p:extLst>
      <p:ext uri="{BB962C8B-B14F-4D97-AF65-F5344CB8AC3E}">
        <p14:creationId xmlns:p14="http://schemas.microsoft.com/office/powerpoint/2010/main" val="2986970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D7D053C-4855-4D59-8287-171F0FD9DF40}" type="datetimeFigureOut">
              <a:rPr lang="it-IT" smtClean="0"/>
              <a:t>09/11/2015</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C893CE1D-9DEF-4833-898C-C56A57837B47}" type="slidenum">
              <a:rPr lang="it-IT" smtClean="0"/>
              <a:t>‹N›</a:t>
            </a:fld>
            <a:endParaRPr lang="it-IT" dirty="0"/>
          </a:p>
        </p:txBody>
      </p:sp>
    </p:spTree>
    <p:extLst>
      <p:ext uri="{BB962C8B-B14F-4D97-AF65-F5344CB8AC3E}">
        <p14:creationId xmlns:p14="http://schemas.microsoft.com/office/powerpoint/2010/main" val="3448492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D7D053C-4855-4D59-8287-171F0FD9DF40}" type="datetimeFigureOut">
              <a:rPr lang="it-IT" smtClean="0"/>
              <a:t>09/11/2015</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C893CE1D-9DEF-4833-898C-C56A57837B47}" type="slidenum">
              <a:rPr lang="it-IT" smtClean="0"/>
              <a:t>‹N›</a:t>
            </a:fld>
            <a:endParaRPr lang="it-IT" dirty="0"/>
          </a:p>
        </p:txBody>
      </p:sp>
    </p:spTree>
    <p:extLst>
      <p:ext uri="{BB962C8B-B14F-4D97-AF65-F5344CB8AC3E}">
        <p14:creationId xmlns:p14="http://schemas.microsoft.com/office/powerpoint/2010/main" val="2289429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D7D053C-4855-4D59-8287-171F0FD9DF40}" type="datetimeFigureOut">
              <a:rPr lang="it-IT" smtClean="0"/>
              <a:t>09/11/2015</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C893CE1D-9DEF-4833-898C-C56A57837B47}" type="slidenum">
              <a:rPr lang="it-IT" smtClean="0"/>
              <a:t>‹N›</a:t>
            </a:fld>
            <a:endParaRPr lang="it-IT" dirty="0"/>
          </a:p>
        </p:txBody>
      </p:sp>
    </p:spTree>
    <p:extLst>
      <p:ext uri="{BB962C8B-B14F-4D97-AF65-F5344CB8AC3E}">
        <p14:creationId xmlns:p14="http://schemas.microsoft.com/office/powerpoint/2010/main" val="1727178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BD7D053C-4855-4D59-8287-171F0FD9DF40}" type="datetimeFigureOut">
              <a:rPr lang="it-IT" smtClean="0"/>
              <a:t>09/11/2015</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C893CE1D-9DEF-4833-898C-C56A57837B47}" type="slidenum">
              <a:rPr lang="it-IT" smtClean="0"/>
              <a:t>‹N›</a:t>
            </a:fld>
            <a:endParaRPr lang="it-IT" dirty="0"/>
          </a:p>
        </p:txBody>
      </p:sp>
    </p:spTree>
    <p:extLst>
      <p:ext uri="{BB962C8B-B14F-4D97-AF65-F5344CB8AC3E}">
        <p14:creationId xmlns:p14="http://schemas.microsoft.com/office/powerpoint/2010/main" val="3866220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BD7D053C-4855-4D59-8287-171F0FD9DF40}" type="datetimeFigureOut">
              <a:rPr lang="it-IT" smtClean="0"/>
              <a:t>09/11/2015</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C893CE1D-9DEF-4833-898C-C56A57837B47}" type="slidenum">
              <a:rPr lang="it-IT" smtClean="0"/>
              <a:t>‹N›</a:t>
            </a:fld>
            <a:endParaRPr lang="it-IT" dirty="0"/>
          </a:p>
        </p:txBody>
      </p:sp>
    </p:spTree>
    <p:extLst>
      <p:ext uri="{BB962C8B-B14F-4D97-AF65-F5344CB8AC3E}">
        <p14:creationId xmlns:p14="http://schemas.microsoft.com/office/powerpoint/2010/main" val="53151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629842" y="2505075"/>
            <a:ext cx="3868340"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4629150" y="2505075"/>
            <a:ext cx="3887391"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BD7D053C-4855-4D59-8287-171F0FD9DF40}" type="datetimeFigureOut">
              <a:rPr lang="it-IT" smtClean="0"/>
              <a:t>09/11/2015</a:t>
            </a:fld>
            <a:endParaRPr lang="it-IT" dirty="0"/>
          </a:p>
        </p:txBody>
      </p:sp>
      <p:sp>
        <p:nvSpPr>
          <p:cNvPr id="8" name="Footer Placeholder 7"/>
          <p:cNvSpPr>
            <a:spLocks noGrp="1"/>
          </p:cNvSpPr>
          <p:nvPr>
            <p:ph type="ftr" sz="quarter" idx="11"/>
          </p:nvPr>
        </p:nvSpPr>
        <p:spPr/>
        <p:txBody>
          <a:bodyPr/>
          <a:lstStyle/>
          <a:p>
            <a:endParaRPr lang="it-IT" dirty="0"/>
          </a:p>
        </p:txBody>
      </p:sp>
      <p:sp>
        <p:nvSpPr>
          <p:cNvPr id="9" name="Slide Number Placeholder 8"/>
          <p:cNvSpPr>
            <a:spLocks noGrp="1"/>
          </p:cNvSpPr>
          <p:nvPr>
            <p:ph type="sldNum" sz="quarter" idx="12"/>
          </p:nvPr>
        </p:nvSpPr>
        <p:spPr/>
        <p:txBody>
          <a:bodyPr/>
          <a:lstStyle/>
          <a:p>
            <a:fld id="{C893CE1D-9DEF-4833-898C-C56A57837B47}" type="slidenum">
              <a:rPr lang="it-IT" smtClean="0"/>
              <a:t>‹N›</a:t>
            </a:fld>
            <a:endParaRPr lang="it-IT" dirty="0"/>
          </a:p>
        </p:txBody>
      </p:sp>
    </p:spTree>
    <p:extLst>
      <p:ext uri="{BB962C8B-B14F-4D97-AF65-F5344CB8AC3E}">
        <p14:creationId xmlns:p14="http://schemas.microsoft.com/office/powerpoint/2010/main" val="3496653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BD7D053C-4855-4D59-8287-171F0FD9DF40}" type="datetimeFigureOut">
              <a:rPr lang="it-IT" smtClean="0"/>
              <a:t>09/11/2015</a:t>
            </a:fld>
            <a:endParaRPr lang="it-IT" dirty="0"/>
          </a:p>
        </p:txBody>
      </p:sp>
      <p:sp>
        <p:nvSpPr>
          <p:cNvPr id="4" name="Footer Placeholder 3"/>
          <p:cNvSpPr>
            <a:spLocks noGrp="1"/>
          </p:cNvSpPr>
          <p:nvPr>
            <p:ph type="ftr" sz="quarter" idx="11"/>
          </p:nvPr>
        </p:nvSpPr>
        <p:spPr/>
        <p:txBody>
          <a:bodyPr/>
          <a:lstStyle/>
          <a:p>
            <a:endParaRPr lang="it-IT" dirty="0"/>
          </a:p>
        </p:txBody>
      </p:sp>
      <p:sp>
        <p:nvSpPr>
          <p:cNvPr id="5" name="Slide Number Placeholder 4"/>
          <p:cNvSpPr>
            <a:spLocks noGrp="1"/>
          </p:cNvSpPr>
          <p:nvPr>
            <p:ph type="sldNum" sz="quarter" idx="12"/>
          </p:nvPr>
        </p:nvSpPr>
        <p:spPr/>
        <p:txBody>
          <a:bodyPr/>
          <a:lstStyle/>
          <a:p>
            <a:fld id="{C893CE1D-9DEF-4833-898C-C56A57837B47}" type="slidenum">
              <a:rPr lang="it-IT" smtClean="0"/>
              <a:t>‹N›</a:t>
            </a:fld>
            <a:endParaRPr lang="it-IT" dirty="0"/>
          </a:p>
        </p:txBody>
      </p:sp>
    </p:spTree>
    <p:extLst>
      <p:ext uri="{BB962C8B-B14F-4D97-AF65-F5344CB8AC3E}">
        <p14:creationId xmlns:p14="http://schemas.microsoft.com/office/powerpoint/2010/main" val="76284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7D053C-4855-4D59-8287-171F0FD9DF40}" type="datetimeFigureOut">
              <a:rPr lang="it-IT" smtClean="0"/>
              <a:t>09/11/2015</a:t>
            </a:fld>
            <a:endParaRPr lang="it-IT" dirty="0"/>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C893CE1D-9DEF-4833-898C-C56A57837B47}" type="slidenum">
              <a:rPr lang="it-IT" smtClean="0"/>
              <a:t>‹N›</a:t>
            </a:fld>
            <a:endParaRPr lang="it-IT" dirty="0"/>
          </a:p>
        </p:txBody>
      </p:sp>
    </p:spTree>
    <p:extLst>
      <p:ext uri="{BB962C8B-B14F-4D97-AF65-F5344CB8AC3E}">
        <p14:creationId xmlns:p14="http://schemas.microsoft.com/office/powerpoint/2010/main" val="134316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smtClean="0"/>
              <a:t>Fare clic per modificare lo stile del titolo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BD7D053C-4855-4D59-8287-171F0FD9DF40}" type="datetimeFigureOut">
              <a:rPr lang="it-IT" smtClean="0"/>
              <a:t>09/11/2015</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C893CE1D-9DEF-4833-898C-C56A57837B47}" type="slidenum">
              <a:rPr lang="it-IT" smtClean="0"/>
              <a:t>‹N›</a:t>
            </a:fld>
            <a:endParaRPr lang="it-IT" dirty="0"/>
          </a:p>
        </p:txBody>
      </p:sp>
    </p:spTree>
    <p:extLst>
      <p:ext uri="{BB962C8B-B14F-4D97-AF65-F5344CB8AC3E}">
        <p14:creationId xmlns:p14="http://schemas.microsoft.com/office/powerpoint/2010/main" val="833490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dirty="0" smtClean="0"/>
              <a:t>Fare clic sull'icona per inserire un'immagine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BD7D053C-4855-4D59-8287-171F0FD9DF40}" type="datetimeFigureOut">
              <a:rPr lang="it-IT" smtClean="0"/>
              <a:t>09/11/2015</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C893CE1D-9DEF-4833-898C-C56A57837B47}" type="slidenum">
              <a:rPr lang="it-IT" smtClean="0"/>
              <a:t>‹N›</a:t>
            </a:fld>
            <a:endParaRPr lang="it-IT" dirty="0"/>
          </a:p>
        </p:txBody>
      </p:sp>
    </p:spTree>
    <p:extLst>
      <p:ext uri="{BB962C8B-B14F-4D97-AF65-F5344CB8AC3E}">
        <p14:creationId xmlns:p14="http://schemas.microsoft.com/office/powerpoint/2010/main" val="36049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7D053C-4855-4D59-8287-171F0FD9DF40}" type="datetimeFigureOut">
              <a:rPr lang="it-IT" smtClean="0"/>
              <a:t>09/11/2015</a:t>
            </a:fld>
            <a:endParaRPr lang="it-IT"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3CE1D-9DEF-4833-898C-C56A57837B47}" type="slidenum">
              <a:rPr lang="it-IT" smtClean="0"/>
              <a:t>‹N›</a:t>
            </a:fld>
            <a:endParaRPr lang="it-IT" dirty="0"/>
          </a:p>
        </p:txBody>
      </p:sp>
    </p:spTree>
    <p:extLst>
      <p:ext uri="{BB962C8B-B14F-4D97-AF65-F5344CB8AC3E}">
        <p14:creationId xmlns:p14="http://schemas.microsoft.com/office/powerpoint/2010/main" val="31918574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b="1" dirty="0">
                <a:latin typeface="Georgia" panose="02040502050405020303" pitchFamily="18" charset="0"/>
              </a:rPr>
              <a:t>Non </a:t>
            </a:r>
            <a:r>
              <a:rPr lang="it-IT" b="1" dirty="0" err="1">
                <a:latin typeface="Georgia" panose="02040502050405020303" pitchFamily="18" charset="0"/>
              </a:rPr>
              <a:t>functional</a:t>
            </a:r>
            <a:r>
              <a:rPr lang="it-IT" b="1" dirty="0">
                <a:latin typeface="Georgia" panose="02040502050405020303" pitchFamily="18" charset="0"/>
              </a:rPr>
              <a:t> </a:t>
            </a:r>
            <a:r>
              <a:rPr lang="it-IT" b="1" dirty="0" err="1">
                <a:latin typeface="Georgia" panose="02040502050405020303" pitchFamily="18" charset="0"/>
              </a:rPr>
              <a:t>requirements</a:t>
            </a:r>
            <a:endParaRPr lang="it-IT" b="1" dirty="0">
              <a:latin typeface="Georgia" panose="02040502050405020303" pitchFamily="18" charset="0"/>
            </a:endParaRPr>
          </a:p>
        </p:txBody>
      </p:sp>
      <p:sp>
        <p:nvSpPr>
          <p:cNvPr id="3" name="Segnaposto contenuto 2"/>
          <p:cNvSpPr>
            <a:spLocks noGrp="1"/>
          </p:cNvSpPr>
          <p:nvPr>
            <p:ph idx="1"/>
          </p:nvPr>
        </p:nvSpPr>
        <p:spPr>
          <a:xfrm>
            <a:off x="628650" y="1947795"/>
            <a:ext cx="7886700" cy="3965325"/>
          </a:xfrm>
        </p:spPr>
        <p:txBody>
          <a:bodyPr>
            <a:normAutofit/>
          </a:bodyPr>
          <a:lstStyle/>
          <a:p>
            <a:pPr lvl="0"/>
            <a:r>
              <a:rPr lang="en-US" dirty="0" smtClean="0">
                <a:latin typeface="Georgia" panose="02040502050405020303" pitchFamily="18" charset="0"/>
              </a:rPr>
              <a:t>[</a:t>
            </a:r>
            <a:r>
              <a:rPr lang="en-US" b="1" dirty="0" smtClean="0">
                <a:latin typeface="Georgia" panose="02040502050405020303" pitchFamily="18" charset="0"/>
              </a:rPr>
              <a:t>N1</a:t>
            </a:r>
            <a:r>
              <a:rPr lang="en-US" dirty="0" smtClean="0">
                <a:latin typeface="Georgia" panose="02040502050405020303" pitchFamily="18" charset="0"/>
              </a:rPr>
              <a:t>] </a:t>
            </a:r>
            <a:r>
              <a:rPr lang="en-US" dirty="0" err="1" smtClean="0">
                <a:latin typeface="Georgia" panose="02040502050405020303" pitchFamily="18" charset="0"/>
              </a:rPr>
              <a:t>MyTaxiService’s</a:t>
            </a:r>
            <a:r>
              <a:rPr lang="en-US" dirty="0" smtClean="0">
                <a:latin typeface="Georgia" panose="02040502050405020303" pitchFamily="18" charset="0"/>
              </a:rPr>
              <a:t> </a:t>
            </a:r>
            <a:r>
              <a:rPr lang="en-US" dirty="0">
                <a:latin typeface="Georgia" panose="02040502050405020303" pitchFamily="18" charset="0"/>
              </a:rPr>
              <a:t>system should be available 24/7.</a:t>
            </a:r>
            <a:endParaRPr lang="it-IT" dirty="0">
              <a:latin typeface="Georgia" panose="02040502050405020303" pitchFamily="18" charset="0"/>
            </a:endParaRPr>
          </a:p>
          <a:p>
            <a:pPr lvl="0"/>
            <a:r>
              <a:rPr lang="en-US" dirty="0" smtClean="0">
                <a:latin typeface="Georgia" panose="02040502050405020303" pitchFamily="18" charset="0"/>
              </a:rPr>
              <a:t>[</a:t>
            </a:r>
            <a:r>
              <a:rPr lang="en-US" b="1" dirty="0" smtClean="0">
                <a:latin typeface="Georgia" panose="02040502050405020303" pitchFamily="18" charset="0"/>
              </a:rPr>
              <a:t>N2</a:t>
            </a:r>
            <a:r>
              <a:rPr lang="en-US" dirty="0" smtClean="0">
                <a:latin typeface="Georgia" panose="02040502050405020303" pitchFamily="18" charset="0"/>
              </a:rPr>
              <a:t>] The </a:t>
            </a:r>
            <a:r>
              <a:rPr lang="en-US" dirty="0">
                <a:latin typeface="Georgia" panose="02040502050405020303" pitchFamily="18" charset="0"/>
              </a:rPr>
              <a:t>waiting time for a taxi to come that is showed to customers should be updated every 30 seconds.</a:t>
            </a:r>
            <a:endParaRPr lang="it-IT" dirty="0">
              <a:latin typeface="Georgia" panose="02040502050405020303" pitchFamily="18" charset="0"/>
            </a:endParaRPr>
          </a:p>
          <a:p>
            <a:pPr lvl="0"/>
            <a:r>
              <a:rPr lang="en-US" dirty="0" smtClean="0">
                <a:latin typeface="Georgia" panose="02040502050405020303" pitchFamily="18" charset="0"/>
              </a:rPr>
              <a:t>[</a:t>
            </a:r>
            <a:r>
              <a:rPr lang="en-US" b="1" dirty="0" smtClean="0">
                <a:latin typeface="Georgia" panose="02040502050405020303" pitchFamily="18" charset="0"/>
              </a:rPr>
              <a:t>N3</a:t>
            </a:r>
            <a:r>
              <a:rPr lang="en-US" dirty="0" smtClean="0">
                <a:latin typeface="Georgia" panose="02040502050405020303" pitchFamily="18" charset="0"/>
              </a:rPr>
              <a:t>] Every </a:t>
            </a:r>
            <a:r>
              <a:rPr lang="en-US" dirty="0">
                <a:latin typeface="Georgia" panose="02040502050405020303" pitchFamily="18" charset="0"/>
              </a:rPr>
              <a:t>functionality offered by the mobile or web application after the login should be reachable within three clicks.</a:t>
            </a:r>
            <a:endParaRPr lang="it-IT" dirty="0">
              <a:latin typeface="Georgia" panose="02040502050405020303" pitchFamily="18" charset="0"/>
            </a:endParaRPr>
          </a:p>
          <a:p>
            <a:endParaRPr lang="it-IT" dirty="0"/>
          </a:p>
        </p:txBody>
      </p:sp>
    </p:spTree>
    <p:extLst>
      <p:ext uri="{BB962C8B-B14F-4D97-AF65-F5344CB8AC3E}">
        <p14:creationId xmlns:p14="http://schemas.microsoft.com/office/powerpoint/2010/main" val="1523683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836023" y="644434"/>
            <a:ext cx="7480663" cy="923330"/>
          </a:xfrm>
          <a:prstGeom prst="rect">
            <a:avLst/>
          </a:prstGeom>
          <a:noFill/>
        </p:spPr>
        <p:txBody>
          <a:bodyPr wrap="square" rtlCol="0">
            <a:spAutoFit/>
          </a:bodyPr>
          <a:lstStyle/>
          <a:p>
            <a:r>
              <a:rPr lang="en-US" dirty="0" smtClean="0">
                <a:latin typeface="Georgia" panose="02040502050405020303" pitchFamily="18" charset="0"/>
              </a:rPr>
              <a:t>Early in the morning, the day of Luca’s exam, the taxi driver Mario Rossi is starting his </a:t>
            </a:r>
            <a:r>
              <a:rPr lang="en-US" dirty="0" err="1" smtClean="0">
                <a:latin typeface="Georgia" panose="02040502050405020303" pitchFamily="18" charset="0"/>
              </a:rPr>
              <a:t>workshift</a:t>
            </a:r>
            <a:r>
              <a:rPr lang="en-US" dirty="0" smtClean="0">
                <a:latin typeface="Georgia" panose="02040502050405020303" pitchFamily="18" charset="0"/>
              </a:rPr>
              <a:t>. Mario enters his taxi and opens MTS’s app on his mobile phone.</a:t>
            </a:r>
            <a:endParaRPr lang="en-US" dirty="0">
              <a:latin typeface="Georgia" panose="02040502050405020303" pitchFamily="18" charset="0"/>
            </a:endParaRPr>
          </a:p>
        </p:txBody>
      </p:sp>
      <p:pic>
        <p:nvPicPr>
          <p:cNvPr id="5" name="Segnaposto contenuto 4" descr="C:\Users\Alessandro\Google Drive\Politecnico (MAGISTRALE)\SOFTWARE ENGINNEERING 2\PROGETTO\Project images\Mobile\MobileHom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5955" y="1828778"/>
            <a:ext cx="2324100" cy="3752850"/>
          </a:xfrm>
          <a:prstGeom prst="rect">
            <a:avLst/>
          </a:prstGeom>
          <a:noFill/>
          <a:ln>
            <a:noFill/>
          </a:ln>
        </p:spPr>
      </p:pic>
      <p:sp>
        <p:nvSpPr>
          <p:cNvPr id="6" name="CasellaDiTesto 5"/>
          <p:cNvSpPr txBox="1"/>
          <p:nvPr/>
        </p:nvSpPr>
        <p:spPr>
          <a:xfrm>
            <a:off x="4306389" y="1837465"/>
            <a:ext cx="3870960" cy="4524315"/>
          </a:xfrm>
          <a:prstGeom prst="rect">
            <a:avLst/>
          </a:prstGeom>
          <a:noFill/>
        </p:spPr>
        <p:txBody>
          <a:bodyPr wrap="square" rtlCol="0">
            <a:spAutoFit/>
          </a:bodyPr>
          <a:lstStyle/>
          <a:p>
            <a:r>
              <a:rPr lang="en-US" dirty="0" smtClean="0">
                <a:latin typeface="Georgia" panose="02040502050405020303" pitchFamily="18" charset="0"/>
              </a:rPr>
              <a:t>He inserts his driver’s account information in the home and logs in.</a:t>
            </a:r>
          </a:p>
          <a:p>
            <a:r>
              <a:rPr lang="en-US" dirty="0" smtClean="0">
                <a:latin typeface="Georgia" panose="02040502050405020303" pitchFamily="18" charset="0"/>
              </a:rPr>
              <a:t>Now he is about to turn on the engine when he sees that the system has already a ride request for him.</a:t>
            </a:r>
          </a:p>
          <a:p>
            <a:r>
              <a:rPr lang="en-US" dirty="0" smtClean="0">
                <a:latin typeface="Georgia" panose="02040502050405020303" pitchFamily="18" charset="0"/>
              </a:rPr>
              <a:t>Mario taps on “See request”, and the details appear on his phone’s screen.</a:t>
            </a:r>
          </a:p>
          <a:p>
            <a:r>
              <a:rPr lang="en-US" dirty="0" smtClean="0">
                <a:latin typeface="Georgia" panose="02040502050405020303" pitchFamily="18" charset="0"/>
              </a:rPr>
              <a:t>He then decide to accept the request, and he taps on the green button. </a:t>
            </a:r>
          </a:p>
          <a:p>
            <a:r>
              <a:rPr lang="en-US" dirty="0" smtClean="0">
                <a:latin typeface="Georgia" panose="02040502050405020303" pitchFamily="18" charset="0"/>
              </a:rPr>
              <a:t>The app is now displaying all the required information, and Mario can easily reach Luca’s home.</a:t>
            </a:r>
          </a:p>
          <a:p>
            <a:endParaRPr lang="en-US" dirty="0">
              <a:latin typeface="Georgia" panose="02040502050405020303" pitchFamily="18" charset="0"/>
            </a:endParaRPr>
          </a:p>
        </p:txBody>
      </p:sp>
      <p:pic>
        <p:nvPicPr>
          <p:cNvPr id="7" name="Immagine 6" descr="C:\Users\Alessandro\Desktop\Ale\GitHubSynch\myTaxyService-SE2-PozziRomani\OtherStuff\Mockups\MobileTaxiDriverHome.png"/>
          <p:cNvPicPr/>
          <p:nvPr/>
        </p:nvPicPr>
        <p:blipFill>
          <a:blip r:embed="rId3">
            <a:extLst>
              <a:ext uri="{28A0092B-C50C-407E-A947-70E740481C1C}">
                <a14:useLocalDpi xmlns:a14="http://schemas.microsoft.com/office/drawing/2010/main" val="0"/>
              </a:ext>
            </a:extLst>
          </a:blip>
          <a:srcRect/>
          <a:stretch>
            <a:fillRect/>
          </a:stretch>
        </p:blipFill>
        <p:spPr bwMode="auto">
          <a:xfrm>
            <a:off x="1375955" y="1828778"/>
            <a:ext cx="2324100" cy="3752850"/>
          </a:xfrm>
          <a:prstGeom prst="rect">
            <a:avLst/>
          </a:prstGeom>
          <a:noFill/>
          <a:ln>
            <a:noFill/>
          </a:ln>
        </p:spPr>
      </p:pic>
      <p:pic>
        <p:nvPicPr>
          <p:cNvPr id="8" name="Immagine 7" descr="C:\Users\Alessandro\Desktop\Ale\GitHubSynch\myTaxyService-SE2-PozziRomani\OtherStuff\Mockups\MobileTaxiDriverRequestDetails.png"/>
          <p:cNvPicPr/>
          <p:nvPr/>
        </p:nvPicPr>
        <p:blipFill>
          <a:blip r:embed="rId4">
            <a:extLst>
              <a:ext uri="{28A0092B-C50C-407E-A947-70E740481C1C}">
                <a14:useLocalDpi xmlns:a14="http://schemas.microsoft.com/office/drawing/2010/main" val="0"/>
              </a:ext>
            </a:extLst>
          </a:blip>
          <a:srcRect/>
          <a:stretch>
            <a:fillRect/>
          </a:stretch>
        </p:blipFill>
        <p:spPr bwMode="auto">
          <a:xfrm>
            <a:off x="1375955" y="1828778"/>
            <a:ext cx="2311037" cy="3744163"/>
          </a:xfrm>
          <a:prstGeom prst="rect">
            <a:avLst/>
          </a:prstGeom>
          <a:noFill/>
          <a:ln>
            <a:noFill/>
          </a:ln>
        </p:spPr>
      </p:pic>
      <p:pic>
        <p:nvPicPr>
          <p:cNvPr id="9" name="Immagine 8" descr="C:\Users\Alessandro\Google Drive\Politecnico (MAGISTRALE)\SOFTWARE ENGINNEERING 2\PROGETTO\Project images\MobileTaxiDriverRideStatus.png"/>
          <p:cNvPicPr/>
          <p:nvPr/>
        </p:nvPicPr>
        <p:blipFill>
          <a:blip r:embed="rId5">
            <a:extLst>
              <a:ext uri="{28A0092B-C50C-407E-A947-70E740481C1C}">
                <a14:useLocalDpi xmlns:a14="http://schemas.microsoft.com/office/drawing/2010/main" val="0"/>
              </a:ext>
            </a:extLst>
          </a:blip>
          <a:srcRect/>
          <a:stretch>
            <a:fillRect/>
          </a:stretch>
        </p:blipFill>
        <p:spPr bwMode="auto">
          <a:xfrm>
            <a:off x="1375954" y="1872684"/>
            <a:ext cx="2311037" cy="3713287"/>
          </a:xfrm>
          <a:prstGeom prst="rect">
            <a:avLst/>
          </a:prstGeom>
          <a:noFill/>
          <a:ln>
            <a:noFill/>
          </a:ln>
        </p:spPr>
      </p:pic>
    </p:spTree>
    <p:extLst>
      <p:ext uri="{BB962C8B-B14F-4D97-AF65-F5344CB8AC3E}">
        <p14:creationId xmlns:p14="http://schemas.microsoft.com/office/powerpoint/2010/main" val="320915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xit" presetSubtype="32" fill="hold" nodeType="clickEffect">
                                  <p:stCondLst>
                                    <p:cond delay="0"/>
                                  </p:stCondLst>
                                  <p:childTnLst>
                                    <p:anim calcmode="lin" valueType="num">
                                      <p:cBhvr>
                                        <p:cTn id="18" dur="500"/>
                                        <p:tgtEl>
                                          <p:spTgt spid="5"/>
                                        </p:tgtEl>
                                        <p:attrNameLst>
                                          <p:attrName>ppt_w</p:attrName>
                                        </p:attrNameLst>
                                      </p:cBhvr>
                                      <p:tavLst>
                                        <p:tav tm="0">
                                          <p:val>
                                            <p:strVal val="ppt_w"/>
                                          </p:val>
                                        </p:tav>
                                        <p:tav tm="100000">
                                          <p:val>
                                            <p:fltVal val="0"/>
                                          </p:val>
                                        </p:tav>
                                      </p:tavLst>
                                    </p:anim>
                                    <p:anim calcmode="lin" valueType="num">
                                      <p:cBhvr>
                                        <p:cTn id="19" dur="500"/>
                                        <p:tgtEl>
                                          <p:spTgt spid="5"/>
                                        </p:tgtEl>
                                        <p:attrNameLst>
                                          <p:attrName>ppt_h</p:attrName>
                                        </p:attrNameLst>
                                      </p:cBhvr>
                                      <p:tavLst>
                                        <p:tav tm="0">
                                          <p:val>
                                            <p:strVal val="ppt_h"/>
                                          </p:val>
                                        </p:tav>
                                        <p:tav tm="100000">
                                          <p:val>
                                            <p:fltVal val="0"/>
                                          </p:val>
                                        </p:tav>
                                      </p:tavLst>
                                    </p:anim>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53" presetClass="entr" presetSubtype="16"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fade">
                                      <p:cBhvr>
                                        <p:cTn id="29" dur="500"/>
                                        <p:tgtEl>
                                          <p:spTgt spid="6">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xit" presetSubtype="32" fill="hold" nodeType="clickEffect">
                                  <p:stCondLst>
                                    <p:cond delay="0"/>
                                  </p:stCondLst>
                                  <p:childTnLst>
                                    <p:anim calcmode="lin" valueType="num">
                                      <p:cBhvr>
                                        <p:cTn id="33" dur="500"/>
                                        <p:tgtEl>
                                          <p:spTgt spid="7"/>
                                        </p:tgtEl>
                                        <p:attrNameLst>
                                          <p:attrName>ppt_w</p:attrName>
                                        </p:attrNameLst>
                                      </p:cBhvr>
                                      <p:tavLst>
                                        <p:tav tm="0">
                                          <p:val>
                                            <p:strVal val="ppt_w"/>
                                          </p:val>
                                        </p:tav>
                                        <p:tav tm="100000">
                                          <p:val>
                                            <p:fltVal val="0"/>
                                          </p:val>
                                        </p:tav>
                                      </p:tavLst>
                                    </p:anim>
                                    <p:anim calcmode="lin" valueType="num">
                                      <p:cBhvr>
                                        <p:cTn id="34" dur="500"/>
                                        <p:tgtEl>
                                          <p:spTgt spid="7"/>
                                        </p:tgtEl>
                                        <p:attrNameLst>
                                          <p:attrName>ppt_h</p:attrName>
                                        </p:attrNameLst>
                                      </p:cBhvr>
                                      <p:tavLst>
                                        <p:tav tm="0">
                                          <p:val>
                                            <p:strVal val="ppt_h"/>
                                          </p:val>
                                        </p:tav>
                                        <p:tav tm="100000">
                                          <p:val>
                                            <p:fltVal val="0"/>
                                          </p:val>
                                        </p:tav>
                                      </p:tavLst>
                                    </p:anim>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par>
                                <p:cTn id="37" presetID="53" presetClass="entr" presetSubtype="16"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ppt_w</p:attrName>
                                        </p:attrNameLst>
                                      </p:cBhvr>
                                      <p:tavLst>
                                        <p:tav tm="0">
                                          <p:val>
                                            <p:fltVal val="0"/>
                                          </p:val>
                                        </p:tav>
                                        <p:tav tm="100000">
                                          <p:val>
                                            <p:strVal val="#ppt_w"/>
                                          </p:val>
                                        </p:tav>
                                      </p:tavLst>
                                    </p:anim>
                                    <p:anim calcmode="lin" valueType="num">
                                      <p:cBhvr>
                                        <p:cTn id="40" dur="500" fill="hold"/>
                                        <p:tgtEl>
                                          <p:spTgt spid="8"/>
                                        </p:tgtEl>
                                        <p:attrNameLst>
                                          <p:attrName>ppt_h</p:attrName>
                                        </p:attrNameLst>
                                      </p:cBhvr>
                                      <p:tavLst>
                                        <p:tav tm="0">
                                          <p:val>
                                            <p:fltVal val="0"/>
                                          </p:val>
                                        </p:tav>
                                        <p:tav tm="100000">
                                          <p:val>
                                            <p:strVal val="#ppt_h"/>
                                          </p:val>
                                        </p:tav>
                                      </p:tavLst>
                                    </p:anim>
                                    <p:animEffect transition="in" filter="fade">
                                      <p:cBhvr>
                                        <p:cTn id="41" dur="500"/>
                                        <p:tgtEl>
                                          <p:spTgt spid="8"/>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fade">
                                      <p:cBhvr>
                                        <p:cTn id="44" dur="500"/>
                                        <p:tgtEl>
                                          <p:spTgt spid="6">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
                                            <p:txEl>
                                              <p:pRg st="3" end="3"/>
                                            </p:txEl>
                                          </p:spTgt>
                                        </p:tgtEl>
                                        <p:attrNameLst>
                                          <p:attrName>style.visibility</p:attrName>
                                        </p:attrNameLst>
                                      </p:cBhvr>
                                      <p:to>
                                        <p:strVal val="visible"/>
                                      </p:to>
                                    </p:set>
                                    <p:animEffect transition="in" filter="fade">
                                      <p:cBhvr>
                                        <p:cTn id="49" dur="500"/>
                                        <p:tgtEl>
                                          <p:spTgt spid="6">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6">
                                            <p:txEl>
                                              <p:pRg st="4" end="4"/>
                                            </p:txEl>
                                          </p:spTgt>
                                        </p:tgtEl>
                                        <p:attrNameLst>
                                          <p:attrName>style.visibility</p:attrName>
                                        </p:attrNameLst>
                                      </p:cBhvr>
                                      <p:to>
                                        <p:strVal val="visible"/>
                                      </p:to>
                                    </p:set>
                                    <p:animEffect transition="in" filter="fade">
                                      <p:cBhvr>
                                        <p:cTn id="54" dur="500"/>
                                        <p:tgtEl>
                                          <p:spTgt spid="6">
                                            <p:txEl>
                                              <p:pRg st="4" end="4"/>
                                            </p:txEl>
                                          </p:spTgt>
                                        </p:tgtEl>
                                      </p:cBhvr>
                                    </p:animEffect>
                                  </p:childTnLst>
                                </p:cTn>
                              </p:par>
                              <p:par>
                                <p:cTn id="55" presetID="53" presetClass="exit" presetSubtype="32" fill="hold" nodeType="withEffect">
                                  <p:stCondLst>
                                    <p:cond delay="0"/>
                                  </p:stCondLst>
                                  <p:childTnLst>
                                    <p:anim calcmode="lin" valueType="num">
                                      <p:cBhvr>
                                        <p:cTn id="56" dur="500"/>
                                        <p:tgtEl>
                                          <p:spTgt spid="8"/>
                                        </p:tgtEl>
                                        <p:attrNameLst>
                                          <p:attrName>ppt_w</p:attrName>
                                        </p:attrNameLst>
                                      </p:cBhvr>
                                      <p:tavLst>
                                        <p:tav tm="0">
                                          <p:val>
                                            <p:strVal val="ppt_w"/>
                                          </p:val>
                                        </p:tav>
                                        <p:tav tm="100000">
                                          <p:val>
                                            <p:fltVal val="0"/>
                                          </p:val>
                                        </p:tav>
                                      </p:tavLst>
                                    </p:anim>
                                    <p:anim calcmode="lin" valueType="num">
                                      <p:cBhvr>
                                        <p:cTn id="57" dur="500"/>
                                        <p:tgtEl>
                                          <p:spTgt spid="8"/>
                                        </p:tgtEl>
                                        <p:attrNameLst>
                                          <p:attrName>ppt_h</p:attrName>
                                        </p:attrNameLst>
                                      </p:cBhvr>
                                      <p:tavLst>
                                        <p:tav tm="0">
                                          <p:val>
                                            <p:strVal val="ppt_h"/>
                                          </p:val>
                                        </p:tav>
                                        <p:tav tm="100000">
                                          <p:val>
                                            <p:fltVal val="0"/>
                                          </p:val>
                                        </p:tav>
                                      </p:tavLst>
                                    </p:anim>
                                    <p:animEffect transition="out" filter="fade">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par>
                                <p:cTn id="60" presetID="53" presetClass="entr" presetSubtype="16" fill="hold" nodeType="withEffect">
                                  <p:stCondLst>
                                    <p:cond delay="0"/>
                                  </p:stCondLst>
                                  <p:childTnLst>
                                    <p:set>
                                      <p:cBhvr>
                                        <p:cTn id="61" dur="1" fill="hold">
                                          <p:stCondLst>
                                            <p:cond delay="0"/>
                                          </p:stCondLst>
                                        </p:cTn>
                                        <p:tgtEl>
                                          <p:spTgt spid="9"/>
                                        </p:tgtEl>
                                        <p:attrNameLst>
                                          <p:attrName>style.visibility</p:attrName>
                                        </p:attrNameLst>
                                      </p:cBhvr>
                                      <p:to>
                                        <p:strVal val="visible"/>
                                      </p:to>
                                    </p:set>
                                    <p:anim calcmode="lin" valueType="num">
                                      <p:cBhvr>
                                        <p:cTn id="62" dur="500" fill="hold"/>
                                        <p:tgtEl>
                                          <p:spTgt spid="9"/>
                                        </p:tgtEl>
                                        <p:attrNameLst>
                                          <p:attrName>ppt_w</p:attrName>
                                        </p:attrNameLst>
                                      </p:cBhvr>
                                      <p:tavLst>
                                        <p:tav tm="0">
                                          <p:val>
                                            <p:fltVal val="0"/>
                                          </p:val>
                                        </p:tav>
                                        <p:tav tm="100000">
                                          <p:val>
                                            <p:strVal val="#ppt_w"/>
                                          </p:val>
                                        </p:tav>
                                      </p:tavLst>
                                    </p:anim>
                                    <p:anim calcmode="lin" valueType="num">
                                      <p:cBhvr>
                                        <p:cTn id="63" dur="500" fill="hold"/>
                                        <p:tgtEl>
                                          <p:spTgt spid="9"/>
                                        </p:tgtEl>
                                        <p:attrNameLst>
                                          <p:attrName>ppt_h</p:attrName>
                                        </p:attrNameLst>
                                      </p:cBhvr>
                                      <p:tavLst>
                                        <p:tav tm="0">
                                          <p:val>
                                            <p:fltVal val="0"/>
                                          </p:val>
                                        </p:tav>
                                        <p:tav tm="100000">
                                          <p:val>
                                            <p:strVal val="#ppt_h"/>
                                          </p:val>
                                        </p:tav>
                                      </p:tavLst>
                                    </p:anim>
                                    <p:animEffect transition="in" filter="fade">
                                      <p:cBhvr>
                                        <p:cTn id="6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Non </a:t>
            </a:r>
            <a:r>
              <a:rPr lang="it-IT" b="1" dirty="0" err="1" smtClean="0">
                <a:latin typeface="Georgia" panose="02040502050405020303" pitchFamily="18" charset="0"/>
              </a:rPr>
              <a:t>functional</a:t>
            </a:r>
            <a:r>
              <a:rPr lang="it-IT" b="1" dirty="0" smtClean="0">
                <a:latin typeface="Georgia" panose="02040502050405020303" pitchFamily="18" charset="0"/>
              </a:rPr>
              <a:t> </a:t>
            </a:r>
            <a:r>
              <a:rPr lang="it-IT" b="1" dirty="0" err="1" smtClean="0">
                <a:latin typeface="Georgia" panose="02040502050405020303" pitchFamily="18" charset="0"/>
              </a:rPr>
              <a:t>requirements</a:t>
            </a:r>
            <a:endParaRPr lang="it-IT" dirty="0"/>
          </a:p>
        </p:txBody>
      </p:sp>
      <p:sp>
        <p:nvSpPr>
          <p:cNvPr id="3" name="Segnaposto contenuto 2"/>
          <p:cNvSpPr>
            <a:spLocks noGrp="1"/>
          </p:cNvSpPr>
          <p:nvPr>
            <p:ph idx="1"/>
          </p:nvPr>
        </p:nvSpPr>
        <p:spPr/>
        <p:txBody>
          <a:bodyPr>
            <a:normAutofit/>
          </a:bodyPr>
          <a:lstStyle/>
          <a:p>
            <a:r>
              <a:rPr lang="en-US" dirty="0">
                <a:latin typeface="Georgia" panose="02040502050405020303" pitchFamily="18" charset="0"/>
              </a:rPr>
              <a:t>[</a:t>
            </a:r>
            <a:r>
              <a:rPr lang="en-US" b="1" dirty="0">
                <a:latin typeface="Georgia" panose="02040502050405020303" pitchFamily="18" charset="0"/>
              </a:rPr>
              <a:t>N4</a:t>
            </a:r>
            <a:r>
              <a:rPr lang="en-US" dirty="0">
                <a:latin typeface="Georgia" panose="02040502050405020303" pitchFamily="18" charset="0"/>
              </a:rPr>
              <a:t>] Mobile applications’ button available to taxi drivers should be big enough to be easily recognized and pressed while driving</a:t>
            </a:r>
            <a:r>
              <a:rPr lang="en-US" dirty="0" smtClean="0">
                <a:latin typeface="Georgia" panose="02040502050405020303" pitchFamily="18" charset="0"/>
              </a:rPr>
              <a:t>.</a:t>
            </a:r>
            <a:endParaRPr lang="en-US" dirty="0" smtClean="0">
              <a:latin typeface="Georgia" panose="02040502050405020303" pitchFamily="18" charset="0"/>
            </a:endParaRPr>
          </a:p>
          <a:p>
            <a:pPr lvl="0"/>
            <a:r>
              <a:rPr lang="en-US" dirty="0" smtClean="0">
                <a:latin typeface="Georgia" panose="02040502050405020303" pitchFamily="18" charset="0"/>
              </a:rPr>
              <a:t>[</a:t>
            </a:r>
            <a:r>
              <a:rPr lang="en-US" b="1" dirty="0" smtClean="0">
                <a:latin typeface="Georgia" panose="02040502050405020303" pitchFamily="18" charset="0"/>
              </a:rPr>
              <a:t>N5</a:t>
            </a:r>
            <a:r>
              <a:rPr lang="en-US" dirty="0" smtClean="0">
                <a:latin typeface="Georgia" panose="02040502050405020303" pitchFamily="18" charset="0"/>
              </a:rPr>
              <a:t>] </a:t>
            </a:r>
            <a:r>
              <a:rPr lang="en-US" dirty="0" smtClean="0">
                <a:latin typeface="Georgia" panose="02040502050405020303" pitchFamily="18" charset="0"/>
              </a:rPr>
              <a:t>Email </a:t>
            </a:r>
            <a:r>
              <a:rPr lang="en-US" dirty="0">
                <a:latin typeface="Georgia" panose="02040502050405020303" pitchFamily="18" charset="0"/>
              </a:rPr>
              <a:t>sent to the user in order to confirm registration should arrive in less than 10 minutes.</a:t>
            </a:r>
            <a:endParaRPr lang="it-IT" dirty="0">
              <a:latin typeface="Georgia" panose="02040502050405020303" pitchFamily="18" charset="0"/>
            </a:endParaRPr>
          </a:p>
          <a:p>
            <a:pPr lvl="0"/>
            <a:r>
              <a:rPr lang="en-US" dirty="0" smtClean="0">
                <a:latin typeface="Georgia" panose="02040502050405020303" pitchFamily="18" charset="0"/>
              </a:rPr>
              <a:t>[</a:t>
            </a:r>
            <a:r>
              <a:rPr lang="en-US" b="1" dirty="0" smtClean="0">
                <a:latin typeface="Georgia" panose="02040502050405020303" pitchFamily="18" charset="0"/>
              </a:rPr>
              <a:t>N6</a:t>
            </a:r>
            <a:r>
              <a:rPr lang="en-US" dirty="0" smtClean="0">
                <a:latin typeface="Georgia" panose="02040502050405020303" pitchFamily="18" charset="0"/>
              </a:rPr>
              <a:t>] </a:t>
            </a:r>
            <a:r>
              <a:rPr lang="en-US" dirty="0" smtClean="0">
                <a:latin typeface="Georgia" panose="02040502050405020303" pitchFamily="18" charset="0"/>
              </a:rPr>
              <a:t>Web </a:t>
            </a:r>
            <a:r>
              <a:rPr lang="en-US" dirty="0">
                <a:latin typeface="Georgia" panose="02040502050405020303" pitchFamily="18" charset="0"/>
              </a:rPr>
              <a:t>and mobile applications should have a similar graphics so that the correlation between the two would be immediately identified by customers</a:t>
            </a:r>
            <a:r>
              <a:rPr lang="en-US" dirty="0" smtClean="0">
                <a:latin typeface="Georgia" panose="02040502050405020303" pitchFamily="18" charset="0"/>
              </a:rPr>
              <a:t>.</a:t>
            </a:r>
            <a:endParaRPr lang="it-IT" dirty="0">
              <a:latin typeface="Georgia" panose="02040502050405020303" pitchFamily="18" charset="0"/>
            </a:endParaRPr>
          </a:p>
        </p:txBody>
      </p:sp>
    </p:spTree>
    <p:extLst>
      <p:ext uri="{BB962C8B-B14F-4D97-AF65-F5344CB8AC3E}">
        <p14:creationId xmlns:p14="http://schemas.microsoft.com/office/powerpoint/2010/main" val="53656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Non </a:t>
            </a:r>
            <a:r>
              <a:rPr lang="it-IT" b="1" dirty="0" err="1" smtClean="0">
                <a:latin typeface="Georgia" panose="02040502050405020303" pitchFamily="18" charset="0"/>
              </a:rPr>
              <a:t>functional</a:t>
            </a:r>
            <a:r>
              <a:rPr lang="it-IT" b="1" dirty="0" smtClean="0">
                <a:latin typeface="Georgia" panose="02040502050405020303" pitchFamily="18" charset="0"/>
              </a:rPr>
              <a:t> </a:t>
            </a:r>
            <a:r>
              <a:rPr lang="it-IT" b="1" dirty="0" err="1" smtClean="0">
                <a:latin typeface="Georgia" panose="02040502050405020303" pitchFamily="18" charset="0"/>
              </a:rPr>
              <a:t>requirements</a:t>
            </a:r>
            <a:endParaRPr lang="it-IT" dirty="0"/>
          </a:p>
        </p:txBody>
      </p:sp>
      <p:sp>
        <p:nvSpPr>
          <p:cNvPr id="3" name="Segnaposto contenuto 2"/>
          <p:cNvSpPr>
            <a:spLocks noGrp="1"/>
          </p:cNvSpPr>
          <p:nvPr>
            <p:ph idx="1"/>
          </p:nvPr>
        </p:nvSpPr>
        <p:spPr/>
        <p:txBody>
          <a:bodyPr/>
          <a:lstStyle/>
          <a:p>
            <a:r>
              <a:rPr lang="en-US" dirty="0">
                <a:latin typeface="Georgia" panose="02040502050405020303" pitchFamily="18" charset="0"/>
              </a:rPr>
              <a:t>[</a:t>
            </a:r>
            <a:r>
              <a:rPr lang="en-US" b="1" dirty="0" smtClean="0">
                <a:latin typeface="Georgia" panose="02040502050405020303" pitchFamily="18" charset="0"/>
              </a:rPr>
              <a:t>N7</a:t>
            </a:r>
            <a:r>
              <a:rPr lang="en-US" dirty="0" smtClean="0">
                <a:latin typeface="Georgia" panose="02040502050405020303" pitchFamily="18" charset="0"/>
              </a:rPr>
              <a:t>] </a:t>
            </a:r>
            <a:r>
              <a:rPr lang="en-US" dirty="0">
                <a:latin typeface="Georgia" panose="02040502050405020303" pitchFamily="18" charset="0"/>
              </a:rPr>
              <a:t>Mobile’s notifications should appear even when the user has not the app opened</a:t>
            </a:r>
            <a:r>
              <a:rPr lang="en-US" dirty="0" smtClean="0">
                <a:latin typeface="Georgia" panose="02040502050405020303" pitchFamily="18" charset="0"/>
              </a:rPr>
              <a:t>.</a:t>
            </a:r>
          </a:p>
          <a:p>
            <a:pPr lvl="0"/>
            <a:r>
              <a:rPr lang="en-US" dirty="0" smtClean="0">
                <a:latin typeface="Georgia" panose="02040502050405020303" pitchFamily="18" charset="0"/>
              </a:rPr>
              <a:t>[</a:t>
            </a:r>
            <a:r>
              <a:rPr lang="en-US" b="1" dirty="0" smtClean="0">
                <a:latin typeface="Georgia" panose="02040502050405020303" pitchFamily="18" charset="0"/>
              </a:rPr>
              <a:t>N8</a:t>
            </a:r>
            <a:r>
              <a:rPr lang="en-US" dirty="0" smtClean="0">
                <a:latin typeface="Georgia" panose="02040502050405020303" pitchFamily="18" charset="0"/>
              </a:rPr>
              <a:t>] </a:t>
            </a:r>
            <a:r>
              <a:rPr lang="en-US" dirty="0" smtClean="0">
                <a:latin typeface="Georgia" panose="02040502050405020303" pitchFamily="18" charset="0"/>
              </a:rPr>
              <a:t>The </a:t>
            </a:r>
            <a:r>
              <a:rPr lang="en-US" dirty="0">
                <a:latin typeface="Georgia" panose="02040502050405020303" pitchFamily="18" charset="0"/>
              </a:rPr>
              <a:t>description of the mobile application in the phone app store should point out clearly and briefly its functions, allowing a quick comprehension from any type of user.</a:t>
            </a:r>
            <a:endParaRPr lang="it-IT" dirty="0">
              <a:latin typeface="Georgia" panose="02040502050405020303" pitchFamily="18" charset="0"/>
            </a:endParaRPr>
          </a:p>
          <a:p>
            <a:pPr lvl="0"/>
            <a:r>
              <a:rPr lang="en-US" dirty="0" smtClean="0">
                <a:latin typeface="Georgia" panose="02040502050405020303" pitchFamily="18" charset="0"/>
              </a:rPr>
              <a:t>[</a:t>
            </a:r>
            <a:r>
              <a:rPr lang="en-US" b="1" dirty="0" smtClean="0">
                <a:latin typeface="Georgia" panose="02040502050405020303" pitchFamily="18" charset="0"/>
              </a:rPr>
              <a:t>N9</a:t>
            </a:r>
            <a:r>
              <a:rPr lang="en-US" dirty="0" smtClean="0">
                <a:latin typeface="Georgia" panose="02040502050405020303" pitchFamily="18" charset="0"/>
              </a:rPr>
              <a:t>] </a:t>
            </a:r>
            <a:r>
              <a:rPr lang="en-US" dirty="0" err="1" smtClean="0">
                <a:latin typeface="Georgia" panose="02040502050405020303" pitchFamily="18" charset="0"/>
              </a:rPr>
              <a:t>MyTaxiService’s</a:t>
            </a:r>
            <a:r>
              <a:rPr lang="en-US" dirty="0" smtClean="0">
                <a:latin typeface="Georgia" panose="02040502050405020303" pitchFamily="18" charset="0"/>
              </a:rPr>
              <a:t> </a:t>
            </a:r>
            <a:r>
              <a:rPr lang="en-US" dirty="0">
                <a:latin typeface="Georgia" panose="02040502050405020303" pitchFamily="18" charset="0"/>
              </a:rPr>
              <a:t>applications should always have imperceptible response time during the navigation within its forms</a:t>
            </a:r>
            <a:r>
              <a:rPr lang="en-US" dirty="0" smtClean="0">
                <a:latin typeface="Georgia" panose="02040502050405020303" pitchFamily="18" charset="0"/>
              </a:rPr>
              <a:t>.</a:t>
            </a:r>
            <a:endParaRPr lang="it-IT" dirty="0">
              <a:latin typeface="Georgia" panose="02040502050405020303" pitchFamily="18" charset="0"/>
            </a:endParaRPr>
          </a:p>
        </p:txBody>
      </p:sp>
    </p:spTree>
    <p:extLst>
      <p:ext uri="{BB962C8B-B14F-4D97-AF65-F5344CB8AC3E}">
        <p14:creationId xmlns:p14="http://schemas.microsoft.com/office/powerpoint/2010/main" val="166673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Scenario with </a:t>
            </a:r>
            <a:r>
              <a:rPr lang="it-IT" b="1" dirty="0" err="1" smtClean="0">
                <a:latin typeface="Georgia" panose="02040502050405020303" pitchFamily="18" charset="0"/>
              </a:rPr>
              <a:t>mockups</a:t>
            </a:r>
            <a:endParaRPr lang="it-IT" b="1" dirty="0">
              <a:latin typeface="Georgia" panose="02040502050405020303" pitchFamily="18" charset="0"/>
            </a:endParaRPr>
          </a:p>
        </p:txBody>
      </p:sp>
      <p:sp>
        <p:nvSpPr>
          <p:cNvPr id="3" name="Segnaposto contenuto 2"/>
          <p:cNvSpPr>
            <a:spLocks noGrp="1"/>
          </p:cNvSpPr>
          <p:nvPr>
            <p:ph idx="1"/>
          </p:nvPr>
        </p:nvSpPr>
        <p:spPr>
          <a:xfrm>
            <a:off x="766354" y="1798551"/>
            <a:ext cx="7886700" cy="934992"/>
          </a:xfrm>
        </p:spPr>
        <p:txBody>
          <a:bodyPr/>
          <a:lstStyle/>
          <a:p>
            <a:pPr marL="0" indent="0">
              <a:buNone/>
            </a:pPr>
            <a:r>
              <a:rPr lang="en-US" dirty="0" smtClean="0">
                <a:latin typeface="Georgia" panose="02040502050405020303" pitchFamily="18" charset="0"/>
              </a:rPr>
              <a:t>Let’s see a possible scenario of use of MTS’s application with some explicative mockups.</a:t>
            </a:r>
            <a:endParaRPr lang="en-US" dirty="0">
              <a:latin typeface="Georgia" panose="02040502050405020303" pitchFamily="18" charset="0"/>
            </a:endParaRPr>
          </a:p>
        </p:txBody>
      </p:sp>
      <p:sp>
        <p:nvSpPr>
          <p:cNvPr id="4" name="CasellaDiTesto 3"/>
          <p:cNvSpPr txBox="1"/>
          <p:nvPr/>
        </p:nvSpPr>
        <p:spPr>
          <a:xfrm>
            <a:off x="766354" y="3056708"/>
            <a:ext cx="7437120" cy="2308324"/>
          </a:xfrm>
          <a:prstGeom prst="rect">
            <a:avLst/>
          </a:prstGeom>
          <a:noFill/>
        </p:spPr>
        <p:txBody>
          <a:bodyPr wrap="square" rtlCol="0">
            <a:spAutoFit/>
          </a:bodyPr>
          <a:lstStyle/>
          <a:p>
            <a:r>
              <a:rPr lang="en-US" dirty="0" smtClean="0">
                <a:latin typeface="Georgia" panose="02040502050405020303" pitchFamily="18" charset="0"/>
              </a:rPr>
              <a:t>Suppose that the student Luca Bianchi has to go to </a:t>
            </a:r>
            <a:r>
              <a:rPr lang="en-US" dirty="0" err="1" smtClean="0">
                <a:latin typeface="Georgia" panose="02040502050405020303" pitchFamily="18" charset="0"/>
              </a:rPr>
              <a:t>Politecnico</a:t>
            </a:r>
            <a:r>
              <a:rPr lang="en-US" dirty="0" smtClean="0">
                <a:latin typeface="Georgia" panose="02040502050405020303" pitchFamily="18" charset="0"/>
              </a:rPr>
              <a:t> di Milano to have an exam.</a:t>
            </a:r>
          </a:p>
          <a:p>
            <a:r>
              <a:rPr lang="en-US" dirty="0" smtClean="0">
                <a:latin typeface="Georgia" panose="02040502050405020303" pitchFamily="18" charset="0"/>
              </a:rPr>
              <a:t>Unfortunately, TRENORD has other plans: in fact, a strike is arranged exactly the day of Luca’s exam.</a:t>
            </a:r>
          </a:p>
          <a:p>
            <a:r>
              <a:rPr lang="en-US" dirty="0" smtClean="0">
                <a:latin typeface="Georgia" panose="02040502050405020303" pitchFamily="18" charset="0"/>
              </a:rPr>
              <a:t>Knowing that, Luca cautiously decide to reserve himself a taxi using an application his friends have been talking about: </a:t>
            </a:r>
            <a:r>
              <a:rPr lang="en-US" dirty="0" err="1" smtClean="0">
                <a:latin typeface="Georgia" panose="02040502050405020303" pitchFamily="18" charset="0"/>
              </a:rPr>
              <a:t>MyTaxiService</a:t>
            </a:r>
            <a:r>
              <a:rPr lang="en-US" dirty="0" smtClean="0">
                <a:latin typeface="Georgia" panose="02040502050405020303" pitchFamily="18" charset="0"/>
              </a:rPr>
              <a:t>.</a:t>
            </a:r>
          </a:p>
          <a:p>
            <a:r>
              <a:rPr lang="en-US" dirty="0" smtClean="0">
                <a:latin typeface="Georgia" panose="02040502050405020303" pitchFamily="18" charset="0"/>
              </a:rPr>
              <a:t>He </a:t>
            </a:r>
            <a:r>
              <a:rPr lang="en-US" dirty="0" smtClean="0">
                <a:latin typeface="Georgia" panose="02040502050405020303" pitchFamily="18" charset="0"/>
              </a:rPr>
              <a:t>turns </a:t>
            </a:r>
            <a:r>
              <a:rPr lang="en-US" dirty="0" smtClean="0">
                <a:latin typeface="Georgia" panose="02040502050405020303" pitchFamily="18" charset="0"/>
              </a:rPr>
              <a:t>on his laptop and after a quick google search he finds MTS’s website.</a:t>
            </a:r>
          </a:p>
        </p:txBody>
      </p:sp>
      <p:sp>
        <p:nvSpPr>
          <p:cNvPr id="6" name="CasellaDiTesto 5"/>
          <p:cNvSpPr txBox="1"/>
          <p:nvPr/>
        </p:nvSpPr>
        <p:spPr>
          <a:xfrm>
            <a:off x="766354" y="4349370"/>
            <a:ext cx="7877991" cy="369332"/>
          </a:xfrm>
          <a:prstGeom prst="rect">
            <a:avLst/>
          </a:prstGeom>
          <a:noFill/>
        </p:spPr>
        <p:txBody>
          <a:bodyPr wrap="square" rtlCol="0">
            <a:spAutoFit/>
          </a:bodyPr>
          <a:lstStyle/>
          <a:p>
            <a:r>
              <a:rPr lang="en-US" dirty="0" smtClean="0"/>
              <a:t>.</a:t>
            </a:r>
            <a:endParaRPr lang="en-US" dirty="0">
              <a:latin typeface="Georgia" panose="02040502050405020303" pitchFamily="18" charset="0"/>
            </a:endParaRPr>
          </a:p>
        </p:txBody>
      </p:sp>
    </p:spTree>
    <p:extLst>
      <p:ext uri="{BB962C8B-B14F-4D97-AF65-F5344CB8AC3E}">
        <p14:creationId xmlns:p14="http://schemas.microsoft.com/office/powerpoint/2010/main" val="259355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egnaposto contenuto 5" descr="C:\Users\Alessandro\Desktop\Ale\GitHubSynch\myTaxyService-SE2-PozziRomani\OtherStuff\Mockups\WebHom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9994" y="1224733"/>
            <a:ext cx="6207755" cy="3861073"/>
          </a:xfrm>
          <a:prstGeom prst="rect">
            <a:avLst/>
          </a:prstGeom>
          <a:noFill/>
          <a:ln>
            <a:noFill/>
          </a:ln>
        </p:spPr>
      </p:pic>
      <p:sp>
        <p:nvSpPr>
          <p:cNvPr id="8" name="CasellaDiTesto 7"/>
          <p:cNvSpPr txBox="1"/>
          <p:nvPr/>
        </p:nvSpPr>
        <p:spPr>
          <a:xfrm>
            <a:off x="1588725" y="748937"/>
            <a:ext cx="5750292" cy="369332"/>
          </a:xfrm>
          <a:prstGeom prst="rect">
            <a:avLst/>
          </a:prstGeom>
          <a:noFill/>
        </p:spPr>
        <p:txBody>
          <a:bodyPr wrap="none" rtlCol="0">
            <a:spAutoFit/>
          </a:bodyPr>
          <a:lstStyle/>
          <a:p>
            <a:r>
              <a:rPr lang="en-US" dirty="0" smtClean="0">
                <a:latin typeface="Georgia" panose="02040502050405020303" pitchFamily="18" charset="0"/>
              </a:rPr>
              <a:t>This is how the home of the web application looks like:</a:t>
            </a:r>
            <a:endParaRPr lang="en-US" dirty="0">
              <a:latin typeface="Georgia" panose="02040502050405020303" pitchFamily="18" charset="0"/>
            </a:endParaRPr>
          </a:p>
        </p:txBody>
      </p:sp>
      <p:sp>
        <p:nvSpPr>
          <p:cNvPr id="9" name="CasellaDiTesto 8"/>
          <p:cNvSpPr txBox="1"/>
          <p:nvPr/>
        </p:nvSpPr>
        <p:spPr>
          <a:xfrm>
            <a:off x="1088571" y="5192270"/>
            <a:ext cx="7367452" cy="1200329"/>
          </a:xfrm>
          <a:prstGeom prst="rect">
            <a:avLst/>
          </a:prstGeom>
          <a:noFill/>
        </p:spPr>
        <p:txBody>
          <a:bodyPr wrap="square" rtlCol="0">
            <a:spAutoFit/>
          </a:bodyPr>
          <a:lstStyle/>
          <a:p>
            <a:r>
              <a:rPr lang="en-US" dirty="0" smtClean="0">
                <a:latin typeface="Georgia" panose="02040502050405020303" pitchFamily="18" charset="0"/>
              </a:rPr>
              <a:t>Luca has never used </a:t>
            </a:r>
            <a:r>
              <a:rPr lang="en-US" dirty="0" err="1" smtClean="0">
                <a:latin typeface="Georgia" panose="02040502050405020303" pitchFamily="18" charset="0"/>
              </a:rPr>
              <a:t>MyTaxiService</a:t>
            </a:r>
            <a:r>
              <a:rPr lang="en-US" dirty="0" smtClean="0">
                <a:latin typeface="Georgia" panose="02040502050405020303" pitchFamily="18" charset="0"/>
              </a:rPr>
              <a:t> before, so he doesn’t have an account.</a:t>
            </a:r>
          </a:p>
          <a:p>
            <a:r>
              <a:rPr lang="en-US" dirty="0" smtClean="0">
                <a:latin typeface="Georgia" panose="02040502050405020303" pitchFamily="18" charset="0"/>
              </a:rPr>
              <a:t>Since an account is required to access MTS’s services, he clicks on the “Register now” button.</a:t>
            </a:r>
            <a:endParaRPr lang="en-US" dirty="0">
              <a:latin typeface="Georgia" panose="02040502050405020303" pitchFamily="18" charset="0"/>
            </a:endParaRPr>
          </a:p>
        </p:txBody>
      </p:sp>
    </p:spTree>
    <p:extLst>
      <p:ext uri="{BB962C8B-B14F-4D97-AF65-F5344CB8AC3E}">
        <p14:creationId xmlns:p14="http://schemas.microsoft.com/office/powerpoint/2010/main" val="120107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xEl>
                                              <p:pRg st="1" end="1"/>
                                            </p:txEl>
                                          </p:spTgt>
                                        </p:tgtEl>
                                        <p:attrNameLst>
                                          <p:attrName>style.visibility</p:attrName>
                                        </p:attrNameLst>
                                      </p:cBhvr>
                                      <p:to>
                                        <p:strVal val="visible"/>
                                      </p:to>
                                    </p:set>
                                    <p:animEffect transition="in" filter="fade">
                                      <p:cBhvr>
                                        <p:cTn id="24"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2538261" y="818606"/>
            <a:ext cx="7679327" cy="369332"/>
          </a:xfrm>
          <a:prstGeom prst="rect">
            <a:avLst/>
          </a:prstGeom>
          <a:noFill/>
        </p:spPr>
        <p:txBody>
          <a:bodyPr wrap="square" rtlCol="0">
            <a:spAutoFit/>
          </a:bodyPr>
          <a:lstStyle/>
          <a:p>
            <a:r>
              <a:rPr lang="en-US" dirty="0" smtClean="0">
                <a:latin typeface="Georgia" panose="02040502050405020303" pitchFamily="18" charset="0"/>
              </a:rPr>
              <a:t>The following registration form appears.</a:t>
            </a:r>
            <a:endParaRPr lang="en-US" dirty="0">
              <a:latin typeface="Georgia" panose="02040502050405020303" pitchFamily="18" charset="0"/>
            </a:endParaRPr>
          </a:p>
        </p:txBody>
      </p:sp>
      <p:sp>
        <p:nvSpPr>
          <p:cNvPr id="6" name="CasellaDiTesto 5"/>
          <p:cNvSpPr txBox="1"/>
          <p:nvPr/>
        </p:nvSpPr>
        <p:spPr>
          <a:xfrm>
            <a:off x="1942012" y="5978628"/>
            <a:ext cx="5541902" cy="369332"/>
          </a:xfrm>
          <a:prstGeom prst="rect">
            <a:avLst/>
          </a:prstGeom>
          <a:noFill/>
        </p:spPr>
        <p:txBody>
          <a:bodyPr wrap="none" rtlCol="0">
            <a:spAutoFit/>
          </a:bodyPr>
          <a:lstStyle/>
          <a:p>
            <a:r>
              <a:rPr lang="en-US" dirty="0" smtClean="0">
                <a:latin typeface="Georgia" panose="02040502050405020303" pitchFamily="18" charset="0"/>
              </a:rPr>
              <a:t>Luca quickly fills in all the fields and clicks “Submit”.</a:t>
            </a:r>
          </a:p>
        </p:txBody>
      </p:sp>
      <p:pic>
        <p:nvPicPr>
          <p:cNvPr id="8" name="Segnaposto contenuto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571" y="1332956"/>
            <a:ext cx="5006783" cy="4500654"/>
          </a:xfrm>
        </p:spPr>
      </p:pic>
    </p:spTree>
    <p:extLst>
      <p:ext uri="{BB962C8B-B14F-4D97-AF65-F5344CB8AC3E}">
        <p14:creationId xmlns:p14="http://schemas.microsoft.com/office/powerpoint/2010/main" val="28734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5864" y="1620015"/>
            <a:ext cx="5863507" cy="3933436"/>
          </a:xfrm>
        </p:spPr>
      </p:pic>
      <p:sp>
        <p:nvSpPr>
          <p:cNvPr id="4" name="CasellaDiTesto 3"/>
          <p:cNvSpPr txBox="1"/>
          <p:nvPr/>
        </p:nvSpPr>
        <p:spPr>
          <a:xfrm>
            <a:off x="714103" y="592182"/>
            <a:ext cx="7801247" cy="923330"/>
          </a:xfrm>
          <a:prstGeom prst="rect">
            <a:avLst/>
          </a:prstGeom>
          <a:noFill/>
        </p:spPr>
        <p:txBody>
          <a:bodyPr wrap="square" rtlCol="0">
            <a:spAutoFit/>
          </a:bodyPr>
          <a:lstStyle/>
          <a:p>
            <a:r>
              <a:rPr lang="en-US" dirty="0" smtClean="0">
                <a:latin typeface="Georgia" panose="02040502050405020303" pitchFamily="18" charset="0"/>
              </a:rPr>
              <a:t>A few minutes later, Luca receives an email that confirms his registration. He goes back to MTS’s home, fills in the email and password fields, and logs in. The following screen appears:</a:t>
            </a:r>
            <a:endParaRPr lang="en-US" dirty="0">
              <a:latin typeface="Georgia" panose="02040502050405020303" pitchFamily="18" charset="0"/>
            </a:endParaRPr>
          </a:p>
        </p:txBody>
      </p:sp>
      <p:sp>
        <p:nvSpPr>
          <p:cNvPr id="7" name="CasellaDiTesto 6"/>
          <p:cNvSpPr txBox="1"/>
          <p:nvPr/>
        </p:nvSpPr>
        <p:spPr>
          <a:xfrm>
            <a:off x="714103" y="5657954"/>
            <a:ext cx="7933508" cy="646331"/>
          </a:xfrm>
          <a:prstGeom prst="rect">
            <a:avLst/>
          </a:prstGeom>
          <a:noFill/>
        </p:spPr>
        <p:txBody>
          <a:bodyPr wrap="square" rtlCol="0">
            <a:spAutoFit/>
          </a:bodyPr>
          <a:lstStyle/>
          <a:p>
            <a:r>
              <a:rPr lang="en-US" dirty="0" smtClean="0">
                <a:latin typeface="Georgia" panose="02040502050405020303" pitchFamily="18" charset="0"/>
              </a:rPr>
              <a:t>The “Reserve a ride” service seems to be suitable to Luca’s needs, so the student clicks on the correspondent button.</a:t>
            </a:r>
            <a:endParaRPr lang="en-US" dirty="0">
              <a:latin typeface="Georgia" panose="02040502050405020303" pitchFamily="18" charset="0"/>
            </a:endParaRPr>
          </a:p>
        </p:txBody>
      </p:sp>
    </p:spTree>
    <p:extLst>
      <p:ext uri="{BB962C8B-B14F-4D97-AF65-F5344CB8AC3E}">
        <p14:creationId xmlns:p14="http://schemas.microsoft.com/office/powerpoint/2010/main" val="1899957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4516" y="1337947"/>
            <a:ext cx="5262714" cy="4250654"/>
          </a:xfrm>
        </p:spPr>
      </p:pic>
      <p:sp>
        <p:nvSpPr>
          <p:cNvPr id="5" name="CasellaDiTesto 4"/>
          <p:cNvSpPr txBox="1"/>
          <p:nvPr/>
        </p:nvSpPr>
        <p:spPr>
          <a:xfrm>
            <a:off x="1359745" y="792480"/>
            <a:ext cx="6372257" cy="369332"/>
          </a:xfrm>
          <a:prstGeom prst="rect">
            <a:avLst/>
          </a:prstGeom>
          <a:noFill/>
        </p:spPr>
        <p:txBody>
          <a:bodyPr wrap="none" rtlCol="0">
            <a:spAutoFit/>
          </a:bodyPr>
          <a:lstStyle/>
          <a:p>
            <a:r>
              <a:rPr lang="en-US" dirty="0" smtClean="0">
                <a:latin typeface="Georgia" panose="02040502050405020303" pitchFamily="18" charset="0"/>
              </a:rPr>
              <a:t>Luca compiles the following form with required information.</a:t>
            </a:r>
            <a:endParaRPr lang="en-US" dirty="0">
              <a:latin typeface="Georgia" panose="02040502050405020303" pitchFamily="18" charset="0"/>
            </a:endParaRPr>
          </a:p>
        </p:txBody>
      </p:sp>
      <p:sp>
        <p:nvSpPr>
          <p:cNvPr id="6" name="CasellaDiTesto 5"/>
          <p:cNvSpPr txBox="1"/>
          <p:nvPr/>
        </p:nvSpPr>
        <p:spPr>
          <a:xfrm>
            <a:off x="1268280" y="5764736"/>
            <a:ext cx="7466417" cy="646331"/>
          </a:xfrm>
          <a:prstGeom prst="rect">
            <a:avLst/>
          </a:prstGeom>
          <a:noFill/>
        </p:spPr>
        <p:txBody>
          <a:bodyPr wrap="square" rtlCol="0">
            <a:spAutoFit/>
          </a:bodyPr>
          <a:lstStyle/>
          <a:p>
            <a:r>
              <a:rPr lang="en-US" dirty="0" smtClean="0">
                <a:latin typeface="Georgia" panose="02040502050405020303" pitchFamily="18" charset="0"/>
              </a:rPr>
              <a:t>He presses the “Submit” button, and shortly after a pop-up confirms that his reservation has been accepted by the system.</a:t>
            </a:r>
            <a:endParaRPr lang="en-US" dirty="0">
              <a:latin typeface="Georgia" panose="02040502050405020303" pitchFamily="18" charset="0"/>
            </a:endParaRPr>
          </a:p>
        </p:txBody>
      </p:sp>
    </p:spTree>
    <p:extLst>
      <p:ext uri="{BB962C8B-B14F-4D97-AF65-F5344CB8AC3E}">
        <p14:creationId xmlns:p14="http://schemas.microsoft.com/office/powerpoint/2010/main" val="125650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egnaposto contenut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5399" y="1700767"/>
            <a:ext cx="7886700" cy="3730195"/>
          </a:xfrm>
        </p:spPr>
      </p:pic>
      <p:sp>
        <p:nvSpPr>
          <p:cNvPr id="7" name="CasellaDiTesto 6"/>
          <p:cNvSpPr txBox="1"/>
          <p:nvPr/>
        </p:nvSpPr>
        <p:spPr>
          <a:xfrm>
            <a:off x="862149" y="635726"/>
            <a:ext cx="7653201" cy="646331"/>
          </a:xfrm>
          <a:prstGeom prst="rect">
            <a:avLst/>
          </a:prstGeom>
          <a:noFill/>
        </p:spPr>
        <p:txBody>
          <a:bodyPr wrap="square" rtlCol="0">
            <a:spAutoFit/>
          </a:bodyPr>
          <a:lstStyle/>
          <a:p>
            <a:r>
              <a:rPr lang="en-US" dirty="0" smtClean="0">
                <a:latin typeface="Georgia" panose="02040502050405020303" pitchFamily="18" charset="0"/>
              </a:rPr>
              <a:t>Using the “Show your history” function, Luca has another confirmation that his reservation has been regularly taken care by the system.</a:t>
            </a:r>
            <a:endParaRPr lang="en-US" dirty="0">
              <a:latin typeface="Georgia" panose="02040502050405020303" pitchFamily="18" charset="0"/>
            </a:endParaRPr>
          </a:p>
        </p:txBody>
      </p:sp>
      <p:sp>
        <p:nvSpPr>
          <p:cNvPr id="8" name="CasellaDiTesto 7"/>
          <p:cNvSpPr txBox="1"/>
          <p:nvPr/>
        </p:nvSpPr>
        <p:spPr>
          <a:xfrm>
            <a:off x="1250147" y="5665006"/>
            <a:ext cx="6877204" cy="369332"/>
          </a:xfrm>
          <a:prstGeom prst="rect">
            <a:avLst/>
          </a:prstGeom>
          <a:noFill/>
        </p:spPr>
        <p:txBody>
          <a:bodyPr wrap="none" rtlCol="0">
            <a:spAutoFit/>
          </a:bodyPr>
          <a:lstStyle/>
          <a:p>
            <a:r>
              <a:rPr lang="en-US" dirty="0" smtClean="0">
                <a:latin typeface="Georgia" panose="02040502050405020303" pitchFamily="18" charset="0"/>
              </a:rPr>
              <a:t>He notice also that he has the possibility to delete the reservation</a:t>
            </a:r>
            <a:r>
              <a:rPr lang="en-US" dirty="0" smtClean="0"/>
              <a:t>.</a:t>
            </a:r>
            <a:endParaRPr lang="en-US" dirty="0"/>
          </a:p>
        </p:txBody>
      </p:sp>
    </p:spTree>
    <p:extLst>
      <p:ext uri="{BB962C8B-B14F-4D97-AF65-F5344CB8AC3E}">
        <p14:creationId xmlns:p14="http://schemas.microsoft.com/office/powerpoint/2010/main" val="123063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305</TotalTime>
  <Words>617</Words>
  <Application>Microsoft Office PowerPoint</Application>
  <PresentationFormat>Presentazione su schermo (4:3)</PresentationFormat>
  <Paragraphs>36</Paragraphs>
  <Slides>10</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10</vt:i4>
      </vt:variant>
    </vt:vector>
  </HeadingPairs>
  <TitlesOfParts>
    <vt:vector size="15" baseType="lpstr">
      <vt:lpstr>Arial</vt:lpstr>
      <vt:lpstr>Calibri</vt:lpstr>
      <vt:lpstr>Calibri Light</vt:lpstr>
      <vt:lpstr>Georgia</vt:lpstr>
      <vt:lpstr>Tema di Office</vt:lpstr>
      <vt:lpstr>Non functional requirements</vt:lpstr>
      <vt:lpstr>Non functional requirements</vt:lpstr>
      <vt:lpstr>Non functional requirements</vt:lpstr>
      <vt:lpstr>Scenario with mockups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 functional requirements</dc:title>
  <dc:creator>Alessandro Pozzi</dc:creator>
  <cp:lastModifiedBy>Alessandro</cp:lastModifiedBy>
  <cp:revision>29</cp:revision>
  <dcterms:created xsi:type="dcterms:W3CDTF">2015-11-08T11:33:58Z</dcterms:created>
  <dcterms:modified xsi:type="dcterms:W3CDTF">2015-11-09T12:37:05Z</dcterms:modified>
</cp:coreProperties>
</file>