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sldIdLst>
    <p:sldId id="296" r:id="rId2"/>
    <p:sldId id="309" r:id="rId3"/>
    <p:sldId id="286" r:id="rId4"/>
    <p:sldId id="305" r:id="rId5"/>
    <p:sldId id="306" r:id="rId6"/>
    <p:sldId id="258" r:id="rId7"/>
    <p:sldId id="259" r:id="rId8"/>
    <p:sldId id="307" r:id="rId9"/>
    <p:sldId id="261" r:id="rId10"/>
    <p:sldId id="262" r:id="rId11"/>
    <p:sldId id="263" r:id="rId12"/>
    <p:sldId id="264" r:id="rId13"/>
    <p:sldId id="266" r:id="rId14"/>
    <p:sldId id="267" r:id="rId15"/>
    <p:sldId id="268" r:id="rId16"/>
    <p:sldId id="302" r:id="rId17"/>
    <p:sldId id="303" r:id="rId18"/>
    <p:sldId id="270" r:id="rId19"/>
    <p:sldId id="271" r:id="rId20"/>
    <p:sldId id="272" r:id="rId21"/>
    <p:sldId id="273" r:id="rId22"/>
    <p:sldId id="274" r:id="rId23"/>
    <p:sldId id="30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7" r:id="rId45"/>
    <p:sldId id="298" r:id="rId46"/>
    <p:sldId id="299" r:id="rId47"/>
    <p:sldId id="300" r:id="rId48"/>
    <p:sldId id="301" r:id="rId49"/>
  </p:sldIdLst>
  <p:sldSz cx="9144000" cy="5143500" type="screen16x9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45" d="100"/>
          <a:sy n="145" d="100"/>
        </p:scale>
        <p:origin x="62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88BD4A-FB1D-4504-809F-F0525AF57330}" type="datetimeFigureOut">
              <a:rPr lang="it-IT" smtClean="0"/>
              <a:t>21/02/2016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742C1D-6328-4595-BB50-B9B20B0EF91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093023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742C1D-6328-4595-BB50-B9B20B0EF912}" type="slidenum">
              <a:rPr lang="it-IT" smtClean="0"/>
              <a:t>22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594015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EA31CD-A800-429B-9EE1-03AECEAD5F85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320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D8D1E-79E1-4046-BAF4-7831E395F259}" type="datetimeFigureOut">
              <a:rPr lang="it-IT" smtClean="0"/>
              <a:t>21/02/2016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6446-8185-4E1F-A801-5CEBFE7D494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3045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D8D1E-79E1-4046-BAF4-7831E395F259}" type="datetimeFigureOut">
              <a:rPr lang="it-IT" smtClean="0"/>
              <a:t>21/02/2016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6446-8185-4E1F-A801-5CEBFE7D494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40361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D8D1E-79E1-4046-BAF4-7831E395F259}" type="datetimeFigureOut">
              <a:rPr lang="it-IT" smtClean="0"/>
              <a:t>21/02/2016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6446-8185-4E1F-A801-5CEBFE7D494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69108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D8D1E-79E1-4046-BAF4-7831E395F259}" type="datetimeFigureOut">
              <a:rPr lang="it-IT" smtClean="0"/>
              <a:t>21/02/2016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6446-8185-4E1F-A801-5CEBFE7D494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99094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D8D1E-79E1-4046-BAF4-7831E395F259}" type="datetimeFigureOut">
              <a:rPr lang="it-IT" smtClean="0"/>
              <a:t>21/02/2016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6446-8185-4E1F-A801-5CEBFE7D494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62042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D8D1E-79E1-4046-BAF4-7831E395F259}" type="datetimeFigureOut">
              <a:rPr lang="it-IT" smtClean="0"/>
              <a:t>21/02/2016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6446-8185-4E1F-A801-5CEBFE7D494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50958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D8D1E-79E1-4046-BAF4-7831E395F259}" type="datetimeFigureOut">
              <a:rPr lang="it-IT" smtClean="0"/>
              <a:t>21/02/2016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6446-8185-4E1F-A801-5CEBFE7D494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6254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D8D1E-79E1-4046-BAF4-7831E395F259}" type="datetimeFigureOut">
              <a:rPr lang="it-IT" smtClean="0"/>
              <a:t>21/02/2016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6446-8185-4E1F-A801-5CEBFE7D494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07543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D8D1E-79E1-4046-BAF4-7831E395F259}" type="datetimeFigureOut">
              <a:rPr lang="it-IT" smtClean="0"/>
              <a:t>21/02/2016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6446-8185-4E1F-A801-5CEBFE7D494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36066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D8D1E-79E1-4046-BAF4-7831E395F259}" type="datetimeFigureOut">
              <a:rPr lang="it-IT" smtClean="0"/>
              <a:t>21/02/2016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6446-8185-4E1F-A801-5CEBFE7D494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26825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D8D1E-79E1-4046-BAF4-7831E395F259}" type="datetimeFigureOut">
              <a:rPr lang="it-IT" smtClean="0"/>
              <a:t>21/02/2016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6446-8185-4E1F-A801-5CEBFE7D494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29833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D8D1E-79E1-4046-BAF4-7831E395F259}" type="datetimeFigureOut">
              <a:rPr lang="it-IT" smtClean="0"/>
              <a:t>21/02/2016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D6446-8185-4E1F-A801-5CEBFE7D494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96446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982679" y="2571750"/>
            <a:ext cx="5451639" cy="2052228"/>
          </a:xfrm>
        </p:spPr>
        <p:txBody>
          <a:bodyPr>
            <a:normAutofit/>
          </a:bodyPr>
          <a:lstStyle/>
          <a:p>
            <a:r>
              <a:rPr lang="it-IT" sz="1600" b="1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</a:rPr>
              <a:t>Politecnico di Milano</a:t>
            </a:r>
            <a:endParaRPr lang="en-US" sz="1600" b="1" dirty="0">
              <a:solidFill>
                <a:schemeClr val="accent2">
                  <a:lumMod val="75000"/>
                </a:schemeClr>
              </a:solidFill>
              <a:latin typeface="Cambria" panose="02040503050406030204" pitchFamily="18" charset="0"/>
            </a:endParaRPr>
          </a:p>
          <a:p>
            <a:r>
              <a:rPr lang="it-IT" sz="1600" b="1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</a:rPr>
              <a:t>A.A. 2015-2016</a:t>
            </a:r>
            <a:endParaRPr lang="en-US" sz="1600" b="1" dirty="0">
              <a:solidFill>
                <a:schemeClr val="accent2">
                  <a:lumMod val="75000"/>
                </a:schemeClr>
              </a:solidFill>
              <a:latin typeface="Cambria" panose="02040503050406030204" pitchFamily="18" charset="0"/>
            </a:endParaRPr>
          </a:p>
          <a:p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</a:rPr>
              <a:t>Software Engineering 2 project: </a:t>
            </a:r>
            <a:endParaRPr lang="en-US" sz="1600" b="1" dirty="0" smtClean="0">
              <a:solidFill>
                <a:schemeClr val="accent2">
                  <a:lumMod val="75000"/>
                </a:schemeClr>
              </a:solidFill>
              <a:latin typeface="Cambria" panose="02040503050406030204" pitchFamily="18" charset="0"/>
            </a:endParaRPr>
          </a:p>
          <a:p>
            <a:r>
              <a:rPr lang="en-US" sz="2800" b="1" dirty="0" err="1" smtClean="0">
                <a:solidFill>
                  <a:schemeClr val="tx1"/>
                </a:solidFill>
                <a:latin typeface="Cambria" panose="02040503050406030204" pitchFamily="18" charset="0"/>
              </a:rPr>
              <a:t>MyTaxiService</a:t>
            </a:r>
            <a:r>
              <a:rPr lang="en-US" sz="2800" b="1" dirty="0">
                <a:solidFill>
                  <a:schemeClr val="tx1"/>
                </a:solidFill>
                <a:latin typeface="Cambria" panose="02040503050406030204" pitchFamily="18" charset="0"/>
              </a:rPr>
              <a:t> </a:t>
            </a:r>
            <a:endParaRPr lang="en-US" sz="2800" dirty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r>
              <a:rPr lang="it-IT" sz="1600" i="1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</a:rPr>
              <a:t>Alessandro Pozzi (</a:t>
            </a:r>
            <a:r>
              <a:rPr lang="it-IT" sz="1600" i="1" dirty="0" err="1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</a:rPr>
              <a:t>matr</a:t>
            </a:r>
            <a:r>
              <a:rPr lang="it-IT" sz="1600" i="1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</a:rPr>
              <a:t>. 852358), </a:t>
            </a:r>
            <a:endParaRPr lang="it-IT" sz="1600" i="1" dirty="0" smtClean="0">
              <a:solidFill>
                <a:schemeClr val="accent2">
                  <a:lumMod val="75000"/>
                </a:schemeClr>
              </a:solidFill>
              <a:latin typeface="Cambria" panose="02040503050406030204" pitchFamily="18" charset="0"/>
            </a:endParaRPr>
          </a:p>
          <a:p>
            <a:r>
              <a:rPr lang="it-IT" sz="1600" i="1" dirty="0" smtClean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</a:rPr>
              <a:t>Marco </a:t>
            </a:r>
            <a:r>
              <a:rPr lang="it-IT" sz="1600" i="1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</a:rPr>
              <a:t>Romani (</a:t>
            </a:r>
            <a:r>
              <a:rPr lang="it-IT" sz="1600" i="1" dirty="0" err="1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</a:rPr>
              <a:t>matr</a:t>
            </a:r>
            <a:r>
              <a:rPr lang="it-IT" sz="1600" i="1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</a:rPr>
              <a:t>. 852361)</a:t>
            </a:r>
            <a:endParaRPr lang="en-US" sz="1600" i="1" dirty="0">
              <a:solidFill>
                <a:schemeClr val="accent2">
                  <a:lumMod val="75000"/>
                </a:schemeClr>
              </a:solidFill>
              <a:latin typeface="Cambria" panose="02040503050406030204" pitchFamily="18" charset="0"/>
            </a:endParaRPr>
          </a:p>
        </p:txBody>
      </p:sp>
      <p:pic>
        <p:nvPicPr>
          <p:cNvPr id="4" name="Immagine 3" descr="http://www.grep.it/downloads/Loghi/logo-polimi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5382" y="357504"/>
            <a:ext cx="2106234" cy="210623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2766128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115616" y="2355726"/>
            <a:ext cx="6912768" cy="2448272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  <a:spcAft>
                <a:spcPts val="200"/>
              </a:spcAft>
            </a:pPr>
            <a:r>
              <a:rPr lang="en-US" sz="2900" dirty="0">
                <a:latin typeface="Cambria" panose="02040503050406030204" pitchFamily="18" charset="0"/>
              </a:rPr>
              <a:t>[</a:t>
            </a:r>
            <a:r>
              <a:rPr lang="en-US" sz="2900" b="1" dirty="0">
                <a:latin typeface="Cambria" panose="02040503050406030204" pitchFamily="18" charset="0"/>
              </a:rPr>
              <a:t>R1</a:t>
            </a:r>
            <a:r>
              <a:rPr lang="en-US" sz="2900" dirty="0">
                <a:latin typeface="Cambria" panose="02040503050406030204" pitchFamily="18" charset="0"/>
              </a:rPr>
              <a:t>] Only registered customers can request a taxi ride.</a:t>
            </a:r>
            <a:endParaRPr lang="it-IT" sz="2900" dirty="0">
              <a:latin typeface="Cambria" panose="02040503050406030204" pitchFamily="18" charset="0"/>
            </a:endParaRPr>
          </a:p>
          <a:p>
            <a:pPr>
              <a:lnSpc>
                <a:spcPct val="120000"/>
              </a:lnSpc>
              <a:spcAft>
                <a:spcPts val="200"/>
              </a:spcAft>
            </a:pPr>
            <a:r>
              <a:rPr lang="en-US" sz="2900" dirty="0">
                <a:latin typeface="Cambria" panose="02040503050406030204" pitchFamily="18" charset="0"/>
              </a:rPr>
              <a:t>[</a:t>
            </a:r>
            <a:r>
              <a:rPr lang="en-US" sz="2900" b="1" dirty="0">
                <a:latin typeface="Cambria" panose="02040503050406030204" pitchFamily="18" charset="0"/>
              </a:rPr>
              <a:t>R2</a:t>
            </a:r>
            <a:r>
              <a:rPr lang="en-US" sz="2900" dirty="0">
                <a:latin typeface="Cambria" panose="02040503050406030204" pitchFamily="18" charset="0"/>
              </a:rPr>
              <a:t>] Customers must insert a valid origin location in order to request a ride.</a:t>
            </a:r>
            <a:endParaRPr lang="it-IT" sz="2900" dirty="0">
              <a:latin typeface="Cambria" panose="02040503050406030204" pitchFamily="18" charset="0"/>
            </a:endParaRPr>
          </a:p>
          <a:p>
            <a:pPr>
              <a:lnSpc>
                <a:spcPct val="120000"/>
              </a:lnSpc>
              <a:spcAft>
                <a:spcPts val="200"/>
              </a:spcAft>
            </a:pPr>
            <a:r>
              <a:rPr lang="en-US" sz="2900" dirty="0">
                <a:latin typeface="Cambria" panose="02040503050406030204" pitchFamily="18" charset="0"/>
              </a:rPr>
              <a:t>[</a:t>
            </a:r>
            <a:r>
              <a:rPr lang="en-US" sz="2900" b="1" dirty="0">
                <a:latin typeface="Cambria" panose="02040503050406030204" pitchFamily="18" charset="0"/>
              </a:rPr>
              <a:t>R3</a:t>
            </a:r>
            <a:r>
              <a:rPr lang="en-US" sz="2900" dirty="0">
                <a:latin typeface="Cambria" panose="02040503050406030204" pitchFamily="18" charset="0"/>
              </a:rPr>
              <a:t>] The system will not allow more than a request if the previous one (either request or reservation) has not been accomplished yet.</a:t>
            </a:r>
            <a:endParaRPr lang="it-IT" sz="2900" dirty="0">
              <a:latin typeface="Cambria" panose="02040503050406030204" pitchFamily="18" charset="0"/>
            </a:endParaRPr>
          </a:p>
          <a:p>
            <a:endParaRPr lang="it-IT" dirty="0"/>
          </a:p>
          <a:p>
            <a:endParaRPr lang="it-IT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1635920" y="1164494"/>
            <a:ext cx="5872163" cy="946413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2100" i="1" dirty="0"/>
              <a:t>[</a:t>
            </a:r>
            <a:r>
              <a:rPr lang="en-US" sz="2100" b="1" i="1" dirty="0"/>
              <a:t>G2</a:t>
            </a:r>
            <a:r>
              <a:rPr lang="en-US" sz="2100" i="1" dirty="0"/>
              <a:t>] Allow customers to request a taxi ride from an arranged location.</a:t>
            </a:r>
          </a:p>
          <a:p>
            <a:endParaRPr lang="it-IT" sz="1350" dirty="0"/>
          </a:p>
        </p:txBody>
      </p:sp>
      <p:sp>
        <p:nvSpPr>
          <p:cNvPr id="4" name="Titolo 1"/>
          <p:cNvSpPr>
            <a:spLocks noGrp="1"/>
          </p:cNvSpPr>
          <p:nvPr>
            <p:ph type="title"/>
          </p:nvPr>
        </p:nvSpPr>
        <p:spPr>
          <a:xfrm>
            <a:off x="503549" y="267494"/>
            <a:ext cx="8136904" cy="75794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rPr>
              <a:t>Goals and functional requirements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3992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43608" y="2355726"/>
            <a:ext cx="6912767" cy="2601297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20000"/>
              </a:lnSpc>
              <a:spcAft>
                <a:spcPts val="100"/>
              </a:spcAft>
            </a:pPr>
            <a:r>
              <a:rPr lang="en-US" dirty="0">
                <a:latin typeface="Cambria" panose="02040503050406030204" pitchFamily="18" charset="0"/>
              </a:rPr>
              <a:t>[</a:t>
            </a:r>
            <a:r>
              <a:rPr lang="en-US" b="1" dirty="0">
                <a:latin typeface="Cambria" panose="02040503050406030204" pitchFamily="18" charset="0"/>
              </a:rPr>
              <a:t>R1</a:t>
            </a:r>
            <a:r>
              <a:rPr lang="en-US" dirty="0">
                <a:latin typeface="Cambria" panose="02040503050406030204" pitchFamily="18" charset="0"/>
              </a:rPr>
              <a:t>] The system should allow taxi reservations for a specific path communicated by the customer.</a:t>
            </a:r>
            <a:endParaRPr lang="it-IT" dirty="0">
              <a:latin typeface="Cambria" panose="02040503050406030204" pitchFamily="18" charset="0"/>
            </a:endParaRPr>
          </a:p>
          <a:p>
            <a:pPr>
              <a:lnSpc>
                <a:spcPct val="120000"/>
              </a:lnSpc>
              <a:spcAft>
                <a:spcPts val="100"/>
              </a:spcAft>
            </a:pPr>
            <a:r>
              <a:rPr lang="en-US" dirty="0">
                <a:latin typeface="Cambria" panose="02040503050406030204" pitchFamily="18" charset="0"/>
              </a:rPr>
              <a:t>[</a:t>
            </a:r>
            <a:r>
              <a:rPr lang="en-US" b="1" dirty="0">
                <a:latin typeface="Cambria" panose="02040503050406030204" pitchFamily="18" charset="0"/>
              </a:rPr>
              <a:t>R2</a:t>
            </a:r>
            <a:r>
              <a:rPr lang="en-US" dirty="0">
                <a:latin typeface="Cambria" panose="02040503050406030204" pitchFamily="18" charset="0"/>
              </a:rPr>
              <a:t>] The system must not allow overlaps between reservations (or requests) made by the same customer.</a:t>
            </a:r>
            <a:endParaRPr lang="it-IT" dirty="0">
              <a:latin typeface="Cambria" panose="02040503050406030204" pitchFamily="18" charset="0"/>
            </a:endParaRPr>
          </a:p>
          <a:p>
            <a:pPr>
              <a:lnSpc>
                <a:spcPct val="120000"/>
              </a:lnSpc>
              <a:spcAft>
                <a:spcPts val="100"/>
              </a:spcAft>
            </a:pPr>
            <a:r>
              <a:rPr lang="en-US" dirty="0" smtClean="0">
                <a:latin typeface="Cambria" panose="02040503050406030204" pitchFamily="18" charset="0"/>
              </a:rPr>
              <a:t>[</a:t>
            </a:r>
            <a:r>
              <a:rPr lang="en-US" b="1" dirty="0" smtClean="0">
                <a:latin typeface="Cambria" panose="02040503050406030204" pitchFamily="18" charset="0"/>
              </a:rPr>
              <a:t>R3</a:t>
            </a:r>
            <a:r>
              <a:rPr lang="en-US" dirty="0" smtClean="0">
                <a:latin typeface="Cambria" panose="02040503050406030204" pitchFamily="18" charset="0"/>
              </a:rPr>
              <a:t>] </a:t>
            </a:r>
            <a:r>
              <a:rPr lang="en-US" dirty="0">
                <a:latin typeface="Cambria" panose="02040503050406030204" pitchFamily="18" charset="0"/>
              </a:rPr>
              <a:t>The system allows reservations only 2 hours before the time and date specified by the customer.</a:t>
            </a:r>
            <a:endParaRPr lang="it-IT" dirty="0">
              <a:latin typeface="Cambria" panose="02040503050406030204" pitchFamily="18" charset="0"/>
            </a:endParaRPr>
          </a:p>
          <a:p>
            <a:pPr>
              <a:lnSpc>
                <a:spcPct val="120000"/>
              </a:lnSpc>
              <a:spcAft>
                <a:spcPts val="100"/>
              </a:spcAft>
            </a:pPr>
            <a:r>
              <a:rPr lang="en-US" dirty="0">
                <a:latin typeface="Cambria" panose="02040503050406030204" pitchFamily="18" charset="0"/>
              </a:rPr>
              <a:t>[</a:t>
            </a:r>
            <a:r>
              <a:rPr lang="en-US" b="1" dirty="0" smtClean="0">
                <a:latin typeface="Cambria" panose="02040503050406030204" pitchFamily="18" charset="0"/>
              </a:rPr>
              <a:t>R4</a:t>
            </a:r>
            <a:r>
              <a:rPr lang="en-US" dirty="0" smtClean="0">
                <a:latin typeface="Cambria" panose="02040503050406030204" pitchFamily="18" charset="0"/>
              </a:rPr>
              <a:t>] </a:t>
            </a:r>
            <a:r>
              <a:rPr lang="en-US" dirty="0">
                <a:latin typeface="Cambria" panose="02040503050406030204" pitchFamily="18" charset="0"/>
              </a:rPr>
              <a:t>The system will assign a taxi driver for the reserved ride 10 minutes before the time and date specified by the customer. </a:t>
            </a:r>
            <a:endParaRPr lang="it-IT" dirty="0">
              <a:latin typeface="Cambria" panose="02040503050406030204" pitchFamily="18" charset="0"/>
            </a:endParaRPr>
          </a:p>
          <a:p>
            <a:pPr>
              <a:lnSpc>
                <a:spcPct val="120000"/>
              </a:lnSpc>
            </a:pPr>
            <a:endParaRPr lang="it-IT" dirty="0"/>
          </a:p>
          <a:p>
            <a:pPr>
              <a:lnSpc>
                <a:spcPct val="120000"/>
              </a:lnSpc>
            </a:pPr>
            <a:endParaRPr lang="it-IT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1637702" y="1131590"/>
            <a:ext cx="5872163" cy="946413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2100" i="1" dirty="0"/>
              <a:t>[</a:t>
            </a:r>
            <a:r>
              <a:rPr lang="en-US" sz="2100" b="1" i="1" dirty="0"/>
              <a:t>G3</a:t>
            </a:r>
            <a:r>
              <a:rPr lang="en-US" sz="2100" i="1" dirty="0"/>
              <a:t>] Allow customers to reserve a taxi ride at a specific time with a given origin and destination.</a:t>
            </a:r>
          </a:p>
          <a:p>
            <a:endParaRPr lang="it-IT" sz="1350" dirty="0"/>
          </a:p>
        </p:txBody>
      </p:sp>
      <p:sp>
        <p:nvSpPr>
          <p:cNvPr id="4" name="Titolo 1"/>
          <p:cNvSpPr>
            <a:spLocks noGrp="1"/>
          </p:cNvSpPr>
          <p:nvPr>
            <p:ph type="title"/>
          </p:nvPr>
        </p:nvSpPr>
        <p:spPr>
          <a:xfrm>
            <a:off x="577339" y="267494"/>
            <a:ext cx="7992888" cy="79208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rPr>
              <a:t>Goals and functional requirements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6865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115616" y="2355726"/>
            <a:ext cx="6768751" cy="2286199"/>
          </a:xfrm>
        </p:spPr>
        <p:txBody>
          <a:bodyPr>
            <a:normAutofit fontScale="40000" lnSpcReduction="20000"/>
          </a:bodyPr>
          <a:lstStyle/>
          <a:p>
            <a:pPr>
              <a:lnSpc>
                <a:spcPct val="120000"/>
              </a:lnSpc>
              <a:spcAft>
                <a:spcPts val="200"/>
              </a:spcAft>
            </a:pPr>
            <a:r>
              <a:rPr lang="en-US" sz="3800" dirty="0">
                <a:latin typeface="Cambria" panose="02040503050406030204" pitchFamily="18" charset="0"/>
              </a:rPr>
              <a:t>[</a:t>
            </a:r>
            <a:r>
              <a:rPr lang="en-US" sz="3800" b="1" dirty="0">
                <a:latin typeface="Cambria" panose="02040503050406030204" pitchFamily="18" charset="0"/>
              </a:rPr>
              <a:t>R1</a:t>
            </a:r>
            <a:r>
              <a:rPr lang="en-US" sz="3800" dirty="0">
                <a:latin typeface="Cambria" panose="02040503050406030204" pitchFamily="18" charset="0"/>
              </a:rPr>
              <a:t>] Taxi drivers should be able to communicate their current availability state to the system.</a:t>
            </a:r>
            <a:endParaRPr lang="it-IT" sz="3800" dirty="0">
              <a:latin typeface="Cambria" panose="02040503050406030204" pitchFamily="18" charset="0"/>
            </a:endParaRPr>
          </a:p>
          <a:p>
            <a:pPr>
              <a:lnSpc>
                <a:spcPct val="120000"/>
              </a:lnSpc>
              <a:spcAft>
                <a:spcPts val="200"/>
              </a:spcAft>
            </a:pPr>
            <a:r>
              <a:rPr lang="en-US" sz="3800" dirty="0">
                <a:latin typeface="Cambria" panose="02040503050406030204" pitchFamily="18" charset="0"/>
              </a:rPr>
              <a:t>[</a:t>
            </a:r>
            <a:r>
              <a:rPr lang="en-US" sz="3800" b="1" dirty="0">
                <a:latin typeface="Cambria" panose="02040503050406030204" pitchFamily="18" charset="0"/>
              </a:rPr>
              <a:t>R2</a:t>
            </a:r>
            <a:r>
              <a:rPr lang="en-US" sz="3800" dirty="0">
                <a:latin typeface="Cambria" panose="02040503050406030204" pitchFamily="18" charset="0"/>
              </a:rPr>
              <a:t>] If available, taxi drivers should be able to receive incoming requests.</a:t>
            </a:r>
            <a:endParaRPr lang="it-IT" sz="3800" dirty="0">
              <a:latin typeface="Cambria" panose="02040503050406030204" pitchFamily="18" charset="0"/>
            </a:endParaRPr>
          </a:p>
          <a:p>
            <a:pPr>
              <a:lnSpc>
                <a:spcPct val="120000"/>
              </a:lnSpc>
              <a:spcAft>
                <a:spcPts val="200"/>
              </a:spcAft>
            </a:pPr>
            <a:r>
              <a:rPr lang="en-US" sz="3800" dirty="0">
                <a:latin typeface="Cambria" panose="02040503050406030204" pitchFamily="18" charset="0"/>
              </a:rPr>
              <a:t>[</a:t>
            </a:r>
            <a:r>
              <a:rPr lang="en-US" sz="3800" b="1" dirty="0">
                <a:latin typeface="Cambria" panose="02040503050406030204" pitchFamily="18" charset="0"/>
              </a:rPr>
              <a:t>R3</a:t>
            </a:r>
            <a:r>
              <a:rPr lang="en-US" sz="3800" dirty="0">
                <a:latin typeface="Cambria" panose="02040503050406030204" pitchFamily="18" charset="0"/>
              </a:rPr>
              <a:t>] After receiving an incoming request, the taxi driver should be able to either confirm or not his intention to take charge of the request.</a:t>
            </a:r>
            <a:endParaRPr lang="it-IT" sz="3800" dirty="0">
              <a:latin typeface="Cambria" panose="02040503050406030204" pitchFamily="18" charset="0"/>
            </a:endParaRPr>
          </a:p>
          <a:p>
            <a:pPr>
              <a:lnSpc>
                <a:spcPct val="120000"/>
              </a:lnSpc>
              <a:spcAft>
                <a:spcPts val="200"/>
              </a:spcAft>
            </a:pPr>
            <a:r>
              <a:rPr lang="en-US" sz="3800" dirty="0">
                <a:latin typeface="Cambria" panose="02040503050406030204" pitchFamily="18" charset="0"/>
              </a:rPr>
              <a:t>[</a:t>
            </a:r>
            <a:r>
              <a:rPr lang="en-US" sz="3800" b="1" dirty="0">
                <a:latin typeface="Cambria" panose="02040503050406030204" pitchFamily="18" charset="0"/>
              </a:rPr>
              <a:t>R4</a:t>
            </a:r>
            <a:r>
              <a:rPr lang="en-US" sz="3800" dirty="0">
                <a:latin typeface="Cambria" panose="02040503050406030204" pitchFamily="18" charset="0"/>
              </a:rPr>
              <a:t>] Taxi drivers must be able to log in the mobile application with preassigned credential and be identified as drivers</a:t>
            </a:r>
            <a:r>
              <a:rPr lang="en-US" sz="3800" dirty="0" smtClean="0">
                <a:latin typeface="Cambria" panose="02040503050406030204" pitchFamily="18" charset="0"/>
              </a:rPr>
              <a:t>.</a:t>
            </a:r>
            <a:endParaRPr lang="it-IT" sz="3800" dirty="0">
              <a:latin typeface="Cambria" panose="02040503050406030204" pitchFamily="18" charset="0"/>
            </a:endParaRPr>
          </a:p>
          <a:p>
            <a:pPr>
              <a:lnSpc>
                <a:spcPct val="120000"/>
              </a:lnSpc>
            </a:pPr>
            <a:endParaRPr lang="it-IT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1547664" y="1062092"/>
            <a:ext cx="5872163" cy="946413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2100" i="1" dirty="0"/>
              <a:t>[</a:t>
            </a:r>
            <a:r>
              <a:rPr lang="en-US" sz="2100" b="1" i="1" dirty="0"/>
              <a:t>G4</a:t>
            </a:r>
            <a:r>
              <a:rPr lang="en-US" sz="2100" i="1" dirty="0"/>
              <a:t>] Allow taxi drivers to answer a ride request and take care of customers.</a:t>
            </a:r>
          </a:p>
          <a:p>
            <a:endParaRPr lang="it-IT" sz="1350" dirty="0"/>
          </a:p>
        </p:txBody>
      </p:sp>
      <p:sp>
        <p:nvSpPr>
          <p:cNvPr id="4" name="Titolo 1"/>
          <p:cNvSpPr>
            <a:spLocks noGrp="1"/>
          </p:cNvSpPr>
          <p:nvPr>
            <p:ph type="title"/>
          </p:nvPr>
        </p:nvSpPr>
        <p:spPr>
          <a:xfrm>
            <a:off x="611560" y="270003"/>
            <a:ext cx="7992888" cy="79208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rPr>
              <a:t>Goals and functional requirements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4833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99592" y="2355726"/>
            <a:ext cx="7200799" cy="2448272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latin typeface="Cambria" panose="02040503050406030204" pitchFamily="18" charset="0"/>
              </a:rPr>
              <a:t>[</a:t>
            </a:r>
            <a:r>
              <a:rPr lang="en-US" b="1" dirty="0">
                <a:latin typeface="Cambria" panose="02040503050406030204" pitchFamily="18" charset="0"/>
              </a:rPr>
              <a:t>R1</a:t>
            </a:r>
            <a:r>
              <a:rPr lang="en-US" dirty="0">
                <a:latin typeface="Cambria" panose="02040503050406030204" pitchFamily="18" charset="0"/>
              </a:rPr>
              <a:t>] The system should send updates through email and/or in-app notification, as specified by the customer.</a:t>
            </a:r>
            <a:endParaRPr lang="it-IT" dirty="0">
              <a:latin typeface="Cambria" panose="02040503050406030204" pitchFamily="18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latin typeface="Cambria" panose="02040503050406030204" pitchFamily="18" charset="0"/>
              </a:rPr>
              <a:t>[</a:t>
            </a:r>
            <a:r>
              <a:rPr lang="en-US" b="1" dirty="0">
                <a:latin typeface="Cambria" panose="02040503050406030204" pitchFamily="18" charset="0"/>
              </a:rPr>
              <a:t>R2</a:t>
            </a:r>
            <a:r>
              <a:rPr lang="en-US" dirty="0">
                <a:latin typeface="Cambria" panose="02040503050406030204" pitchFamily="18" charset="0"/>
              </a:rPr>
              <a:t>] Absence of taxis available, reservations overlaps, taxi average waiting time and taxi assigned to customers are events that must be notified to the customer.</a:t>
            </a:r>
            <a:endParaRPr lang="it-IT" dirty="0">
              <a:latin typeface="Cambria" panose="02040503050406030204" pitchFamily="18" charset="0"/>
            </a:endParaRPr>
          </a:p>
        </p:txBody>
      </p:sp>
      <p:sp>
        <p:nvSpPr>
          <p:cNvPr id="5" name="CasellaDiTesto 4"/>
          <p:cNvSpPr txBox="1"/>
          <p:nvPr/>
        </p:nvSpPr>
        <p:spPr>
          <a:xfrm>
            <a:off x="1635920" y="1164496"/>
            <a:ext cx="5872163" cy="946413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2100" i="1" dirty="0"/>
              <a:t>[</a:t>
            </a:r>
            <a:r>
              <a:rPr lang="en-US" sz="2100" b="1" i="1" dirty="0"/>
              <a:t>G6</a:t>
            </a:r>
            <a:r>
              <a:rPr lang="en-US" sz="2100" i="1" dirty="0"/>
              <a:t>] Allow customers to be notified of any relevant update connected to their requests and reservations.</a:t>
            </a:r>
            <a:endParaRPr lang="it-IT" sz="2100" dirty="0"/>
          </a:p>
          <a:p>
            <a:endParaRPr lang="it-IT" sz="1350" dirty="0"/>
          </a:p>
        </p:txBody>
      </p:sp>
      <p:sp>
        <p:nvSpPr>
          <p:cNvPr id="4" name="Titolo 1"/>
          <p:cNvSpPr>
            <a:spLocks noGrp="1"/>
          </p:cNvSpPr>
          <p:nvPr>
            <p:ph type="title"/>
          </p:nvPr>
        </p:nvSpPr>
        <p:spPr>
          <a:xfrm>
            <a:off x="575557" y="267494"/>
            <a:ext cx="7992888" cy="72008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rPr>
              <a:t>Goals and functional requirements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8994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187624" y="2571750"/>
            <a:ext cx="6624736" cy="2448272"/>
          </a:xfrm>
        </p:spPr>
        <p:txBody>
          <a:bodyPr>
            <a:normAutofit fontScale="47500" lnSpcReduction="20000"/>
          </a:bodyPr>
          <a:lstStyle/>
          <a:p>
            <a:pPr>
              <a:lnSpc>
                <a:spcPct val="120000"/>
              </a:lnSpc>
              <a:spcAft>
                <a:spcPts val="400"/>
              </a:spcAft>
            </a:pPr>
            <a:r>
              <a:rPr lang="en-US" dirty="0">
                <a:latin typeface="Cambria" panose="02040503050406030204" pitchFamily="18" charset="0"/>
              </a:rPr>
              <a:t>[</a:t>
            </a:r>
            <a:r>
              <a:rPr lang="en-US" b="1" dirty="0">
                <a:latin typeface="Cambria" panose="02040503050406030204" pitchFamily="18" charset="0"/>
              </a:rPr>
              <a:t>R1</a:t>
            </a:r>
            <a:r>
              <a:rPr lang="en-US" dirty="0">
                <a:latin typeface="Cambria" panose="02040503050406030204" pitchFamily="18" charset="0"/>
              </a:rPr>
              <a:t>] Customers must leave a valid phone number in order to complete the registration phase.</a:t>
            </a:r>
            <a:endParaRPr lang="it-IT" dirty="0">
              <a:latin typeface="Cambria" panose="02040503050406030204" pitchFamily="18" charset="0"/>
            </a:endParaRPr>
          </a:p>
          <a:p>
            <a:pPr>
              <a:lnSpc>
                <a:spcPct val="120000"/>
              </a:lnSpc>
              <a:spcAft>
                <a:spcPts val="400"/>
              </a:spcAft>
            </a:pPr>
            <a:r>
              <a:rPr lang="en-US" dirty="0">
                <a:latin typeface="Cambria" panose="02040503050406030204" pitchFamily="18" charset="0"/>
              </a:rPr>
              <a:t>[</a:t>
            </a:r>
            <a:r>
              <a:rPr lang="en-US" b="1" dirty="0">
                <a:latin typeface="Cambria" panose="02040503050406030204" pitchFamily="18" charset="0"/>
              </a:rPr>
              <a:t>R2</a:t>
            </a:r>
            <a:r>
              <a:rPr lang="en-US" dirty="0">
                <a:latin typeface="Cambria" panose="02040503050406030204" pitchFamily="18" charset="0"/>
              </a:rPr>
              <a:t>] Taxi drivers must be able to access to the customer’s phone number when the system has paired them.</a:t>
            </a:r>
            <a:endParaRPr lang="it-IT" dirty="0">
              <a:latin typeface="Cambria" panose="02040503050406030204" pitchFamily="18" charset="0"/>
            </a:endParaRPr>
          </a:p>
          <a:p>
            <a:pPr>
              <a:lnSpc>
                <a:spcPct val="120000"/>
              </a:lnSpc>
              <a:spcAft>
                <a:spcPts val="400"/>
              </a:spcAft>
            </a:pPr>
            <a:r>
              <a:rPr lang="en-US" dirty="0">
                <a:latin typeface="Cambria" panose="02040503050406030204" pitchFamily="18" charset="0"/>
              </a:rPr>
              <a:t>[</a:t>
            </a:r>
            <a:r>
              <a:rPr lang="en-US" b="1" dirty="0">
                <a:latin typeface="Cambria" panose="02040503050406030204" pitchFamily="18" charset="0"/>
              </a:rPr>
              <a:t>R3</a:t>
            </a:r>
            <a:r>
              <a:rPr lang="en-US" dirty="0">
                <a:latin typeface="Cambria" panose="02040503050406030204" pitchFamily="18" charset="0"/>
              </a:rPr>
              <a:t>] Customers must receive the taxi drivers’ contact number after the system has paired them.</a:t>
            </a:r>
            <a:endParaRPr lang="it-IT" dirty="0">
              <a:latin typeface="Cambria" panose="02040503050406030204" pitchFamily="18" charset="0"/>
            </a:endParaRPr>
          </a:p>
          <a:p>
            <a:pPr>
              <a:lnSpc>
                <a:spcPct val="120000"/>
              </a:lnSpc>
              <a:spcAft>
                <a:spcPts val="400"/>
              </a:spcAft>
            </a:pPr>
            <a:r>
              <a:rPr lang="en-US" dirty="0">
                <a:latin typeface="Cambria" panose="02040503050406030204" pitchFamily="18" charset="0"/>
              </a:rPr>
              <a:t>[</a:t>
            </a:r>
            <a:r>
              <a:rPr lang="en-US" b="1" dirty="0">
                <a:latin typeface="Cambria" panose="02040503050406030204" pitchFamily="18" charset="0"/>
              </a:rPr>
              <a:t>R4</a:t>
            </a:r>
            <a:r>
              <a:rPr lang="en-US" dirty="0">
                <a:latin typeface="Cambria" panose="02040503050406030204" pitchFamily="18" charset="0"/>
              </a:rPr>
              <a:t>] Customers must receive the taxi code in order to be able to recognize its driver.</a:t>
            </a:r>
            <a:endParaRPr lang="it-IT" dirty="0">
              <a:latin typeface="Cambria" panose="02040503050406030204" pitchFamily="18" charset="0"/>
            </a:endParaRPr>
          </a:p>
        </p:txBody>
      </p:sp>
      <p:sp>
        <p:nvSpPr>
          <p:cNvPr id="5" name="CasellaDiTesto 4"/>
          <p:cNvSpPr txBox="1"/>
          <p:nvPr/>
        </p:nvSpPr>
        <p:spPr>
          <a:xfrm>
            <a:off x="1635919" y="1059582"/>
            <a:ext cx="5744393" cy="1269578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2100" i="1" dirty="0"/>
              <a:t>[</a:t>
            </a:r>
            <a:r>
              <a:rPr lang="en-US" sz="2100" b="1" i="1" dirty="0"/>
              <a:t>G7</a:t>
            </a:r>
            <a:r>
              <a:rPr lang="en-US" sz="2100" i="1" dirty="0"/>
              <a:t>] Customers and taxi drivers must be able to contact each other after the system has paired them.</a:t>
            </a:r>
            <a:endParaRPr lang="it-IT" sz="2100" dirty="0"/>
          </a:p>
          <a:p>
            <a:endParaRPr lang="it-IT" sz="1350" dirty="0"/>
          </a:p>
        </p:txBody>
      </p:sp>
      <p:sp>
        <p:nvSpPr>
          <p:cNvPr id="4" name="Titolo 1"/>
          <p:cNvSpPr>
            <a:spLocks noGrp="1"/>
          </p:cNvSpPr>
          <p:nvPr>
            <p:ph type="title"/>
          </p:nvPr>
        </p:nvSpPr>
        <p:spPr>
          <a:xfrm>
            <a:off x="395536" y="195486"/>
            <a:ext cx="8280920" cy="83630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rPr>
              <a:t>Goals and functional requirements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5223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609785" y="2355726"/>
            <a:ext cx="5915025" cy="2592288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ambria" panose="02040503050406030204" pitchFamily="18" charset="0"/>
              </a:rPr>
              <a:t>[</a:t>
            </a:r>
            <a:r>
              <a:rPr lang="en-US" sz="2400" b="1" dirty="0">
                <a:latin typeface="Cambria" panose="02040503050406030204" pitchFamily="18" charset="0"/>
              </a:rPr>
              <a:t>R1</a:t>
            </a:r>
            <a:r>
              <a:rPr lang="en-US" sz="2400" dirty="0">
                <a:latin typeface="Cambria" panose="02040503050406030204" pitchFamily="18" charset="0"/>
              </a:rPr>
              <a:t>] Customers can </a:t>
            </a:r>
            <a:r>
              <a:rPr lang="en-US" sz="2400" dirty="0" smtClean="0">
                <a:latin typeface="Cambria" panose="02040503050406030204" pitchFamily="18" charset="0"/>
              </a:rPr>
              <a:t>delete a </a:t>
            </a:r>
            <a:r>
              <a:rPr lang="en-US" sz="2400" dirty="0">
                <a:latin typeface="Cambria" panose="02040503050406030204" pitchFamily="18" charset="0"/>
              </a:rPr>
              <a:t>request or reservation only if it has not been assigned to a taxi driver yet</a:t>
            </a:r>
            <a:r>
              <a:rPr lang="en-US" sz="2400" dirty="0" smtClean="0">
                <a:latin typeface="Cambria" panose="02040503050406030204" pitchFamily="18" charset="0"/>
              </a:rPr>
              <a:t>.</a:t>
            </a:r>
          </a:p>
          <a:p>
            <a:r>
              <a:rPr lang="en-US" sz="2400" dirty="0">
                <a:latin typeface="Cambria" panose="02040503050406030204" pitchFamily="18" charset="0"/>
              </a:rPr>
              <a:t>[</a:t>
            </a:r>
            <a:r>
              <a:rPr lang="en-US" sz="2400" b="1" dirty="0">
                <a:latin typeface="Cambria" panose="02040503050406030204" pitchFamily="18" charset="0"/>
              </a:rPr>
              <a:t>R2</a:t>
            </a:r>
            <a:r>
              <a:rPr lang="en-US" sz="2400" dirty="0">
                <a:latin typeface="Cambria" panose="02040503050406030204" pitchFamily="18" charset="0"/>
              </a:rPr>
              <a:t>] Customers must be able to visualize the list of all their requests and reservations. </a:t>
            </a:r>
            <a:endParaRPr lang="it-IT" sz="2400" dirty="0">
              <a:latin typeface="Cambria" panose="02040503050406030204" pitchFamily="18" charset="0"/>
            </a:endParaRPr>
          </a:p>
        </p:txBody>
      </p:sp>
      <p:sp>
        <p:nvSpPr>
          <p:cNvPr id="5" name="CasellaDiTesto 4"/>
          <p:cNvSpPr txBox="1"/>
          <p:nvPr/>
        </p:nvSpPr>
        <p:spPr>
          <a:xfrm>
            <a:off x="1631217" y="1155184"/>
            <a:ext cx="5872163" cy="946413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2100" i="1" dirty="0"/>
              <a:t>[</a:t>
            </a:r>
            <a:r>
              <a:rPr lang="en-US" sz="2100" b="1" i="1" dirty="0"/>
              <a:t>G8</a:t>
            </a:r>
            <a:r>
              <a:rPr lang="en-US" sz="2100" i="1" dirty="0"/>
              <a:t>] Allow customers to delete requests and reservations. </a:t>
            </a:r>
            <a:endParaRPr lang="it-IT" sz="2100" dirty="0"/>
          </a:p>
          <a:p>
            <a:endParaRPr lang="it-IT" sz="1350" dirty="0"/>
          </a:p>
        </p:txBody>
      </p:sp>
      <p:sp>
        <p:nvSpPr>
          <p:cNvPr id="4" name="Titolo 1"/>
          <p:cNvSpPr>
            <a:spLocks noGrp="1"/>
          </p:cNvSpPr>
          <p:nvPr>
            <p:ph type="title"/>
          </p:nvPr>
        </p:nvSpPr>
        <p:spPr>
          <a:xfrm>
            <a:off x="611560" y="273846"/>
            <a:ext cx="8064895" cy="75794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rPr>
              <a:t>Goals and functional requirements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1036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>
            <a:spLocks noGrp="1"/>
          </p:cNvSpPr>
          <p:nvPr>
            <p:ph type="title"/>
          </p:nvPr>
        </p:nvSpPr>
        <p:spPr>
          <a:xfrm>
            <a:off x="611560" y="273846"/>
            <a:ext cx="8064895" cy="75794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rPr>
              <a:t>Goals and functional requirements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5" name="CasellaDiTesto 4"/>
          <p:cNvSpPr txBox="1"/>
          <p:nvPr/>
        </p:nvSpPr>
        <p:spPr>
          <a:xfrm>
            <a:off x="1631217" y="1155184"/>
            <a:ext cx="5872163" cy="738664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2100" i="1" dirty="0" smtClean="0"/>
              <a:t>[</a:t>
            </a:r>
            <a:r>
              <a:rPr lang="en-US" sz="2100" b="1" i="1" dirty="0" smtClean="0"/>
              <a:t>G9</a:t>
            </a:r>
            <a:r>
              <a:rPr lang="en-US" sz="2100" i="1" dirty="0" smtClean="0"/>
              <a:t>] Administrators </a:t>
            </a:r>
            <a:r>
              <a:rPr lang="en-US" sz="2100" i="1" dirty="0"/>
              <a:t>must be able to manage taxi drivers’ information and customers’ ride. </a:t>
            </a:r>
            <a:endParaRPr lang="it-IT" sz="2100" dirty="0"/>
          </a:p>
        </p:txBody>
      </p:sp>
      <p:sp>
        <p:nvSpPr>
          <p:cNvPr id="6" name="Segnaposto contenuto 2"/>
          <p:cNvSpPr>
            <a:spLocks noGrp="1"/>
          </p:cNvSpPr>
          <p:nvPr>
            <p:ph idx="1"/>
          </p:nvPr>
        </p:nvSpPr>
        <p:spPr>
          <a:xfrm>
            <a:off x="1259632" y="2211710"/>
            <a:ext cx="6840760" cy="2664296"/>
          </a:xfrm>
        </p:spPr>
        <p:txBody>
          <a:bodyPr>
            <a:noAutofit/>
          </a:bodyPr>
          <a:lstStyle/>
          <a:p>
            <a:r>
              <a:rPr lang="en-US" sz="1900" dirty="0">
                <a:latin typeface="Cambria" panose="02040503050406030204" pitchFamily="18" charset="0"/>
              </a:rPr>
              <a:t>[</a:t>
            </a:r>
            <a:r>
              <a:rPr lang="en-US" sz="1900" b="1" dirty="0">
                <a:latin typeface="Cambria" panose="02040503050406030204" pitchFamily="18" charset="0"/>
              </a:rPr>
              <a:t>R1</a:t>
            </a:r>
            <a:r>
              <a:rPr lang="en-US" sz="1900" dirty="0">
                <a:latin typeface="Cambria" panose="02040503050406030204" pitchFamily="18" charset="0"/>
              </a:rPr>
              <a:t>] Administrators must be able to create a taxi driver’s account. </a:t>
            </a:r>
          </a:p>
          <a:p>
            <a:r>
              <a:rPr lang="en-US" sz="1900" dirty="0">
                <a:latin typeface="Cambria" panose="02040503050406030204" pitchFamily="18" charset="0"/>
              </a:rPr>
              <a:t>[</a:t>
            </a:r>
            <a:r>
              <a:rPr lang="en-US" sz="1900" b="1" dirty="0">
                <a:latin typeface="Cambria" panose="02040503050406030204" pitchFamily="18" charset="0"/>
              </a:rPr>
              <a:t>R2</a:t>
            </a:r>
            <a:r>
              <a:rPr lang="en-US" sz="1900" dirty="0">
                <a:latin typeface="Cambria" panose="02040503050406030204" pitchFamily="18" charset="0"/>
              </a:rPr>
              <a:t>] Administrators must be able to delete a taxi driver’s account. </a:t>
            </a:r>
          </a:p>
          <a:p>
            <a:r>
              <a:rPr lang="en-US" sz="1900" dirty="0">
                <a:latin typeface="Cambria" panose="02040503050406030204" pitchFamily="18" charset="0"/>
              </a:rPr>
              <a:t>[</a:t>
            </a:r>
            <a:r>
              <a:rPr lang="en-US" sz="1900" b="1" dirty="0">
                <a:latin typeface="Cambria" panose="02040503050406030204" pitchFamily="18" charset="0"/>
              </a:rPr>
              <a:t>R3</a:t>
            </a:r>
            <a:r>
              <a:rPr lang="en-US" sz="1900" dirty="0">
                <a:latin typeface="Cambria" panose="02040503050406030204" pitchFamily="18" charset="0"/>
              </a:rPr>
              <a:t>] Administrators must be able to change the status of taxi driver. </a:t>
            </a:r>
          </a:p>
          <a:p>
            <a:r>
              <a:rPr lang="en-US" sz="1900" dirty="0">
                <a:latin typeface="Cambria" panose="02040503050406030204" pitchFamily="18" charset="0"/>
              </a:rPr>
              <a:t>[</a:t>
            </a:r>
            <a:r>
              <a:rPr lang="en-US" sz="1900" b="1" dirty="0">
                <a:latin typeface="Cambria" panose="02040503050406030204" pitchFamily="18" charset="0"/>
              </a:rPr>
              <a:t>R4</a:t>
            </a:r>
            <a:r>
              <a:rPr lang="en-US" sz="1900" dirty="0">
                <a:latin typeface="Cambria" panose="02040503050406030204" pitchFamily="18" charset="0"/>
              </a:rPr>
              <a:t>] Administrators must be able to change the status of a ride. </a:t>
            </a:r>
            <a:endParaRPr lang="it-IT" sz="19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96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>
            <a:spLocks noGrp="1"/>
          </p:cNvSpPr>
          <p:nvPr>
            <p:ph type="title"/>
          </p:nvPr>
        </p:nvSpPr>
        <p:spPr>
          <a:xfrm>
            <a:off x="611560" y="273846"/>
            <a:ext cx="8064895" cy="75794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rPr>
              <a:t>Goals and functional requirements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5" name="CasellaDiTesto 4"/>
          <p:cNvSpPr txBox="1"/>
          <p:nvPr/>
        </p:nvSpPr>
        <p:spPr>
          <a:xfrm>
            <a:off x="1631217" y="1155184"/>
            <a:ext cx="5872163" cy="830997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2400" i="1" dirty="0"/>
              <a:t>[</a:t>
            </a:r>
            <a:r>
              <a:rPr lang="en-US" sz="2400" b="1" i="1" dirty="0"/>
              <a:t>G10</a:t>
            </a:r>
            <a:r>
              <a:rPr lang="en-US" sz="2400" i="1" dirty="0"/>
              <a:t>] Customers and taxi driver must be able to report issues and obtain assistance. </a:t>
            </a:r>
            <a:endParaRPr lang="it-IT" sz="2100" dirty="0"/>
          </a:p>
        </p:txBody>
      </p:sp>
      <p:sp>
        <p:nvSpPr>
          <p:cNvPr id="6" name="Segnaposto contenuto 2"/>
          <p:cNvSpPr>
            <a:spLocks noGrp="1"/>
          </p:cNvSpPr>
          <p:nvPr>
            <p:ph idx="1"/>
          </p:nvPr>
        </p:nvSpPr>
        <p:spPr>
          <a:xfrm>
            <a:off x="1259632" y="2211710"/>
            <a:ext cx="6840760" cy="2664296"/>
          </a:xfrm>
        </p:spPr>
        <p:txBody>
          <a:bodyPr>
            <a:noAutofit/>
          </a:bodyPr>
          <a:lstStyle/>
          <a:p>
            <a:endParaRPr lang="en-US" sz="2000" dirty="0" smtClean="0">
              <a:latin typeface="Cambria" panose="02040503050406030204" pitchFamily="18" charset="0"/>
            </a:endParaRPr>
          </a:p>
          <a:p>
            <a:r>
              <a:rPr lang="en-US" sz="2000" dirty="0" smtClean="0">
                <a:latin typeface="Cambria" panose="02040503050406030204" pitchFamily="18" charset="0"/>
              </a:rPr>
              <a:t>[</a:t>
            </a:r>
            <a:r>
              <a:rPr lang="en-US" sz="2000" b="1" dirty="0">
                <a:latin typeface="Cambria" panose="02040503050406030204" pitchFamily="18" charset="0"/>
              </a:rPr>
              <a:t>R1</a:t>
            </a:r>
            <a:r>
              <a:rPr lang="en-US" sz="2000" dirty="0">
                <a:latin typeface="Cambria" panose="02040503050406030204" pitchFamily="18" charset="0"/>
              </a:rPr>
              <a:t>] Customers and taxi drivers must be able to visualize, both in the mobile and web application, a support phone number which they can call to obtain assistance. </a:t>
            </a:r>
            <a:endParaRPr lang="it-IT" sz="19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20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 smtClean="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rPr>
              <a:t>The world and the machine</a:t>
            </a:r>
            <a:endParaRPr lang="it-IT" dirty="0">
              <a:solidFill>
                <a:schemeClr val="accent2">
                  <a:lumMod val="75000"/>
                </a:schemeClr>
              </a:solidFill>
              <a:latin typeface="Georgia" panose="02040502050405020303" pitchFamily="18" charset="0"/>
            </a:endParaRPr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555" y="1447694"/>
            <a:ext cx="4520961" cy="3013975"/>
          </a:xfrm>
        </p:spPr>
      </p:pic>
    </p:spTree>
    <p:extLst>
      <p:ext uri="{BB962C8B-B14F-4D97-AF65-F5344CB8AC3E}">
        <p14:creationId xmlns:p14="http://schemas.microsoft.com/office/powerpoint/2010/main" val="3985634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 smtClean="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rPr>
              <a:t>The </a:t>
            </a:r>
            <a:r>
              <a:rPr lang="it-IT" dirty="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rPr>
              <a:t>world</a:t>
            </a:r>
          </a:p>
        </p:txBody>
      </p:sp>
      <p:pic>
        <p:nvPicPr>
          <p:cNvPr id="4" name="Segnaposto contenuto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285" y="1669853"/>
            <a:ext cx="3671441" cy="2447628"/>
          </a:xfrm>
        </p:spPr>
      </p:pic>
      <p:sp>
        <p:nvSpPr>
          <p:cNvPr id="5" name="Rettangolo 4"/>
          <p:cNvSpPr/>
          <p:nvPr/>
        </p:nvSpPr>
        <p:spPr>
          <a:xfrm>
            <a:off x="5036120" y="2261763"/>
            <a:ext cx="2743200" cy="125418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marL="160731" indent="-160731">
              <a:buFont typeface="Arial" panose="020B0604020202020204" pitchFamily="34" charset="0"/>
              <a:buChar char="•"/>
            </a:pPr>
            <a:r>
              <a:rPr lang="en-US" sz="1100" i="1" dirty="0">
                <a:latin typeface="Georgia" panose="02040502050405020303" pitchFamily="18" charset="0"/>
              </a:rPr>
              <a:t>Taxi picks up customers</a:t>
            </a:r>
            <a:r>
              <a:rPr lang="en-US" sz="1100" dirty="0">
                <a:latin typeface="Georgia" panose="02040502050405020303" pitchFamily="18" charset="0"/>
              </a:rPr>
              <a:t> – happens exclusively in the world and it is not observed by the machine</a:t>
            </a:r>
          </a:p>
          <a:p>
            <a:pPr marL="160731" indent="-160731">
              <a:buFont typeface="Arial" panose="020B0604020202020204" pitchFamily="34" charset="0"/>
              <a:buChar char="•"/>
            </a:pPr>
            <a:endParaRPr lang="en-US" sz="1100" dirty="0">
              <a:latin typeface="Georgia" panose="02040502050405020303" pitchFamily="18" charset="0"/>
            </a:endParaRPr>
          </a:p>
          <a:p>
            <a:pPr marL="160731" indent="-160731">
              <a:buFont typeface="Arial" panose="020B0604020202020204" pitchFamily="34" charset="0"/>
              <a:buChar char="•"/>
            </a:pPr>
            <a:r>
              <a:rPr lang="en-US" sz="1100" i="1" dirty="0">
                <a:latin typeface="Georgia" panose="02040502050405020303" pitchFamily="18" charset="0"/>
              </a:rPr>
              <a:t>Taxi drops customers to destination –</a:t>
            </a:r>
            <a:r>
              <a:rPr lang="en-US" sz="1100" dirty="0">
                <a:latin typeface="Georgia" panose="02040502050405020303" pitchFamily="18" charset="0"/>
              </a:rPr>
              <a:t> it is not seen by the machine, which can only see the driver’s change of status</a:t>
            </a:r>
            <a:endParaRPr lang="it-IT" sz="1100" i="1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3769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33333E-6 L -0.23047 0.00047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523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4"/>
          <p:cNvSpPr txBox="1">
            <a:spLocks/>
          </p:cNvSpPr>
          <p:nvPr/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200" dirty="0" smtClean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</a:rPr>
              <a:t>Overview of MyTaxiService project</a:t>
            </a:r>
            <a:endParaRPr lang="en-US" sz="4200" dirty="0">
              <a:solidFill>
                <a:schemeClr val="accent2">
                  <a:lumMod val="75000"/>
                </a:schemeClr>
              </a:solidFill>
              <a:latin typeface="Cambria" panose="02040503050406030204" pitchFamily="18" charset="0"/>
            </a:endParaRPr>
          </a:p>
        </p:txBody>
      </p:sp>
      <p:sp>
        <p:nvSpPr>
          <p:cNvPr id="3" name="CasellaDiTesto 2"/>
          <p:cNvSpPr txBox="1"/>
          <p:nvPr/>
        </p:nvSpPr>
        <p:spPr>
          <a:xfrm>
            <a:off x="628650" y="1195251"/>
            <a:ext cx="2215158" cy="69249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300" dirty="0" smtClean="0"/>
              <a:t>The system</a:t>
            </a:r>
            <a:r>
              <a:rPr lang="en-US" sz="1300" dirty="0" smtClean="0"/>
              <a:t> have been </a:t>
            </a:r>
            <a:r>
              <a:rPr lang="en-US" sz="1300" dirty="0" smtClean="0"/>
              <a:t>designed from an </a:t>
            </a:r>
            <a:r>
              <a:rPr lang="en-US" sz="1300" b="1" dirty="0" smtClean="0"/>
              <a:t>HIGH-LEVEL</a:t>
            </a:r>
            <a:r>
              <a:rPr lang="en-US" sz="1300" dirty="0" smtClean="0"/>
              <a:t> point of view.</a:t>
            </a:r>
            <a:endParaRPr lang="en-US" sz="1300" dirty="0"/>
          </a:p>
        </p:txBody>
      </p:sp>
      <p:sp>
        <p:nvSpPr>
          <p:cNvPr id="4" name="Freccia a destra 3"/>
          <p:cNvSpPr/>
          <p:nvPr/>
        </p:nvSpPr>
        <p:spPr>
          <a:xfrm>
            <a:off x="3095897" y="1397808"/>
            <a:ext cx="2632166" cy="2742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" name="CasellaDiTesto 4"/>
          <p:cNvSpPr txBox="1">
            <a:spLocks/>
          </p:cNvSpPr>
          <p:nvPr/>
        </p:nvSpPr>
        <p:spPr>
          <a:xfrm>
            <a:off x="6000475" y="1131590"/>
            <a:ext cx="2697481" cy="98978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1300" dirty="0"/>
              <a:t>No constraints on the </a:t>
            </a:r>
            <a:r>
              <a:rPr lang="en-US" sz="1300" b="1" dirty="0"/>
              <a:t>implementation</a:t>
            </a:r>
            <a:r>
              <a:rPr lang="en-US" sz="1300" dirty="0"/>
              <a:t> (language or algorithms)</a:t>
            </a:r>
            <a:endParaRPr lang="en-US" sz="1300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624713" y="2534903"/>
            <a:ext cx="2215158" cy="69249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300" dirty="0" smtClean="0"/>
              <a:t>MyTaxiService is just an </a:t>
            </a:r>
            <a:r>
              <a:rPr lang="en-US" sz="1300" b="1" dirty="0" smtClean="0"/>
              <a:t>interface</a:t>
            </a:r>
            <a:r>
              <a:rPr lang="en-US" sz="1300" dirty="0" smtClean="0"/>
              <a:t> between </a:t>
            </a:r>
            <a:r>
              <a:rPr lang="en-US" sz="1300" b="1" dirty="0" smtClean="0"/>
              <a:t>customers</a:t>
            </a:r>
            <a:r>
              <a:rPr lang="en-US" sz="1300" dirty="0" smtClean="0"/>
              <a:t> and </a:t>
            </a:r>
            <a:r>
              <a:rPr lang="en-US" sz="1300" b="1" dirty="0" smtClean="0"/>
              <a:t>taxi drivers</a:t>
            </a:r>
            <a:r>
              <a:rPr lang="en-US" sz="1300" dirty="0" smtClean="0"/>
              <a:t>.</a:t>
            </a:r>
            <a:endParaRPr lang="en-US" sz="1300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624713" y="3723878"/>
            <a:ext cx="2215158" cy="49244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300" dirty="0" smtClean="0"/>
              <a:t>Idea: keep what, in the real taxi service, already </a:t>
            </a:r>
            <a:r>
              <a:rPr lang="en-US" sz="1300" b="1" dirty="0" smtClean="0"/>
              <a:t>works</a:t>
            </a:r>
            <a:r>
              <a:rPr lang="en-US" sz="1300" dirty="0" smtClean="0"/>
              <a:t>.</a:t>
            </a:r>
            <a:endParaRPr lang="en-US" sz="1300" dirty="0"/>
          </a:p>
        </p:txBody>
      </p:sp>
      <p:sp>
        <p:nvSpPr>
          <p:cNvPr id="8" name="Freccia a destra 7"/>
          <p:cNvSpPr/>
          <p:nvPr/>
        </p:nvSpPr>
        <p:spPr>
          <a:xfrm>
            <a:off x="3080132" y="3344985"/>
            <a:ext cx="2632166" cy="2742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CasellaDiTesto 8"/>
          <p:cNvSpPr txBox="1">
            <a:spLocks/>
          </p:cNvSpPr>
          <p:nvPr/>
        </p:nvSpPr>
        <p:spPr>
          <a:xfrm>
            <a:off x="6000475" y="2500782"/>
            <a:ext cx="2686325" cy="84576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1300" b="1" dirty="0" smtClean="0"/>
              <a:t>Payment</a:t>
            </a:r>
            <a:r>
              <a:rPr lang="en-US" sz="1300" dirty="0"/>
              <a:t> </a:t>
            </a:r>
            <a:r>
              <a:rPr lang="en-US" sz="1300" dirty="0" smtClean="0"/>
              <a:t>and </a:t>
            </a:r>
            <a:r>
              <a:rPr lang="en-US" sz="1300" b="1" dirty="0" smtClean="0"/>
              <a:t>unexpected </a:t>
            </a:r>
            <a:r>
              <a:rPr lang="en-US" sz="1300" b="1" dirty="0" err="1" smtClean="0"/>
              <a:t>behaviour</a:t>
            </a:r>
            <a:r>
              <a:rPr lang="en-US" sz="1300" b="1" dirty="0" smtClean="0"/>
              <a:t> </a:t>
            </a:r>
            <a:r>
              <a:rPr lang="en-US" sz="1300" dirty="0" smtClean="0"/>
              <a:t>of customers have not been modelled.</a:t>
            </a:r>
            <a:endParaRPr lang="en-US" sz="1300" dirty="0"/>
          </a:p>
        </p:txBody>
      </p:sp>
      <p:sp>
        <p:nvSpPr>
          <p:cNvPr id="10" name="CasellaDiTesto 9"/>
          <p:cNvSpPr txBox="1">
            <a:spLocks/>
          </p:cNvSpPr>
          <p:nvPr/>
        </p:nvSpPr>
        <p:spPr>
          <a:xfrm>
            <a:off x="5989319" y="3619223"/>
            <a:ext cx="2697481" cy="98978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1300" b="1" dirty="0" smtClean="0"/>
              <a:t>No</a:t>
            </a:r>
            <a:r>
              <a:rPr lang="en-US" sz="1300" dirty="0" smtClean="0"/>
              <a:t> need for complex algorithm to model the </a:t>
            </a:r>
            <a:r>
              <a:rPr lang="en-US" sz="1300" b="1" dirty="0" smtClean="0"/>
              <a:t>taxi redistribution </a:t>
            </a:r>
            <a:r>
              <a:rPr lang="en-US" sz="1300" dirty="0" smtClean="0"/>
              <a:t>(high density area -&gt; low density area)</a:t>
            </a: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32755238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 smtClean="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rPr>
              <a:t>The </a:t>
            </a:r>
            <a:r>
              <a:rPr lang="it-IT" dirty="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rPr>
              <a:t>machine</a:t>
            </a:r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285" y="1669853"/>
            <a:ext cx="3671441" cy="2447628"/>
          </a:xfrm>
        </p:spPr>
      </p:pic>
      <p:sp>
        <p:nvSpPr>
          <p:cNvPr id="5" name="CasellaDiTesto 4"/>
          <p:cNvSpPr txBox="1"/>
          <p:nvPr/>
        </p:nvSpPr>
        <p:spPr>
          <a:xfrm>
            <a:off x="5061444" y="1699112"/>
            <a:ext cx="2596661" cy="2685351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160731" indent="-160731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i="1" dirty="0">
                <a:latin typeface="Georgia" panose="02040502050405020303" pitchFamily="18" charset="0"/>
              </a:rPr>
              <a:t>Users database</a:t>
            </a:r>
            <a:r>
              <a:rPr lang="it-IT" sz="1000" dirty="0">
                <a:latin typeface="Georgia" panose="02040502050405020303" pitchFamily="18" charset="0"/>
              </a:rPr>
              <a:t> – </a:t>
            </a:r>
            <a:r>
              <a:rPr lang="en-US" sz="1000" dirty="0">
                <a:latin typeface="Georgia" panose="02040502050405020303" pitchFamily="18" charset="0"/>
              </a:rPr>
              <a:t>Contains</a:t>
            </a:r>
            <a:r>
              <a:rPr lang="it-IT" sz="1000" dirty="0">
                <a:latin typeface="Georgia" panose="02040502050405020303" pitchFamily="18" charset="0"/>
              </a:rPr>
              <a:t> </a:t>
            </a:r>
            <a:r>
              <a:rPr lang="it-IT" sz="1000" dirty="0" err="1">
                <a:latin typeface="Georgia" panose="02040502050405020303" pitchFamily="18" charset="0"/>
              </a:rPr>
              <a:t>all</a:t>
            </a:r>
            <a:r>
              <a:rPr lang="it-IT" sz="1000" dirty="0">
                <a:latin typeface="Georgia" panose="02040502050405020303" pitchFamily="18" charset="0"/>
              </a:rPr>
              <a:t> the </a:t>
            </a:r>
            <a:r>
              <a:rPr lang="it-IT" sz="1000" dirty="0" err="1">
                <a:latin typeface="Georgia" panose="02040502050405020303" pitchFamily="18" charset="0"/>
              </a:rPr>
              <a:t>users</a:t>
            </a:r>
            <a:r>
              <a:rPr lang="it-IT" sz="1000" dirty="0">
                <a:latin typeface="Georgia" panose="02040502050405020303" pitchFamily="18" charset="0"/>
              </a:rPr>
              <a:t>’ accounts: </a:t>
            </a:r>
            <a:r>
              <a:rPr lang="it-IT" sz="1000" dirty="0" err="1">
                <a:latin typeface="Georgia" panose="02040502050405020303" pitchFamily="18" charset="0"/>
              </a:rPr>
              <a:t>Admins</a:t>
            </a:r>
            <a:r>
              <a:rPr lang="it-IT" sz="1000" dirty="0">
                <a:latin typeface="Georgia" panose="02040502050405020303" pitchFamily="18" charset="0"/>
              </a:rPr>
              <a:t>, Taxi drivers and </a:t>
            </a:r>
            <a:r>
              <a:rPr lang="it-IT" sz="1000" dirty="0" err="1">
                <a:latin typeface="Georgia" panose="02040502050405020303" pitchFamily="18" charset="0"/>
              </a:rPr>
              <a:t>Customers</a:t>
            </a:r>
            <a:endParaRPr lang="it-IT" sz="1000" dirty="0">
              <a:latin typeface="Georgia" panose="02040502050405020303" pitchFamily="18" charset="0"/>
            </a:endParaRPr>
          </a:p>
          <a:p>
            <a:pPr marL="160731" indent="-160731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i="1" dirty="0">
                <a:latin typeface="Georgia" panose="02040502050405020303" pitchFamily="18" charset="0"/>
              </a:rPr>
              <a:t>Taxi identifier database - </a:t>
            </a:r>
            <a:r>
              <a:rPr lang="en-US" sz="1000" dirty="0">
                <a:latin typeface="Georgia" panose="02040502050405020303" pitchFamily="18" charset="0"/>
              </a:rPr>
              <a:t>contain all the information about taxis and their assigned drivers.</a:t>
            </a:r>
          </a:p>
          <a:p>
            <a:pPr marL="160731" indent="-160731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i="1" dirty="0">
                <a:latin typeface="Georgia" panose="02040502050405020303" pitchFamily="18" charset="0"/>
              </a:rPr>
              <a:t>Taxi ride database - </a:t>
            </a:r>
            <a:r>
              <a:rPr lang="en-US" sz="1000" dirty="0">
                <a:latin typeface="Georgia" panose="02040502050405020303" pitchFamily="18" charset="0"/>
              </a:rPr>
              <a:t>Store all the information regarding actual, past and future taxi rides</a:t>
            </a:r>
          </a:p>
          <a:p>
            <a:pPr marL="160731" indent="-160731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i="1" dirty="0">
                <a:latin typeface="Georgia" panose="02040502050405020303" pitchFamily="18" charset="0"/>
              </a:rPr>
              <a:t>City map and taxi zones system – </a:t>
            </a:r>
            <a:r>
              <a:rPr lang="en-US" sz="1000" dirty="0">
                <a:latin typeface="Georgia" panose="02040502050405020303" pitchFamily="18" charset="0"/>
              </a:rPr>
              <a:t>Contains and manages the taxi zones and the queues</a:t>
            </a:r>
            <a:endParaRPr lang="en-US" sz="1000" i="1" dirty="0">
              <a:latin typeface="Georgia" panose="02040502050405020303" pitchFamily="18" charset="0"/>
            </a:endParaRPr>
          </a:p>
          <a:p>
            <a:pPr marL="160731" indent="-160731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i="1" dirty="0">
                <a:latin typeface="Georgia" panose="02040502050405020303" pitchFamily="18" charset="0"/>
              </a:rPr>
              <a:t>Request, reservation and allocation system – </a:t>
            </a:r>
            <a:r>
              <a:rPr lang="en-US" sz="1000" dirty="0">
                <a:latin typeface="Georgia" panose="02040502050405020303" pitchFamily="18" charset="0"/>
              </a:rPr>
              <a:t>manages the main application logic</a:t>
            </a:r>
          </a:p>
        </p:txBody>
      </p:sp>
    </p:spTree>
    <p:extLst>
      <p:ext uri="{BB962C8B-B14F-4D97-AF65-F5344CB8AC3E}">
        <p14:creationId xmlns:p14="http://schemas.microsoft.com/office/powerpoint/2010/main" val="114069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33333E-6 L -0.2263 -0.00069 " pathEditMode="fixed" rAng="0" ptsTypes="AA">
                                      <p:cBhvr>
                                        <p:cTn id="1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315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 smtClean="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rPr>
              <a:t>The </a:t>
            </a:r>
            <a:r>
              <a:rPr lang="it-IT" dirty="0" err="1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rPr>
              <a:t>S</a:t>
            </a:r>
            <a:r>
              <a:rPr lang="it-IT" dirty="0" err="1" smtClean="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rPr>
              <a:t>hared</a:t>
            </a:r>
            <a:r>
              <a:rPr lang="it-IT" dirty="0" smtClean="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rPr>
              <a:t> </a:t>
            </a:r>
            <a:r>
              <a:rPr lang="it-IT" dirty="0" err="1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rPr>
              <a:t>P</a:t>
            </a:r>
            <a:r>
              <a:rPr lang="it-IT" dirty="0" err="1" smtClean="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rPr>
              <a:t>henomena</a:t>
            </a:r>
            <a:endParaRPr lang="it-IT" dirty="0">
              <a:solidFill>
                <a:schemeClr val="accent2">
                  <a:lumMod val="75000"/>
                </a:schemeClr>
              </a:solidFill>
              <a:latin typeface="Georgia" panose="02040502050405020303" pitchFamily="18" charset="0"/>
            </a:endParaRPr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285" y="1669853"/>
            <a:ext cx="3671441" cy="2447628"/>
          </a:xfrm>
        </p:spPr>
      </p:pic>
      <p:sp>
        <p:nvSpPr>
          <p:cNvPr id="5" name="CasellaDiTesto 4"/>
          <p:cNvSpPr txBox="1"/>
          <p:nvPr/>
        </p:nvSpPr>
        <p:spPr>
          <a:xfrm>
            <a:off x="5139511" y="1499509"/>
            <a:ext cx="2536422" cy="383438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160731" indent="-160731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900" i="1" dirty="0">
                <a:latin typeface="Georgia" panose="02040502050405020303" pitchFamily="18" charset="0"/>
              </a:rPr>
              <a:t>Taxi allocation</a:t>
            </a:r>
            <a:r>
              <a:rPr lang="en-US" sz="900" dirty="0">
                <a:latin typeface="Georgia" panose="02040502050405020303" pitchFamily="18" charset="0"/>
              </a:rPr>
              <a:t> - </a:t>
            </a:r>
            <a:r>
              <a:rPr lang="en-US" sz="900" dirty="0">
                <a:latin typeface="Georgia" panose="020405020504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is a particular entity: </a:t>
            </a:r>
            <a:r>
              <a:rPr lang="en-US" sz="900" dirty="0" smtClean="0">
                <a:latin typeface="Georgia" panose="020405020504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for MTS customers  it’s observed </a:t>
            </a:r>
            <a:r>
              <a:rPr lang="en-US" sz="900" dirty="0">
                <a:latin typeface="Georgia" panose="020405020504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by the world and controlled by the </a:t>
            </a:r>
            <a:r>
              <a:rPr lang="en-US" sz="900" dirty="0" smtClean="0">
                <a:latin typeface="Georgia" panose="020405020504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machine; for </a:t>
            </a:r>
            <a:r>
              <a:rPr lang="en-US" sz="900" dirty="0">
                <a:latin typeface="Georgia" panose="020405020504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standard </a:t>
            </a:r>
            <a:r>
              <a:rPr lang="en-US" sz="900" dirty="0" smtClean="0">
                <a:latin typeface="Georgia" panose="020405020504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customers it </a:t>
            </a:r>
            <a:r>
              <a:rPr lang="en-US" sz="900" dirty="0">
                <a:latin typeface="Georgia" panose="020405020504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is observed by the machine (with the GPS and taxi zones system) and controlled by the </a:t>
            </a:r>
            <a:r>
              <a:rPr lang="en-US" sz="900" dirty="0" smtClean="0">
                <a:latin typeface="Georgia" panose="020405020504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world.</a:t>
            </a:r>
            <a:endParaRPr lang="en-US" sz="900" dirty="0">
              <a:latin typeface="Georgia" panose="02040502050405020303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60731" indent="-160731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900" i="1" dirty="0">
                <a:latin typeface="Georgia" panose="02040502050405020303" pitchFamily="18" charset="0"/>
              </a:rPr>
              <a:t>Customer requesting ride </a:t>
            </a:r>
            <a:r>
              <a:rPr lang="en-US" sz="900" dirty="0">
                <a:latin typeface="Georgia" panose="02040502050405020303" pitchFamily="18" charset="0"/>
              </a:rPr>
              <a:t>- happens in the world and is only observed by the machine, which will react accordingly.</a:t>
            </a:r>
            <a:endParaRPr lang="en-US" sz="900" i="1" dirty="0">
              <a:latin typeface="Georgia" panose="02040502050405020303" pitchFamily="18" charset="0"/>
            </a:endParaRPr>
          </a:p>
          <a:p>
            <a:pPr marL="160731" indent="-160731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900" i="1" dirty="0">
                <a:latin typeface="Georgia" panose="02040502050405020303" pitchFamily="18" charset="0"/>
              </a:rPr>
              <a:t>Taxi moves</a:t>
            </a:r>
            <a:r>
              <a:rPr lang="en-US" sz="900" dirty="0">
                <a:latin typeface="Georgia" panose="02040502050405020303" pitchFamily="18" charset="0"/>
              </a:rPr>
              <a:t> - is a shared phenomenon, which is controlled by the world and observed by the machine through the GPS system. </a:t>
            </a:r>
          </a:p>
          <a:p>
            <a:pPr marL="160731" indent="-160731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900" i="1" dirty="0">
                <a:latin typeface="Georgia" panose="02040502050405020303" pitchFamily="18" charset="0"/>
              </a:rPr>
              <a:t>Taxi status update</a:t>
            </a:r>
            <a:r>
              <a:rPr lang="en-US" sz="900" dirty="0">
                <a:latin typeface="Georgia" panose="02040502050405020303" pitchFamily="18" charset="0"/>
              </a:rPr>
              <a:t> - is also a phenomenon controlled by the world (i.e. the taxi driver that changes their status by picking up and dropping of customers) and observed by the system.</a:t>
            </a:r>
          </a:p>
          <a:p>
            <a:pPr marL="160731" indent="-160731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900" i="1" dirty="0">
                <a:latin typeface="Georgia" panose="02040502050405020303" pitchFamily="18" charset="0"/>
              </a:rPr>
              <a:t>Customers receive notifications</a:t>
            </a:r>
            <a:r>
              <a:rPr lang="en-US" sz="900" dirty="0">
                <a:latin typeface="Georgia" panose="02040502050405020303" pitchFamily="18" charset="0"/>
              </a:rPr>
              <a:t> - is machine-controlled, since customers receive updates about their rides by the system.</a:t>
            </a:r>
            <a:endParaRPr lang="it-IT" sz="900" dirty="0">
              <a:latin typeface="Georgia" panose="02040502050405020303" pitchFamily="18" charset="0"/>
            </a:endParaRPr>
          </a:p>
          <a:p>
            <a:pPr marL="160731" indent="-160731">
              <a:buFont typeface="Arial" panose="020B0604020202020204" pitchFamily="34" charset="0"/>
              <a:buChar char="•"/>
            </a:pPr>
            <a:endParaRPr lang="it-IT" sz="1000" dirty="0"/>
          </a:p>
          <a:p>
            <a:pPr marL="160731" indent="-160731">
              <a:buFont typeface="Arial" panose="020B0604020202020204" pitchFamily="34" charset="0"/>
              <a:buChar char="•"/>
            </a:pPr>
            <a:endParaRPr lang="it-IT" sz="1000" dirty="0"/>
          </a:p>
          <a:p>
            <a:endParaRPr lang="it-IT" sz="1000" dirty="0"/>
          </a:p>
        </p:txBody>
      </p:sp>
    </p:spTree>
    <p:extLst>
      <p:ext uri="{BB962C8B-B14F-4D97-AF65-F5344CB8AC3E}">
        <p14:creationId xmlns:p14="http://schemas.microsoft.com/office/powerpoint/2010/main" val="3509337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33333E-6 L -0.22565 0.00278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289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/>
          <p:cNvSpPr>
            <a:spLocks noGrp="1"/>
          </p:cNvSpPr>
          <p:nvPr>
            <p:ph type="title"/>
          </p:nvPr>
        </p:nvSpPr>
        <p:spPr>
          <a:xfrm>
            <a:off x="1493658" y="141480"/>
            <a:ext cx="6172200" cy="594066"/>
          </a:xfrm>
        </p:spPr>
        <p:txBody>
          <a:bodyPr>
            <a:normAutofit fontScale="90000"/>
          </a:bodyPr>
          <a:lstStyle/>
          <a:p>
            <a:r>
              <a:rPr lang="it-IT" dirty="0" smtClean="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rPr>
              <a:t>Class </a:t>
            </a:r>
            <a:r>
              <a:rPr lang="it-IT" dirty="0" err="1" smtClean="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rPr>
              <a:t>Diagram</a:t>
            </a:r>
            <a:endParaRPr lang="it-IT" dirty="0">
              <a:solidFill>
                <a:schemeClr val="accent2">
                  <a:lumMod val="75000"/>
                </a:schemeClr>
              </a:solidFill>
              <a:latin typeface="Georgia" panose="02040502050405020303" pitchFamily="18" charset="0"/>
            </a:endParaRPr>
          </a:p>
        </p:txBody>
      </p:sp>
      <p:pic>
        <p:nvPicPr>
          <p:cNvPr id="3" name="Segnaposto contenuto 2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771550"/>
            <a:ext cx="7848872" cy="4176464"/>
          </a:xfrm>
        </p:spPr>
      </p:pic>
    </p:spTree>
    <p:extLst>
      <p:ext uri="{BB962C8B-B14F-4D97-AF65-F5344CB8AC3E}">
        <p14:creationId xmlns:p14="http://schemas.microsoft.com/office/powerpoint/2010/main" val="1553036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708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/>
          <p:cNvSpPr>
            <a:spLocks noGrp="1"/>
          </p:cNvSpPr>
          <p:nvPr>
            <p:ph type="title"/>
          </p:nvPr>
        </p:nvSpPr>
        <p:spPr>
          <a:xfrm>
            <a:off x="323528" y="915566"/>
            <a:ext cx="8229600" cy="1429667"/>
          </a:xfrm>
        </p:spPr>
        <p:txBody>
          <a:bodyPr>
            <a:noAutofit/>
          </a:bodyPr>
          <a:lstStyle/>
          <a:p>
            <a:r>
              <a:rPr lang="it-IT" sz="8000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Fangsong Std R" pitchFamily="18" charset="-128"/>
                <a:ea typeface="Adobe Fangsong Std R" pitchFamily="18" charset="-128"/>
              </a:rPr>
              <a:t>Design</a:t>
            </a:r>
            <a:endParaRPr lang="it-IT" sz="8000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Fangsong Std R" pitchFamily="18" charset="-128"/>
              <a:ea typeface="Adobe Fangsong Std R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4873627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97180" y="220190"/>
            <a:ext cx="8229600" cy="857250"/>
          </a:xfrm>
        </p:spPr>
        <p:txBody>
          <a:bodyPr>
            <a:normAutofit/>
          </a:bodyPr>
          <a:lstStyle/>
          <a:p>
            <a:pPr algn="ctr"/>
            <a:r>
              <a:rPr lang="en-US" sz="4500" dirty="0" smtClean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</a:rPr>
              <a:t>Problem overview</a:t>
            </a:r>
            <a:endParaRPr lang="en-US" sz="4500" dirty="0">
              <a:solidFill>
                <a:schemeClr val="accent2">
                  <a:lumMod val="75000"/>
                </a:schemeClr>
              </a:solidFill>
              <a:latin typeface="Cambria" panose="02040503050406030204" pitchFamily="18" charset="0"/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628650" y="1195251"/>
            <a:ext cx="2205989" cy="69249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300" dirty="0"/>
              <a:t>Different users communicating over the internet with a single system</a:t>
            </a:r>
          </a:p>
        </p:txBody>
      </p:sp>
      <p:sp>
        <p:nvSpPr>
          <p:cNvPr id="7" name="CasellaDiTesto 6"/>
          <p:cNvSpPr txBox="1"/>
          <p:nvPr/>
        </p:nvSpPr>
        <p:spPr>
          <a:xfrm>
            <a:off x="628649" y="3717664"/>
            <a:ext cx="2205991" cy="69249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300" dirty="0"/>
              <a:t>The system must notify multiple users </a:t>
            </a:r>
            <a:r>
              <a:rPr lang="en-US" sz="1300" dirty="0" smtClean="0"/>
              <a:t>when some events occur</a:t>
            </a:r>
            <a:endParaRPr lang="en-US" sz="1300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628650" y="2047603"/>
            <a:ext cx="2205991" cy="49244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300" dirty="0"/>
              <a:t>Users can use different platforms (mobile and web)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628648" y="2780780"/>
            <a:ext cx="2205991" cy="69249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300" dirty="0"/>
              <a:t>The system </a:t>
            </a:r>
            <a:r>
              <a:rPr lang="en-US" sz="1300" dirty="0" smtClean="0"/>
              <a:t>accepts </a:t>
            </a:r>
            <a:r>
              <a:rPr lang="en-US" sz="1300" dirty="0"/>
              <a:t>user’s requests and elaborate an answer in a short time</a:t>
            </a:r>
          </a:p>
        </p:txBody>
      </p:sp>
      <p:sp>
        <p:nvSpPr>
          <p:cNvPr id="11" name="Freccia a destra 10"/>
          <p:cNvSpPr/>
          <p:nvPr/>
        </p:nvSpPr>
        <p:spPr>
          <a:xfrm>
            <a:off x="3095897" y="1397808"/>
            <a:ext cx="2632166" cy="2742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Freccia a destra 11"/>
          <p:cNvSpPr/>
          <p:nvPr/>
        </p:nvSpPr>
        <p:spPr>
          <a:xfrm>
            <a:off x="3095897" y="2146284"/>
            <a:ext cx="2632166" cy="2873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3" name="CasellaDiTesto 12"/>
          <p:cNvSpPr txBox="1">
            <a:spLocks/>
          </p:cNvSpPr>
          <p:nvPr/>
        </p:nvSpPr>
        <p:spPr>
          <a:xfrm>
            <a:off x="5989319" y="1293934"/>
            <a:ext cx="2877590" cy="123841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1650" dirty="0">
                <a:latin typeface="Cambria" panose="02040503050406030204" pitchFamily="18" charset="0"/>
              </a:rPr>
              <a:t>Client-Server three-tier Architecture</a:t>
            </a:r>
          </a:p>
        </p:txBody>
      </p:sp>
      <p:sp>
        <p:nvSpPr>
          <p:cNvPr id="14" name="Freccia a destra 13"/>
          <p:cNvSpPr/>
          <p:nvPr/>
        </p:nvSpPr>
        <p:spPr>
          <a:xfrm>
            <a:off x="3095897" y="3185894"/>
            <a:ext cx="2632166" cy="2873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5" name="Freccia a destra 14"/>
          <p:cNvSpPr/>
          <p:nvPr/>
        </p:nvSpPr>
        <p:spPr>
          <a:xfrm>
            <a:off x="3095897" y="3920220"/>
            <a:ext cx="2632166" cy="2873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" name="CasellaDiTesto 15"/>
          <p:cNvSpPr txBox="1">
            <a:spLocks/>
          </p:cNvSpPr>
          <p:nvPr/>
        </p:nvSpPr>
        <p:spPr>
          <a:xfrm>
            <a:off x="5989319" y="2983336"/>
            <a:ext cx="2877590" cy="123841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1650" dirty="0">
                <a:latin typeface="Cambria" panose="02040503050406030204" pitchFamily="18" charset="0"/>
              </a:rPr>
              <a:t>Event-based </a:t>
            </a:r>
            <a:r>
              <a:rPr lang="en-US" sz="1650" dirty="0" smtClean="0">
                <a:latin typeface="Cambria" panose="02040503050406030204" pitchFamily="18" charset="0"/>
              </a:rPr>
              <a:t>architecture with </a:t>
            </a:r>
            <a:r>
              <a:rPr lang="en-US" sz="1650" dirty="0">
                <a:latin typeface="Cambria" panose="02040503050406030204" pitchFamily="18" charset="0"/>
              </a:rPr>
              <a:t>Publisher-Subscribe</a:t>
            </a:r>
          </a:p>
        </p:txBody>
      </p:sp>
      <p:sp>
        <p:nvSpPr>
          <p:cNvPr id="17" name="Freccia a destra 16"/>
          <p:cNvSpPr/>
          <p:nvPr/>
        </p:nvSpPr>
        <p:spPr>
          <a:xfrm rot="21062330">
            <a:off x="3089579" y="2695265"/>
            <a:ext cx="2632166" cy="2873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96725279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67544" y="321829"/>
            <a:ext cx="8229600" cy="857250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</a:rPr>
              <a:t>Three tier architecture</a:t>
            </a:r>
            <a:endParaRPr lang="en-US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Immagine 3" descr="Tier image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1039417"/>
            <a:ext cx="3273743" cy="3640931"/>
          </a:xfrm>
          <a:prstGeom prst="rect">
            <a:avLst/>
          </a:prstGeom>
          <a:noFill/>
        </p:spPr>
      </p:pic>
      <p:sp>
        <p:nvSpPr>
          <p:cNvPr id="5" name="Rettangolo 4"/>
          <p:cNvSpPr/>
          <p:nvPr/>
        </p:nvSpPr>
        <p:spPr>
          <a:xfrm>
            <a:off x="4236853" y="1179079"/>
            <a:ext cx="4505366" cy="2052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it-IT" sz="1500" b="1" i="1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Top tier (Client)</a:t>
            </a:r>
          </a:p>
          <a:p>
            <a:pPr marL="257175" indent="-257175">
              <a:lnSpc>
                <a:spcPct val="107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>
                <a:latin typeface="Cambria" panose="02040503050406030204" pitchFamily="18" charset="0"/>
              </a:rPr>
              <a:t>The users’ machines (mobile phones and computers) will have the only purpose to load the Graphical User Interface (GUI)</a:t>
            </a:r>
          </a:p>
          <a:p>
            <a:pPr marL="257175" indent="-257175">
              <a:lnSpc>
                <a:spcPct val="107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>
                <a:latin typeface="Cambria" panose="02040503050406030204" pitchFamily="18" charset="0"/>
              </a:rPr>
              <a:t>No application logic is involved at this level</a:t>
            </a:r>
          </a:p>
          <a:p>
            <a:pPr marL="257175" indent="-257175">
              <a:lnSpc>
                <a:spcPct val="107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>
                <a:latin typeface="Cambria" panose="02040503050406030204" pitchFamily="18" charset="0"/>
              </a:rPr>
              <a:t>Clients will only be able to send requests to the web server and application server.</a:t>
            </a:r>
            <a:endParaRPr lang="it-IT" sz="1500" b="1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5122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Tier image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1039417"/>
            <a:ext cx="3273743" cy="3640931"/>
          </a:xfrm>
          <a:prstGeom prst="rect">
            <a:avLst/>
          </a:prstGeom>
          <a:noFill/>
        </p:spPr>
      </p:pic>
      <p:sp>
        <p:nvSpPr>
          <p:cNvPr id="7" name="Rettangolo 6"/>
          <p:cNvSpPr/>
          <p:nvPr/>
        </p:nvSpPr>
        <p:spPr>
          <a:xfrm>
            <a:off x="4236853" y="1179079"/>
            <a:ext cx="4505366" cy="28700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it-IT" sz="1500" b="1" i="1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Middle tier</a:t>
            </a:r>
          </a:p>
          <a:p>
            <a:pPr marL="257175" indent="-257175">
              <a:lnSpc>
                <a:spcPct val="107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it-IT" sz="1500" i="1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Web Server</a:t>
            </a:r>
          </a:p>
          <a:p>
            <a:pPr marL="600075" lvl="1" indent="-257175">
              <a:lnSpc>
                <a:spcPct val="107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>
                <a:latin typeface="Cambria" panose="02040503050406030204" pitchFamily="18" charset="0"/>
              </a:rPr>
              <a:t>Manages the web requests sent by clients using the web application. </a:t>
            </a:r>
          </a:p>
          <a:p>
            <a:pPr marL="600075" lvl="1" indent="-257175">
              <a:lnSpc>
                <a:spcPct val="107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>
                <a:latin typeface="Cambria" panose="02040503050406030204" pitchFamily="18" charset="0"/>
              </a:rPr>
              <a:t>If the request can be resolved with a static content page, the web server will generate and send the response itself.</a:t>
            </a:r>
            <a:endParaRPr lang="it-IT" sz="1500" dirty="0">
              <a:latin typeface="Cambria" panose="02040503050406030204" pitchFamily="18" charset="0"/>
            </a:endParaRPr>
          </a:p>
          <a:p>
            <a:pPr marL="600075" lvl="1" indent="-257175">
              <a:lnSpc>
                <a:spcPct val="107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>
                <a:latin typeface="Cambria" panose="02040503050406030204" pitchFamily="18" charset="0"/>
              </a:rPr>
              <a:t>If the request comports a dynamic content, the web server will delegate the dynamic response generation to the application server</a:t>
            </a:r>
            <a:endParaRPr lang="it-IT" sz="1500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itolo 1"/>
          <p:cNvSpPr txBox="1">
            <a:spLocks/>
          </p:cNvSpPr>
          <p:nvPr/>
        </p:nvSpPr>
        <p:spPr>
          <a:xfrm>
            <a:off x="467544" y="211420"/>
            <a:ext cx="8229600" cy="85725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 smtClean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</a:rPr>
              <a:t>Three tier architecture</a:t>
            </a:r>
            <a:endParaRPr lang="en-US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6301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Tier image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1039417"/>
            <a:ext cx="3273743" cy="3640931"/>
          </a:xfrm>
          <a:prstGeom prst="rect">
            <a:avLst/>
          </a:prstGeom>
          <a:noFill/>
        </p:spPr>
      </p:pic>
      <p:sp>
        <p:nvSpPr>
          <p:cNvPr id="4" name="Rettangolo 3"/>
          <p:cNvSpPr/>
          <p:nvPr/>
        </p:nvSpPr>
        <p:spPr>
          <a:xfrm>
            <a:off x="4236853" y="1179079"/>
            <a:ext cx="4505366" cy="3841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it-IT" sz="1500" b="1" i="1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Middle tier</a:t>
            </a:r>
          </a:p>
          <a:p>
            <a:pPr marL="257175" indent="-257175">
              <a:lnSpc>
                <a:spcPct val="107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it-IT" sz="1500" i="1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Application Server</a:t>
            </a:r>
          </a:p>
          <a:p>
            <a:pPr marL="600075" lvl="1" indent="-257175">
              <a:lnSpc>
                <a:spcPct val="107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smtClean="0">
                <a:latin typeface="Cambria" panose="02040503050406030204" pitchFamily="18" charset="0"/>
              </a:rPr>
              <a:t>Contains the </a:t>
            </a:r>
            <a:r>
              <a:rPr lang="en-US" sz="1500" dirty="0">
                <a:latin typeface="Cambria" panose="02040503050406030204" pitchFamily="18" charset="0"/>
              </a:rPr>
              <a:t>business logic</a:t>
            </a:r>
          </a:p>
          <a:p>
            <a:pPr marL="600075" lvl="1" indent="-257175">
              <a:lnSpc>
                <a:spcPct val="107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>
                <a:latin typeface="Cambria" panose="02040503050406030204" pitchFamily="18" charset="0"/>
              </a:rPr>
              <a:t>Provide lightweight APIs to be used directly by mobile application clients</a:t>
            </a:r>
          </a:p>
          <a:p>
            <a:pPr marL="600075" lvl="1" indent="-257175">
              <a:lnSpc>
                <a:spcPct val="107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>
                <a:latin typeface="Cambria" panose="02040503050406030204" pitchFamily="18" charset="0"/>
              </a:rPr>
              <a:t>Web application clients will access this component indirectly, through the Web Server.</a:t>
            </a:r>
            <a:endParaRPr lang="it-IT" sz="1500" dirty="0">
              <a:latin typeface="Cambria" panose="02040503050406030204" pitchFamily="18" charset="0"/>
            </a:endParaRPr>
          </a:p>
          <a:p>
            <a:pPr marL="257175" indent="-257175">
              <a:lnSpc>
                <a:spcPct val="107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it-IT" sz="1500" i="1" dirty="0" err="1">
                <a:latin typeface="Cambria" panose="02040503050406030204" pitchFamily="18" charset="0"/>
              </a:rPr>
              <a:t>Admin’s</a:t>
            </a:r>
            <a:r>
              <a:rPr lang="it-IT" sz="1500" i="1" dirty="0">
                <a:latin typeface="Cambria" panose="02040503050406030204" pitchFamily="18" charset="0"/>
              </a:rPr>
              <a:t> GUI</a:t>
            </a:r>
          </a:p>
          <a:p>
            <a:pPr marL="600075" lvl="1" indent="-257175">
              <a:lnSpc>
                <a:spcPct val="107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>
                <a:latin typeface="Cambria" panose="02040503050406030204" pitchFamily="18" charset="0"/>
              </a:rPr>
              <a:t>Specific interface for Administrators</a:t>
            </a:r>
          </a:p>
          <a:p>
            <a:pPr marL="600075" lvl="1" indent="-257175">
              <a:lnSpc>
                <a:spcPct val="107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>
                <a:latin typeface="Cambria" panose="02040503050406030204" pitchFamily="18" charset="0"/>
              </a:rPr>
              <a:t>Allows Admins to access to their exclusive functions dialoguing directly with the business logic </a:t>
            </a:r>
            <a:endParaRPr lang="it-IT" sz="1500" dirty="0">
              <a:latin typeface="Cambria" panose="02040503050406030204" pitchFamily="18" charset="0"/>
            </a:endParaRPr>
          </a:p>
        </p:txBody>
      </p:sp>
      <p:sp>
        <p:nvSpPr>
          <p:cNvPr id="5" name="Titolo 1"/>
          <p:cNvSpPr txBox="1">
            <a:spLocks/>
          </p:cNvSpPr>
          <p:nvPr/>
        </p:nvSpPr>
        <p:spPr>
          <a:xfrm>
            <a:off x="467544" y="211420"/>
            <a:ext cx="8229600" cy="85725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 smtClean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</a:rPr>
              <a:t>Three tier architecture</a:t>
            </a:r>
            <a:endParaRPr lang="en-US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0407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Tier image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1039417"/>
            <a:ext cx="3273743" cy="3640931"/>
          </a:xfrm>
          <a:prstGeom prst="rect">
            <a:avLst/>
          </a:prstGeom>
          <a:noFill/>
        </p:spPr>
      </p:pic>
      <p:sp>
        <p:nvSpPr>
          <p:cNvPr id="4" name="Rettangolo 3"/>
          <p:cNvSpPr/>
          <p:nvPr/>
        </p:nvSpPr>
        <p:spPr>
          <a:xfrm>
            <a:off x="4236853" y="1179079"/>
            <a:ext cx="4505366" cy="14811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it-IT" sz="1500" b="1" i="1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Bottom tier (Database)</a:t>
            </a:r>
          </a:p>
          <a:p>
            <a:pPr marL="600075" lvl="1" indent="-257175">
              <a:lnSpc>
                <a:spcPct val="107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>
                <a:latin typeface="Cambria" panose="02040503050406030204" pitchFamily="18" charset="0"/>
              </a:rPr>
              <a:t>Separated from the previous one with a (possibly local) network</a:t>
            </a:r>
          </a:p>
          <a:p>
            <a:pPr marL="600075" lvl="1" indent="-257175">
              <a:lnSpc>
                <a:spcPct val="107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>
                <a:latin typeface="Cambria" panose="02040503050406030204" pitchFamily="18" charset="0"/>
              </a:rPr>
              <a:t>Contains all the data that MyTaxiService needs to store</a:t>
            </a:r>
            <a:endParaRPr lang="it-IT" sz="1500" dirty="0">
              <a:latin typeface="Cambria" panose="02040503050406030204" pitchFamily="18" charset="0"/>
            </a:endParaRPr>
          </a:p>
        </p:txBody>
      </p:sp>
      <p:sp>
        <p:nvSpPr>
          <p:cNvPr id="5" name="Titolo 1"/>
          <p:cNvSpPr txBox="1">
            <a:spLocks/>
          </p:cNvSpPr>
          <p:nvPr/>
        </p:nvSpPr>
        <p:spPr>
          <a:xfrm>
            <a:off x="467544" y="211420"/>
            <a:ext cx="8229600" cy="85725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 smtClean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</a:rPr>
              <a:t>Three tier architecture</a:t>
            </a:r>
            <a:endParaRPr lang="en-US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3117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>
          <a:xfrm>
            <a:off x="467544" y="1059582"/>
            <a:ext cx="8229600" cy="857250"/>
          </a:xfrm>
        </p:spPr>
        <p:txBody>
          <a:bodyPr>
            <a:noAutofit/>
          </a:bodyPr>
          <a:lstStyle/>
          <a:p>
            <a:r>
              <a:rPr lang="it-IT" sz="8000" dirty="0" err="1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Fangsong Std R" pitchFamily="18" charset="-128"/>
                <a:ea typeface="Adobe Fangsong Std R" pitchFamily="18" charset="-128"/>
              </a:rPr>
              <a:t>Requirements</a:t>
            </a:r>
            <a:endParaRPr lang="it-IT" sz="8000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Fangsong Std R" pitchFamily="18" charset="-128"/>
              <a:ea typeface="Adobe Fangsong Std R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6274394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/>
          <p:cNvSpPr txBox="1"/>
          <p:nvPr/>
        </p:nvSpPr>
        <p:spPr>
          <a:xfrm>
            <a:off x="588817" y="1212192"/>
            <a:ext cx="620683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Cambria" panose="02040503050406030204" pitchFamily="18" charset="0"/>
              </a:rPr>
              <a:t>The core of MTS’s application logic is </a:t>
            </a:r>
            <a:r>
              <a:rPr lang="en-US" sz="1350" b="1" dirty="0">
                <a:latin typeface="Cambria" panose="02040503050406030204" pitchFamily="18" charset="0"/>
              </a:rPr>
              <a:t>event-based</a:t>
            </a:r>
            <a:r>
              <a:rPr lang="en-US" sz="1350" dirty="0">
                <a:latin typeface="Cambria" panose="02040503050406030204" pitchFamily="18" charset="0"/>
              </a:rPr>
              <a:t>:</a:t>
            </a:r>
          </a:p>
        </p:txBody>
      </p:sp>
      <p:sp>
        <p:nvSpPr>
          <p:cNvPr id="9" name="Freccia a destra 8"/>
          <p:cNvSpPr/>
          <p:nvPr/>
        </p:nvSpPr>
        <p:spPr>
          <a:xfrm>
            <a:off x="3408218" y="2296350"/>
            <a:ext cx="1614055" cy="4017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latin typeface="Cambria" panose="02040503050406030204" pitchFamily="18" charset="0"/>
              </a:rPr>
              <a:t>Generates</a:t>
            </a:r>
          </a:p>
        </p:txBody>
      </p:sp>
      <p:sp>
        <p:nvSpPr>
          <p:cNvPr id="10" name="CasellaDiTesto 9"/>
          <p:cNvSpPr txBox="1"/>
          <p:nvPr/>
        </p:nvSpPr>
        <p:spPr>
          <a:xfrm>
            <a:off x="858982" y="2047118"/>
            <a:ext cx="2320637" cy="92333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350" dirty="0">
                <a:latin typeface="Cambria" panose="02040503050406030204" pitchFamily="18" charset="0"/>
              </a:rPr>
              <a:t>Significant change of state (users modifying theirs account information, drivers changing status, </a:t>
            </a:r>
            <a:r>
              <a:rPr lang="en-US" sz="1350" dirty="0" err="1">
                <a:latin typeface="Cambria" panose="02040503050406030204" pitchFamily="18" charset="0"/>
              </a:rPr>
              <a:t>etc</a:t>
            </a:r>
            <a:r>
              <a:rPr lang="en-US" sz="1350" dirty="0">
                <a:latin typeface="Cambria" panose="02040503050406030204" pitchFamily="18" charset="0"/>
              </a:rPr>
              <a:t>)</a:t>
            </a:r>
          </a:p>
        </p:txBody>
      </p:sp>
      <p:sp>
        <p:nvSpPr>
          <p:cNvPr id="11" name="Stella a 12 punte 10"/>
          <p:cNvSpPr/>
          <p:nvPr/>
        </p:nvSpPr>
        <p:spPr>
          <a:xfrm>
            <a:off x="5250872" y="2047117"/>
            <a:ext cx="1544782" cy="1025237"/>
          </a:xfrm>
          <a:prstGeom prst="star12">
            <a:avLst/>
          </a:prstGeom>
          <a:solidFill>
            <a:srgbClr val="DA5D00"/>
          </a:solidFill>
          <a:ln>
            <a:solidFill>
              <a:srgbClr val="DA5D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latin typeface="Cambria" panose="02040503050406030204" pitchFamily="18" charset="0"/>
              </a:rPr>
              <a:t>Event</a:t>
            </a:r>
          </a:p>
        </p:txBody>
      </p:sp>
      <p:sp>
        <p:nvSpPr>
          <p:cNvPr id="13" name="Rettangolo 12"/>
          <p:cNvSpPr/>
          <p:nvPr/>
        </p:nvSpPr>
        <p:spPr>
          <a:xfrm>
            <a:off x="6961909" y="2109612"/>
            <a:ext cx="1302328" cy="90024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350" dirty="0">
                <a:latin typeface="Cambria" panose="02040503050406030204" pitchFamily="18" charset="0"/>
              </a:rPr>
              <a:t>The system will handle it accordingly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628650" y="3740053"/>
            <a:ext cx="7723909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Cambria" panose="02040503050406030204" pitchFamily="18" charset="0"/>
              </a:rPr>
              <a:t>In particular, the managing of the customer’s requests and taxi rides will be modeled with the </a:t>
            </a:r>
            <a:r>
              <a:rPr lang="en-US" sz="1350" b="1" dirty="0">
                <a:latin typeface="Cambria" panose="02040503050406030204" pitchFamily="18" charset="0"/>
              </a:rPr>
              <a:t>publisher-subscribe pattern.</a:t>
            </a:r>
          </a:p>
          <a:p>
            <a:endParaRPr lang="en-US" sz="1350" dirty="0"/>
          </a:p>
        </p:txBody>
      </p:sp>
      <p:sp>
        <p:nvSpPr>
          <p:cNvPr id="12" name="Titolo 1"/>
          <p:cNvSpPr txBox="1">
            <a:spLocks/>
          </p:cNvSpPr>
          <p:nvPr/>
        </p:nvSpPr>
        <p:spPr>
          <a:xfrm>
            <a:off x="467544" y="211420"/>
            <a:ext cx="8229600" cy="85725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 smtClean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</a:rPr>
              <a:t>Event-based architecture</a:t>
            </a:r>
            <a:endParaRPr lang="en-US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0639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 animBg="1"/>
      <p:bldP spid="10" grpId="0" animBg="1"/>
      <p:bldP spid="11" grpId="0" animBg="1"/>
      <p:bldP spid="13" grpId="0" animBg="1"/>
      <p:bldP spid="1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 txBox="1">
            <a:spLocks/>
          </p:cNvSpPr>
          <p:nvPr/>
        </p:nvSpPr>
        <p:spPr>
          <a:xfrm>
            <a:off x="467544" y="211420"/>
            <a:ext cx="8229600" cy="85725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 smtClean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</a:rPr>
              <a:t>Publish-Subscribe pattern</a:t>
            </a:r>
            <a:endParaRPr lang="en-US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asellaDiTesto 2"/>
          <p:cNvSpPr txBox="1"/>
          <p:nvPr/>
        </p:nvSpPr>
        <p:spPr>
          <a:xfrm>
            <a:off x="683568" y="1384260"/>
            <a:ext cx="1368151" cy="72007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1350" dirty="0" smtClean="0">
                <a:latin typeface="Cambria" panose="02040503050406030204" pitchFamily="18" charset="0"/>
              </a:rPr>
              <a:t>CUSTOMER</a:t>
            </a:r>
          </a:p>
        </p:txBody>
      </p:sp>
      <p:sp>
        <p:nvSpPr>
          <p:cNvPr id="4" name="Freccia in giù 3"/>
          <p:cNvSpPr/>
          <p:nvPr/>
        </p:nvSpPr>
        <p:spPr>
          <a:xfrm>
            <a:off x="4391979" y="2283718"/>
            <a:ext cx="288032" cy="9361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2464911" y="1828770"/>
            <a:ext cx="10577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ambria" panose="02040503050406030204" pitchFamily="18" charset="0"/>
              </a:rPr>
              <a:t>Asks for</a:t>
            </a:r>
          </a:p>
        </p:txBody>
      </p:sp>
      <p:sp>
        <p:nvSpPr>
          <p:cNvPr id="7" name="CasellaDiTesto 6"/>
          <p:cNvSpPr txBox="1"/>
          <p:nvPr/>
        </p:nvSpPr>
        <p:spPr>
          <a:xfrm>
            <a:off x="3851920" y="1384260"/>
            <a:ext cx="1368151" cy="720079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1350" dirty="0" smtClean="0">
                <a:latin typeface="Cambria" panose="02040503050406030204" pitchFamily="18" charset="0"/>
              </a:rPr>
              <a:t>TAXI RIDE</a:t>
            </a:r>
          </a:p>
        </p:txBody>
      </p:sp>
      <p:sp>
        <p:nvSpPr>
          <p:cNvPr id="11" name="Freccia a destra 10"/>
          <p:cNvSpPr/>
          <p:nvPr/>
        </p:nvSpPr>
        <p:spPr>
          <a:xfrm>
            <a:off x="2216338" y="1591616"/>
            <a:ext cx="1491565" cy="2770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 dirty="0"/>
          </a:p>
        </p:txBody>
      </p:sp>
      <p:sp>
        <p:nvSpPr>
          <p:cNvPr id="12" name="Ovale 11"/>
          <p:cNvSpPr/>
          <p:nvPr/>
        </p:nvSpPr>
        <p:spPr>
          <a:xfrm>
            <a:off x="3732444" y="3399201"/>
            <a:ext cx="1656184" cy="99732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TOPIC</a:t>
            </a:r>
            <a:endParaRPr lang="en-US" dirty="0"/>
          </a:p>
        </p:txBody>
      </p:sp>
      <p:sp>
        <p:nvSpPr>
          <p:cNvPr id="14" name="CasellaDiTesto 13"/>
          <p:cNvSpPr txBox="1"/>
          <p:nvPr/>
        </p:nvSpPr>
        <p:spPr>
          <a:xfrm>
            <a:off x="3419872" y="2365675"/>
            <a:ext cx="1057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ambria" panose="02040503050406030204" pitchFamily="18" charset="0"/>
              </a:rPr>
              <a:t>The system generates </a:t>
            </a:r>
          </a:p>
        </p:txBody>
      </p:sp>
      <p:cxnSp>
        <p:nvCxnSpPr>
          <p:cNvPr id="16" name="Connettore 7 15"/>
          <p:cNvCxnSpPr/>
          <p:nvPr/>
        </p:nvCxnSpPr>
        <p:spPr>
          <a:xfrm rot="10800000">
            <a:off x="1595953" y="2168755"/>
            <a:ext cx="2002739" cy="1729108"/>
          </a:xfrm>
          <a:prstGeom prst="curvedConnector3">
            <a:avLst>
              <a:gd name="adj1" fmla="val 99928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Rettangolo 18"/>
          <p:cNvSpPr/>
          <p:nvPr/>
        </p:nvSpPr>
        <p:spPr>
          <a:xfrm>
            <a:off x="526370" y="3507854"/>
            <a:ext cx="1781609" cy="12000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ambria" panose="02040503050406030204" pitchFamily="18" charset="0"/>
              </a:rPr>
              <a:t>The customer is automatically </a:t>
            </a:r>
            <a:r>
              <a:rPr lang="en-US" sz="1400" b="1" dirty="0" smtClean="0">
                <a:latin typeface="Cambria" panose="02040503050406030204" pitchFamily="18" charset="0"/>
              </a:rPr>
              <a:t>subscribed</a:t>
            </a:r>
            <a:r>
              <a:rPr lang="en-US" sz="1400" dirty="0" smtClean="0">
                <a:latin typeface="Cambria" panose="02040503050406030204" pitchFamily="18" charset="0"/>
              </a:rPr>
              <a:t> to the topic and can receive its notifications</a:t>
            </a:r>
            <a:endParaRPr lang="en-US" sz="1400" dirty="0">
              <a:latin typeface="Cambria" panose="02040503050406030204" pitchFamily="18" charset="0"/>
            </a:endParaRPr>
          </a:p>
        </p:txBody>
      </p:sp>
      <p:sp>
        <p:nvSpPr>
          <p:cNvPr id="22" name="CasellaDiTesto 21"/>
          <p:cNvSpPr txBox="1"/>
          <p:nvPr/>
        </p:nvSpPr>
        <p:spPr>
          <a:xfrm>
            <a:off x="7164288" y="1384260"/>
            <a:ext cx="1368151" cy="72007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1350" dirty="0" smtClean="0">
                <a:latin typeface="Cambria" panose="02040503050406030204" pitchFamily="18" charset="0"/>
              </a:rPr>
              <a:t>TAXI DRIVER</a:t>
            </a:r>
          </a:p>
        </p:txBody>
      </p:sp>
      <p:sp>
        <p:nvSpPr>
          <p:cNvPr id="23" name="Freccia a destra 22"/>
          <p:cNvSpPr/>
          <p:nvPr/>
        </p:nvSpPr>
        <p:spPr>
          <a:xfrm rot="10800000">
            <a:off x="5501169" y="1607362"/>
            <a:ext cx="1447094" cy="251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asellaDiTesto 23"/>
          <p:cNvSpPr txBox="1"/>
          <p:nvPr/>
        </p:nvSpPr>
        <p:spPr>
          <a:xfrm>
            <a:off x="5473299" y="1855810"/>
            <a:ext cx="189706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ambria" panose="02040503050406030204" pitchFamily="18" charset="0"/>
              </a:rPr>
              <a:t>Accepts the ride request and gets associated to the ride</a:t>
            </a:r>
          </a:p>
        </p:txBody>
      </p:sp>
      <p:cxnSp>
        <p:nvCxnSpPr>
          <p:cNvPr id="25" name="Connettore 7 24"/>
          <p:cNvCxnSpPr/>
          <p:nvPr/>
        </p:nvCxnSpPr>
        <p:spPr>
          <a:xfrm flipV="1">
            <a:off x="5522380" y="2225141"/>
            <a:ext cx="2506006" cy="1714761"/>
          </a:xfrm>
          <a:prstGeom prst="curvedConnector3">
            <a:avLst>
              <a:gd name="adj1" fmla="val 99614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0" name="Rettangolo 39"/>
          <p:cNvSpPr/>
          <p:nvPr/>
        </p:nvSpPr>
        <p:spPr>
          <a:xfrm>
            <a:off x="7312316" y="3657862"/>
            <a:ext cx="178160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ambria" panose="02040503050406030204" pitchFamily="18" charset="0"/>
              </a:rPr>
              <a:t>The driver is </a:t>
            </a:r>
            <a:r>
              <a:rPr lang="en-US" sz="1400" b="1" dirty="0" smtClean="0">
                <a:latin typeface="Cambria" panose="02040503050406030204" pitchFamily="18" charset="0"/>
              </a:rPr>
              <a:t>subscribed</a:t>
            </a:r>
            <a:r>
              <a:rPr lang="en-US" sz="1400" dirty="0" smtClean="0">
                <a:latin typeface="Cambria" panose="02040503050406030204" pitchFamily="18" charset="0"/>
              </a:rPr>
              <a:t> to the same topic too</a:t>
            </a:r>
            <a:endParaRPr lang="en-US" sz="14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5716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/>
      <p:bldP spid="7" grpId="0" animBg="1"/>
      <p:bldP spid="11" grpId="0" animBg="1"/>
      <p:bldP spid="12" grpId="0" animBg="1"/>
      <p:bldP spid="14" grpId="0"/>
      <p:bldP spid="19" grpId="0"/>
      <p:bldP spid="22" grpId="0" animBg="1"/>
      <p:bldP spid="23" grpId="0" animBg="1"/>
      <p:bldP spid="24" grpId="0"/>
      <p:bldP spid="4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 txBox="1">
            <a:spLocks/>
          </p:cNvSpPr>
          <p:nvPr/>
        </p:nvSpPr>
        <p:spPr>
          <a:xfrm>
            <a:off x="467544" y="211420"/>
            <a:ext cx="8229600" cy="85725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 smtClean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</a:rPr>
              <a:t>Publish-Subscribe pattern</a:t>
            </a:r>
            <a:endParaRPr lang="en-US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asellaDiTesto 2"/>
          <p:cNvSpPr txBox="1"/>
          <p:nvPr/>
        </p:nvSpPr>
        <p:spPr>
          <a:xfrm>
            <a:off x="1403648" y="2387186"/>
            <a:ext cx="1872208" cy="122413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1350" dirty="0" smtClean="0">
                <a:latin typeface="Cambria" panose="02040503050406030204" pitchFamily="18" charset="0"/>
              </a:rPr>
              <a:t>BROKER</a:t>
            </a:r>
            <a:endParaRPr lang="en-US" sz="1350" dirty="0">
              <a:latin typeface="Cambria" panose="02040503050406030204" pitchFamily="18" charset="0"/>
            </a:endParaRPr>
          </a:p>
        </p:txBody>
      </p:sp>
      <p:sp>
        <p:nvSpPr>
          <p:cNvPr id="8" name="Freccia in giù 7"/>
          <p:cNvSpPr/>
          <p:nvPr/>
        </p:nvSpPr>
        <p:spPr>
          <a:xfrm>
            <a:off x="2291603" y="1867400"/>
            <a:ext cx="96298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asellaDiTesto 9"/>
          <p:cNvSpPr txBox="1"/>
          <p:nvPr/>
        </p:nvSpPr>
        <p:spPr>
          <a:xfrm>
            <a:off x="1835696" y="1347614"/>
            <a:ext cx="1008112" cy="43204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1350" dirty="0" smtClean="0">
                <a:latin typeface="Cambria" panose="02040503050406030204" pitchFamily="18" charset="0"/>
              </a:rPr>
              <a:t>Publisher</a:t>
            </a:r>
          </a:p>
        </p:txBody>
      </p:sp>
      <p:sp>
        <p:nvSpPr>
          <p:cNvPr id="11" name="CasellaDiTesto 10"/>
          <p:cNvSpPr txBox="1"/>
          <p:nvPr/>
        </p:nvSpPr>
        <p:spPr>
          <a:xfrm>
            <a:off x="3500264" y="2299448"/>
            <a:ext cx="4197927" cy="1546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350" dirty="0">
                <a:latin typeface="Cambria" panose="02040503050406030204" pitchFamily="18" charset="0"/>
              </a:rPr>
              <a:t>An intermediary component that performs the </a:t>
            </a:r>
            <a:r>
              <a:rPr lang="en-US" sz="1350" b="1" dirty="0">
                <a:latin typeface="Cambria" panose="02040503050406030204" pitchFamily="18" charset="0"/>
              </a:rPr>
              <a:t>queue management </a:t>
            </a:r>
            <a:r>
              <a:rPr lang="en-US" sz="1350" dirty="0">
                <a:latin typeface="Cambria" panose="02040503050406030204" pitchFamily="18" charset="0"/>
              </a:rPr>
              <a:t>and the </a:t>
            </a:r>
            <a:r>
              <a:rPr lang="en-US" sz="1350" b="1" dirty="0">
                <a:latin typeface="Cambria" panose="02040503050406030204" pitchFamily="18" charset="0"/>
              </a:rPr>
              <a:t>filtering</a:t>
            </a:r>
            <a:r>
              <a:rPr lang="en-US" sz="1350" dirty="0">
                <a:latin typeface="Cambria" panose="02040503050406030204" pitchFamily="18" charset="0"/>
              </a:rPr>
              <a:t> of the messages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350" b="1" dirty="0">
                <a:latin typeface="Cambria" panose="02040503050406030204" pitchFamily="18" charset="0"/>
              </a:rPr>
              <a:t>Filter </a:t>
            </a:r>
            <a:r>
              <a:rPr lang="en-US" sz="1350" dirty="0">
                <a:latin typeface="Cambria" panose="02040503050406030204" pitchFamily="18" charset="0"/>
              </a:rPr>
              <a:t>messages based on their </a:t>
            </a:r>
            <a:r>
              <a:rPr lang="en-US" sz="1350" b="1" dirty="0">
                <a:latin typeface="Cambria" panose="02040503050406030204" pitchFamily="18" charset="0"/>
              </a:rPr>
              <a:t>content</a:t>
            </a:r>
            <a:r>
              <a:rPr lang="en-US" sz="1350" dirty="0">
                <a:latin typeface="Cambria" panose="02040503050406030204" pitchFamily="18" charset="0"/>
              </a:rPr>
              <a:t>, so that taxi drivers and customers related to the same topic won’t receive necessary the same notification or message</a:t>
            </a:r>
          </a:p>
        </p:txBody>
      </p:sp>
      <p:sp>
        <p:nvSpPr>
          <p:cNvPr id="12" name="CasellaDiTesto 11"/>
          <p:cNvSpPr txBox="1"/>
          <p:nvPr/>
        </p:nvSpPr>
        <p:spPr>
          <a:xfrm>
            <a:off x="3211844" y="1205847"/>
            <a:ext cx="4197927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 smtClean="0">
                <a:latin typeface="Cambria" panose="02040503050406030204" pitchFamily="18" charset="0"/>
              </a:rPr>
              <a:t>A logical component of the system that creates a publication on a </a:t>
            </a:r>
            <a:r>
              <a:rPr lang="en-US" sz="1350" b="1" dirty="0" smtClean="0">
                <a:latin typeface="Cambria" panose="02040503050406030204" pitchFamily="18" charset="0"/>
              </a:rPr>
              <a:t>topic </a:t>
            </a:r>
            <a:r>
              <a:rPr lang="en-US" sz="1350" dirty="0" smtClean="0">
                <a:latin typeface="Cambria" panose="02040503050406030204" pitchFamily="18" charset="0"/>
              </a:rPr>
              <a:t>when something relevant happens</a:t>
            </a:r>
            <a:endParaRPr lang="en-US" sz="1350" b="1" dirty="0">
              <a:latin typeface="Cambria" panose="02040503050406030204" pitchFamily="18" charset="0"/>
            </a:endParaRPr>
          </a:p>
        </p:txBody>
      </p:sp>
      <p:sp>
        <p:nvSpPr>
          <p:cNvPr id="13" name="Freccia in giù 12"/>
          <p:cNvSpPr/>
          <p:nvPr/>
        </p:nvSpPr>
        <p:spPr>
          <a:xfrm>
            <a:off x="2291603" y="3788514"/>
            <a:ext cx="96298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asellaDiTesto 13"/>
          <p:cNvSpPr txBox="1"/>
          <p:nvPr/>
        </p:nvSpPr>
        <p:spPr>
          <a:xfrm>
            <a:off x="1787413" y="4397754"/>
            <a:ext cx="1082317" cy="43919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1350" dirty="0" smtClean="0">
                <a:latin typeface="Cambria" panose="02040503050406030204" pitchFamily="18" charset="0"/>
              </a:rPr>
              <a:t>Subscribers</a:t>
            </a:r>
          </a:p>
        </p:txBody>
      </p:sp>
      <p:sp>
        <p:nvSpPr>
          <p:cNvPr id="15" name="CasellaDiTesto 14"/>
          <p:cNvSpPr txBox="1"/>
          <p:nvPr/>
        </p:nvSpPr>
        <p:spPr>
          <a:xfrm>
            <a:off x="3211843" y="4363433"/>
            <a:ext cx="419792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 smtClean="0">
                <a:latin typeface="Cambria" panose="02040503050406030204" pitchFamily="18" charset="0"/>
              </a:rPr>
              <a:t>Messages are delivered to the subscribers (taxi drivers and customers)</a:t>
            </a:r>
            <a:endParaRPr lang="en-US" sz="1350" b="1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4721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10" grpId="0" animBg="1"/>
      <p:bldP spid="12" grpId="0"/>
      <p:bldP spid="13" grpId="0" animBg="1"/>
      <p:bldP spid="14" grpId="0" animBg="1"/>
      <p:bldP spid="1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67544" y="267494"/>
            <a:ext cx="8229600" cy="720080"/>
          </a:xfrm>
        </p:spPr>
        <p:txBody>
          <a:bodyPr>
            <a:normAutofit fontScale="90000"/>
          </a:bodyPr>
          <a:lstStyle/>
          <a:p>
            <a:pPr algn="ctr"/>
            <a:r>
              <a:rPr lang="it-IT" dirty="0" smtClean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</a:rPr>
              <a:t>Components</a:t>
            </a:r>
            <a:endParaRPr lang="it-IT" dirty="0">
              <a:solidFill>
                <a:schemeClr val="accent2">
                  <a:lumMod val="75000"/>
                </a:schemeClr>
              </a:solidFill>
              <a:latin typeface="Cambria" panose="02040503050406030204" pitchFamily="18" charset="0"/>
            </a:endParaRPr>
          </a:p>
        </p:txBody>
      </p:sp>
      <p:pic>
        <p:nvPicPr>
          <p:cNvPr id="5" name="Segnaposto contenuto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987574"/>
            <a:ext cx="8784976" cy="3960441"/>
          </a:xfrm>
        </p:spPr>
      </p:pic>
    </p:spTree>
    <p:extLst>
      <p:ext uri="{BB962C8B-B14F-4D97-AF65-F5344CB8AC3E}">
        <p14:creationId xmlns:p14="http://schemas.microsoft.com/office/powerpoint/2010/main" val="57277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81595"/>
          </a:xfrm>
        </p:spPr>
        <p:txBody>
          <a:bodyPr/>
          <a:lstStyle/>
          <a:p>
            <a:pPr algn="ctr"/>
            <a:r>
              <a:rPr lang="it-IT" dirty="0" smtClean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</a:rPr>
              <a:t>Deployment</a:t>
            </a:r>
            <a:endParaRPr lang="it-IT" dirty="0">
              <a:solidFill>
                <a:schemeClr val="accent2">
                  <a:lumMod val="75000"/>
                </a:schemeClr>
              </a:solidFill>
              <a:latin typeface="Cambria" panose="02040503050406030204" pitchFamily="18" charset="0"/>
            </a:endParaRPr>
          </a:p>
        </p:txBody>
      </p:sp>
      <p:pic>
        <p:nvPicPr>
          <p:cNvPr id="5" name="Segnaposto contenuto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987574"/>
            <a:ext cx="9073008" cy="4155927"/>
          </a:xfrm>
        </p:spPr>
      </p:pic>
    </p:spTree>
    <p:extLst>
      <p:ext uri="{BB962C8B-B14F-4D97-AF65-F5344CB8AC3E}">
        <p14:creationId xmlns:p14="http://schemas.microsoft.com/office/powerpoint/2010/main" val="3462549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>
          <a:xfrm>
            <a:off x="395536" y="1131590"/>
            <a:ext cx="8229600" cy="857250"/>
          </a:xfrm>
        </p:spPr>
        <p:txBody>
          <a:bodyPr>
            <a:noAutofit/>
          </a:bodyPr>
          <a:lstStyle/>
          <a:p>
            <a:r>
              <a:rPr lang="it-IT" sz="6000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Fangsong Std R" pitchFamily="18" charset="-128"/>
                <a:ea typeface="Adobe Fangsong Std R" pitchFamily="18" charset="-128"/>
              </a:rPr>
              <a:t>Integration Test Plan</a:t>
            </a:r>
            <a:endParaRPr lang="it-IT" sz="6000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Fangsong Std R" pitchFamily="18" charset="-128"/>
              <a:ea typeface="Adobe Fangsong Std R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80752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</a:rPr>
              <a:t>Integration Testing Plan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Cambria" panose="02040503050406030204" pitchFamily="18" charset="0"/>
            </a:endParaRPr>
          </a:p>
        </p:txBody>
      </p:sp>
      <p:sp>
        <p:nvSpPr>
          <p:cNvPr id="4" name="CasellaDiTesto 3"/>
          <p:cNvSpPr txBox="1"/>
          <p:nvPr/>
        </p:nvSpPr>
        <p:spPr>
          <a:xfrm>
            <a:off x="674370" y="1358537"/>
            <a:ext cx="7607482" cy="256224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The components are divided in 3 </a:t>
            </a:r>
            <a:r>
              <a:rPr lang="en-US" b="1" dirty="0">
                <a:latin typeface="Cambria" panose="02040503050406030204" pitchFamily="18" charset="0"/>
              </a:rPr>
              <a:t>subsystems</a:t>
            </a:r>
            <a:r>
              <a:rPr lang="en-US" dirty="0">
                <a:latin typeface="Cambria" panose="02040503050406030204" pitchFamily="18" charset="0"/>
              </a:rPr>
              <a:t>:</a:t>
            </a:r>
          </a:p>
          <a:p>
            <a:endParaRPr lang="en-US" dirty="0">
              <a:latin typeface="Cambria" panose="02040503050406030204" pitchFamily="18" charset="0"/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i="1" dirty="0">
                <a:latin typeface="Cambria" panose="02040503050406030204" pitchFamily="18" charset="0"/>
              </a:rPr>
              <a:t>Application Server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dirty="0">
              <a:latin typeface="Cambria" panose="02040503050406030204" pitchFamily="18" charset="0"/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i="1" dirty="0">
                <a:latin typeface="Cambria" panose="02040503050406030204" pitchFamily="18" charset="0"/>
              </a:rPr>
              <a:t>Web Server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i="1" dirty="0">
              <a:latin typeface="Cambria" panose="02040503050406030204" pitchFamily="18" charset="0"/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i="1" dirty="0">
                <a:latin typeface="Cambria" panose="02040503050406030204" pitchFamily="18" charset="0"/>
              </a:rPr>
              <a:t>Client</a:t>
            </a:r>
          </a:p>
          <a:p>
            <a:endParaRPr lang="en-US" dirty="0">
              <a:latin typeface="Cambria" panose="02040503050406030204" pitchFamily="18" charset="0"/>
            </a:endParaRPr>
          </a:p>
          <a:p>
            <a:r>
              <a:rPr lang="en-US" dirty="0">
                <a:latin typeface="Cambria" panose="02040503050406030204" pitchFamily="18" charset="0"/>
              </a:rPr>
              <a:t>Each subsystem can be tested separately.</a:t>
            </a:r>
          </a:p>
        </p:txBody>
      </p:sp>
    </p:spTree>
    <p:extLst>
      <p:ext uri="{BB962C8B-B14F-4D97-AF65-F5344CB8AC3E}">
        <p14:creationId xmlns:p14="http://schemas.microsoft.com/office/powerpoint/2010/main" val="282659853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</a:rPr>
              <a:t>Integration Strategy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asellaDiTesto 2"/>
          <p:cNvSpPr txBox="1"/>
          <p:nvPr/>
        </p:nvSpPr>
        <p:spPr>
          <a:xfrm>
            <a:off x="674369" y="1358538"/>
            <a:ext cx="8025494" cy="288540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2000" i="1" dirty="0">
                <a:latin typeface="Cambria" panose="02040503050406030204" pitchFamily="18" charset="0"/>
              </a:rPr>
              <a:t>Application Server  </a:t>
            </a:r>
            <a:r>
              <a:rPr lang="en-US" sz="2000" i="1" dirty="0">
                <a:latin typeface="Cambria" panose="02040503050406030204" pitchFamily="18" charset="0"/>
                <a:sym typeface="Wingdings" panose="05000000000000000000" pitchFamily="2" charset="2"/>
              </a:rPr>
              <a:t>  </a:t>
            </a:r>
            <a:r>
              <a:rPr lang="en-US" sz="2000" b="1" dirty="0">
                <a:latin typeface="Cambria" panose="02040503050406030204" pitchFamily="18" charset="0"/>
                <a:sym typeface="Wingdings" panose="05000000000000000000" pitchFamily="2" charset="2"/>
              </a:rPr>
              <a:t>Bottom-up</a:t>
            </a:r>
            <a:r>
              <a:rPr lang="en-US" sz="2000" dirty="0">
                <a:latin typeface="Cambria" panose="02040503050406030204" pitchFamily="18" charset="0"/>
                <a:sym typeface="Wingdings" panose="05000000000000000000" pitchFamily="2" charset="2"/>
              </a:rPr>
              <a:t> strategy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dirty="0">
              <a:latin typeface="Cambria" panose="02040503050406030204" pitchFamily="18" charset="0"/>
              <a:sym typeface="Wingdings" panose="05000000000000000000" pitchFamily="2" charset="2"/>
            </a:endParaRPr>
          </a:p>
          <a:p>
            <a:r>
              <a:rPr lang="en-US" b="1" dirty="0">
                <a:latin typeface="Cambria" panose="02040503050406030204" pitchFamily="18" charset="0"/>
              </a:rPr>
              <a:t>Stubs</a:t>
            </a:r>
            <a:r>
              <a:rPr lang="en-US" dirty="0">
                <a:latin typeface="Cambria" panose="02040503050406030204" pitchFamily="18" charset="0"/>
              </a:rPr>
              <a:t> will be used only for external component not to be tested (e.g. Client, Email Server, etc.)</a:t>
            </a:r>
          </a:p>
          <a:p>
            <a:endParaRPr lang="en-US" dirty="0">
              <a:latin typeface="Cambria" panose="02040503050406030204" pitchFamily="18" charset="0"/>
            </a:endParaRP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2000" i="1" dirty="0">
                <a:latin typeface="Cambria" panose="02040503050406030204" pitchFamily="18" charset="0"/>
              </a:rPr>
              <a:t>Web Server </a:t>
            </a:r>
            <a:r>
              <a:rPr lang="en-US" sz="2000" dirty="0">
                <a:latin typeface="Cambria" panose="02040503050406030204" pitchFamily="18" charset="0"/>
                <a:sym typeface="Wingdings" panose="05000000000000000000" pitchFamily="2" charset="2"/>
              </a:rPr>
              <a:t>and </a:t>
            </a:r>
            <a:r>
              <a:rPr lang="en-US" sz="2000" i="1" dirty="0">
                <a:latin typeface="Cambria" panose="02040503050406030204" pitchFamily="18" charset="0"/>
                <a:sym typeface="Wingdings" panose="05000000000000000000" pitchFamily="2" charset="2"/>
              </a:rPr>
              <a:t>Client </a:t>
            </a:r>
            <a:r>
              <a:rPr lang="en-US" sz="2000" dirty="0">
                <a:latin typeface="Cambria" panose="02040503050406030204" pitchFamily="18" charset="0"/>
                <a:sym typeface="Wingdings" panose="05000000000000000000" pitchFamily="2" charset="2"/>
              </a:rPr>
              <a:t>  No precise integration strategy is needed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i="1" dirty="0">
              <a:latin typeface="Cambria" panose="02040503050406030204" pitchFamily="18" charset="0"/>
              <a:sym typeface="Wingdings" panose="05000000000000000000" pitchFamily="2" charset="2"/>
            </a:endParaRPr>
          </a:p>
          <a:p>
            <a:pPr marL="257175" indent="-257175">
              <a:buFontTx/>
              <a:buChar char="-"/>
            </a:pPr>
            <a:r>
              <a:rPr lang="en-US" dirty="0">
                <a:latin typeface="Cambria" panose="02040503050406030204" pitchFamily="18" charset="0"/>
              </a:rPr>
              <a:t>They strongly rely on remote services and network communication</a:t>
            </a:r>
          </a:p>
          <a:p>
            <a:pPr marL="257175" indent="-257175">
              <a:buFontTx/>
              <a:buChar char="-"/>
            </a:pPr>
            <a:r>
              <a:rPr lang="en-US" dirty="0">
                <a:latin typeface="Cambria" panose="02040503050406030204" pitchFamily="18" charset="0"/>
              </a:rPr>
              <a:t>They deal with the Graphical User Interface</a:t>
            </a:r>
          </a:p>
          <a:p>
            <a:pPr marL="257175" indent="-257175">
              <a:buFontTx/>
              <a:buChar char="-"/>
            </a:pPr>
            <a:r>
              <a:rPr lang="en-US" dirty="0">
                <a:latin typeface="Cambria" panose="02040503050406030204" pitchFamily="18" charset="0"/>
              </a:rPr>
              <a:t>They can be tested without complex integrations (stubs and drivers provided)</a:t>
            </a:r>
          </a:p>
        </p:txBody>
      </p:sp>
    </p:spTree>
    <p:extLst>
      <p:ext uri="{BB962C8B-B14F-4D97-AF65-F5344CB8AC3E}">
        <p14:creationId xmlns:p14="http://schemas.microsoft.com/office/powerpoint/2010/main" val="1139035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50719" y="169341"/>
            <a:ext cx="7886700" cy="994172"/>
          </a:xfrm>
        </p:spPr>
        <p:txBody>
          <a:bodyPr>
            <a:normAutofit/>
          </a:bodyPr>
          <a:lstStyle/>
          <a:p>
            <a:pPr algn="ctr"/>
            <a:r>
              <a:rPr lang="en-US" sz="3000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</a:rPr>
              <a:t>Application Server: Bottom-up testing</a:t>
            </a:r>
            <a:endParaRPr lang="en-US" sz="3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asellaDiTesto 2"/>
          <p:cNvSpPr txBox="1"/>
          <p:nvPr/>
        </p:nvSpPr>
        <p:spPr>
          <a:xfrm>
            <a:off x="628650" y="1102053"/>
            <a:ext cx="7607482" cy="62324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b="1" dirty="0">
                <a:latin typeface="Cambria" panose="02040503050406030204" pitchFamily="18" charset="0"/>
              </a:rPr>
              <a:t>Step 1: </a:t>
            </a:r>
            <a:r>
              <a:rPr lang="en-US" i="1" dirty="0" err="1">
                <a:latin typeface="Cambria" panose="02040503050406030204" pitchFamily="18" charset="0"/>
              </a:rPr>
              <a:t>DatabaseManager</a:t>
            </a:r>
            <a:r>
              <a:rPr lang="en-US" dirty="0">
                <a:latin typeface="Cambria" panose="02040503050406030204" pitchFamily="18" charset="0"/>
              </a:rPr>
              <a:t>, </a:t>
            </a:r>
            <a:r>
              <a:rPr lang="en-US" i="1" dirty="0" err="1">
                <a:latin typeface="Cambria" panose="02040503050406030204" pitchFamily="18" charset="0"/>
              </a:rPr>
              <a:t>QueueManager</a:t>
            </a:r>
            <a:r>
              <a:rPr lang="en-US" dirty="0">
                <a:latin typeface="Cambria" panose="02040503050406030204" pitchFamily="18" charset="0"/>
              </a:rPr>
              <a:t> and </a:t>
            </a:r>
            <a:r>
              <a:rPr lang="en-US" i="1" dirty="0" err="1">
                <a:latin typeface="Cambria" panose="02040503050406030204" pitchFamily="18" charset="0"/>
              </a:rPr>
              <a:t>MessageBroker</a:t>
            </a:r>
            <a:r>
              <a:rPr lang="en-US" dirty="0">
                <a:latin typeface="Cambria" panose="02040503050406030204" pitchFamily="18" charset="0"/>
              </a:rPr>
              <a:t> are tested independently.</a:t>
            </a:r>
          </a:p>
        </p:txBody>
      </p:sp>
      <p:pic>
        <p:nvPicPr>
          <p:cNvPr id="1026" name="Picture 2" descr="Level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7" t="10338" r="3352" b="20674"/>
          <a:stretch>
            <a:fillRect/>
          </a:stretch>
        </p:blipFill>
        <p:spPr bwMode="auto">
          <a:xfrm>
            <a:off x="628650" y="1828883"/>
            <a:ext cx="7561763" cy="2756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Ovale 4"/>
          <p:cNvSpPr/>
          <p:nvPr/>
        </p:nvSpPr>
        <p:spPr>
          <a:xfrm>
            <a:off x="1985555" y="2043839"/>
            <a:ext cx="888275" cy="411979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6" name="Ovale 5"/>
          <p:cNvSpPr/>
          <p:nvPr/>
        </p:nvSpPr>
        <p:spPr>
          <a:xfrm>
            <a:off x="4794069" y="2024244"/>
            <a:ext cx="888275" cy="411979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4" name="CasellaDiTesto 3"/>
          <p:cNvSpPr txBox="1"/>
          <p:nvPr/>
        </p:nvSpPr>
        <p:spPr>
          <a:xfrm>
            <a:off x="2873830" y="4538977"/>
            <a:ext cx="3188133" cy="30008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500" dirty="0">
                <a:solidFill>
                  <a:srgbClr val="FF0000"/>
                </a:solidFill>
                <a:latin typeface="Cambria" panose="02040503050406030204" pitchFamily="18" charset="0"/>
              </a:rPr>
              <a:t>Next step: </a:t>
            </a:r>
            <a:r>
              <a:rPr lang="en-US" sz="1500" b="1" dirty="0">
                <a:solidFill>
                  <a:srgbClr val="FF0000"/>
                </a:solidFill>
                <a:latin typeface="Cambria" panose="02040503050406030204" pitchFamily="18" charset="0"/>
              </a:rPr>
              <a:t>User Manager </a:t>
            </a:r>
            <a:r>
              <a:rPr lang="en-US" sz="1500" dirty="0">
                <a:solidFill>
                  <a:srgbClr val="FF0000"/>
                </a:solidFill>
                <a:latin typeface="Cambria" panose="02040503050406030204" pitchFamily="18" charset="0"/>
              </a:rPr>
              <a:t>Integration</a:t>
            </a:r>
          </a:p>
        </p:txBody>
      </p:sp>
    </p:spTree>
    <p:extLst>
      <p:ext uri="{BB962C8B-B14F-4D97-AF65-F5344CB8AC3E}">
        <p14:creationId xmlns:p14="http://schemas.microsoft.com/office/powerpoint/2010/main" val="4062403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4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level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46" t="5486" r="18547" b="7599"/>
          <a:stretch>
            <a:fillRect/>
          </a:stretch>
        </p:blipFill>
        <p:spPr bwMode="auto">
          <a:xfrm>
            <a:off x="474105" y="1169126"/>
            <a:ext cx="7304232" cy="359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asellaDiTesto 6"/>
          <p:cNvSpPr txBox="1"/>
          <p:nvPr/>
        </p:nvSpPr>
        <p:spPr>
          <a:xfrm>
            <a:off x="587963" y="428686"/>
            <a:ext cx="7607482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b="1" dirty="0">
                <a:latin typeface="Cambria" panose="02040503050406030204" pitchFamily="18" charset="0"/>
              </a:rPr>
              <a:t>Step 2:</a:t>
            </a:r>
            <a:r>
              <a:rPr lang="en-US" dirty="0">
                <a:latin typeface="Cambria" panose="02040503050406030204" pitchFamily="18" charset="0"/>
              </a:rPr>
              <a:t> </a:t>
            </a:r>
            <a:r>
              <a:rPr lang="en-US" i="1" dirty="0">
                <a:latin typeface="Cambria" panose="02040503050406030204" pitchFamily="18" charset="0"/>
              </a:rPr>
              <a:t>User Manager.</a:t>
            </a:r>
          </a:p>
        </p:txBody>
      </p:sp>
      <p:sp>
        <p:nvSpPr>
          <p:cNvPr id="9" name="Ovale 8"/>
          <p:cNvSpPr/>
          <p:nvPr/>
        </p:nvSpPr>
        <p:spPr>
          <a:xfrm>
            <a:off x="3285310" y="1169127"/>
            <a:ext cx="888275" cy="411979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10" name="Ovale 9"/>
          <p:cNvSpPr/>
          <p:nvPr/>
        </p:nvSpPr>
        <p:spPr>
          <a:xfrm>
            <a:off x="587962" y="1949633"/>
            <a:ext cx="888275" cy="411979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11" name="Ovale 10"/>
          <p:cNvSpPr/>
          <p:nvPr/>
        </p:nvSpPr>
        <p:spPr>
          <a:xfrm>
            <a:off x="4568735" y="1743643"/>
            <a:ext cx="888275" cy="411979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12" name="Ovale 11"/>
          <p:cNvSpPr/>
          <p:nvPr/>
        </p:nvSpPr>
        <p:spPr>
          <a:xfrm>
            <a:off x="6697981" y="1675313"/>
            <a:ext cx="888275" cy="411979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13" name="CasellaDiTesto 12"/>
          <p:cNvSpPr txBox="1"/>
          <p:nvPr/>
        </p:nvSpPr>
        <p:spPr>
          <a:xfrm>
            <a:off x="4568735" y="821989"/>
            <a:ext cx="3184526" cy="30008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500" dirty="0">
                <a:solidFill>
                  <a:srgbClr val="FF0000"/>
                </a:solidFill>
                <a:latin typeface="Cambria" panose="02040503050406030204" pitchFamily="18" charset="0"/>
              </a:rPr>
              <a:t>Next step: </a:t>
            </a:r>
            <a:r>
              <a:rPr lang="en-US" sz="1500" b="1" dirty="0">
                <a:solidFill>
                  <a:srgbClr val="FF0000"/>
                </a:solidFill>
                <a:latin typeface="Cambria" panose="02040503050406030204" pitchFamily="18" charset="0"/>
              </a:rPr>
              <a:t>Ride Manager </a:t>
            </a:r>
            <a:r>
              <a:rPr lang="en-US" sz="1500" dirty="0">
                <a:solidFill>
                  <a:srgbClr val="FF0000"/>
                </a:solidFill>
                <a:latin typeface="Cambria" panose="02040503050406030204" pitchFamily="18" charset="0"/>
              </a:rPr>
              <a:t>Integration</a:t>
            </a:r>
          </a:p>
        </p:txBody>
      </p:sp>
    </p:spTree>
    <p:extLst>
      <p:ext uri="{BB962C8B-B14F-4D97-AF65-F5344CB8AC3E}">
        <p14:creationId xmlns:p14="http://schemas.microsoft.com/office/powerpoint/2010/main" val="587858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4"/>
          <p:cNvSpPr txBox="1">
            <a:spLocks/>
          </p:cNvSpPr>
          <p:nvPr/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 smtClean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</a:rPr>
              <a:t>Domain </a:t>
            </a:r>
            <a:r>
              <a:rPr lang="it-IT" dirty="0" err="1" smtClean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</a:rPr>
              <a:t>Assumptions</a:t>
            </a:r>
            <a:endParaRPr lang="it-IT" dirty="0">
              <a:solidFill>
                <a:schemeClr val="accent2">
                  <a:lumMod val="75000"/>
                </a:schemeClr>
              </a:solidFill>
              <a:latin typeface="Cambria" panose="02040503050406030204" pitchFamily="18" charset="0"/>
            </a:endParaRPr>
          </a:p>
        </p:txBody>
      </p:sp>
      <p:sp>
        <p:nvSpPr>
          <p:cNvPr id="3" name="Segnaposto contenuto 5"/>
          <p:cNvSpPr txBox="1">
            <a:spLocks/>
          </p:cNvSpPr>
          <p:nvPr/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00" dirty="0" smtClean="0">
                <a:latin typeface="Cambria" panose="02040503050406030204" pitchFamily="18" charset="0"/>
              </a:rPr>
              <a:t> </a:t>
            </a:r>
            <a:r>
              <a:rPr lang="en-US" sz="2000" dirty="0">
                <a:latin typeface="Cambria" panose="02040503050406030204" pitchFamily="18" charset="0"/>
              </a:rPr>
              <a:t> A </a:t>
            </a:r>
            <a:r>
              <a:rPr lang="en-US" sz="2000" b="1" dirty="0">
                <a:latin typeface="Cambria" panose="02040503050406030204" pitchFamily="18" charset="0"/>
              </a:rPr>
              <a:t>taxi driver account cannot</a:t>
            </a:r>
            <a:r>
              <a:rPr lang="en-US" sz="2000" dirty="0">
                <a:latin typeface="Cambria" panose="02040503050406030204" pitchFamily="18" charset="0"/>
              </a:rPr>
              <a:t> be used as a </a:t>
            </a:r>
            <a:r>
              <a:rPr lang="en-US" sz="2000" b="1" dirty="0">
                <a:latin typeface="Cambria" panose="02040503050406030204" pitchFamily="18" charset="0"/>
              </a:rPr>
              <a:t>customer</a:t>
            </a:r>
            <a:r>
              <a:rPr lang="en-US" sz="2000" dirty="0">
                <a:latin typeface="Cambria" panose="02040503050406030204" pitchFamily="18" charset="0"/>
              </a:rPr>
              <a:t> </a:t>
            </a:r>
            <a:r>
              <a:rPr lang="en-US" sz="2000" b="1" dirty="0">
                <a:latin typeface="Cambria" panose="02040503050406030204" pitchFamily="18" charset="0"/>
              </a:rPr>
              <a:t>account</a:t>
            </a:r>
            <a:r>
              <a:rPr lang="en-US" sz="2000" dirty="0">
                <a:latin typeface="Cambria" panose="02040503050406030204" pitchFamily="18" charset="0"/>
              </a:rPr>
              <a:t>, and vice versa. This means that if a taxi driver wants to access the customer’s services, he will need to create a customer account. </a:t>
            </a:r>
            <a:endParaRPr lang="en-US" sz="2000" dirty="0" smtClean="0">
              <a:latin typeface="Cambria" panose="02040503050406030204" pitchFamily="18" charset="0"/>
            </a:endParaRPr>
          </a:p>
          <a:p>
            <a:endParaRPr lang="en-US" sz="2000" dirty="0">
              <a:latin typeface="Cambria" panose="02040503050406030204" pitchFamily="18" charset="0"/>
            </a:endParaRPr>
          </a:p>
          <a:p>
            <a:r>
              <a:rPr lang="en-US" sz="2000" dirty="0">
                <a:latin typeface="Cambria" panose="02040503050406030204" pitchFamily="18" charset="0"/>
              </a:rPr>
              <a:t>Web and mobile </a:t>
            </a:r>
            <a:r>
              <a:rPr lang="en-US" sz="2000" b="1" dirty="0">
                <a:latin typeface="Cambria" panose="02040503050406030204" pitchFamily="18" charset="0"/>
              </a:rPr>
              <a:t>registration</a:t>
            </a:r>
            <a:r>
              <a:rPr lang="en-US" sz="2000" dirty="0">
                <a:latin typeface="Cambria" panose="02040503050406030204" pitchFamily="18" charset="0"/>
              </a:rPr>
              <a:t> are intended for </a:t>
            </a:r>
            <a:r>
              <a:rPr lang="en-US" sz="2000" b="1" dirty="0">
                <a:latin typeface="Cambria" panose="02040503050406030204" pitchFamily="18" charset="0"/>
              </a:rPr>
              <a:t>customers</a:t>
            </a:r>
            <a:r>
              <a:rPr lang="en-US" sz="2000" dirty="0">
                <a:latin typeface="Cambria" panose="02040503050406030204" pitchFamily="18" charset="0"/>
              </a:rPr>
              <a:t> </a:t>
            </a:r>
            <a:r>
              <a:rPr lang="en-US" sz="2000" b="1" dirty="0">
                <a:latin typeface="Cambria" panose="02040503050406030204" pitchFamily="18" charset="0"/>
              </a:rPr>
              <a:t>only</a:t>
            </a:r>
            <a:r>
              <a:rPr lang="en-US" sz="2000" dirty="0">
                <a:latin typeface="Cambria" panose="02040503050406030204" pitchFamily="18" charset="0"/>
              </a:rPr>
              <a:t>.                                                       Taxi drivers’ account are created by an </a:t>
            </a:r>
            <a:r>
              <a:rPr lang="en-US" sz="2000" b="1" dirty="0">
                <a:latin typeface="Cambria" panose="02040503050406030204" pitchFamily="18" charset="0"/>
              </a:rPr>
              <a:t>administrator</a:t>
            </a:r>
            <a:r>
              <a:rPr lang="en-US" sz="2000" dirty="0" smtClean="0">
                <a:latin typeface="Cambria" panose="02040503050406030204" pitchFamily="18" charset="0"/>
              </a:rPr>
              <a:t>.</a:t>
            </a:r>
          </a:p>
          <a:p>
            <a:pPr marL="0" indent="0">
              <a:buNone/>
            </a:pPr>
            <a:endParaRPr lang="en-US" sz="1900" dirty="0" smtClean="0">
              <a:latin typeface="Cambria" panose="02040503050406030204" pitchFamily="18" charset="0"/>
            </a:endParaRPr>
          </a:p>
          <a:p>
            <a:r>
              <a:rPr lang="en-US" sz="2000" dirty="0" smtClean="0">
                <a:latin typeface="Cambria" panose="02040503050406030204" pitchFamily="18" charset="0"/>
              </a:rPr>
              <a:t>Taxi drivers’ </a:t>
            </a:r>
            <a:r>
              <a:rPr lang="en-US" sz="2000" b="1" dirty="0" smtClean="0">
                <a:latin typeface="Cambria" panose="02040503050406030204" pitchFamily="18" charset="0"/>
              </a:rPr>
              <a:t>status</a:t>
            </a:r>
            <a:r>
              <a:rPr lang="en-US" sz="2000" dirty="0" smtClean="0">
                <a:latin typeface="Cambria" panose="02040503050406030204" pitchFamily="18" charset="0"/>
              </a:rPr>
              <a:t> must be updated </a:t>
            </a:r>
            <a:r>
              <a:rPr lang="en-US" sz="2000" b="1" dirty="0" smtClean="0">
                <a:latin typeface="Cambria" panose="02040503050406030204" pitchFamily="18" charset="0"/>
              </a:rPr>
              <a:t>manually</a:t>
            </a:r>
            <a:r>
              <a:rPr lang="en-US" sz="2000" dirty="0" smtClean="0">
                <a:latin typeface="Cambria" panose="02040503050406030204" pitchFamily="18" charset="0"/>
              </a:rPr>
              <a:t>, except when the driver accept a ride request by a MTS customer.</a:t>
            </a:r>
          </a:p>
          <a:p>
            <a:endParaRPr lang="it-IT" sz="1900" dirty="0" smtClean="0">
              <a:latin typeface="Cambria" panose="02040503050406030204" pitchFamily="18" charset="0"/>
            </a:endParaRPr>
          </a:p>
          <a:p>
            <a:endParaRPr lang="en-US" sz="2400" dirty="0" smtClean="0">
              <a:latin typeface="Cambria" panose="02040503050406030204" pitchFamily="18" charset="0"/>
            </a:endParaRPr>
          </a:p>
          <a:p>
            <a:endParaRPr lang="it-IT" sz="24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129392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Level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01" t="4904" r="15392" b="5534"/>
          <a:stretch>
            <a:fillRect/>
          </a:stretch>
        </p:blipFill>
        <p:spPr bwMode="auto">
          <a:xfrm>
            <a:off x="914400" y="356923"/>
            <a:ext cx="7202376" cy="4443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asellaDiTesto 4"/>
          <p:cNvSpPr txBox="1"/>
          <p:nvPr/>
        </p:nvSpPr>
        <p:spPr>
          <a:xfrm>
            <a:off x="4905237" y="585440"/>
            <a:ext cx="2377306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b="1" dirty="0">
                <a:latin typeface="Cambria" panose="02040503050406030204" pitchFamily="18" charset="0"/>
              </a:rPr>
              <a:t>Step 3:</a:t>
            </a:r>
            <a:r>
              <a:rPr lang="en-US" dirty="0">
                <a:latin typeface="Cambria" panose="02040503050406030204" pitchFamily="18" charset="0"/>
              </a:rPr>
              <a:t> </a:t>
            </a:r>
            <a:r>
              <a:rPr lang="en-US" i="1" dirty="0" err="1">
                <a:latin typeface="Cambria" panose="02040503050406030204" pitchFamily="18" charset="0"/>
              </a:rPr>
              <a:t>RidesManager</a:t>
            </a:r>
            <a:r>
              <a:rPr lang="en-US" i="1" dirty="0">
                <a:latin typeface="Cambria" panose="02040503050406030204" pitchFamily="18" charset="0"/>
              </a:rPr>
              <a:t>.</a:t>
            </a:r>
          </a:p>
        </p:txBody>
      </p:sp>
      <p:sp>
        <p:nvSpPr>
          <p:cNvPr id="6" name="Ovale 5"/>
          <p:cNvSpPr/>
          <p:nvPr/>
        </p:nvSpPr>
        <p:spPr>
          <a:xfrm>
            <a:off x="1045162" y="1322616"/>
            <a:ext cx="888275" cy="411979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7" name="Ovale 6"/>
          <p:cNvSpPr/>
          <p:nvPr/>
        </p:nvSpPr>
        <p:spPr>
          <a:xfrm>
            <a:off x="2841306" y="346585"/>
            <a:ext cx="888275" cy="411979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8" name="CasellaDiTesto 7"/>
          <p:cNvSpPr txBox="1"/>
          <p:nvPr/>
        </p:nvSpPr>
        <p:spPr>
          <a:xfrm>
            <a:off x="117578" y="521075"/>
            <a:ext cx="2743443" cy="530915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500" dirty="0">
                <a:solidFill>
                  <a:srgbClr val="FF0000"/>
                </a:solidFill>
                <a:latin typeface="Cambria" panose="02040503050406030204" pitchFamily="18" charset="0"/>
              </a:rPr>
              <a:t>Next step: </a:t>
            </a:r>
          </a:p>
          <a:p>
            <a:r>
              <a:rPr lang="en-US" sz="1500" b="1" dirty="0">
                <a:solidFill>
                  <a:srgbClr val="FF0000"/>
                </a:solidFill>
                <a:latin typeface="Cambria" panose="02040503050406030204" pitchFamily="18" charset="0"/>
              </a:rPr>
              <a:t>Application Server </a:t>
            </a:r>
            <a:r>
              <a:rPr lang="en-US" sz="1500" dirty="0">
                <a:solidFill>
                  <a:srgbClr val="FF0000"/>
                </a:solidFill>
                <a:latin typeface="Cambria" panose="02040503050406030204" pitchFamily="18" charset="0"/>
              </a:rPr>
              <a:t>Integration</a:t>
            </a:r>
          </a:p>
        </p:txBody>
      </p:sp>
    </p:spTree>
    <p:extLst>
      <p:ext uri="{BB962C8B-B14F-4D97-AF65-F5344CB8AC3E}">
        <p14:creationId xmlns:p14="http://schemas.microsoft.com/office/powerpoint/2010/main" val="2201781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Level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19" t="3831" r="20805" b="4999"/>
          <a:stretch>
            <a:fillRect/>
          </a:stretch>
        </p:blipFill>
        <p:spPr bwMode="auto">
          <a:xfrm>
            <a:off x="1669769" y="226295"/>
            <a:ext cx="6200603" cy="480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asellaDiTesto 2"/>
          <p:cNvSpPr txBox="1"/>
          <p:nvPr/>
        </p:nvSpPr>
        <p:spPr>
          <a:xfrm>
            <a:off x="5486535" y="729132"/>
            <a:ext cx="2711234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b="1" dirty="0">
                <a:latin typeface="Cambria" panose="02040503050406030204" pitchFamily="18" charset="0"/>
              </a:rPr>
              <a:t>Step 4:</a:t>
            </a:r>
            <a:r>
              <a:rPr lang="en-US" dirty="0">
                <a:latin typeface="Cambria" panose="02040503050406030204" pitchFamily="18" charset="0"/>
              </a:rPr>
              <a:t> </a:t>
            </a:r>
            <a:r>
              <a:rPr lang="en-US" i="1" dirty="0">
                <a:latin typeface="Cambria" panose="02040503050406030204" pitchFamily="18" charset="0"/>
              </a:rPr>
              <a:t>Application Server.</a:t>
            </a:r>
          </a:p>
        </p:txBody>
      </p:sp>
      <p:sp>
        <p:nvSpPr>
          <p:cNvPr id="5" name="CasellaDiTesto 4"/>
          <p:cNvSpPr txBox="1"/>
          <p:nvPr/>
        </p:nvSpPr>
        <p:spPr>
          <a:xfrm>
            <a:off x="483496" y="809923"/>
            <a:ext cx="1717754" cy="53091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500" dirty="0">
                <a:solidFill>
                  <a:srgbClr val="FF0000"/>
                </a:solidFill>
                <a:latin typeface="Cambria" panose="02040503050406030204" pitchFamily="18" charset="0"/>
              </a:rPr>
              <a:t>This was the last component!</a:t>
            </a:r>
          </a:p>
        </p:txBody>
      </p:sp>
    </p:spTree>
    <p:extLst>
      <p:ext uri="{BB962C8B-B14F-4D97-AF65-F5344CB8AC3E}">
        <p14:creationId xmlns:p14="http://schemas.microsoft.com/office/powerpoint/2010/main" val="3237842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Level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63" t="4204" r="29164" b="4843"/>
          <a:stretch>
            <a:fillRect/>
          </a:stretch>
        </p:blipFill>
        <p:spPr bwMode="auto">
          <a:xfrm>
            <a:off x="1235631" y="100354"/>
            <a:ext cx="6184072" cy="48608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asellaDiTesto 2"/>
          <p:cNvSpPr txBox="1"/>
          <p:nvPr/>
        </p:nvSpPr>
        <p:spPr>
          <a:xfrm>
            <a:off x="4755015" y="369903"/>
            <a:ext cx="4003631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b="1" dirty="0">
                <a:latin typeface="Cambria" panose="02040503050406030204" pitchFamily="18" charset="0"/>
              </a:rPr>
              <a:t>Final result: </a:t>
            </a:r>
            <a:r>
              <a:rPr lang="en-US" dirty="0">
                <a:latin typeface="Cambria" panose="02040503050406030204" pitchFamily="18" charset="0"/>
              </a:rPr>
              <a:t>all components tested.</a:t>
            </a:r>
            <a:endParaRPr lang="en-US" i="1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359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WebServ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61" t="10716" r="18864" b="16487"/>
          <a:stretch>
            <a:fillRect/>
          </a:stretch>
        </p:blipFill>
        <p:spPr bwMode="auto">
          <a:xfrm>
            <a:off x="879976" y="1303055"/>
            <a:ext cx="3280166" cy="2602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 descr="Clien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47" t="11853" r="49348" b="17383"/>
          <a:stretch>
            <a:fillRect/>
          </a:stretch>
        </p:blipFill>
        <p:spPr bwMode="auto">
          <a:xfrm>
            <a:off x="5130744" y="1115854"/>
            <a:ext cx="2236709" cy="3115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asellaDiTesto 3"/>
          <p:cNvSpPr txBox="1"/>
          <p:nvPr/>
        </p:nvSpPr>
        <p:spPr>
          <a:xfrm>
            <a:off x="1733279" y="1029878"/>
            <a:ext cx="2711234" cy="39241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2100" b="1" dirty="0">
                <a:latin typeface="Cambria" panose="02040503050406030204" pitchFamily="18" charset="0"/>
              </a:rPr>
              <a:t>Web Server</a:t>
            </a:r>
            <a:endParaRPr lang="en-US" sz="2100" i="1" dirty="0">
              <a:latin typeface="Cambria" panose="02040503050406030204" pitchFamily="18" charset="0"/>
            </a:endParaRPr>
          </a:p>
        </p:txBody>
      </p:sp>
      <p:sp>
        <p:nvSpPr>
          <p:cNvPr id="5" name="CasellaDiTesto 4"/>
          <p:cNvSpPr txBox="1"/>
          <p:nvPr/>
        </p:nvSpPr>
        <p:spPr>
          <a:xfrm>
            <a:off x="6044973" y="1034188"/>
            <a:ext cx="1407388" cy="39241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2100" b="1" dirty="0">
                <a:latin typeface="Cambria" panose="02040503050406030204" pitchFamily="18" charset="0"/>
              </a:rPr>
              <a:t>Client</a:t>
            </a:r>
            <a:endParaRPr lang="en-US" sz="2100" i="1" dirty="0">
              <a:latin typeface="Cambria" panose="02040503050406030204" pitchFamily="18" charset="0"/>
            </a:endParaRPr>
          </a:p>
        </p:txBody>
      </p:sp>
      <p:sp>
        <p:nvSpPr>
          <p:cNvPr id="2" name="CasellaDiTesto 1"/>
          <p:cNvSpPr txBox="1"/>
          <p:nvPr/>
        </p:nvSpPr>
        <p:spPr>
          <a:xfrm>
            <a:off x="553404" y="4193234"/>
            <a:ext cx="8365688" cy="330860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700" dirty="0">
                <a:latin typeface="Cambria" panose="02040503050406030204" pitchFamily="18" charset="0"/>
              </a:rPr>
              <a:t>As said before, </a:t>
            </a:r>
            <a:r>
              <a:rPr lang="en-US" sz="1700" b="1" dirty="0">
                <a:latin typeface="Cambria" panose="02040503050406030204" pitchFamily="18" charset="0"/>
              </a:rPr>
              <a:t>Client</a:t>
            </a:r>
            <a:r>
              <a:rPr lang="en-US" sz="1700" dirty="0">
                <a:latin typeface="Cambria" panose="02040503050406030204" pitchFamily="18" charset="0"/>
              </a:rPr>
              <a:t> and </a:t>
            </a:r>
            <a:r>
              <a:rPr lang="en-US" sz="1700" b="1" dirty="0">
                <a:latin typeface="Cambria" panose="02040503050406030204" pitchFamily="18" charset="0"/>
              </a:rPr>
              <a:t>Web Server </a:t>
            </a:r>
            <a:r>
              <a:rPr lang="en-US" sz="1700" dirty="0">
                <a:latin typeface="Cambria" panose="02040503050406030204" pitchFamily="18" charset="0"/>
              </a:rPr>
              <a:t>can be tested alone, using only </a:t>
            </a:r>
            <a:r>
              <a:rPr lang="en-US" sz="1700" b="1" dirty="0">
                <a:latin typeface="Cambria" panose="02040503050406030204" pitchFamily="18" charset="0"/>
              </a:rPr>
              <a:t>stubs</a:t>
            </a:r>
            <a:r>
              <a:rPr lang="en-US" sz="1700" dirty="0">
                <a:latin typeface="Cambria" panose="02040503050406030204" pitchFamily="18" charset="0"/>
              </a:rPr>
              <a:t> and </a:t>
            </a:r>
            <a:r>
              <a:rPr lang="en-US" sz="1700" b="1" dirty="0">
                <a:latin typeface="Cambria" panose="02040503050406030204" pitchFamily="18" charset="0"/>
              </a:rPr>
              <a:t>drivers</a:t>
            </a:r>
            <a:r>
              <a:rPr lang="en-US" sz="1700" dirty="0">
                <a:latin typeface="Cambria" panose="02040503050406030204" pitchFamily="18" charset="0"/>
              </a:rPr>
              <a:t>.</a:t>
            </a:r>
          </a:p>
        </p:txBody>
      </p:sp>
      <p:sp>
        <p:nvSpPr>
          <p:cNvPr id="7" name="Titolo 1"/>
          <p:cNvSpPr txBox="1">
            <a:spLocks/>
          </p:cNvSpPr>
          <p:nvPr/>
        </p:nvSpPr>
        <p:spPr>
          <a:xfrm>
            <a:off x="380456" y="185335"/>
            <a:ext cx="7886700" cy="844543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</a:rPr>
              <a:t>Web Server and Client</a:t>
            </a:r>
            <a:endParaRPr lang="en-US" sz="36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3100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2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67544" y="1059582"/>
            <a:ext cx="8229600" cy="857250"/>
          </a:xfrm>
        </p:spPr>
        <p:txBody>
          <a:bodyPr>
            <a:noAutofit/>
          </a:bodyPr>
          <a:lstStyle/>
          <a:p>
            <a:r>
              <a:rPr lang="it-IT" sz="7200" dirty="0" err="1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Fangsong Std R" pitchFamily="18" charset="-128"/>
                <a:ea typeface="Adobe Fangsong Std R" pitchFamily="18" charset="-128"/>
              </a:rPr>
              <a:t>Cost</a:t>
            </a:r>
            <a:r>
              <a:rPr lang="it-IT" sz="7200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Fangsong Std R" pitchFamily="18" charset="-128"/>
                <a:ea typeface="Adobe Fangsong Std R" pitchFamily="18" charset="-128"/>
              </a:rPr>
              <a:t> </a:t>
            </a:r>
            <a:r>
              <a:rPr lang="it-IT" sz="7200" dirty="0" err="1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Fangsong Std R" pitchFamily="18" charset="-128"/>
                <a:ea typeface="Adobe Fangsong Std R" pitchFamily="18" charset="-128"/>
              </a:rPr>
              <a:t>Estimation</a:t>
            </a:r>
            <a:endParaRPr lang="it-IT" sz="7200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Fangsong Std R" pitchFamily="18" charset="-128"/>
              <a:ea typeface="Adobe Fangsong Std R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1157593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28650" y="215062"/>
            <a:ext cx="8156123" cy="994172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</a:rPr>
              <a:t>Function Points – Measurement parameters</a:t>
            </a:r>
          </a:p>
        </p:txBody>
      </p:sp>
      <p:sp>
        <p:nvSpPr>
          <p:cNvPr id="4" name="CasellaDiTesto 3"/>
          <p:cNvSpPr txBox="1"/>
          <p:nvPr/>
        </p:nvSpPr>
        <p:spPr>
          <a:xfrm>
            <a:off x="548640" y="1098199"/>
            <a:ext cx="7765868" cy="76174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500" dirty="0">
                <a:latin typeface="Cambria" panose="02040503050406030204" pitchFamily="18" charset="0"/>
              </a:rPr>
              <a:t>Most of the operations and data files have been considered of </a:t>
            </a:r>
            <a:r>
              <a:rPr lang="en-US" sz="1500" b="1" dirty="0">
                <a:latin typeface="Cambria" panose="02040503050406030204" pitchFamily="18" charset="0"/>
              </a:rPr>
              <a:t>simple</a:t>
            </a:r>
            <a:r>
              <a:rPr lang="en-US" sz="1500" dirty="0">
                <a:latin typeface="Cambria" panose="02040503050406030204" pitchFamily="18" charset="0"/>
              </a:rPr>
              <a:t> or </a:t>
            </a:r>
            <a:r>
              <a:rPr lang="en-US" sz="1500" b="1" dirty="0">
                <a:latin typeface="Cambria" panose="02040503050406030204" pitchFamily="18" charset="0"/>
              </a:rPr>
              <a:t>medium </a:t>
            </a:r>
            <a:r>
              <a:rPr lang="en-US" sz="1500" dirty="0">
                <a:latin typeface="Cambria" panose="02040503050406030204" pitchFamily="18" charset="0"/>
              </a:rPr>
              <a:t>complexity.</a:t>
            </a:r>
          </a:p>
          <a:p>
            <a:endParaRPr lang="en-US" sz="1500" dirty="0">
              <a:latin typeface="Cambria" panose="02040503050406030204" pitchFamily="18" charset="0"/>
            </a:endParaRPr>
          </a:p>
          <a:p>
            <a:pPr algn="ctr"/>
            <a:r>
              <a:rPr lang="en-US" sz="1500" b="1" dirty="0">
                <a:latin typeface="Cambria" panose="02040503050406030204" pitchFamily="18" charset="0"/>
              </a:rPr>
              <a:t>Criteria </a:t>
            </a:r>
            <a:r>
              <a:rPr lang="en-US" sz="1500" dirty="0">
                <a:latin typeface="Cambria" panose="02040503050406030204" pitchFamily="18" charset="0"/>
              </a:rPr>
              <a:t>used:</a:t>
            </a:r>
          </a:p>
        </p:txBody>
      </p:sp>
      <p:sp>
        <p:nvSpPr>
          <p:cNvPr id="5" name="CasellaDiTesto 4"/>
          <p:cNvSpPr txBox="1"/>
          <p:nvPr/>
        </p:nvSpPr>
        <p:spPr>
          <a:xfrm>
            <a:off x="548639" y="1931792"/>
            <a:ext cx="3703322" cy="283923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2"/>
            <a:r>
              <a:rPr lang="en-US" sz="1500" i="1" dirty="0">
                <a:latin typeface="Cambria" panose="02040503050406030204" pitchFamily="18" charset="0"/>
              </a:rPr>
              <a:t>Internal / External logical files</a:t>
            </a:r>
          </a:p>
          <a:p>
            <a:pPr marL="0" lvl="2"/>
            <a:endParaRPr lang="en-US" sz="1500" i="1" dirty="0">
              <a:latin typeface="Cambria" panose="02040503050406030204" pitchFamily="18" charset="0"/>
            </a:endParaRPr>
          </a:p>
          <a:p>
            <a:pPr marL="0" lvl="2"/>
            <a:r>
              <a:rPr lang="en-US" sz="1500" b="1" dirty="0">
                <a:latin typeface="Cambria" panose="02040503050406030204" pitchFamily="18" charset="0"/>
              </a:rPr>
              <a:t>SIMPLE</a:t>
            </a:r>
            <a:endParaRPr lang="en-US" sz="1500" b="1" i="1" dirty="0">
              <a:latin typeface="Cambria" panose="02040503050406030204" pitchFamily="18" charset="0"/>
            </a:endParaRPr>
          </a:p>
          <a:p>
            <a:pPr marL="257175" lvl="2" indent="-257175">
              <a:buFont typeface="Arial" panose="020B0604020202020204" pitchFamily="34" charset="0"/>
              <a:buChar char="•"/>
            </a:pPr>
            <a:r>
              <a:rPr lang="en-US" sz="1500" dirty="0">
                <a:latin typeface="Cambria" panose="02040503050406030204" pitchFamily="18" charset="0"/>
              </a:rPr>
              <a:t>Few basic fields</a:t>
            </a:r>
          </a:p>
          <a:p>
            <a:pPr marL="257175" lvl="2" indent="-257175">
              <a:buFont typeface="Arial" panose="020B0604020202020204" pitchFamily="34" charset="0"/>
              <a:buChar char="•"/>
            </a:pPr>
            <a:r>
              <a:rPr lang="en-US" sz="1500" dirty="0">
                <a:latin typeface="Cambria" panose="02040503050406030204" pitchFamily="18" charset="0"/>
              </a:rPr>
              <a:t>Not related with other data structures</a:t>
            </a:r>
          </a:p>
          <a:p>
            <a:pPr marL="0" lvl="2"/>
            <a:r>
              <a:rPr lang="en-US" sz="1500" dirty="0">
                <a:latin typeface="Cambria" panose="02040503050406030204" pitchFamily="18" charset="0"/>
              </a:rPr>
              <a:t>Example: User, Taxi.</a:t>
            </a:r>
          </a:p>
          <a:p>
            <a:pPr marL="0" lvl="2"/>
            <a:endParaRPr lang="en-US" sz="1500" dirty="0">
              <a:latin typeface="Cambria" panose="02040503050406030204" pitchFamily="18" charset="0"/>
            </a:endParaRPr>
          </a:p>
          <a:p>
            <a:pPr marL="0" lvl="2"/>
            <a:r>
              <a:rPr lang="en-US" sz="1500" b="1" dirty="0">
                <a:latin typeface="Cambria" panose="02040503050406030204" pitchFamily="18" charset="0"/>
              </a:rPr>
              <a:t>MEDIUM</a:t>
            </a:r>
          </a:p>
          <a:p>
            <a:pPr marL="257175" lvl="2" indent="-257175">
              <a:buFont typeface="Arial" panose="020B0604020202020204" pitchFamily="34" charset="0"/>
              <a:buChar char="•"/>
            </a:pPr>
            <a:r>
              <a:rPr lang="en-US" sz="1500" dirty="0">
                <a:latin typeface="Cambria" panose="02040503050406030204" pitchFamily="18" charset="0"/>
              </a:rPr>
              <a:t>Many fields, possibly critical</a:t>
            </a:r>
          </a:p>
          <a:p>
            <a:pPr marL="257175" lvl="2" indent="-257175">
              <a:buFont typeface="Arial" panose="020B0604020202020204" pitchFamily="34" charset="0"/>
              <a:buChar char="•"/>
            </a:pPr>
            <a:r>
              <a:rPr lang="en-US" sz="1500" dirty="0">
                <a:latin typeface="Cambria" panose="02040503050406030204" pitchFamily="18" charset="0"/>
              </a:rPr>
              <a:t>Non basic data structures (e.g. graphs)</a:t>
            </a:r>
          </a:p>
          <a:p>
            <a:pPr marL="0" lvl="2"/>
            <a:r>
              <a:rPr lang="en-US" sz="1500" dirty="0">
                <a:latin typeface="Cambria" panose="02040503050406030204" pitchFamily="18" charset="0"/>
              </a:rPr>
              <a:t>Example: Rides, City Zones</a:t>
            </a:r>
          </a:p>
          <a:p>
            <a:endParaRPr lang="en-US" sz="1500" dirty="0">
              <a:latin typeface="Cambria" panose="02040503050406030204" pitchFamily="18" charset="0"/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4611186" y="1931793"/>
            <a:ext cx="3703322" cy="3300904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2"/>
            <a:r>
              <a:rPr lang="en-US" sz="1500" i="1" dirty="0">
                <a:latin typeface="Cambria" panose="02040503050406030204" pitchFamily="18" charset="0"/>
              </a:rPr>
              <a:t>External input / output / inquiries</a:t>
            </a:r>
          </a:p>
          <a:p>
            <a:pPr marL="0" lvl="2"/>
            <a:endParaRPr lang="en-US" sz="1500" i="1" dirty="0">
              <a:latin typeface="Cambria" panose="02040503050406030204" pitchFamily="18" charset="0"/>
            </a:endParaRPr>
          </a:p>
          <a:p>
            <a:pPr marL="0" lvl="2"/>
            <a:r>
              <a:rPr lang="en-US" sz="1500" b="1" dirty="0">
                <a:latin typeface="Cambria" panose="02040503050406030204" pitchFamily="18" charset="0"/>
              </a:rPr>
              <a:t>SIMPLE</a:t>
            </a:r>
            <a:endParaRPr lang="en-US" sz="1500" b="1" i="1" dirty="0">
              <a:latin typeface="Cambria" panose="02040503050406030204" pitchFamily="18" charset="0"/>
            </a:endParaRPr>
          </a:p>
          <a:p>
            <a:pPr marL="257175" lvl="2" indent="-257175">
              <a:buFont typeface="Arial" panose="020B0604020202020204" pitchFamily="34" charset="0"/>
              <a:buChar char="•"/>
            </a:pPr>
            <a:r>
              <a:rPr lang="en-US" sz="1500" dirty="0">
                <a:latin typeface="Cambria" panose="02040503050406030204" pitchFamily="18" charset="0"/>
              </a:rPr>
              <a:t>Basic functionalities</a:t>
            </a:r>
          </a:p>
          <a:p>
            <a:pPr marL="257175" lvl="2" indent="-257175">
              <a:buFont typeface="Arial" panose="020B0604020202020204" pitchFamily="34" charset="0"/>
              <a:buChar char="•"/>
            </a:pPr>
            <a:r>
              <a:rPr lang="en-US" sz="1500" dirty="0">
                <a:latin typeface="Cambria" panose="02040503050406030204" pitchFamily="18" charset="0"/>
              </a:rPr>
              <a:t>Little or no data processing</a:t>
            </a:r>
          </a:p>
          <a:p>
            <a:pPr marL="0" lvl="2"/>
            <a:r>
              <a:rPr lang="en-US" sz="1500" dirty="0">
                <a:latin typeface="Cambria" panose="02040503050406030204" pitchFamily="18" charset="0"/>
              </a:rPr>
              <a:t>Example: Login, Logout.</a:t>
            </a:r>
          </a:p>
          <a:p>
            <a:pPr marL="0" lvl="2"/>
            <a:endParaRPr lang="en-US" sz="1500" dirty="0">
              <a:latin typeface="Cambria" panose="02040503050406030204" pitchFamily="18" charset="0"/>
            </a:endParaRPr>
          </a:p>
          <a:p>
            <a:pPr marL="0" lvl="2"/>
            <a:r>
              <a:rPr lang="en-US" sz="1500" b="1" dirty="0">
                <a:latin typeface="Cambria" panose="02040503050406030204" pitchFamily="18" charset="0"/>
              </a:rPr>
              <a:t>MEDIUM</a:t>
            </a:r>
          </a:p>
          <a:p>
            <a:pPr marL="257175" lvl="2" indent="-257175">
              <a:buFont typeface="Arial" panose="020B0604020202020204" pitchFamily="34" charset="0"/>
              <a:buChar char="•"/>
            </a:pPr>
            <a:r>
              <a:rPr lang="en-US" sz="1500" dirty="0">
                <a:latin typeface="Cambria" panose="02040503050406030204" pitchFamily="18" charset="0"/>
              </a:rPr>
              <a:t>More data processing or data </a:t>
            </a:r>
            <a:r>
              <a:rPr lang="en-US" sz="1500" dirty="0" err="1">
                <a:latin typeface="Cambria" panose="02040503050406030204" pitchFamily="18" charset="0"/>
              </a:rPr>
              <a:t>retrival</a:t>
            </a:r>
            <a:endParaRPr lang="en-US" sz="1500" dirty="0">
              <a:latin typeface="Cambria" panose="02040503050406030204" pitchFamily="18" charset="0"/>
            </a:endParaRPr>
          </a:p>
          <a:p>
            <a:pPr marL="257175" lvl="2" indent="-257175">
              <a:buFont typeface="Arial" panose="020B0604020202020204" pitchFamily="34" charset="0"/>
              <a:buChar char="•"/>
            </a:pPr>
            <a:r>
              <a:rPr lang="en-US" sz="1500" dirty="0">
                <a:latin typeface="Cambria" panose="02040503050406030204" pitchFamily="18" charset="0"/>
              </a:rPr>
              <a:t>May involve multiple type of data</a:t>
            </a:r>
          </a:p>
          <a:p>
            <a:pPr marL="0" lvl="2"/>
            <a:r>
              <a:rPr lang="en-US" sz="1500" dirty="0">
                <a:latin typeface="Cambria" panose="02040503050406030204" pitchFamily="18" charset="0"/>
              </a:rPr>
              <a:t>Example: Request a taxi, Visualize the rides history.</a:t>
            </a:r>
          </a:p>
          <a:p>
            <a:pPr marL="257175" lvl="2" indent="-257175">
              <a:buFont typeface="Arial" panose="020B0604020202020204" pitchFamily="34" charset="0"/>
              <a:buChar char="•"/>
            </a:pPr>
            <a:endParaRPr lang="en-US" sz="1500" dirty="0">
              <a:latin typeface="Cambria" panose="02040503050406030204" pitchFamily="18" charset="0"/>
            </a:endParaRPr>
          </a:p>
          <a:p>
            <a:endParaRPr lang="en-US" sz="15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126316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 txBox="1">
            <a:spLocks/>
          </p:cNvSpPr>
          <p:nvPr/>
        </p:nvSpPr>
        <p:spPr>
          <a:xfrm>
            <a:off x="628650" y="215062"/>
            <a:ext cx="8156123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</a:rPr>
              <a:t>Function Points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asellaDiTesto 4"/>
              <p:cNvSpPr txBox="1"/>
              <p:nvPr/>
            </p:nvSpPr>
            <p:spPr>
              <a:xfrm>
                <a:off x="568234" y="1529274"/>
                <a:ext cx="7765868" cy="2608406"/>
              </a:xfrm>
              <a:prstGeom prst="rect">
                <a:avLst/>
              </a:prstGeom>
              <a:noFill/>
            </p:spPr>
            <p:txBody>
              <a:bodyPr wrap="square" lIns="68580" tIns="34290" rIns="68580" bIns="34290" rtlCol="0">
                <a:spAutoFit/>
              </a:bodyPr>
              <a:lstStyle/>
              <a:p>
                <a:pPr algn="ctr"/>
                <a:r>
                  <a:rPr lang="en-US" sz="1500" dirty="0">
                    <a:latin typeface="Cambria" panose="02040503050406030204" pitchFamily="18" charset="0"/>
                  </a:rPr>
                  <a:t>The un-adjusted function points (UFP) obtained was</a:t>
                </a:r>
              </a:p>
              <a:p>
                <a:endParaRPr lang="en-US" sz="1500" dirty="0">
                  <a:latin typeface="Cambria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i="1">
                          <a:latin typeface="Cambria Math"/>
                        </a:rPr>
                        <m:t>𝑈𝐹𝑃</m:t>
                      </m:r>
                      <m:r>
                        <a:rPr lang="en-US" sz="1500" i="1">
                          <a:latin typeface="Cambria Math"/>
                        </a:rPr>
                        <m:t>=120</m:t>
                      </m:r>
                    </m:oMath>
                  </m:oMathPara>
                </a14:m>
                <a:endParaRPr lang="it-IT" sz="1500" dirty="0">
                  <a:latin typeface="Cambria" panose="02040503050406030204" pitchFamily="18" charset="0"/>
                </a:endParaRPr>
              </a:p>
              <a:p>
                <a:endParaRPr lang="it-IT" sz="1500" dirty="0">
                  <a:latin typeface="Cambria" panose="02040503050406030204" pitchFamily="18" charset="0"/>
                </a:endParaRPr>
              </a:p>
              <a:p>
                <a:endParaRPr lang="en-US" sz="1500" dirty="0">
                  <a:latin typeface="Cambria" panose="02040503050406030204" pitchFamily="18" charset="0"/>
                </a:endParaRPr>
              </a:p>
              <a:p>
                <a:pPr algn="ctr"/>
                <a:r>
                  <a:rPr lang="en-US" sz="1500" dirty="0">
                    <a:latin typeface="Cambria" panose="02040503050406030204" pitchFamily="18" charset="0"/>
                  </a:rPr>
                  <a:t>The average Source Lines of Code (</a:t>
                </a:r>
                <a:r>
                  <a:rPr lang="en-US" sz="1500" b="1" dirty="0">
                    <a:latin typeface="Cambria" panose="02040503050406030204" pitchFamily="18" charset="0"/>
                  </a:rPr>
                  <a:t>SLOC</a:t>
                </a:r>
                <a:r>
                  <a:rPr lang="en-US" sz="1500" dirty="0">
                    <a:latin typeface="Cambria" panose="02040503050406030204" pitchFamily="18" charset="0"/>
                  </a:rPr>
                  <a:t>) are:</a:t>
                </a:r>
              </a:p>
              <a:p>
                <a:endParaRPr lang="en-US" sz="1500" dirty="0">
                  <a:latin typeface="Cambria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i="1">
                          <a:latin typeface="Cambria Math"/>
                        </a:rPr>
                        <m:t>120 </m:t>
                      </m:r>
                      <m:r>
                        <a:rPr lang="en-US" sz="1500" i="1">
                          <a:latin typeface="Cambria Math"/>
                        </a:rPr>
                        <m:t>𝐹𝑃</m:t>
                      </m:r>
                      <m:r>
                        <a:rPr lang="en-US" sz="1500" i="1">
                          <a:latin typeface="Cambria Math"/>
                        </a:rPr>
                        <m:t>∗46=5520 </m:t>
                      </m:r>
                      <m:r>
                        <a:rPr lang="en-US" sz="1500" i="1">
                          <a:latin typeface="Cambria Math"/>
                        </a:rPr>
                        <m:t>𝑙𝑖𝑛𝑒𝑠</m:t>
                      </m:r>
                      <m:r>
                        <a:rPr lang="en-US" sz="1500" i="1">
                          <a:latin typeface="Cambria Math"/>
                        </a:rPr>
                        <m:t> </m:t>
                      </m:r>
                      <m:r>
                        <a:rPr lang="en-US" sz="1500" i="1">
                          <a:latin typeface="Cambria Math"/>
                        </a:rPr>
                        <m:t>𝑜𝑓</m:t>
                      </m:r>
                      <m:r>
                        <a:rPr lang="en-US" sz="1500" i="1">
                          <a:latin typeface="Cambria Math"/>
                        </a:rPr>
                        <m:t> </m:t>
                      </m:r>
                      <m:r>
                        <a:rPr lang="en-US" sz="1500" i="1">
                          <a:latin typeface="Cambria Math"/>
                        </a:rPr>
                        <m:t>𝑐𝑜𝑑𝑒</m:t>
                      </m:r>
                    </m:oMath>
                  </m:oMathPara>
                </a14:m>
                <a:endParaRPr lang="en-US" sz="1500" dirty="0"/>
              </a:p>
              <a:p>
                <a:endParaRPr lang="en-US" sz="1500" dirty="0" smtClean="0">
                  <a:latin typeface="Cambria" panose="02040503050406030204" pitchFamily="18" charset="0"/>
                </a:endParaRPr>
              </a:p>
              <a:p>
                <a:endParaRPr lang="en-US" sz="1500" dirty="0">
                  <a:latin typeface="Cambria" panose="02040503050406030204" pitchFamily="18" charset="0"/>
                </a:endParaRPr>
              </a:p>
              <a:p>
                <a:pPr algn="ctr"/>
                <a:r>
                  <a:rPr lang="en-US" sz="1500" dirty="0" smtClean="0">
                    <a:latin typeface="Cambria" panose="02040503050406030204" pitchFamily="18" charset="0"/>
                  </a:rPr>
                  <a:t>For an unexperienced team, the SLOC may be even higher.</a:t>
                </a:r>
                <a:endParaRPr lang="en-US" sz="1500" dirty="0">
                  <a:latin typeface="Cambria" panose="02040503050406030204" pitchFamily="18" charset="0"/>
                </a:endParaRPr>
              </a:p>
            </p:txBody>
          </p:sp>
        </mc:Choice>
        <mc:Fallback>
          <p:sp>
            <p:nvSpPr>
              <p:cNvPr id="5" name="CasellaDiTes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234" y="1529274"/>
                <a:ext cx="7765868" cy="2608406"/>
              </a:xfrm>
              <a:prstGeom prst="rect">
                <a:avLst/>
              </a:prstGeom>
              <a:blipFill rotWithShape="0">
                <a:blip r:embed="rId2"/>
                <a:stretch>
                  <a:fillRect t="-935" b="-18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3986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 txBox="1">
            <a:spLocks/>
          </p:cNvSpPr>
          <p:nvPr/>
        </p:nvSpPr>
        <p:spPr>
          <a:xfrm>
            <a:off x="628650" y="215062"/>
            <a:ext cx="8156123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</a:rPr>
              <a:t>COCOMO II</a:t>
            </a:r>
            <a:endParaRPr lang="en-US" sz="3200" dirty="0">
              <a:solidFill>
                <a:schemeClr val="accent2">
                  <a:lumMod val="75000"/>
                </a:schemeClr>
              </a:solidFill>
              <a:latin typeface="Cambria" panose="020405030504060302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ttangolo 2"/>
              <p:cNvSpPr/>
              <p:nvPr/>
            </p:nvSpPr>
            <p:spPr>
              <a:xfrm>
                <a:off x="496388" y="1096539"/>
                <a:ext cx="7857309" cy="3555204"/>
              </a:xfrm>
              <a:prstGeom prst="rect">
                <a:avLst/>
              </a:prstGeom>
            </p:spPr>
            <p:txBody>
              <a:bodyPr wrap="square" lIns="68580" tIns="34290" rIns="68580" bIns="34290">
                <a:spAutoFit/>
              </a:bodyPr>
              <a:lstStyle/>
              <a:p>
                <a:r>
                  <a:rPr lang="en-US" sz="1500" dirty="0" smtClean="0">
                    <a:latin typeface="Cambria" panose="02040503050406030204" pitchFamily="18" charset="0"/>
                  </a:rPr>
                  <a:t>To calculate the project’s </a:t>
                </a:r>
                <a:r>
                  <a:rPr lang="en-US" sz="1500" b="1" dirty="0">
                    <a:latin typeface="Cambria" panose="02040503050406030204" pitchFamily="18" charset="0"/>
                  </a:rPr>
                  <a:t>Effort, </a:t>
                </a:r>
                <a:r>
                  <a:rPr lang="en-US" sz="1500" dirty="0">
                    <a:latin typeface="Cambria" panose="02040503050406030204" pitchFamily="18" charset="0"/>
                  </a:rPr>
                  <a:t>we have manually estimated </a:t>
                </a:r>
                <a:r>
                  <a:rPr lang="en-US" sz="1500" b="1" dirty="0">
                    <a:latin typeface="Cambria" panose="02040503050406030204" pitchFamily="18" charset="0"/>
                  </a:rPr>
                  <a:t>Cost Drivers </a:t>
                </a:r>
                <a:r>
                  <a:rPr lang="en-US" sz="1500" dirty="0">
                    <a:latin typeface="Cambria" panose="02040503050406030204" pitchFamily="18" charset="0"/>
                  </a:rPr>
                  <a:t>and </a:t>
                </a:r>
                <a:r>
                  <a:rPr lang="en-US" sz="1500" b="1" dirty="0">
                    <a:latin typeface="Cambria" panose="02040503050406030204" pitchFamily="18" charset="0"/>
                  </a:rPr>
                  <a:t>Scale</a:t>
                </a:r>
                <a:r>
                  <a:rPr lang="en-US" sz="1500" dirty="0">
                    <a:latin typeface="Cambria" panose="02040503050406030204" pitchFamily="18" charset="0"/>
                  </a:rPr>
                  <a:t> </a:t>
                </a:r>
                <a:r>
                  <a:rPr lang="en-US" sz="1500" b="1" dirty="0">
                    <a:latin typeface="Cambria" panose="02040503050406030204" pitchFamily="18" charset="0"/>
                  </a:rPr>
                  <a:t>Drivers</a:t>
                </a:r>
                <a:r>
                  <a:rPr lang="en-US" sz="1500" dirty="0">
                    <a:latin typeface="Cambria" panose="02040503050406030204" pitchFamily="18" charset="0"/>
                  </a:rPr>
                  <a:t>.</a:t>
                </a:r>
              </a:p>
              <a:p>
                <a:endParaRPr lang="en-US" sz="1500" dirty="0">
                  <a:latin typeface="Cambria" panose="02040503050406030204" pitchFamily="18" charset="0"/>
                </a:endParaRPr>
              </a:p>
              <a:p>
                <a:r>
                  <a:rPr lang="en-US" sz="1500" dirty="0">
                    <a:latin typeface="Cambria" panose="02040503050406030204" pitchFamily="18" charset="0"/>
                  </a:rPr>
                  <a:t>We have obtained:</a:t>
                </a:r>
              </a:p>
              <a:p>
                <a:endParaRPr lang="en-US" sz="1500" dirty="0">
                  <a:latin typeface="Cambria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i="1">
                          <a:latin typeface="Cambria Math" panose="02040503050406030204" pitchFamily="18" charset="0"/>
                        </a:rPr>
                        <m:t>𝐸𝑓𝑓𝑜𝑟𝑡</m:t>
                      </m:r>
                      <m:r>
                        <a:rPr lang="en-US" sz="1500" i="1">
                          <a:latin typeface="Cambria Math" panose="02040503050406030204" pitchFamily="18" charset="0"/>
                        </a:rPr>
                        <m:t>=2.94∗0.93∗</m:t>
                      </m:r>
                      <m:sSup>
                        <m:sSupPr>
                          <m:ctrlPr>
                            <a:rPr lang="en-US" sz="15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500" i="1">
                              <a:latin typeface="Cambria Math" panose="02040503050406030204" pitchFamily="18" charset="0"/>
                            </a:rPr>
                            <m:t>5.520</m:t>
                          </m:r>
                        </m:e>
                        <m:sup>
                          <m:r>
                            <a:rPr lang="en-US" sz="1500" i="1">
                              <a:latin typeface="Cambria Math" panose="02040503050406030204" pitchFamily="18" charset="0"/>
                            </a:rPr>
                            <m:t>1.066</m:t>
                          </m:r>
                        </m:sup>
                      </m:sSup>
                      <m:r>
                        <a:rPr lang="en-US" sz="1500" i="1">
                          <a:latin typeface="Cambria Math" panose="02040503050406030204" pitchFamily="18" charset="0"/>
                        </a:rPr>
                        <m:t>=16,89 </m:t>
                      </m:r>
                      <m:r>
                        <a:rPr lang="en-US" sz="1500" i="1">
                          <a:latin typeface="Cambria Math" panose="02040503050406030204" pitchFamily="18" charset="0"/>
                        </a:rPr>
                        <m:t>𝑃𝑒𝑟𝑠𝑜𝑛</m:t>
                      </m:r>
                      <m:r>
                        <a:rPr lang="en-US" sz="1500" i="1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1500" i="1">
                          <a:latin typeface="Cambria Math" panose="02040503050406030204" pitchFamily="18" charset="0"/>
                        </a:rPr>
                        <m:t>𝑀𝑜𝑛𝑡h</m:t>
                      </m:r>
                    </m:oMath>
                  </m:oMathPara>
                </a14:m>
                <a:endParaRPr lang="en-US" sz="1500" dirty="0"/>
              </a:p>
              <a:p>
                <a:endParaRPr lang="en-US" sz="1500" dirty="0"/>
              </a:p>
              <a:p>
                <a:endParaRPr lang="en-US" sz="1500" dirty="0">
                  <a:latin typeface="Cambria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i="1">
                          <a:latin typeface="Cambria Math" panose="02040503050406030204" pitchFamily="18" charset="0"/>
                        </a:rPr>
                        <m:t>𝐷𝑢𝑟𝑎𝑡𝑖𝑜𝑛</m:t>
                      </m:r>
                      <m:r>
                        <a:rPr lang="en-US" sz="1500" i="1">
                          <a:latin typeface="Cambria Math" panose="02040503050406030204" pitchFamily="18" charset="0"/>
                        </a:rPr>
                        <m:t>=3.67∗</m:t>
                      </m:r>
                      <m:r>
                        <a:rPr lang="en-US" sz="1500" i="1">
                          <a:latin typeface="Cambria Math" panose="02040503050406030204" pitchFamily="18" charset="0"/>
                        </a:rPr>
                        <m:t>𝐸𝑓𝑓𝑜𝑟</m:t>
                      </m:r>
                      <m:sSup>
                        <m:sSupPr>
                          <m:ctrlPr>
                            <a:rPr lang="en-US" sz="15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5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sz="1500" i="1">
                              <a:latin typeface="Cambria Math" panose="02040503050406030204" pitchFamily="18" charset="0"/>
                            </a:rPr>
                            <m:t>𝐹</m:t>
                          </m:r>
                        </m:sup>
                      </m:sSup>
                      <m:r>
                        <a:rPr lang="en-US" sz="1500" i="1">
                          <a:latin typeface="Cambria Math" panose="02040503050406030204" pitchFamily="18" charset="0"/>
                        </a:rPr>
                        <m:t>=8.840=</m:t>
                      </m:r>
                      <m:r>
                        <a:rPr lang="it-IT" sz="1500" b="0" i="1" smtClean="0">
                          <a:latin typeface="Cambria Math"/>
                        </a:rPr>
                        <m:t>9</m:t>
                      </m:r>
                      <m:r>
                        <a:rPr lang="en-US" sz="15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500" i="1">
                          <a:latin typeface="Cambria Math" panose="02040503050406030204" pitchFamily="18" charset="0"/>
                        </a:rPr>
                        <m:t>𝑀𝑜𝑛𝑡h𝑠</m:t>
                      </m:r>
                    </m:oMath>
                  </m:oMathPara>
                </a14:m>
                <a:endParaRPr lang="en-US" sz="1500" dirty="0"/>
              </a:p>
              <a:p>
                <a:endParaRPr lang="en-US" sz="15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5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1500" i="1">
                              <a:latin typeface="Cambria Math" panose="02040503050406030204" pitchFamily="18" charset="0"/>
                            </a:rPr>
                            <m:t>𝑝𝑒𝑜𝑝𝑙𝑒</m:t>
                          </m:r>
                        </m:sub>
                      </m:sSub>
                      <m:r>
                        <a:rPr lang="en-US" sz="15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5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500" i="1">
                              <a:latin typeface="Cambria Math" panose="02040503050406030204" pitchFamily="18" charset="0"/>
                            </a:rPr>
                            <m:t>𝑒𝑓𝑓𝑜𝑟𝑡</m:t>
                          </m:r>
                        </m:num>
                        <m:den>
                          <m:r>
                            <a:rPr lang="en-US" sz="1500" i="1">
                              <a:latin typeface="Cambria Math" panose="02040503050406030204" pitchFamily="18" charset="0"/>
                            </a:rPr>
                            <m:t>𝑑𝑢𝑟𝑎𝑡𝑖𝑜𝑛</m:t>
                          </m:r>
                        </m:den>
                      </m:f>
                      <m:r>
                        <a:rPr lang="en-US" sz="1500" i="1">
                          <a:latin typeface="Cambria Math" panose="02040503050406030204" pitchFamily="18" charset="0"/>
                        </a:rPr>
                        <m:t>=2.11=2 </m:t>
                      </m:r>
                      <m:r>
                        <a:rPr lang="en-US" sz="1500" i="1">
                          <a:latin typeface="Cambria Math" panose="02040503050406030204" pitchFamily="18" charset="0"/>
                        </a:rPr>
                        <m:t>𝑝𝑒𝑜𝑝𝑙𝑒</m:t>
                      </m:r>
                    </m:oMath>
                  </m:oMathPara>
                </a14:m>
                <a:endParaRPr lang="en-US" sz="1500" dirty="0"/>
              </a:p>
              <a:p>
                <a:endParaRPr lang="en-US" sz="1500" dirty="0"/>
              </a:p>
              <a:p>
                <a:endParaRPr lang="en-US" sz="1500" dirty="0">
                  <a:latin typeface="Cambria" panose="02040503050406030204" pitchFamily="18" charset="0"/>
                </a:endParaRPr>
              </a:p>
              <a:p>
                <a:r>
                  <a:rPr lang="en-US" sz="1500" dirty="0" smtClean="0">
                    <a:latin typeface="Cambria" panose="02040503050406030204" pitchFamily="18" charset="0"/>
                  </a:rPr>
                  <a:t>This </a:t>
                </a:r>
                <a:r>
                  <a:rPr lang="en-US" sz="1500" dirty="0">
                    <a:latin typeface="Cambria" panose="02040503050406030204" pitchFamily="18" charset="0"/>
                  </a:rPr>
                  <a:t>estimation </a:t>
                </a:r>
                <a:r>
                  <a:rPr lang="en-US" sz="1500" dirty="0" smtClean="0">
                    <a:latin typeface="Cambria" panose="02040503050406030204" pitchFamily="18" charset="0"/>
                  </a:rPr>
                  <a:t>may be quite </a:t>
                </a:r>
                <a:r>
                  <a:rPr lang="en-US" sz="1500" dirty="0">
                    <a:latin typeface="Cambria" panose="02040503050406030204" pitchFamily="18" charset="0"/>
                  </a:rPr>
                  <a:t>realistic.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Rettangolo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388" y="1096539"/>
                <a:ext cx="7857309" cy="3555204"/>
              </a:xfrm>
              <a:prstGeom prst="rect">
                <a:avLst/>
              </a:prstGeom>
              <a:blipFill rotWithShape="0">
                <a:blip r:embed="rId2"/>
                <a:stretch>
                  <a:fillRect l="-543" t="-6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8113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395536" y="1131590"/>
            <a:ext cx="8229600" cy="857250"/>
          </a:xfrm>
        </p:spPr>
        <p:txBody>
          <a:bodyPr>
            <a:noAutofit/>
          </a:bodyPr>
          <a:lstStyle/>
          <a:p>
            <a:r>
              <a:rPr lang="it-IT" sz="8000" i="1" dirty="0" err="1" smtClean="0">
                <a:solidFill>
                  <a:schemeClr val="accent2">
                    <a:lumMod val="75000"/>
                  </a:schemeClr>
                </a:solidFill>
                <a:latin typeface="Adobe Fangsong Std R" pitchFamily="18" charset="-128"/>
                <a:ea typeface="Adobe Fangsong Std R" pitchFamily="18" charset="-128"/>
              </a:rPr>
              <a:t>Thank</a:t>
            </a:r>
            <a:r>
              <a:rPr lang="it-IT" sz="8000" i="1" dirty="0" smtClean="0">
                <a:solidFill>
                  <a:schemeClr val="accent2">
                    <a:lumMod val="75000"/>
                  </a:schemeClr>
                </a:solidFill>
                <a:latin typeface="Adobe Fangsong Std R" pitchFamily="18" charset="-128"/>
                <a:ea typeface="Adobe Fangsong Std R" pitchFamily="18" charset="-128"/>
              </a:rPr>
              <a:t> </a:t>
            </a:r>
            <a:r>
              <a:rPr lang="it-IT" sz="8000" i="1" dirty="0" err="1" smtClean="0">
                <a:solidFill>
                  <a:schemeClr val="accent2">
                    <a:lumMod val="75000"/>
                  </a:schemeClr>
                </a:solidFill>
                <a:latin typeface="Adobe Fangsong Std R" pitchFamily="18" charset="-128"/>
                <a:ea typeface="Adobe Fangsong Std R" pitchFamily="18" charset="-128"/>
              </a:rPr>
              <a:t>you</a:t>
            </a:r>
            <a:r>
              <a:rPr lang="it-IT" sz="8000" i="1" dirty="0" smtClean="0">
                <a:solidFill>
                  <a:schemeClr val="accent2">
                    <a:lumMod val="75000"/>
                  </a:schemeClr>
                </a:solidFill>
                <a:latin typeface="Adobe Fangsong Std R" pitchFamily="18" charset="-128"/>
                <a:ea typeface="Adobe Fangsong Std R" pitchFamily="18" charset="-128"/>
              </a:rPr>
              <a:t>!</a:t>
            </a:r>
            <a:endParaRPr lang="it-IT" sz="8000" i="1" dirty="0">
              <a:solidFill>
                <a:schemeClr val="accent2">
                  <a:lumMod val="75000"/>
                </a:schemeClr>
              </a:solidFill>
              <a:latin typeface="Adobe Fangsong Std R" pitchFamily="18" charset="-128"/>
              <a:ea typeface="Adobe Fangsong Std R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7502445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2195736" y="267494"/>
            <a:ext cx="4465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mbria" panose="02040503050406030204" pitchFamily="18" charset="0"/>
              </a:rPr>
              <a:t>About the possible </a:t>
            </a:r>
            <a:r>
              <a:rPr lang="en-US" b="1" dirty="0" smtClean="0">
                <a:latin typeface="Cambria" panose="02040503050406030204" pitchFamily="18" charset="0"/>
              </a:rPr>
              <a:t>status</a:t>
            </a:r>
            <a:r>
              <a:rPr lang="en-US" dirty="0" smtClean="0">
                <a:latin typeface="Cambria" panose="02040503050406030204" pitchFamily="18" charset="0"/>
              </a:rPr>
              <a:t> of taxi drivers…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395536" y="4443958"/>
            <a:ext cx="8610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mbria" panose="02040503050406030204" pitchFamily="18" charset="0"/>
              </a:rPr>
              <a:t>Where</a:t>
            </a:r>
            <a:r>
              <a:rPr lang="en-US" b="1" dirty="0" smtClean="0">
                <a:latin typeface="Cambria" panose="02040503050406030204" pitchFamily="18" charset="0"/>
              </a:rPr>
              <a:t> “ride request”</a:t>
            </a:r>
            <a:r>
              <a:rPr lang="en-US" dirty="0" smtClean="0">
                <a:latin typeface="Cambria" panose="02040503050406030204" pitchFamily="18" charset="0"/>
              </a:rPr>
              <a:t> may even come from standard customers or MTS reservations.</a:t>
            </a:r>
            <a:endParaRPr lang="en-US" b="1" dirty="0">
              <a:latin typeface="Cambria" panose="02040503050406030204" pitchFamily="18" charset="0"/>
            </a:endParaRPr>
          </a:p>
        </p:txBody>
      </p:sp>
      <p:pic>
        <p:nvPicPr>
          <p:cNvPr id="1026" name="Picture 2" descr="State Diagram Taxi Driver Statu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699542"/>
            <a:ext cx="5299660" cy="3744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0469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rPr>
              <a:t>Domain </a:t>
            </a:r>
            <a:r>
              <a:rPr lang="it-IT" dirty="0" err="1" smtClean="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rPr>
              <a:t>Assumptions</a:t>
            </a:r>
            <a:endParaRPr lang="it-IT" dirty="0">
              <a:solidFill>
                <a:schemeClr val="accent2">
                  <a:lumMod val="75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459831"/>
          </a:xfrm>
        </p:spPr>
        <p:txBody>
          <a:bodyPr>
            <a:normAutofit fontScale="47500" lnSpcReduction="20000"/>
          </a:bodyPr>
          <a:lstStyle/>
          <a:p>
            <a:endParaRPr lang="en-US" dirty="0" smtClean="0">
              <a:latin typeface="Cambria" panose="02040503050406030204" pitchFamily="18" charset="0"/>
            </a:endParaRPr>
          </a:p>
          <a:p>
            <a:r>
              <a:rPr lang="en-US" sz="4400" dirty="0" smtClean="0">
                <a:latin typeface="Cambria" panose="02040503050406030204" pitchFamily="18" charset="0"/>
              </a:rPr>
              <a:t> </a:t>
            </a:r>
            <a:r>
              <a:rPr lang="en-US" sz="4400" b="1" dirty="0" smtClean="0">
                <a:latin typeface="Cambria" panose="02040503050406030204" pitchFamily="18" charset="0"/>
              </a:rPr>
              <a:t>Payment</a:t>
            </a:r>
            <a:r>
              <a:rPr lang="en-US" sz="4400" dirty="0" smtClean="0">
                <a:latin typeface="Cambria" panose="02040503050406030204" pitchFamily="18" charset="0"/>
              </a:rPr>
              <a:t> and </a:t>
            </a:r>
            <a:r>
              <a:rPr lang="en-US" sz="4400" b="1" dirty="0" smtClean="0">
                <a:latin typeface="Cambria" panose="02040503050406030204" pitchFamily="18" charset="0"/>
              </a:rPr>
              <a:t>specific duties </a:t>
            </a:r>
            <a:r>
              <a:rPr lang="en-US" sz="4400" dirty="0" smtClean="0">
                <a:latin typeface="Cambria" panose="02040503050406030204" pitchFamily="18" charset="0"/>
              </a:rPr>
              <a:t>related to the taxi service are </a:t>
            </a:r>
            <a:r>
              <a:rPr lang="en-US" sz="4400" b="1" dirty="0" smtClean="0">
                <a:latin typeface="Cambria" panose="02040503050406030204" pitchFamily="18" charset="0"/>
              </a:rPr>
              <a:t>not</a:t>
            </a:r>
            <a:r>
              <a:rPr lang="en-US" sz="4400" dirty="0" smtClean="0">
                <a:latin typeface="Cambria" panose="02040503050406030204" pitchFamily="18" charset="0"/>
              </a:rPr>
              <a:t> </a:t>
            </a:r>
            <a:r>
              <a:rPr lang="en-US" sz="4400" b="1" dirty="0" smtClean="0">
                <a:latin typeface="Cambria" panose="02040503050406030204" pitchFamily="18" charset="0"/>
              </a:rPr>
              <a:t>considered</a:t>
            </a:r>
            <a:r>
              <a:rPr lang="en-US" sz="4400" dirty="0" smtClean="0">
                <a:latin typeface="Cambria" panose="02040503050406030204" pitchFamily="18" charset="0"/>
              </a:rPr>
              <a:t> and managed by the application. </a:t>
            </a:r>
            <a:r>
              <a:rPr lang="en-US" sz="4400" dirty="0" err="1" smtClean="0">
                <a:latin typeface="Cambria" panose="02040503050406030204" pitchFamily="18" charset="0"/>
              </a:rPr>
              <a:t>MyTaxiService</a:t>
            </a:r>
            <a:r>
              <a:rPr lang="en-US" sz="4400" dirty="0" smtClean="0">
                <a:latin typeface="Cambria" panose="02040503050406030204" pitchFamily="18" charset="0"/>
              </a:rPr>
              <a:t> is meant to be only an interface between customers and taxi drivers.</a:t>
            </a:r>
            <a:endParaRPr lang="en-US" sz="4400" dirty="0">
              <a:latin typeface="Cambria" panose="02040503050406030204" pitchFamily="18" charset="0"/>
            </a:endParaRPr>
          </a:p>
          <a:p>
            <a:pPr marL="0" indent="0">
              <a:buNone/>
            </a:pPr>
            <a:endParaRPr lang="en-US" sz="4400" dirty="0">
              <a:latin typeface="Cambria" panose="02040503050406030204" pitchFamily="18" charset="0"/>
            </a:endParaRPr>
          </a:p>
          <a:p>
            <a:r>
              <a:rPr lang="en-US" sz="4400" dirty="0">
                <a:latin typeface="Cambria" panose="02040503050406030204" pitchFamily="18" charset="0"/>
              </a:rPr>
              <a:t>The taxi service company is using a (possibly external) </a:t>
            </a:r>
            <a:r>
              <a:rPr lang="en-US" sz="4400" b="1" dirty="0">
                <a:latin typeface="Cambria" panose="02040503050406030204" pitchFamily="18" charset="0"/>
              </a:rPr>
              <a:t>email service</a:t>
            </a:r>
            <a:r>
              <a:rPr lang="en-US" sz="4400" dirty="0">
                <a:latin typeface="Cambria" panose="02040503050406030204" pitchFamily="18" charset="0"/>
              </a:rPr>
              <a:t>, which can provide </a:t>
            </a:r>
            <a:r>
              <a:rPr lang="en-US" sz="4400" b="1" dirty="0">
                <a:latin typeface="Cambria" panose="02040503050406030204" pitchFamily="18" charset="0"/>
              </a:rPr>
              <a:t>email accounts </a:t>
            </a:r>
            <a:r>
              <a:rPr lang="en-US" sz="4400" dirty="0">
                <a:latin typeface="Cambria" panose="02040503050406030204" pitchFamily="18" charset="0"/>
              </a:rPr>
              <a:t>to be given to taxi drivers </a:t>
            </a:r>
            <a:r>
              <a:rPr lang="en-US" sz="4400" dirty="0" smtClean="0">
                <a:latin typeface="Cambria" panose="02040503050406030204" pitchFamily="18" charset="0"/>
              </a:rPr>
              <a:t>and (eventually) other </a:t>
            </a:r>
            <a:r>
              <a:rPr lang="en-US" sz="4400" dirty="0">
                <a:latin typeface="Cambria" panose="02040503050406030204" pitchFamily="18" charset="0"/>
              </a:rPr>
              <a:t>member of the </a:t>
            </a:r>
            <a:r>
              <a:rPr lang="en-US" sz="4400" dirty="0" smtClean="0">
                <a:latin typeface="Cambria" panose="02040503050406030204" pitchFamily="18" charset="0"/>
              </a:rPr>
              <a:t>company.</a:t>
            </a:r>
            <a:endParaRPr lang="en-US" sz="4400" dirty="0">
              <a:latin typeface="Cambria" panose="02040503050406030204" pitchFamily="18" charset="0"/>
            </a:endParaRPr>
          </a:p>
          <a:p>
            <a:endParaRPr lang="it-IT" sz="4400" dirty="0" smtClean="0">
              <a:latin typeface="Cambria" panose="02040503050406030204" pitchFamily="18" charset="0"/>
            </a:endParaRPr>
          </a:p>
          <a:p>
            <a:r>
              <a:rPr lang="en-US" sz="4400" dirty="0">
                <a:latin typeface="Cambria" panose="02040503050406030204" pitchFamily="18" charset="0"/>
              </a:rPr>
              <a:t>The taxi company has a </a:t>
            </a:r>
            <a:r>
              <a:rPr lang="en-US" sz="4400" b="1" dirty="0">
                <a:latin typeface="Cambria" panose="02040503050406030204" pitchFamily="18" charset="0"/>
              </a:rPr>
              <a:t>call center </a:t>
            </a:r>
            <a:r>
              <a:rPr lang="en-US" sz="4400" dirty="0">
                <a:latin typeface="Cambria" panose="02040503050406030204" pitchFamily="18" charset="0"/>
              </a:rPr>
              <a:t>that customer and taxi drivers can contact to </a:t>
            </a:r>
            <a:r>
              <a:rPr lang="en-US" sz="4400" b="1" dirty="0">
                <a:latin typeface="Cambria" panose="02040503050406030204" pitchFamily="18" charset="0"/>
              </a:rPr>
              <a:t>report</a:t>
            </a:r>
            <a:r>
              <a:rPr lang="en-US" sz="4400" dirty="0">
                <a:latin typeface="Cambria" panose="02040503050406030204" pitchFamily="18" charset="0"/>
              </a:rPr>
              <a:t> </a:t>
            </a:r>
            <a:r>
              <a:rPr lang="en-US" sz="4400" b="1" dirty="0">
                <a:latin typeface="Cambria" panose="02040503050406030204" pitchFamily="18" charset="0"/>
              </a:rPr>
              <a:t>issues</a:t>
            </a:r>
            <a:r>
              <a:rPr lang="en-US" sz="4400" dirty="0">
                <a:latin typeface="Cambria" panose="02040503050406030204" pitchFamily="18" charset="0"/>
              </a:rPr>
              <a:t> that cannot be resolved otherwise.</a:t>
            </a:r>
          </a:p>
          <a:p>
            <a:endParaRPr lang="it-IT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3443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rPr>
              <a:t>Domain </a:t>
            </a:r>
            <a:r>
              <a:rPr lang="it-IT" dirty="0" err="1" smtClean="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rPr>
              <a:t>Assumptions</a:t>
            </a:r>
            <a:endParaRPr lang="it-IT" dirty="0">
              <a:solidFill>
                <a:schemeClr val="accent2">
                  <a:lumMod val="75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531839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Cambria" panose="02040503050406030204" pitchFamily="18" charset="0"/>
              </a:rPr>
              <a:t> </a:t>
            </a:r>
            <a:endParaRPr lang="en-US" dirty="0">
              <a:latin typeface="Cambria" panose="02040503050406030204" pitchFamily="18" charset="0"/>
            </a:endParaRPr>
          </a:p>
          <a:p>
            <a:r>
              <a:rPr lang="en-US" sz="3800" dirty="0" smtClean="0">
                <a:latin typeface="Cambria" panose="02040503050406030204" pitchFamily="18" charset="0"/>
              </a:rPr>
              <a:t> </a:t>
            </a:r>
            <a:r>
              <a:rPr lang="en-US" sz="3800" dirty="0">
                <a:latin typeface="Cambria" panose="02040503050406030204" pitchFamily="18" charset="0"/>
              </a:rPr>
              <a:t>If and only if a </a:t>
            </a:r>
            <a:r>
              <a:rPr lang="en-US" sz="3800" b="1" dirty="0">
                <a:latin typeface="Cambria" panose="02040503050406030204" pitchFamily="18" charset="0"/>
              </a:rPr>
              <a:t>taxi zone </a:t>
            </a:r>
            <a:r>
              <a:rPr lang="en-US" sz="3800" dirty="0" smtClean="0">
                <a:latin typeface="Cambria" panose="02040503050406030204" pitchFamily="18" charset="0"/>
              </a:rPr>
              <a:t>there are </a:t>
            </a:r>
            <a:r>
              <a:rPr lang="en-US" sz="3800" b="1" dirty="0" smtClean="0">
                <a:latin typeface="Cambria" panose="02040503050406030204" pitchFamily="18" charset="0"/>
              </a:rPr>
              <a:t>no taxi </a:t>
            </a:r>
            <a:r>
              <a:rPr lang="en-US" sz="3800" b="1" dirty="0">
                <a:latin typeface="Cambria" panose="02040503050406030204" pitchFamily="18" charset="0"/>
              </a:rPr>
              <a:t>available </a:t>
            </a:r>
            <a:r>
              <a:rPr lang="en-US" sz="3800" dirty="0">
                <a:latin typeface="Cambria" panose="02040503050406030204" pitchFamily="18" charset="0"/>
              </a:rPr>
              <a:t>to answer a request, the system will search for an available taxi in </a:t>
            </a:r>
            <a:r>
              <a:rPr lang="en-US" sz="3800" b="1" dirty="0">
                <a:latin typeface="Cambria" panose="02040503050406030204" pitchFamily="18" charset="0"/>
              </a:rPr>
              <a:t>adjoining</a:t>
            </a:r>
            <a:r>
              <a:rPr lang="en-US" sz="3800" dirty="0">
                <a:latin typeface="Cambria" panose="02040503050406030204" pitchFamily="18" charset="0"/>
              </a:rPr>
              <a:t> </a:t>
            </a:r>
            <a:r>
              <a:rPr lang="en-US" sz="3800" b="1" dirty="0">
                <a:latin typeface="Cambria" panose="02040503050406030204" pitchFamily="18" charset="0"/>
              </a:rPr>
              <a:t>zones</a:t>
            </a:r>
            <a:r>
              <a:rPr lang="en-US" sz="3800" dirty="0">
                <a:latin typeface="Cambria" panose="02040503050406030204" pitchFamily="18" charset="0"/>
              </a:rPr>
              <a:t>. </a:t>
            </a:r>
            <a:r>
              <a:rPr lang="en-US" sz="3800" dirty="0" smtClean="0">
                <a:latin typeface="Cambria" panose="02040503050406030204" pitchFamily="18" charset="0"/>
              </a:rPr>
              <a:t>                                                                                             If </a:t>
            </a:r>
            <a:r>
              <a:rPr lang="en-US" sz="3800" dirty="0">
                <a:latin typeface="Cambria" panose="02040503050406030204" pitchFamily="18" charset="0"/>
              </a:rPr>
              <a:t>there are no taxi available in the adjoined zones, the </a:t>
            </a:r>
            <a:r>
              <a:rPr lang="en-US" sz="3800" b="1" dirty="0">
                <a:latin typeface="Cambria" panose="02040503050406030204" pitchFamily="18" charset="0"/>
              </a:rPr>
              <a:t>costumer</a:t>
            </a:r>
            <a:r>
              <a:rPr lang="en-US" sz="3800" dirty="0">
                <a:latin typeface="Cambria" panose="02040503050406030204" pitchFamily="18" charset="0"/>
              </a:rPr>
              <a:t> </a:t>
            </a:r>
            <a:r>
              <a:rPr lang="en-US" sz="3800" dirty="0" smtClean="0">
                <a:latin typeface="Cambria" panose="02040503050406030204" pitchFamily="18" charset="0"/>
              </a:rPr>
              <a:t>will be </a:t>
            </a:r>
            <a:r>
              <a:rPr lang="en-US" sz="3800" b="1" dirty="0">
                <a:latin typeface="Cambria" panose="02040503050406030204" pitchFamily="18" charset="0"/>
              </a:rPr>
              <a:t>notified</a:t>
            </a:r>
            <a:r>
              <a:rPr lang="en-US" sz="3800" dirty="0">
                <a:latin typeface="Cambria" panose="02040503050406030204" pitchFamily="18" charset="0"/>
              </a:rPr>
              <a:t> and put in </a:t>
            </a:r>
            <a:r>
              <a:rPr lang="en-US" sz="3800" b="1" dirty="0">
                <a:latin typeface="Cambria" panose="02040503050406030204" pitchFamily="18" charset="0"/>
              </a:rPr>
              <a:t>hold</a:t>
            </a:r>
            <a:r>
              <a:rPr lang="en-US" sz="3800" dirty="0">
                <a:latin typeface="Cambria" panose="02040503050406030204" pitchFamily="18" charset="0"/>
              </a:rPr>
              <a:t>. </a:t>
            </a:r>
            <a:endParaRPr lang="en-US" sz="3800" dirty="0" smtClean="0">
              <a:latin typeface="Cambria" panose="02040503050406030204" pitchFamily="18" charset="0"/>
            </a:endParaRPr>
          </a:p>
          <a:p>
            <a:endParaRPr lang="en-US" sz="3800" dirty="0">
              <a:latin typeface="Cambria" panose="02040503050406030204" pitchFamily="18" charset="0"/>
            </a:endParaRPr>
          </a:p>
          <a:p>
            <a:endParaRPr lang="en-US" sz="3800" dirty="0" smtClean="0">
              <a:latin typeface="Cambria" panose="02040503050406030204" pitchFamily="18" charset="0"/>
            </a:endParaRPr>
          </a:p>
          <a:p>
            <a:r>
              <a:rPr lang="en-US" sz="3800" b="1" dirty="0" smtClean="0">
                <a:latin typeface="Cambria" panose="02040503050406030204" pitchFamily="18" charset="0"/>
              </a:rPr>
              <a:t>Unexpected</a:t>
            </a:r>
            <a:r>
              <a:rPr lang="en-US" sz="3800" dirty="0" smtClean="0">
                <a:latin typeface="Cambria" panose="02040503050406030204" pitchFamily="18" charset="0"/>
              </a:rPr>
              <a:t> </a:t>
            </a:r>
            <a:r>
              <a:rPr lang="en-US" sz="3800" b="1" dirty="0">
                <a:latin typeface="Cambria" panose="02040503050406030204" pitchFamily="18" charset="0"/>
              </a:rPr>
              <a:t>behaviors</a:t>
            </a:r>
            <a:r>
              <a:rPr lang="en-US" sz="3800" dirty="0">
                <a:latin typeface="Cambria" panose="02040503050406030204" pitchFamily="18" charset="0"/>
              </a:rPr>
              <a:t> of </a:t>
            </a:r>
            <a:r>
              <a:rPr lang="en-US" sz="3800" b="1" dirty="0">
                <a:latin typeface="Cambria" panose="02040503050406030204" pitchFamily="18" charset="0"/>
              </a:rPr>
              <a:t>costumers</a:t>
            </a:r>
            <a:r>
              <a:rPr lang="en-US" sz="3800" dirty="0">
                <a:latin typeface="Cambria" panose="02040503050406030204" pitchFamily="18" charset="0"/>
              </a:rPr>
              <a:t> that are habitually handled by taxi drivers </a:t>
            </a:r>
            <a:r>
              <a:rPr lang="en-US" sz="3800" dirty="0" smtClean="0">
                <a:latin typeface="Cambria" panose="02040503050406030204" pitchFamily="18" charset="0"/>
              </a:rPr>
              <a:t>won’t be handled automatically by MTS.                                                                                                                            Examples: inconsistent ride origin </a:t>
            </a:r>
            <a:r>
              <a:rPr lang="en-US" sz="3800" dirty="0">
                <a:latin typeface="Cambria" panose="02040503050406030204" pitchFamily="18" charset="0"/>
              </a:rPr>
              <a:t>or </a:t>
            </a:r>
            <a:r>
              <a:rPr lang="en-US" sz="3800" dirty="0" smtClean="0">
                <a:latin typeface="Cambria" panose="02040503050406030204" pitchFamily="18" charset="0"/>
              </a:rPr>
              <a:t>destination, inexistent </a:t>
            </a:r>
            <a:r>
              <a:rPr lang="en-US" sz="3800" dirty="0">
                <a:latin typeface="Cambria" panose="02040503050406030204" pitchFamily="18" charset="0"/>
              </a:rPr>
              <a:t>house number, </a:t>
            </a:r>
            <a:r>
              <a:rPr lang="en-US" sz="3800" dirty="0" smtClean="0">
                <a:latin typeface="Cambria" panose="02040503050406030204" pitchFamily="18" charset="0"/>
              </a:rPr>
              <a:t>etc</a:t>
            </a:r>
            <a:r>
              <a:rPr lang="en-US" sz="3800" dirty="0" smtClean="0">
                <a:latin typeface="Cambria" panose="02040503050406030204" pitchFamily="18" charset="0"/>
              </a:rPr>
              <a:t>.</a:t>
            </a:r>
          </a:p>
          <a:p>
            <a:endParaRPr lang="en-US" sz="3800" dirty="0">
              <a:latin typeface="Cambria" panose="02040503050406030204" pitchFamily="18" charset="0"/>
            </a:endParaRPr>
          </a:p>
          <a:p>
            <a:r>
              <a:rPr lang="en-US" sz="4000" dirty="0">
                <a:latin typeface="Cambria" panose="02040503050406030204" pitchFamily="18" charset="0"/>
              </a:rPr>
              <a:t> </a:t>
            </a:r>
            <a:r>
              <a:rPr lang="en-US" sz="4000" b="1" dirty="0">
                <a:latin typeface="Cambria" panose="02040503050406030204" pitchFamily="18" charset="0"/>
              </a:rPr>
              <a:t>Unlimited</a:t>
            </a:r>
            <a:r>
              <a:rPr lang="en-US" sz="4000" dirty="0">
                <a:latin typeface="Cambria" panose="02040503050406030204" pitchFamily="18" charset="0"/>
              </a:rPr>
              <a:t> taxi reservations can be performed.                                             However, impracticable reservations identified at runtime will be </a:t>
            </a:r>
            <a:r>
              <a:rPr lang="en-US" sz="4000" b="1" dirty="0">
                <a:latin typeface="Cambria" panose="02040503050406030204" pitchFamily="18" charset="0"/>
              </a:rPr>
              <a:t>cancelled.</a:t>
            </a:r>
          </a:p>
          <a:p>
            <a:endParaRPr lang="it-IT" sz="38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1129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2195736" y="267494"/>
            <a:ext cx="371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mbria" panose="02040503050406030204" pitchFamily="18" charset="0"/>
              </a:rPr>
              <a:t>About the possible </a:t>
            </a:r>
            <a:r>
              <a:rPr lang="en-US" b="1" dirty="0" smtClean="0">
                <a:latin typeface="Cambria" panose="02040503050406030204" pitchFamily="18" charset="0"/>
              </a:rPr>
              <a:t>status</a:t>
            </a:r>
            <a:r>
              <a:rPr lang="en-US" dirty="0" smtClean="0">
                <a:latin typeface="Cambria" panose="02040503050406030204" pitchFamily="18" charset="0"/>
              </a:rPr>
              <a:t> of a ride…</a:t>
            </a:r>
            <a:endParaRPr lang="en-US" dirty="0">
              <a:latin typeface="Cambria" panose="02040503050406030204" pitchFamily="18" charset="0"/>
            </a:endParaRPr>
          </a:p>
        </p:txBody>
      </p:sp>
      <p:pic>
        <p:nvPicPr>
          <p:cNvPr id="5" name="Immagine 4" descr="C:\Users\Alessandro\Desktop\Ale\GitHubSynch\myTaxyService-SE2-PozziRomani\OtherStuff\Diagrams\State Diagram Ride Status.pn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436" b="3738"/>
          <a:stretch/>
        </p:blipFill>
        <p:spPr bwMode="auto">
          <a:xfrm>
            <a:off x="1547664" y="771550"/>
            <a:ext cx="5203188" cy="39604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12934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rPr>
              <a:t>Goals and functional requirements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331640" y="2499742"/>
            <a:ext cx="6552728" cy="2376264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  <a:spcAft>
                <a:spcPts val="400"/>
              </a:spcAft>
            </a:pPr>
            <a:r>
              <a:rPr lang="en-US" sz="2700" dirty="0">
                <a:latin typeface="Cambria" panose="02040503050406030204" pitchFamily="18" charset="0"/>
              </a:rPr>
              <a:t>[</a:t>
            </a:r>
            <a:r>
              <a:rPr lang="en-US" sz="2700" b="1" dirty="0">
                <a:latin typeface="Cambria" panose="02040503050406030204" pitchFamily="18" charset="0"/>
              </a:rPr>
              <a:t>R1</a:t>
            </a:r>
            <a:r>
              <a:rPr lang="en-US" sz="2700" dirty="0">
                <a:latin typeface="Cambria" panose="02040503050406030204" pitchFamily="18" charset="0"/>
              </a:rPr>
              <a:t>] Customers should be able to access the service through both the web and the mobile application, even at the same time. </a:t>
            </a:r>
            <a:endParaRPr lang="it-IT" sz="2700" dirty="0">
              <a:latin typeface="Cambria" panose="02040503050406030204" pitchFamily="18" charset="0"/>
            </a:endParaRPr>
          </a:p>
          <a:p>
            <a:pPr>
              <a:lnSpc>
                <a:spcPct val="120000"/>
              </a:lnSpc>
              <a:spcAft>
                <a:spcPts val="400"/>
              </a:spcAft>
            </a:pPr>
            <a:r>
              <a:rPr lang="en-US" sz="2700" dirty="0">
                <a:latin typeface="Cambria" panose="02040503050406030204" pitchFamily="18" charset="0"/>
              </a:rPr>
              <a:t>[</a:t>
            </a:r>
            <a:r>
              <a:rPr lang="en-US" sz="2700" b="1" dirty="0">
                <a:latin typeface="Cambria" panose="02040503050406030204" pitchFamily="18" charset="0"/>
              </a:rPr>
              <a:t>R2</a:t>
            </a:r>
            <a:r>
              <a:rPr lang="en-US" sz="2700" dirty="0">
                <a:latin typeface="Cambria" panose="02040503050406030204" pitchFamily="18" charset="0"/>
              </a:rPr>
              <a:t>] Customers must be able to register to the taxi service from the mobile or web homepage.</a:t>
            </a:r>
            <a:endParaRPr lang="it-IT" sz="2700" dirty="0">
              <a:latin typeface="Cambria" panose="02040503050406030204" pitchFamily="18" charset="0"/>
            </a:endParaRPr>
          </a:p>
          <a:p>
            <a:pPr>
              <a:lnSpc>
                <a:spcPct val="120000"/>
              </a:lnSpc>
              <a:spcAft>
                <a:spcPts val="400"/>
              </a:spcAft>
            </a:pPr>
            <a:r>
              <a:rPr lang="en-US" sz="2700" dirty="0">
                <a:latin typeface="Cambria" panose="02040503050406030204" pitchFamily="18" charset="0"/>
              </a:rPr>
              <a:t>[</a:t>
            </a:r>
            <a:r>
              <a:rPr lang="en-US" sz="2700" b="1" dirty="0">
                <a:latin typeface="Cambria" panose="02040503050406030204" pitchFamily="18" charset="0"/>
              </a:rPr>
              <a:t>R3</a:t>
            </a:r>
            <a:r>
              <a:rPr lang="en-US" sz="2700" dirty="0">
                <a:latin typeface="Cambria" panose="02040503050406030204" pitchFamily="18" charset="0"/>
              </a:rPr>
              <a:t>] Only registered customers can access MTS’s services.</a:t>
            </a:r>
            <a:endParaRPr lang="it-IT" sz="2700" dirty="0">
              <a:latin typeface="Cambria" panose="02040503050406030204" pitchFamily="18" charset="0"/>
            </a:endParaRPr>
          </a:p>
          <a:p>
            <a:pPr>
              <a:lnSpc>
                <a:spcPct val="120000"/>
              </a:lnSpc>
              <a:spcAft>
                <a:spcPts val="400"/>
              </a:spcAft>
            </a:pPr>
            <a:r>
              <a:rPr lang="en-US" sz="2700" dirty="0">
                <a:latin typeface="Cambria" panose="02040503050406030204" pitchFamily="18" charset="0"/>
              </a:rPr>
              <a:t>[</a:t>
            </a:r>
            <a:r>
              <a:rPr lang="en-US" sz="2700" b="1" dirty="0">
                <a:latin typeface="Cambria" panose="02040503050406030204" pitchFamily="18" charset="0"/>
              </a:rPr>
              <a:t>R4</a:t>
            </a:r>
            <a:r>
              <a:rPr lang="en-US" sz="2700" dirty="0">
                <a:latin typeface="Cambria" panose="02040503050406030204" pitchFamily="18" charset="0"/>
              </a:rPr>
              <a:t>] The system should allow the log out functionality. </a:t>
            </a:r>
          </a:p>
          <a:p>
            <a:endParaRPr lang="it-IT" dirty="0"/>
          </a:p>
          <a:p>
            <a:endParaRPr lang="it-IT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1822467" y="1059582"/>
            <a:ext cx="5499069" cy="1269578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2100" i="1" dirty="0"/>
              <a:t>[</a:t>
            </a:r>
            <a:r>
              <a:rPr lang="en-US" sz="2100" b="1" i="1" dirty="0"/>
              <a:t>G1</a:t>
            </a:r>
            <a:r>
              <a:rPr lang="en-US" sz="2100" i="1" dirty="0"/>
              <a:t>] Allow customers to access the system’s taxi service in any moment, whether they are at home or anywhere else in the city.</a:t>
            </a:r>
          </a:p>
          <a:p>
            <a:endParaRPr lang="it-IT" sz="1350" dirty="0"/>
          </a:p>
        </p:txBody>
      </p:sp>
    </p:spTree>
    <p:extLst>
      <p:ext uri="{BB962C8B-B14F-4D97-AF65-F5344CB8AC3E}">
        <p14:creationId xmlns:p14="http://schemas.microsoft.com/office/powerpoint/2010/main" val="3267107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</TotalTime>
  <Words>2249</Words>
  <Application>Microsoft Office PowerPoint</Application>
  <PresentationFormat>Presentazione su schermo (16:9)</PresentationFormat>
  <Paragraphs>256</Paragraphs>
  <Slides>48</Slides>
  <Notes>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8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48</vt:i4>
      </vt:variant>
    </vt:vector>
  </HeadingPairs>
  <TitlesOfParts>
    <vt:vector size="57" baseType="lpstr">
      <vt:lpstr>Adobe Fangsong Std R</vt:lpstr>
      <vt:lpstr>Arial</vt:lpstr>
      <vt:lpstr>Calibri</vt:lpstr>
      <vt:lpstr>Cambria</vt:lpstr>
      <vt:lpstr>Cambria Math</vt:lpstr>
      <vt:lpstr>Georgia</vt:lpstr>
      <vt:lpstr>Times New Roman</vt:lpstr>
      <vt:lpstr>Wingdings</vt:lpstr>
      <vt:lpstr>Tema di Office</vt:lpstr>
      <vt:lpstr>Presentazione standard di PowerPoint</vt:lpstr>
      <vt:lpstr>Presentazione standard di PowerPoint</vt:lpstr>
      <vt:lpstr>Requirements</vt:lpstr>
      <vt:lpstr>Presentazione standard di PowerPoint</vt:lpstr>
      <vt:lpstr>Presentazione standard di PowerPoint</vt:lpstr>
      <vt:lpstr>Domain Assumptions</vt:lpstr>
      <vt:lpstr>Domain Assumptions</vt:lpstr>
      <vt:lpstr>Presentazione standard di PowerPoint</vt:lpstr>
      <vt:lpstr>Goals and functional requirements</vt:lpstr>
      <vt:lpstr>Goals and functional requirements</vt:lpstr>
      <vt:lpstr>Goals and functional requirements</vt:lpstr>
      <vt:lpstr>Goals and functional requirements</vt:lpstr>
      <vt:lpstr>Goals and functional requirements</vt:lpstr>
      <vt:lpstr>Goals and functional requirements</vt:lpstr>
      <vt:lpstr>Goals and functional requirements</vt:lpstr>
      <vt:lpstr>Goals and functional requirements</vt:lpstr>
      <vt:lpstr>Goals and functional requirements</vt:lpstr>
      <vt:lpstr>The world and the machine</vt:lpstr>
      <vt:lpstr>The world</vt:lpstr>
      <vt:lpstr>The machine</vt:lpstr>
      <vt:lpstr>The Shared Phenomena</vt:lpstr>
      <vt:lpstr>Class Diagram</vt:lpstr>
      <vt:lpstr>Presentazione standard di PowerPoint</vt:lpstr>
      <vt:lpstr>Design</vt:lpstr>
      <vt:lpstr>Problem overview</vt:lpstr>
      <vt:lpstr>Three tier architecture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Components</vt:lpstr>
      <vt:lpstr>Deployment</vt:lpstr>
      <vt:lpstr>Integration Test Plan</vt:lpstr>
      <vt:lpstr>Integration Testing Plan</vt:lpstr>
      <vt:lpstr>Integration Strategy</vt:lpstr>
      <vt:lpstr>Application Server: Bottom-up testing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Cost Estimation</vt:lpstr>
      <vt:lpstr>Function Points – Measurement parameters</vt:lpstr>
      <vt:lpstr>Presentazione standard di PowerPoint</vt:lpstr>
      <vt:lpstr>Presentazione standard di PowerPoint</vt:lpstr>
      <vt:lpstr>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Marco Romani</dc:creator>
  <cp:lastModifiedBy>Alessandro Pozzi</cp:lastModifiedBy>
  <cp:revision>35</cp:revision>
  <dcterms:created xsi:type="dcterms:W3CDTF">2016-02-20T14:15:12Z</dcterms:created>
  <dcterms:modified xsi:type="dcterms:W3CDTF">2016-02-21T15:07:35Z</dcterms:modified>
</cp:coreProperties>
</file>