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9" r:id="rId12"/>
    <p:sldId id="268" r:id="rId13"/>
    <p:sldId id="270" r:id="rId1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12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smtClean="0"/>
              <a:t>Fare clic per modificare lo stile del titolo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25E65E3D-A1FC-4B1A-AB2F-83B863B73A76}" type="datetimeFigureOut">
              <a:rPr lang="it-IT" smtClean="0"/>
              <a:t>09/11/2015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4133538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25E65E3D-A1FC-4B1A-AB2F-83B863B73A76}" type="datetimeFigureOut">
              <a:rPr lang="it-IT" smtClean="0"/>
              <a:t>09/11/2015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248342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25E65E3D-A1FC-4B1A-AB2F-83B863B73A76}" type="datetimeFigureOut">
              <a:rPr lang="it-IT" smtClean="0"/>
              <a:t>09/11/2015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2171315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25E65E3D-A1FC-4B1A-AB2F-83B863B73A76}" type="datetimeFigureOut">
              <a:rPr lang="it-IT" smtClean="0"/>
              <a:t>09/11/2015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334390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25E65E3D-A1FC-4B1A-AB2F-83B863B73A76}" type="datetimeFigureOut">
              <a:rPr lang="it-IT" smtClean="0"/>
              <a:t>09/11/2015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417539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25E65E3D-A1FC-4B1A-AB2F-83B863B73A76}" type="datetimeFigureOut">
              <a:rPr lang="it-IT" smtClean="0"/>
              <a:t>09/11/2015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161953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25E65E3D-A1FC-4B1A-AB2F-83B863B73A76}" type="datetimeFigureOut">
              <a:rPr lang="it-IT" smtClean="0"/>
              <a:t>09/11/2015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2893621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25E65E3D-A1FC-4B1A-AB2F-83B863B73A76}" type="datetimeFigureOut">
              <a:rPr lang="it-IT" smtClean="0"/>
              <a:t>09/11/2015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323713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65E3D-A1FC-4B1A-AB2F-83B863B73A76}" type="datetimeFigureOut">
              <a:rPr lang="it-IT" smtClean="0"/>
              <a:t>09/11/2015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137519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25E65E3D-A1FC-4B1A-AB2F-83B863B73A76}" type="datetimeFigureOut">
              <a:rPr lang="it-IT" smtClean="0"/>
              <a:t>09/11/2015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339039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25E65E3D-A1FC-4B1A-AB2F-83B863B73A76}" type="datetimeFigureOut">
              <a:rPr lang="it-IT" smtClean="0"/>
              <a:t>09/11/2015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8779214-E52F-4DCD-B2CC-D127A642F335}" type="slidenum">
              <a:rPr lang="it-IT" smtClean="0"/>
              <a:t>‹N›</a:t>
            </a:fld>
            <a:endParaRPr lang="it-IT"/>
          </a:p>
        </p:txBody>
      </p:sp>
    </p:spTree>
    <p:extLst>
      <p:ext uri="{BB962C8B-B14F-4D97-AF65-F5344CB8AC3E}">
        <p14:creationId xmlns:p14="http://schemas.microsoft.com/office/powerpoint/2010/main" val="1315390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65E3D-A1FC-4B1A-AB2F-83B863B73A76}" type="datetimeFigureOut">
              <a:rPr lang="it-IT" smtClean="0"/>
              <a:t>09/11/2015</a:t>
            </a:fld>
            <a:endParaRPr lang="it-I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79214-E52F-4DCD-B2CC-D127A642F335}" type="slidenum">
              <a:rPr lang="it-IT" smtClean="0"/>
              <a:t>‹N›</a:t>
            </a:fld>
            <a:endParaRPr lang="it-IT"/>
          </a:p>
        </p:txBody>
      </p:sp>
    </p:spTree>
    <p:extLst>
      <p:ext uri="{BB962C8B-B14F-4D97-AF65-F5344CB8AC3E}">
        <p14:creationId xmlns:p14="http://schemas.microsoft.com/office/powerpoint/2010/main" val="3171104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
        <p:nvSpPr>
          <p:cNvPr id="3" name="Segnaposto contenuto 2"/>
          <p:cNvSpPr>
            <a:spLocks noGrp="1"/>
          </p:cNvSpPr>
          <p:nvPr>
            <p:ph idx="1"/>
          </p:nvPr>
        </p:nvSpPr>
        <p:spPr>
          <a:xfrm>
            <a:off x="628650" y="3022567"/>
            <a:ext cx="7886700" cy="3271141"/>
          </a:xfrm>
        </p:spPr>
        <p:txBody>
          <a:bodyPr>
            <a:normAutofit fontScale="92500" lnSpcReduction="10000"/>
          </a:bodyPr>
          <a:lstStyle/>
          <a:p>
            <a:r>
              <a:rPr lang="en-US" sz="2700" dirty="0" smtClean="0">
                <a:latin typeface="Georgia" panose="02040502050405020303" pitchFamily="18" charset="0"/>
              </a:rPr>
              <a:t>[</a:t>
            </a:r>
            <a:r>
              <a:rPr lang="en-US" sz="2700" dirty="0">
                <a:latin typeface="Georgia" panose="02040502050405020303" pitchFamily="18" charset="0"/>
              </a:rPr>
              <a:t>R1] Customers should be able to access the service through both the web and the mobile application, even at the same time. </a:t>
            </a:r>
            <a:endParaRPr lang="it-IT" sz="2700" dirty="0">
              <a:latin typeface="Georgia" panose="02040502050405020303" pitchFamily="18" charset="0"/>
            </a:endParaRPr>
          </a:p>
          <a:p>
            <a:r>
              <a:rPr lang="en-US" sz="2700" dirty="0">
                <a:latin typeface="Georgia" panose="02040502050405020303" pitchFamily="18" charset="0"/>
              </a:rPr>
              <a:t>[R2] Customers must be able to register to the taxi service from the mobile or web homepage.</a:t>
            </a:r>
            <a:endParaRPr lang="it-IT" sz="2700" dirty="0">
              <a:latin typeface="Georgia" panose="02040502050405020303" pitchFamily="18" charset="0"/>
            </a:endParaRPr>
          </a:p>
          <a:p>
            <a:r>
              <a:rPr lang="en-US" sz="2700" dirty="0">
                <a:latin typeface="Georgia" panose="02040502050405020303" pitchFamily="18" charset="0"/>
              </a:rPr>
              <a:t>[R3] Only registered customers can access </a:t>
            </a:r>
            <a:r>
              <a:rPr lang="en-US" sz="2700" dirty="0" smtClean="0">
                <a:latin typeface="Georgia" panose="02040502050405020303" pitchFamily="18" charset="0"/>
              </a:rPr>
              <a:t>MTS’s services</a:t>
            </a:r>
            <a:r>
              <a:rPr lang="en-US" sz="2700" dirty="0">
                <a:latin typeface="Georgia" panose="02040502050405020303" pitchFamily="18" charset="0"/>
              </a:rPr>
              <a:t>.</a:t>
            </a:r>
            <a:endParaRPr lang="it-IT" sz="2700" dirty="0">
              <a:latin typeface="Georgia" panose="02040502050405020303" pitchFamily="18" charset="0"/>
            </a:endParaRPr>
          </a:p>
          <a:p>
            <a:r>
              <a:rPr lang="en-US" sz="2700" dirty="0">
                <a:latin typeface="Georgia" panose="02040502050405020303" pitchFamily="18" charset="0"/>
              </a:rPr>
              <a:t>[R4] The system should allow the log out functionality. </a:t>
            </a:r>
            <a:endParaRPr lang="en-US" sz="2700" dirty="0" smtClean="0">
              <a:latin typeface="Georgia" panose="02040502050405020303" pitchFamily="18" charset="0"/>
            </a:endParaRPr>
          </a:p>
          <a:p>
            <a:endParaRPr lang="it-IT" dirty="0"/>
          </a:p>
          <a:p>
            <a:endParaRPr lang="it-IT" dirty="0"/>
          </a:p>
        </p:txBody>
      </p:sp>
      <p:sp>
        <p:nvSpPr>
          <p:cNvPr id="5" name="CasellaDiTesto 4"/>
          <p:cNvSpPr txBox="1"/>
          <p:nvPr/>
        </p:nvSpPr>
        <p:spPr>
          <a:xfrm>
            <a:off x="905956" y="1954253"/>
            <a:ext cx="7332092"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G1</a:t>
            </a:r>
            <a:r>
              <a:rPr lang="en-US" sz="2100" i="1" dirty="0"/>
              <a:t>] Allow customers to access the system’s taxi service in any moment, whether they are at home or anywhere else in the city.</a:t>
            </a:r>
          </a:p>
          <a:p>
            <a:endParaRPr lang="it-IT" sz="1350" dirty="0"/>
          </a:p>
        </p:txBody>
      </p:sp>
    </p:spTree>
    <p:extLst>
      <p:ext uri="{BB962C8B-B14F-4D97-AF65-F5344CB8AC3E}">
        <p14:creationId xmlns:p14="http://schemas.microsoft.com/office/powerpoint/2010/main" val="45952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 world and the machine</a:t>
            </a:r>
            <a:endParaRPr lang="it-IT" b="1" dirty="0">
              <a:latin typeface="Georgia" panose="02040502050405020303"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60739" y="1930256"/>
            <a:ext cx="6027948" cy="4018633"/>
          </a:xfrm>
        </p:spPr>
      </p:pic>
    </p:spTree>
    <p:extLst>
      <p:ext uri="{BB962C8B-B14F-4D97-AF65-F5344CB8AC3E}">
        <p14:creationId xmlns:p14="http://schemas.microsoft.com/office/powerpoint/2010/main" val="339823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a:t>
            </a:r>
            <a:r>
              <a:rPr lang="it-IT" dirty="0" smtClean="0">
                <a:latin typeface="Georgia" panose="02040502050405020303" pitchFamily="18" charset="0"/>
              </a:rPr>
              <a:t> </a:t>
            </a:r>
            <a:r>
              <a:rPr lang="it-IT" b="1" dirty="0">
                <a:latin typeface="Georgia" panose="02040502050405020303" pitchFamily="18" charset="0"/>
              </a:rPr>
              <a:t>world</a:t>
            </a:r>
          </a:p>
        </p:txBody>
      </p:sp>
      <p:pic>
        <p:nvPicPr>
          <p:cNvPr id="4" name="Segnaposto contenuto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4378" y="2226471"/>
            <a:ext cx="4895255" cy="3263504"/>
          </a:xfrm>
        </p:spPr>
      </p:pic>
      <p:sp>
        <p:nvSpPr>
          <p:cNvPr id="5" name="Rettangolo 4"/>
          <p:cNvSpPr/>
          <p:nvPr/>
        </p:nvSpPr>
        <p:spPr>
          <a:xfrm>
            <a:off x="5190827" y="3015684"/>
            <a:ext cx="3657600" cy="1938992"/>
          </a:xfrm>
          <a:prstGeom prst="rect">
            <a:avLst/>
          </a:prstGeom>
        </p:spPr>
        <p:txBody>
          <a:bodyPr wrap="square">
            <a:spAutoFit/>
          </a:bodyPr>
          <a:lstStyle/>
          <a:p>
            <a:pPr marL="214308" indent="-214308">
              <a:buFont typeface="Arial" panose="020B0604020202020204" pitchFamily="34" charset="0"/>
              <a:buChar char="•"/>
            </a:pPr>
            <a:r>
              <a:rPr lang="en-US" sz="1500" i="1" dirty="0">
                <a:latin typeface="Georgia" panose="02040502050405020303" pitchFamily="18" charset="0"/>
              </a:rPr>
              <a:t>Taxi picks up customers</a:t>
            </a:r>
            <a:r>
              <a:rPr lang="en-US" sz="1500" dirty="0">
                <a:latin typeface="Georgia" panose="02040502050405020303" pitchFamily="18" charset="0"/>
              </a:rPr>
              <a:t> – happens exclusively in the world and it is not observed by the machine</a:t>
            </a:r>
          </a:p>
          <a:p>
            <a:pPr marL="214308" indent="-214308">
              <a:buFont typeface="Arial" panose="020B0604020202020204" pitchFamily="34" charset="0"/>
              <a:buChar char="•"/>
            </a:pPr>
            <a:endParaRPr lang="en-US" sz="1500" dirty="0">
              <a:latin typeface="Georgia" panose="02040502050405020303" pitchFamily="18" charset="0"/>
            </a:endParaRPr>
          </a:p>
          <a:p>
            <a:pPr marL="214308" indent="-214308">
              <a:buFont typeface="Arial" panose="020B0604020202020204" pitchFamily="34" charset="0"/>
              <a:buChar char="•"/>
            </a:pPr>
            <a:r>
              <a:rPr lang="en-US" sz="1500" i="1" dirty="0">
                <a:latin typeface="Georgia" panose="02040502050405020303" pitchFamily="18" charset="0"/>
              </a:rPr>
              <a:t>Taxi drops customers to destination –</a:t>
            </a:r>
            <a:r>
              <a:rPr lang="en-US" sz="1500" dirty="0">
                <a:latin typeface="Georgia" panose="02040502050405020303" pitchFamily="18" charset="0"/>
              </a:rPr>
              <a:t> it is not seen by the machine, which can only see the driver’s change of status</a:t>
            </a:r>
            <a:endParaRPr lang="it-IT" sz="1500" i="1" dirty="0">
              <a:latin typeface="Georgia" panose="02040502050405020303" pitchFamily="18" charset="0"/>
            </a:endParaRPr>
          </a:p>
        </p:txBody>
      </p:sp>
    </p:spTree>
    <p:extLst>
      <p:ext uri="{BB962C8B-B14F-4D97-AF65-F5344CB8AC3E}">
        <p14:creationId xmlns:p14="http://schemas.microsoft.com/office/powerpoint/2010/main" val="3686275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3047 0.00047 " pathEditMode="relative" rAng="0" ptsTypes="AA">
                                      <p:cBhvr>
                                        <p:cTn id="14" dur="2000" fill="hold"/>
                                        <p:tgtEl>
                                          <p:spTgt spid="4"/>
                                        </p:tgtEl>
                                        <p:attrNameLst>
                                          <p:attrName>ppt_x</p:attrName>
                                          <p:attrName>ppt_y</p:attrName>
                                        </p:attrNameLst>
                                      </p:cBhvr>
                                      <p:rCtr x="-11523" y="23"/>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 </a:t>
            </a:r>
            <a:r>
              <a:rPr lang="it-IT" b="1" dirty="0">
                <a:latin typeface="Georgia" panose="02040502050405020303" pitchFamily="18" charset="0"/>
              </a:rPr>
              <a:t>machine</a:t>
            </a: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4378" y="2226471"/>
            <a:ext cx="4895255" cy="3263504"/>
          </a:xfrm>
        </p:spPr>
      </p:pic>
      <p:sp>
        <p:nvSpPr>
          <p:cNvPr id="5" name="CasellaDiTesto 4"/>
          <p:cNvSpPr txBox="1"/>
          <p:nvPr/>
        </p:nvSpPr>
        <p:spPr>
          <a:xfrm>
            <a:off x="5224590" y="2265481"/>
            <a:ext cx="3462215" cy="3208571"/>
          </a:xfrm>
          <a:prstGeom prst="rect">
            <a:avLst/>
          </a:prstGeom>
          <a:noFill/>
        </p:spPr>
        <p:txBody>
          <a:bodyPr wrap="square" rtlCol="0">
            <a:spAutoFit/>
          </a:bodyPr>
          <a:lstStyle/>
          <a:p>
            <a:pPr marL="214308" indent="-214308">
              <a:buFont typeface="Arial" panose="020B0604020202020204" pitchFamily="34" charset="0"/>
              <a:buChar char="•"/>
            </a:pPr>
            <a:r>
              <a:rPr lang="en-US" sz="1350" i="1" dirty="0">
                <a:latin typeface="Georgia" panose="02040502050405020303" pitchFamily="18" charset="0"/>
              </a:rPr>
              <a:t>Users database</a:t>
            </a:r>
            <a:r>
              <a:rPr lang="it-IT" sz="1350" dirty="0">
                <a:latin typeface="Georgia" panose="02040502050405020303" pitchFamily="18" charset="0"/>
              </a:rPr>
              <a:t> – </a:t>
            </a:r>
            <a:r>
              <a:rPr lang="en-US" sz="1350" dirty="0">
                <a:latin typeface="Georgia" panose="02040502050405020303" pitchFamily="18" charset="0"/>
              </a:rPr>
              <a:t>Contains</a:t>
            </a:r>
            <a:r>
              <a:rPr lang="it-IT" sz="1350" dirty="0">
                <a:latin typeface="Georgia" panose="02040502050405020303" pitchFamily="18" charset="0"/>
              </a:rPr>
              <a:t> </a:t>
            </a:r>
            <a:r>
              <a:rPr lang="it-IT" sz="1350" dirty="0" err="1">
                <a:latin typeface="Georgia" panose="02040502050405020303" pitchFamily="18" charset="0"/>
              </a:rPr>
              <a:t>all</a:t>
            </a:r>
            <a:r>
              <a:rPr lang="it-IT" sz="1350" dirty="0">
                <a:latin typeface="Georgia" panose="02040502050405020303" pitchFamily="18" charset="0"/>
              </a:rPr>
              <a:t> the </a:t>
            </a:r>
            <a:r>
              <a:rPr lang="it-IT" sz="1350" dirty="0" err="1">
                <a:latin typeface="Georgia" panose="02040502050405020303" pitchFamily="18" charset="0"/>
              </a:rPr>
              <a:t>users</a:t>
            </a:r>
            <a:r>
              <a:rPr lang="it-IT" sz="1350" dirty="0">
                <a:latin typeface="Georgia" panose="02040502050405020303" pitchFamily="18" charset="0"/>
              </a:rPr>
              <a:t>’ accounts: </a:t>
            </a:r>
            <a:r>
              <a:rPr lang="it-IT" sz="1350" dirty="0" err="1">
                <a:latin typeface="Georgia" panose="02040502050405020303" pitchFamily="18" charset="0"/>
              </a:rPr>
              <a:t>Admins</a:t>
            </a:r>
            <a:r>
              <a:rPr lang="it-IT" sz="1350" dirty="0">
                <a:latin typeface="Georgia" panose="02040502050405020303" pitchFamily="18" charset="0"/>
              </a:rPr>
              <a:t>, Taxi drivers and </a:t>
            </a:r>
            <a:r>
              <a:rPr lang="it-IT" sz="1350" dirty="0" err="1">
                <a:latin typeface="Georgia" panose="02040502050405020303" pitchFamily="18" charset="0"/>
              </a:rPr>
              <a:t>Customers</a:t>
            </a:r>
            <a:endParaRPr lang="it-IT" sz="1350" dirty="0">
              <a:latin typeface="Georgia" panose="02040502050405020303" pitchFamily="18" charset="0"/>
            </a:endParaRPr>
          </a:p>
          <a:p>
            <a:pPr marL="214308" indent="-214308">
              <a:buFont typeface="Arial" panose="020B0604020202020204" pitchFamily="34" charset="0"/>
              <a:buChar char="•"/>
            </a:pPr>
            <a:r>
              <a:rPr lang="en-US" sz="1350" i="1" dirty="0">
                <a:latin typeface="Georgia" panose="02040502050405020303" pitchFamily="18" charset="0"/>
              </a:rPr>
              <a:t>Taxi identifier database - </a:t>
            </a:r>
            <a:r>
              <a:rPr lang="en-US" sz="1350" dirty="0">
                <a:latin typeface="Georgia" panose="02040502050405020303" pitchFamily="18" charset="0"/>
              </a:rPr>
              <a:t>contain all the information about taxis and their assigned drivers.</a:t>
            </a:r>
          </a:p>
          <a:p>
            <a:pPr marL="214308" indent="-214308">
              <a:buFont typeface="Arial" panose="020B0604020202020204" pitchFamily="34" charset="0"/>
              <a:buChar char="•"/>
            </a:pPr>
            <a:r>
              <a:rPr lang="en-US" sz="1350" i="1" dirty="0">
                <a:latin typeface="Georgia" panose="02040502050405020303" pitchFamily="18" charset="0"/>
              </a:rPr>
              <a:t>Taxi ride database - </a:t>
            </a:r>
            <a:r>
              <a:rPr lang="en-US" sz="1350" dirty="0">
                <a:latin typeface="Georgia" panose="02040502050405020303" pitchFamily="18" charset="0"/>
              </a:rPr>
              <a:t>Store all the information regarding actual, past and future taxi rides</a:t>
            </a:r>
          </a:p>
          <a:p>
            <a:pPr marL="214308" indent="-214308">
              <a:buFont typeface="Arial" panose="020B0604020202020204" pitchFamily="34" charset="0"/>
              <a:buChar char="•"/>
            </a:pPr>
            <a:r>
              <a:rPr lang="en-US" sz="1350" i="1" dirty="0">
                <a:latin typeface="Georgia" panose="02040502050405020303" pitchFamily="18" charset="0"/>
              </a:rPr>
              <a:t>City map and taxi zones system – </a:t>
            </a:r>
            <a:r>
              <a:rPr lang="en-US" sz="1350" dirty="0">
                <a:latin typeface="Georgia" panose="02040502050405020303" pitchFamily="18" charset="0"/>
              </a:rPr>
              <a:t>Contains and manages the taxi zones and the queues</a:t>
            </a:r>
            <a:endParaRPr lang="en-US" sz="1350" i="1" dirty="0">
              <a:latin typeface="Georgia" panose="02040502050405020303" pitchFamily="18" charset="0"/>
            </a:endParaRPr>
          </a:p>
          <a:p>
            <a:pPr marL="214308" indent="-214308">
              <a:buFont typeface="Arial" panose="020B0604020202020204" pitchFamily="34" charset="0"/>
              <a:buChar char="•"/>
            </a:pPr>
            <a:r>
              <a:rPr lang="en-US" sz="1350" i="1" dirty="0">
                <a:latin typeface="Georgia" panose="02040502050405020303" pitchFamily="18" charset="0"/>
              </a:rPr>
              <a:t>Request, reservation and allocation system – </a:t>
            </a:r>
            <a:r>
              <a:rPr lang="en-US" sz="1350" dirty="0">
                <a:latin typeface="Georgia" panose="02040502050405020303" pitchFamily="18" charset="0"/>
              </a:rPr>
              <a:t>manages the main application logic</a:t>
            </a:r>
          </a:p>
        </p:txBody>
      </p:sp>
    </p:spTree>
    <p:extLst>
      <p:ext uri="{BB962C8B-B14F-4D97-AF65-F5344CB8AC3E}">
        <p14:creationId xmlns:p14="http://schemas.microsoft.com/office/powerpoint/2010/main" val="4864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263 -0.00069 " pathEditMode="fixed" rAng="0" ptsTypes="AA">
                                      <p:cBhvr>
                                        <p:cTn id="14" dur="2000" fill="hold"/>
                                        <p:tgtEl>
                                          <p:spTgt spid="4"/>
                                        </p:tgtEl>
                                        <p:attrNameLst>
                                          <p:attrName>ppt_x</p:attrName>
                                          <p:attrName>ppt_y</p:attrName>
                                        </p:attrNameLst>
                                      </p:cBhvr>
                                      <p:rCtr x="-11315" y="-46"/>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5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 </a:t>
            </a:r>
            <a:r>
              <a:rPr lang="it-IT" b="1" dirty="0" err="1">
                <a:latin typeface="Georgia" panose="02040502050405020303" pitchFamily="18" charset="0"/>
              </a:rPr>
              <a:t>S</a:t>
            </a:r>
            <a:r>
              <a:rPr lang="it-IT" b="1" dirty="0" err="1" smtClean="0">
                <a:latin typeface="Georgia" panose="02040502050405020303" pitchFamily="18" charset="0"/>
              </a:rPr>
              <a:t>hared</a:t>
            </a:r>
            <a:r>
              <a:rPr lang="it-IT" b="1" dirty="0" smtClean="0">
                <a:latin typeface="Georgia" panose="02040502050405020303" pitchFamily="18" charset="0"/>
              </a:rPr>
              <a:t> </a:t>
            </a:r>
            <a:r>
              <a:rPr lang="it-IT" b="1" dirty="0" err="1">
                <a:latin typeface="Georgia" panose="02040502050405020303" pitchFamily="18" charset="0"/>
              </a:rPr>
              <a:t>P</a:t>
            </a:r>
            <a:r>
              <a:rPr lang="it-IT" b="1" dirty="0" err="1" smtClean="0">
                <a:latin typeface="Georgia" panose="02040502050405020303" pitchFamily="18" charset="0"/>
              </a:rPr>
              <a:t>henomena</a:t>
            </a:r>
            <a:endParaRPr lang="it-IT" b="1" dirty="0">
              <a:latin typeface="Georgia" panose="02040502050405020303"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4378" y="2226471"/>
            <a:ext cx="4895255" cy="3263504"/>
          </a:xfrm>
        </p:spPr>
      </p:pic>
      <p:sp>
        <p:nvSpPr>
          <p:cNvPr id="5" name="CasellaDiTesto 4"/>
          <p:cNvSpPr txBox="1"/>
          <p:nvPr/>
        </p:nvSpPr>
        <p:spPr>
          <a:xfrm>
            <a:off x="5328681" y="1999345"/>
            <a:ext cx="3381896" cy="4189608"/>
          </a:xfrm>
          <a:prstGeom prst="rect">
            <a:avLst/>
          </a:prstGeom>
          <a:noFill/>
        </p:spPr>
        <p:txBody>
          <a:bodyPr wrap="square" rtlCol="0">
            <a:spAutoFit/>
          </a:bodyPr>
          <a:lstStyle/>
          <a:p>
            <a:pPr marL="214308" indent="-214308">
              <a:buFont typeface="Arial" panose="020B0604020202020204" pitchFamily="34" charset="0"/>
              <a:buChar char="•"/>
            </a:pPr>
            <a:r>
              <a:rPr lang="en-US" sz="1200" i="1" dirty="0">
                <a:latin typeface="Georgia" panose="02040502050405020303" pitchFamily="18" charset="0"/>
              </a:rPr>
              <a:t>Taxi allocation</a:t>
            </a:r>
            <a:r>
              <a:rPr lang="en-US" sz="1200" dirty="0">
                <a:latin typeface="Georgia" panose="02040502050405020303" pitchFamily="18" charset="0"/>
              </a:rPr>
              <a:t> - is observed by the world and controlled by the machine, which sets the taxi’s next destination accordingly to the customer requests. </a:t>
            </a:r>
            <a:endParaRPr lang="it-IT" sz="1200" dirty="0">
              <a:latin typeface="Georgia" panose="02040502050405020303" pitchFamily="18" charset="0"/>
            </a:endParaRPr>
          </a:p>
          <a:p>
            <a:pPr marL="214308" indent="-214308">
              <a:buFont typeface="Arial" panose="020B0604020202020204" pitchFamily="34" charset="0"/>
              <a:buChar char="•"/>
            </a:pPr>
            <a:r>
              <a:rPr lang="en-US" sz="1200" i="1" dirty="0">
                <a:latin typeface="Georgia" panose="02040502050405020303" pitchFamily="18" charset="0"/>
              </a:rPr>
              <a:t>Customer requesting ride </a:t>
            </a:r>
            <a:r>
              <a:rPr lang="en-US" sz="1200" dirty="0">
                <a:latin typeface="Georgia" panose="02040502050405020303" pitchFamily="18" charset="0"/>
              </a:rPr>
              <a:t>- happens in the world and is only observed by the machine, which will react accordingly.</a:t>
            </a:r>
            <a:endParaRPr lang="en-US" sz="1200" i="1" dirty="0">
              <a:latin typeface="Georgia" panose="02040502050405020303" pitchFamily="18" charset="0"/>
            </a:endParaRPr>
          </a:p>
          <a:p>
            <a:pPr marL="214308" indent="-214308">
              <a:buFont typeface="Arial" panose="020B0604020202020204" pitchFamily="34" charset="0"/>
              <a:buChar char="•"/>
            </a:pPr>
            <a:r>
              <a:rPr lang="en-US" sz="1200" i="1" dirty="0">
                <a:latin typeface="Georgia" panose="02040502050405020303" pitchFamily="18" charset="0"/>
              </a:rPr>
              <a:t>Taxi moves</a:t>
            </a:r>
            <a:r>
              <a:rPr lang="en-US" sz="1200" dirty="0">
                <a:latin typeface="Georgia" panose="02040502050405020303" pitchFamily="18" charset="0"/>
              </a:rPr>
              <a:t> - is a shared phenomenon, which is controlled by the world and observed by the machine through the GPS system. </a:t>
            </a:r>
          </a:p>
          <a:p>
            <a:pPr marL="214308" indent="-214308">
              <a:buFont typeface="Arial" panose="020B0604020202020204" pitchFamily="34" charset="0"/>
              <a:buChar char="•"/>
            </a:pPr>
            <a:r>
              <a:rPr lang="en-US" sz="1200" i="1" dirty="0">
                <a:latin typeface="Georgia" panose="02040502050405020303" pitchFamily="18" charset="0"/>
              </a:rPr>
              <a:t>Taxi status update</a:t>
            </a:r>
            <a:r>
              <a:rPr lang="en-US" sz="1200" dirty="0">
                <a:latin typeface="Georgia" panose="02040502050405020303" pitchFamily="18" charset="0"/>
              </a:rPr>
              <a:t> - is also a phenomenon controlled by the world (i.e. the taxi driver that changes their status by picking up and dropping of customers) and observed by the system.</a:t>
            </a:r>
          </a:p>
          <a:p>
            <a:pPr marL="214308" indent="-214308">
              <a:buFont typeface="Arial" panose="020B0604020202020204" pitchFamily="34" charset="0"/>
              <a:buChar char="•"/>
            </a:pPr>
            <a:r>
              <a:rPr lang="en-US" sz="1200" i="1" dirty="0">
                <a:latin typeface="Georgia" panose="02040502050405020303" pitchFamily="18" charset="0"/>
              </a:rPr>
              <a:t>Customers receive notifications</a:t>
            </a:r>
            <a:r>
              <a:rPr lang="en-US" sz="1200" dirty="0">
                <a:latin typeface="Georgia" panose="02040502050405020303" pitchFamily="18" charset="0"/>
              </a:rPr>
              <a:t> - is machine-controlled, since customers receive updates about their rides by the system.</a:t>
            </a:r>
            <a:endParaRPr lang="it-IT" sz="1200" dirty="0">
              <a:latin typeface="Georgia" panose="02040502050405020303" pitchFamily="18" charset="0"/>
            </a:endParaRPr>
          </a:p>
          <a:p>
            <a:pPr marL="214308" indent="-214308">
              <a:buFont typeface="Arial" panose="020B0604020202020204" pitchFamily="34" charset="0"/>
              <a:buChar char="•"/>
            </a:pPr>
            <a:endParaRPr lang="it-IT" sz="1275" dirty="0"/>
          </a:p>
          <a:p>
            <a:pPr marL="214308" indent="-214308">
              <a:buFont typeface="Arial" panose="020B0604020202020204" pitchFamily="34" charset="0"/>
              <a:buChar char="•"/>
            </a:pPr>
            <a:endParaRPr lang="it-IT" sz="1275" dirty="0"/>
          </a:p>
          <a:p>
            <a:endParaRPr lang="it-IT" sz="1275" dirty="0"/>
          </a:p>
        </p:txBody>
      </p:sp>
    </p:spTree>
    <p:extLst>
      <p:ext uri="{BB962C8B-B14F-4D97-AF65-F5344CB8AC3E}">
        <p14:creationId xmlns:p14="http://schemas.microsoft.com/office/powerpoint/2010/main" val="159603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2565 0.00278 " pathEditMode="relative" rAng="0" ptsTypes="AA">
                                      <p:cBhvr>
                                        <p:cTn id="14" dur="2000" fill="hold"/>
                                        <p:tgtEl>
                                          <p:spTgt spid="4"/>
                                        </p:tgtEl>
                                        <p:attrNameLst>
                                          <p:attrName>ppt_x</p:attrName>
                                          <p:attrName>ppt_y</p:attrName>
                                        </p:attrNameLst>
                                      </p:cBhvr>
                                      <p:rCtr x="-11289" y="139"/>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5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451276"/>
            <a:ext cx="7886700" cy="3858908"/>
          </a:xfrm>
        </p:spPr>
        <p:txBody>
          <a:bodyPr>
            <a:normAutofit/>
          </a:bodyPr>
          <a:lstStyle/>
          <a:p>
            <a:r>
              <a:rPr lang="en-US" dirty="0">
                <a:latin typeface="Georgia" panose="02040502050405020303" pitchFamily="18" charset="0"/>
              </a:rPr>
              <a:t>[R1] Only registered customers can request a taxi ride.</a:t>
            </a:r>
            <a:endParaRPr lang="it-IT" dirty="0">
              <a:latin typeface="Georgia" panose="02040502050405020303" pitchFamily="18" charset="0"/>
            </a:endParaRPr>
          </a:p>
          <a:p>
            <a:r>
              <a:rPr lang="en-US" dirty="0">
                <a:latin typeface="Georgia" panose="02040502050405020303" pitchFamily="18" charset="0"/>
              </a:rPr>
              <a:t>[R2] Customers must insert a valid origin location in order to request a ride.</a:t>
            </a:r>
            <a:endParaRPr lang="it-IT" dirty="0">
              <a:latin typeface="Georgia" panose="02040502050405020303" pitchFamily="18" charset="0"/>
            </a:endParaRPr>
          </a:p>
          <a:p>
            <a:r>
              <a:rPr lang="en-US" dirty="0">
                <a:latin typeface="Georgia" panose="02040502050405020303" pitchFamily="18" charset="0"/>
              </a:rPr>
              <a:t>[R3] The system will not allow more than a request if the previous one (either request or reservation) has not been accomplished yet.</a:t>
            </a:r>
            <a:endParaRPr lang="it-IT" dirty="0">
              <a:latin typeface="Georgia" panose="02040502050405020303" pitchFamily="18" charset="0"/>
            </a:endParaRPr>
          </a:p>
          <a:p>
            <a:endParaRPr lang="it-IT" dirty="0"/>
          </a:p>
          <a:p>
            <a:endParaRPr lang="it-IT" dirty="0"/>
          </a:p>
        </p:txBody>
      </p:sp>
      <p:sp>
        <p:nvSpPr>
          <p:cNvPr id="5" name="CasellaDiTesto 4"/>
          <p:cNvSpPr txBox="1"/>
          <p:nvPr/>
        </p:nvSpPr>
        <p:spPr>
          <a:xfrm>
            <a:off x="657225" y="1552658"/>
            <a:ext cx="7829550" cy="623248"/>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G2</a:t>
            </a:r>
            <a:r>
              <a:rPr lang="en-US" sz="2100" i="1" dirty="0"/>
              <a:t>] Allow customers to request a taxi ride from an arranged location.</a:t>
            </a:r>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411365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3564406"/>
          </a:xfrm>
        </p:spPr>
        <p:txBody>
          <a:bodyPr>
            <a:normAutofit fontScale="92500" lnSpcReduction="20000"/>
          </a:bodyPr>
          <a:lstStyle/>
          <a:p>
            <a:r>
              <a:rPr lang="en-US" dirty="0">
                <a:latin typeface="Georgia" panose="02040502050405020303" pitchFamily="18" charset="0"/>
              </a:rPr>
              <a:t>[R1] The system should allow taxi reservations for a specific path communicated by the customer.</a:t>
            </a:r>
            <a:endParaRPr lang="it-IT" dirty="0">
              <a:latin typeface="Georgia" panose="02040502050405020303" pitchFamily="18" charset="0"/>
            </a:endParaRPr>
          </a:p>
          <a:p>
            <a:r>
              <a:rPr lang="en-US" dirty="0">
                <a:latin typeface="Georgia" panose="02040502050405020303" pitchFamily="18" charset="0"/>
              </a:rPr>
              <a:t>[R2] The system must not allow overlaps between reservations (or requests) made by the same customer.</a:t>
            </a:r>
            <a:endParaRPr lang="it-IT" dirty="0">
              <a:latin typeface="Georgia" panose="02040502050405020303" pitchFamily="18" charset="0"/>
            </a:endParaRPr>
          </a:p>
          <a:p>
            <a:r>
              <a:rPr lang="en-US" dirty="0" smtClean="0">
                <a:latin typeface="Georgia" panose="02040502050405020303" pitchFamily="18" charset="0"/>
              </a:rPr>
              <a:t>[R3] </a:t>
            </a:r>
            <a:r>
              <a:rPr lang="en-US" dirty="0">
                <a:latin typeface="Georgia" panose="02040502050405020303" pitchFamily="18" charset="0"/>
              </a:rPr>
              <a:t>The system allows reservations only 2 hours before the time and date specified by the customer.</a:t>
            </a:r>
            <a:endParaRPr lang="it-IT" dirty="0">
              <a:latin typeface="Georgia" panose="02040502050405020303" pitchFamily="18" charset="0"/>
            </a:endParaRPr>
          </a:p>
          <a:p>
            <a:r>
              <a:rPr lang="en-US" dirty="0">
                <a:latin typeface="Georgia" panose="02040502050405020303" pitchFamily="18" charset="0"/>
              </a:rPr>
              <a:t>[</a:t>
            </a:r>
            <a:r>
              <a:rPr lang="en-US" dirty="0" smtClean="0">
                <a:latin typeface="Georgia" panose="02040502050405020303" pitchFamily="18" charset="0"/>
              </a:rPr>
              <a:t>R4] </a:t>
            </a:r>
            <a:r>
              <a:rPr lang="en-US" dirty="0">
                <a:latin typeface="Georgia" panose="02040502050405020303" pitchFamily="18" charset="0"/>
              </a:rPr>
              <a:t>The system will assign a taxi driver for the reserved ride 10 minutes before the time and date specified by the customer. </a:t>
            </a:r>
            <a:endParaRPr lang="it-IT" dirty="0">
              <a:latin typeface="Georgia" panose="02040502050405020303" pitchFamily="18" charset="0"/>
            </a:endParaRPr>
          </a:p>
          <a:p>
            <a:endParaRPr lang="it-IT" dirty="0"/>
          </a:p>
          <a:p>
            <a:endParaRPr lang="it-IT" dirty="0"/>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G3</a:t>
            </a:r>
            <a:r>
              <a:rPr lang="en-US" sz="2100" i="1" dirty="0"/>
              <a:t>] Allow customers to reserve a taxi ride at a specific time with a given origin and destination.</a:t>
            </a:r>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109814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7"/>
            <a:ext cx="7886700" cy="3144276"/>
          </a:xfrm>
        </p:spPr>
        <p:txBody>
          <a:bodyPr>
            <a:normAutofit fontScale="85000" lnSpcReduction="20000"/>
          </a:bodyPr>
          <a:lstStyle/>
          <a:p>
            <a:r>
              <a:rPr lang="en-US" dirty="0">
                <a:latin typeface="Georgia" panose="02040502050405020303" pitchFamily="18" charset="0"/>
              </a:rPr>
              <a:t>[R1] Taxi drivers should be able to communicate their current availability state to the system.</a:t>
            </a:r>
            <a:endParaRPr lang="it-IT" dirty="0">
              <a:latin typeface="Georgia" panose="02040502050405020303" pitchFamily="18" charset="0"/>
            </a:endParaRPr>
          </a:p>
          <a:p>
            <a:r>
              <a:rPr lang="en-US" dirty="0">
                <a:latin typeface="Georgia" panose="02040502050405020303" pitchFamily="18" charset="0"/>
              </a:rPr>
              <a:t>[R2] If available, taxi drivers should be able to receive incoming requests.</a:t>
            </a:r>
            <a:endParaRPr lang="it-IT" dirty="0">
              <a:latin typeface="Georgia" panose="02040502050405020303" pitchFamily="18" charset="0"/>
            </a:endParaRPr>
          </a:p>
          <a:p>
            <a:r>
              <a:rPr lang="en-US" dirty="0">
                <a:latin typeface="Georgia" panose="02040502050405020303" pitchFamily="18" charset="0"/>
              </a:rPr>
              <a:t>[R3] After receiving an incoming request, the taxi driver should be able to either confirm or not his intention to take charge of the request.</a:t>
            </a:r>
            <a:endParaRPr lang="it-IT" dirty="0">
              <a:latin typeface="Georgia" panose="02040502050405020303" pitchFamily="18" charset="0"/>
            </a:endParaRPr>
          </a:p>
          <a:p>
            <a:r>
              <a:rPr lang="en-US" dirty="0">
                <a:latin typeface="Georgia" panose="02040502050405020303" pitchFamily="18" charset="0"/>
              </a:rPr>
              <a:t>[R4] Taxi drivers must be able to log in the mobile application with preassigned credential and be identified as drivers</a:t>
            </a:r>
            <a:r>
              <a:rPr lang="en-US" dirty="0" smtClean="0">
                <a:latin typeface="Georgia" panose="02040502050405020303" pitchFamily="18" charset="0"/>
              </a:rPr>
              <a:t>.</a:t>
            </a:r>
            <a:endParaRPr lang="it-IT" dirty="0">
              <a:latin typeface="Georgia" panose="02040502050405020303" pitchFamily="18" charset="0"/>
            </a:endParaRPr>
          </a:p>
          <a:p>
            <a:endParaRPr lang="it-IT" dirty="0"/>
          </a:p>
        </p:txBody>
      </p:sp>
      <p:sp>
        <p:nvSpPr>
          <p:cNvPr id="5" name="CasellaDiTesto 4"/>
          <p:cNvSpPr txBox="1"/>
          <p:nvPr/>
        </p:nvSpPr>
        <p:spPr>
          <a:xfrm>
            <a:off x="657225" y="1552658"/>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G4</a:t>
            </a:r>
            <a:r>
              <a:rPr lang="en-US" sz="2100" i="1" dirty="0"/>
              <a:t>] Allow taxi drivers to answer a ride request and take care of customers.</a:t>
            </a:r>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355506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3391411"/>
          </a:xfrm>
        </p:spPr>
        <p:txBody>
          <a:bodyPr>
            <a:normAutofit fontScale="92500" lnSpcReduction="10000"/>
          </a:bodyPr>
          <a:lstStyle/>
          <a:p>
            <a:r>
              <a:rPr lang="en-US" dirty="0">
                <a:latin typeface="Georgia" panose="02040502050405020303" pitchFamily="18" charset="0"/>
              </a:rPr>
              <a:t>[R1] The system should always search an available taxi giving maximum priority to the taxi zone related to the request and lower priority to the immediate near zones. Any other taxi zone should be ignored.</a:t>
            </a:r>
            <a:endParaRPr lang="it-IT" dirty="0">
              <a:latin typeface="Georgia" panose="02040502050405020303" pitchFamily="18" charset="0"/>
            </a:endParaRPr>
          </a:p>
          <a:p>
            <a:r>
              <a:rPr lang="en-US" dirty="0">
                <a:latin typeface="Georgia" panose="02040502050405020303" pitchFamily="18" charset="0"/>
              </a:rPr>
              <a:t>[R2] If no taxis are available in the zones specified in the previous requirement, the system should put the request on hold and periodically check again the taxi </a:t>
            </a:r>
            <a:r>
              <a:rPr lang="en-US" dirty="0" smtClean="0">
                <a:latin typeface="Georgia" panose="02040502050405020303" pitchFamily="18" charset="0"/>
              </a:rPr>
              <a:t>availability</a:t>
            </a:r>
            <a:r>
              <a:rPr lang="en-US" dirty="0">
                <a:latin typeface="Georgia" panose="02040502050405020303" pitchFamily="18" charset="0"/>
              </a:rPr>
              <a:t>.</a:t>
            </a:r>
            <a:endParaRPr lang="it-IT" dirty="0">
              <a:latin typeface="Georgia" panose="02040502050405020303" pitchFamily="18" charset="0"/>
            </a:endParaRPr>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G5</a:t>
            </a:r>
            <a:r>
              <a:rPr lang="en-US" sz="2100" i="1" dirty="0"/>
              <a:t>] A ride request should always be satisfied within a considerable short amount of time, 15 minutes on average.</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313125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2934731"/>
          </a:xfrm>
        </p:spPr>
        <p:txBody>
          <a:bodyPr>
            <a:normAutofit/>
          </a:bodyPr>
          <a:lstStyle/>
          <a:p>
            <a:r>
              <a:rPr lang="en-US" dirty="0">
                <a:latin typeface="Georgia" panose="02040502050405020303" pitchFamily="18" charset="0"/>
              </a:rPr>
              <a:t>[R1] The system should send updates through email and/or in-app notification, as specified by the customer.</a:t>
            </a:r>
            <a:endParaRPr lang="it-IT" dirty="0">
              <a:latin typeface="Georgia" panose="02040502050405020303" pitchFamily="18" charset="0"/>
            </a:endParaRPr>
          </a:p>
          <a:p>
            <a:r>
              <a:rPr lang="en-US" dirty="0">
                <a:latin typeface="Georgia" panose="02040502050405020303" pitchFamily="18" charset="0"/>
              </a:rPr>
              <a:t>[R2] Absence of taxis available, reservations overlaps, taxi average waiting time and taxi assigned to customers are events that must be notified to the customer.</a:t>
            </a:r>
            <a:endParaRPr lang="it-IT" dirty="0">
              <a:latin typeface="Georgia" panose="02040502050405020303" pitchFamily="18" charset="0"/>
            </a:endParaRPr>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G6</a:t>
            </a:r>
            <a:r>
              <a:rPr lang="en-US" sz="2100" i="1" dirty="0"/>
              <a:t>] Allow customers to be notified of any relevant update connected to their requests and reservations.</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240922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2934731"/>
          </a:xfrm>
        </p:spPr>
        <p:txBody>
          <a:bodyPr>
            <a:normAutofit fontScale="85000" lnSpcReduction="20000"/>
          </a:bodyPr>
          <a:lstStyle/>
          <a:p>
            <a:r>
              <a:rPr lang="en-US" dirty="0">
                <a:latin typeface="Georgia" panose="02040502050405020303" pitchFamily="18" charset="0"/>
              </a:rPr>
              <a:t>[R1] Customers must leave a valid phone number in order to complete the registration phase.</a:t>
            </a:r>
            <a:endParaRPr lang="it-IT" dirty="0">
              <a:latin typeface="Georgia" panose="02040502050405020303" pitchFamily="18" charset="0"/>
            </a:endParaRPr>
          </a:p>
          <a:p>
            <a:r>
              <a:rPr lang="en-US" dirty="0">
                <a:latin typeface="Georgia" panose="02040502050405020303" pitchFamily="18" charset="0"/>
              </a:rPr>
              <a:t>[R2] Taxi drivers must be able to access to the customer’s phone number when the system has paired them.</a:t>
            </a:r>
            <a:endParaRPr lang="it-IT" dirty="0">
              <a:latin typeface="Georgia" panose="02040502050405020303" pitchFamily="18" charset="0"/>
            </a:endParaRPr>
          </a:p>
          <a:p>
            <a:r>
              <a:rPr lang="en-US" dirty="0">
                <a:latin typeface="Georgia" panose="02040502050405020303" pitchFamily="18" charset="0"/>
              </a:rPr>
              <a:t>[R3] Customers must receive the taxi drivers’ contact number after the system has paired them.</a:t>
            </a:r>
            <a:endParaRPr lang="it-IT" dirty="0">
              <a:latin typeface="Georgia" panose="02040502050405020303" pitchFamily="18" charset="0"/>
            </a:endParaRPr>
          </a:p>
          <a:p>
            <a:r>
              <a:rPr lang="en-US" dirty="0">
                <a:latin typeface="Georgia" panose="02040502050405020303" pitchFamily="18" charset="0"/>
              </a:rPr>
              <a:t>[R4] Customers must receive the taxi code in order to be able to recognize its driver.</a:t>
            </a:r>
            <a:endParaRPr lang="it-IT" dirty="0">
              <a:latin typeface="Georgia" panose="02040502050405020303" pitchFamily="18" charset="0"/>
            </a:endParaRPr>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G7</a:t>
            </a:r>
            <a:r>
              <a:rPr lang="en-US" sz="2100" i="1" dirty="0"/>
              <a:t>] Customers and taxi drivers must be able to contact each other after the system has paired them.</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148630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2934731"/>
          </a:xfrm>
        </p:spPr>
        <p:txBody>
          <a:bodyPr>
            <a:normAutofit/>
          </a:bodyPr>
          <a:lstStyle/>
          <a:p>
            <a:r>
              <a:rPr lang="en-US" dirty="0">
                <a:latin typeface="Georgia" panose="02040502050405020303" pitchFamily="18" charset="0"/>
              </a:rPr>
              <a:t>[R1] Customers can </a:t>
            </a:r>
            <a:r>
              <a:rPr lang="en-US" dirty="0" smtClean="0">
                <a:latin typeface="Georgia" panose="02040502050405020303" pitchFamily="18" charset="0"/>
              </a:rPr>
              <a:t>delete a </a:t>
            </a:r>
            <a:r>
              <a:rPr lang="en-US" dirty="0">
                <a:latin typeface="Georgia" panose="02040502050405020303" pitchFamily="18" charset="0"/>
              </a:rPr>
              <a:t>request or reservation only if it has not been assigned to a taxi driver yet.</a:t>
            </a:r>
            <a:endParaRPr lang="it-IT" dirty="0">
              <a:latin typeface="Georgia" panose="02040502050405020303" pitchFamily="18" charset="0"/>
            </a:endParaRPr>
          </a:p>
        </p:txBody>
      </p:sp>
      <p:sp>
        <p:nvSpPr>
          <p:cNvPr id="5" name="CasellaDiTesto 4"/>
          <p:cNvSpPr txBox="1"/>
          <p:nvPr/>
        </p:nvSpPr>
        <p:spPr>
          <a:xfrm>
            <a:off x="657225" y="1552658"/>
            <a:ext cx="7829550" cy="623248"/>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G8</a:t>
            </a:r>
            <a:r>
              <a:rPr lang="en-US" sz="2100" i="1" dirty="0"/>
              <a:t>] Allow customers to </a:t>
            </a:r>
            <a:r>
              <a:rPr lang="en-US" sz="2100" i="1" dirty="0" smtClean="0"/>
              <a:t>delete requests </a:t>
            </a:r>
            <a:r>
              <a:rPr lang="en-US" sz="2100" i="1" dirty="0"/>
              <a:t>and reservations. </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225829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2934731"/>
          </a:xfrm>
        </p:spPr>
        <p:txBody>
          <a:bodyPr>
            <a:normAutofit/>
          </a:bodyPr>
          <a:lstStyle/>
          <a:p>
            <a:r>
              <a:rPr lang="en-US" dirty="0">
                <a:latin typeface="Georgia" panose="02040502050405020303" pitchFamily="18" charset="0"/>
              </a:rPr>
              <a:t>[R1] Administrators must be able to create a taxi driver’s account.</a:t>
            </a:r>
            <a:endParaRPr lang="it-IT" dirty="0">
              <a:latin typeface="Georgia" panose="02040502050405020303" pitchFamily="18" charset="0"/>
            </a:endParaRPr>
          </a:p>
          <a:p>
            <a:r>
              <a:rPr lang="en-US" dirty="0">
                <a:latin typeface="Georgia" panose="02040502050405020303" pitchFamily="18" charset="0"/>
              </a:rPr>
              <a:t>[R2] Administrators must be able to delete a taxi driver’s account.</a:t>
            </a:r>
            <a:endParaRPr lang="it-IT" dirty="0">
              <a:latin typeface="Georgia" panose="02040502050405020303" pitchFamily="18" charset="0"/>
            </a:endParaRPr>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G9</a:t>
            </a:r>
            <a:r>
              <a:rPr lang="en-US" sz="2100" i="1" dirty="0"/>
              <a:t>] Administrators must be able to assign and manage an account to the taxi drivers hired by the company.</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fontScale="90000"/>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378017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243</TotalTime>
  <Words>1013</Words>
  <Application>Microsoft Office PowerPoint</Application>
  <PresentationFormat>Presentazione su schermo (4:3)</PresentationFormat>
  <Paragraphs>62</Paragraphs>
  <Slides>13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13</vt:i4>
      </vt:variant>
    </vt:vector>
  </HeadingPairs>
  <TitlesOfParts>
    <vt:vector size="18" baseType="lpstr">
      <vt:lpstr>Arial</vt:lpstr>
      <vt:lpstr>Calibri</vt:lpstr>
      <vt:lpstr>Calibri Light</vt:lpstr>
      <vt:lpstr>Georgia</vt:lpstr>
      <vt:lpstr>Tema di Office</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The world and the machine</vt:lpstr>
      <vt:lpstr>The world</vt:lpstr>
      <vt:lpstr>The machine</vt:lpstr>
      <vt:lpstr>The Shared Phenomena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Pozzi</dc:creator>
  <cp:lastModifiedBy>Alessandro</cp:lastModifiedBy>
  <cp:revision>29</cp:revision>
  <dcterms:created xsi:type="dcterms:W3CDTF">2015-11-07T14:14:14Z</dcterms:created>
  <dcterms:modified xsi:type="dcterms:W3CDTF">2015-11-09T12:23:01Z</dcterms:modified>
</cp:coreProperties>
</file>