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2" r:id="rId5"/>
    <p:sldId id="263" r:id="rId6"/>
    <p:sldId id="264" r:id="rId7"/>
    <p:sldId id="265" r:id="rId8"/>
    <p:sldId id="280" r:id="rId9"/>
    <p:sldId id="281" r:id="rId10"/>
    <p:sldId id="269" r:id="rId11"/>
    <p:sldId id="267" r:id="rId12"/>
    <p:sldId id="268" r:id="rId13"/>
    <p:sldId id="270" r:id="rId14"/>
    <p:sldId id="273" r:id="rId15"/>
    <p:sldId id="271" r:id="rId16"/>
    <p:sldId id="272" r:id="rId17"/>
    <p:sldId id="274" r:id="rId18"/>
    <p:sldId id="275" r:id="rId19"/>
    <p:sldId id="276" r:id="rId20"/>
    <p:sldId id="277" r:id="rId21"/>
    <p:sldId id="278" r:id="rId22"/>
    <p:sldId id="279" r:id="rId23"/>
    <p:sldId id="258" r:id="rId24"/>
    <p:sldId id="256" r:id="rId25"/>
    <p:sldId id="257" r:id="rId26"/>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A403"/>
    <a:srgbClr val="DA5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5" d="100"/>
          <a:sy n="145" d="100"/>
        </p:scale>
        <p:origin x="624"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Date Placeholder 29"/>
          <p:cNvSpPr>
            <a:spLocks noGrp="1"/>
          </p:cNvSpPr>
          <p:nvPr>
            <p:ph type="dt" sz="half" idx="10"/>
          </p:nvPr>
        </p:nvSpPr>
        <p:spPr/>
        <p:txBody>
          <a:bodyPr/>
          <a:lstStyle/>
          <a:p>
            <a:fld id="{8CA51A76-FB94-4D77-AD27-C72DA743A03F}" type="datetimeFigureOut">
              <a:rPr lang="it-IT" smtClean="0"/>
              <a:t>08/12/2015</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49F8FF99-B303-42DB-AAA6-FFD8EDC58A8A}" type="slidenum">
              <a:rPr lang="it-IT" smtClean="0"/>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it-IT" smtClean="0"/>
              <a:t>Fare clic per modificare lo stile del titolo</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8CA51A76-FB94-4D77-AD27-C72DA743A03F}" type="datetimeFigureOut">
              <a:rPr lang="it-IT" smtClean="0"/>
              <a:t>08/12/2015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it-IT" smtClean="0"/>
              <a:t>Fare clic per modificare lo stile del titolo</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8CA51A76-FB94-4D77-AD27-C72DA743A03F}" type="datetimeFigureOut">
              <a:rPr lang="it-IT" smtClean="0"/>
              <a:t>08/12/2015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it-IT" smtClean="0"/>
              <a:t>Fare clic per modificare lo stile del titolo</a:t>
            </a:r>
            <a:endParaRPr kumimoji="0" lang="en-US"/>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8CA51A76-FB94-4D77-AD27-C72DA743A03F}" type="datetimeFigureOut">
              <a:rPr lang="it-IT" smtClean="0"/>
              <a:t>08/12/2015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8CA51A76-FB94-4D77-AD27-C72DA743A03F}" type="datetimeFigureOut">
              <a:rPr lang="it-IT" smtClean="0"/>
              <a:t>08/12/2015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it-IT" smtClean="0"/>
              <a:t>Fare clic per modificare lo stile del titolo</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8CA51A76-FB94-4D77-AD27-C72DA743A03F}" type="datetimeFigureOut">
              <a:rPr lang="it-IT" smtClean="0"/>
              <a:t>08/12/2015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it-IT" smtClean="0"/>
              <a:t>Fare clic per modificare lo stile del titolo</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8CA51A76-FB94-4D77-AD27-C72DA743A03F}" type="datetimeFigureOut">
              <a:rPr lang="it-IT" smtClean="0"/>
              <a:t>08/12/2015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Date Placeholder 2"/>
          <p:cNvSpPr>
            <a:spLocks noGrp="1"/>
          </p:cNvSpPr>
          <p:nvPr>
            <p:ph type="dt" sz="half" idx="10"/>
          </p:nvPr>
        </p:nvSpPr>
        <p:spPr/>
        <p:txBody>
          <a:bodyPr/>
          <a:lstStyle/>
          <a:p>
            <a:fld id="{8CA51A76-FB94-4D77-AD27-C72DA743A03F}" type="datetimeFigureOut">
              <a:rPr lang="it-IT" smtClean="0"/>
              <a:t>08/12/2015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51A76-FB94-4D77-AD27-C72DA743A03F}" type="datetimeFigureOut">
              <a:rPr lang="it-IT" smtClean="0"/>
              <a:t>08/12/2015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8CA51A76-FB94-4D77-AD27-C72DA743A03F}" type="datetimeFigureOut">
              <a:rPr lang="it-IT" smtClean="0"/>
              <a:t>08/12/2015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8CA51A76-FB94-4D77-AD27-C72DA743A03F}" type="datetimeFigureOut">
              <a:rPr lang="it-IT" smtClean="0"/>
              <a:t>08/12/2015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4767263"/>
            <a:ext cx="609600" cy="273844"/>
          </a:xfrm>
        </p:spPr>
        <p:txBody>
          <a:bodyPr/>
          <a:lstStyle/>
          <a:p>
            <a:fld id="{49F8FF99-B303-42DB-AAA6-FFD8EDC58A8A}" type="slidenum">
              <a:rPr lang="it-IT" smtClean="0"/>
              <a:t>‹N›</a:t>
            </a:fld>
            <a:endParaRPr lang="it-IT"/>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CA51A76-FB94-4D77-AD27-C72DA743A03F}" type="datetimeFigureOut">
              <a:rPr lang="it-IT" smtClean="0"/>
              <a:t>08/12/2015</a:t>
            </a:fld>
            <a:endParaRPr lang="it-IT"/>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9F8FF99-B303-42DB-AAA6-FFD8EDC58A8A}" type="slidenum">
              <a:rPr lang="it-IT" smtClean="0"/>
              <a:t>‹N›</a:t>
            </a:fld>
            <a:endParaRPr lang="it-IT"/>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p:cNvSpPr txBox="1">
            <a:spLocks/>
          </p:cNvSpPr>
          <p:nvPr/>
        </p:nvSpPr>
        <p:spPr>
          <a:xfrm>
            <a:off x="1982679" y="2643758"/>
            <a:ext cx="5451639" cy="2052228"/>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575" b="1" dirty="0"/>
              <a:t>Politecnico di Milano</a:t>
            </a:r>
            <a:endParaRPr lang="en-US" sz="1575" b="1" dirty="0"/>
          </a:p>
          <a:p>
            <a:r>
              <a:rPr lang="it-IT" sz="1575" b="1" dirty="0"/>
              <a:t>A.A. 2015-2016</a:t>
            </a:r>
            <a:endParaRPr lang="en-US" sz="1575" b="1" dirty="0"/>
          </a:p>
          <a:p>
            <a:r>
              <a:rPr lang="en-US" sz="1575" b="1" dirty="0"/>
              <a:t>Software Engineering 2 project: MyTaxiService</a:t>
            </a:r>
          </a:p>
          <a:p>
            <a:r>
              <a:rPr lang="en-US" sz="1575" b="1" dirty="0"/>
              <a:t>Design Document</a:t>
            </a:r>
          </a:p>
          <a:p>
            <a:r>
              <a:rPr lang="en-US" sz="1575" b="1" dirty="0"/>
              <a:t> </a:t>
            </a:r>
            <a:endParaRPr lang="en-US" sz="1575" dirty="0"/>
          </a:p>
          <a:p>
            <a:r>
              <a:rPr lang="it-IT" sz="1575" i="1" dirty="0"/>
              <a:t>Alessandro Pozzi (</a:t>
            </a:r>
            <a:r>
              <a:rPr lang="it-IT" sz="1575" i="1" dirty="0" err="1"/>
              <a:t>matr</a:t>
            </a:r>
            <a:r>
              <a:rPr lang="it-IT" sz="1575" i="1" dirty="0"/>
              <a:t>. 852358</a:t>
            </a:r>
            <a:r>
              <a:rPr lang="it-IT" sz="1575" i="1" dirty="0" smtClean="0"/>
              <a:t>) </a:t>
            </a:r>
          </a:p>
          <a:p>
            <a:r>
              <a:rPr lang="it-IT" sz="1575" i="1" dirty="0" smtClean="0"/>
              <a:t>Marco </a:t>
            </a:r>
            <a:r>
              <a:rPr lang="it-IT" sz="1575" i="1" dirty="0"/>
              <a:t>Romani (</a:t>
            </a:r>
            <a:r>
              <a:rPr lang="it-IT" sz="1575" i="1" dirty="0" err="1"/>
              <a:t>matr</a:t>
            </a:r>
            <a:r>
              <a:rPr lang="it-IT" sz="1575" i="1" dirty="0"/>
              <a:t>. 852361)</a:t>
            </a:r>
            <a:endParaRPr lang="en-US" sz="1575" i="1" dirty="0"/>
          </a:p>
        </p:txBody>
      </p:sp>
      <p:pic>
        <p:nvPicPr>
          <p:cNvPr id="5" name="Immagine 4" descr="http://www.grep.it/downloads/Loghi/logo-polimi.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5382" y="357504"/>
            <a:ext cx="2106234" cy="2106234"/>
          </a:xfrm>
          <a:prstGeom prst="rect">
            <a:avLst/>
          </a:prstGeom>
          <a:noFill/>
          <a:ln>
            <a:noFill/>
          </a:ln>
        </p:spPr>
      </p:pic>
    </p:spTree>
    <p:extLst>
      <p:ext uri="{BB962C8B-B14F-4D97-AF65-F5344CB8AC3E}">
        <p14:creationId xmlns:p14="http://schemas.microsoft.com/office/powerpoint/2010/main" val="1689720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339502"/>
            <a:ext cx="8229600" cy="857250"/>
          </a:xfrm>
        </p:spPr>
        <p:txBody>
          <a:bodyPr/>
          <a:lstStyle/>
          <a:p>
            <a:pPr algn="ctr"/>
            <a:r>
              <a:rPr lang="it-IT" b="1" dirty="0" smtClean="0">
                <a:latin typeface="Cambria" panose="02040503050406030204" pitchFamily="18" charset="0"/>
              </a:rPr>
              <a:t>Components</a:t>
            </a:r>
            <a:endParaRPr lang="it-IT" b="1" dirty="0">
              <a:latin typeface="Cambria" panose="02040503050406030204" pitchFamily="18" charset="0"/>
            </a:endParaRPr>
          </a:p>
        </p:txBody>
      </p:sp>
      <p:pic>
        <p:nvPicPr>
          <p:cNvPr id="4" name="Segnaposto contenuto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943" t="9434" r="943" b="15094"/>
          <a:stretch/>
        </p:blipFill>
        <p:spPr>
          <a:xfrm>
            <a:off x="467544" y="1275606"/>
            <a:ext cx="8212753" cy="3528392"/>
          </a:xfrm>
        </p:spPr>
      </p:pic>
    </p:spTree>
    <p:extLst>
      <p:ext uri="{BB962C8B-B14F-4D97-AF65-F5344CB8AC3E}">
        <p14:creationId xmlns:p14="http://schemas.microsoft.com/office/powerpoint/2010/main" val="133238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normAutofit/>
          </a:bodyPr>
          <a:lstStyle/>
          <a:p>
            <a:endParaRPr lang="it-IT" sz="1600" i="1" dirty="0" smtClean="0">
              <a:latin typeface="Cambria" panose="02040503050406030204" pitchFamily="18" charset="0"/>
            </a:endParaRPr>
          </a:p>
          <a:p>
            <a:r>
              <a:rPr lang="it-IT" sz="1600" b="1" i="1" dirty="0" err="1" smtClean="0">
                <a:latin typeface="Cambria" panose="02040503050406030204" pitchFamily="18" charset="0"/>
              </a:rPr>
              <a:t>WebServer</a:t>
            </a:r>
            <a:r>
              <a:rPr lang="it-IT" sz="1600" i="1" dirty="0" smtClean="0">
                <a:latin typeface="Cambria" panose="02040503050406030204" pitchFamily="18" charset="0"/>
              </a:rPr>
              <a:t>:</a:t>
            </a:r>
            <a:r>
              <a:rPr lang="it-IT" sz="1600" dirty="0" smtClean="0">
                <a:latin typeface="Cambria" panose="02040503050406030204" pitchFamily="18" charset="0"/>
              </a:rPr>
              <a:t> </a:t>
            </a:r>
            <a:r>
              <a:rPr lang="en-US" sz="1400" dirty="0">
                <a:latin typeface="Cambria" panose="02040503050406030204" pitchFamily="18" charset="0"/>
              </a:rPr>
              <a:t>This component represents the front-end of the system that interacts with the web application’s users. Can answer their requests with a static content page and dialog, if needed, with the </a:t>
            </a:r>
            <a:r>
              <a:rPr lang="en-US" sz="1400" i="1" dirty="0" err="1">
                <a:latin typeface="Cambria" panose="02040503050406030204" pitchFamily="18" charset="0"/>
              </a:rPr>
              <a:t>ApplicationServer</a:t>
            </a:r>
            <a:r>
              <a:rPr lang="en-US" sz="1400" dirty="0">
                <a:latin typeface="Cambria" panose="02040503050406030204" pitchFamily="18" charset="0"/>
              </a:rPr>
              <a:t>. </a:t>
            </a:r>
            <a:endParaRPr lang="en-US" sz="1400" dirty="0" smtClean="0">
              <a:latin typeface="Cambria" panose="02040503050406030204" pitchFamily="18" charset="0"/>
            </a:endParaRPr>
          </a:p>
          <a:p>
            <a:endParaRPr lang="en-US" sz="1400" dirty="0" smtClean="0">
              <a:latin typeface="Cambria" panose="02040503050406030204" pitchFamily="18" charset="0"/>
            </a:endParaRPr>
          </a:p>
          <a:p>
            <a:r>
              <a:rPr lang="it-IT" sz="1600" b="1" i="1" dirty="0" err="1" smtClean="0">
                <a:latin typeface="Cambria" panose="02040503050406030204" pitchFamily="18" charset="0"/>
              </a:rPr>
              <a:t>ApplicationServer</a:t>
            </a:r>
            <a:r>
              <a:rPr lang="it-IT" sz="1600" i="1" dirty="0" smtClean="0">
                <a:latin typeface="Cambria" panose="02040503050406030204" pitchFamily="18" charset="0"/>
              </a:rPr>
              <a:t>:</a:t>
            </a:r>
            <a:r>
              <a:rPr lang="it-IT" sz="1600" dirty="0" smtClean="0">
                <a:latin typeface="Cambria" panose="02040503050406030204" pitchFamily="18" charset="0"/>
              </a:rPr>
              <a:t> </a:t>
            </a:r>
            <a:r>
              <a:rPr lang="en-US" sz="1400" dirty="0">
                <a:latin typeface="Cambria" panose="02040503050406030204" pitchFamily="18" charset="0"/>
              </a:rPr>
              <a:t>Represents the front-end of the system that interacts with mobile application’s users and </a:t>
            </a:r>
            <a:r>
              <a:rPr lang="en-US" sz="1400" dirty="0" smtClean="0">
                <a:latin typeface="Cambria" panose="02040503050406030204" pitchFamily="18" charset="0"/>
              </a:rPr>
              <a:t>the </a:t>
            </a:r>
            <a:r>
              <a:rPr lang="en-US" sz="1400" dirty="0">
                <a:latin typeface="Cambria" panose="02040503050406030204" pitchFamily="18" charset="0"/>
              </a:rPr>
              <a:t>Admin’s GUI. Can dialog with other internal logic components. </a:t>
            </a:r>
            <a:endParaRPr lang="en-US" sz="1400" dirty="0" smtClean="0">
              <a:latin typeface="Cambria" panose="02040503050406030204" pitchFamily="18" charset="0"/>
            </a:endParaRPr>
          </a:p>
          <a:p>
            <a:endParaRPr lang="en-US" sz="1400" dirty="0">
              <a:latin typeface="Cambria" panose="02040503050406030204" pitchFamily="18" charset="0"/>
            </a:endParaRPr>
          </a:p>
          <a:p>
            <a:r>
              <a:rPr lang="it-IT" sz="1600" b="1" i="1" dirty="0" err="1" smtClean="0"/>
              <a:t>RidesManager</a:t>
            </a:r>
            <a:r>
              <a:rPr lang="it-IT" sz="1600" i="1" dirty="0" smtClean="0"/>
              <a:t>: </a:t>
            </a:r>
            <a:r>
              <a:rPr lang="en-US" sz="1400" dirty="0">
                <a:latin typeface="Cambria" panose="02040503050406030204" pitchFamily="18" charset="0"/>
              </a:rPr>
              <a:t>Handles requests and reservations and, in general, everything that is connected with rides. It is a central part of the application, and is the only component that interacts with the </a:t>
            </a:r>
            <a:r>
              <a:rPr lang="en-US" sz="1400" i="1" dirty="0" err="1">
                <a:latin typeface="Cambria" panose="02040503050406030204" pitchFamily="18" charset="0"/>
              </a:rPr>
              <a:t>QueueManager</a:t>
            </a:r>
            <a:r>
              <a:rPr lang="en-US" sz="1400" dirty="0">
                <a:latin typeface="Cambria" panose="02040503050406030204" pitchFamily="18" charset="0"/>
              </a:rPr>
              <a:t>. </a:t>
            </a:r>
            <a:endParaRPr lang="it-IT" sz="1400" i="1" dirty="0">
              <a:latin typeface="Cambria" panose="02040503050406030204" pitchFamily="18" charset="0"/>
            </a:endParaRPr>
          </a:p>
          <a:p>
            <a:endParaRPr lang="it-IT" sz="1400" i="1" dirty="0">
              <a:effectLst>
                <a:outerShdw blurRad="38100" dist="38100" dir="2700000" algn="tl">
                  <a:srgbClr val="000000">
                    <a:alpha val="43137"/>
                  </a:srgbClr>
                </a:outerShdw>
              </a:effectLst>
              <a:latin typeface="Cambria" panose="02040503050406030204" pitchFamily="18" charset="0"/>
            </a:endParaRPr>
          </a:p>
        </p:txBody>
      </p:sp>
      <p:sp>
        <p:nvSpPr>
          <p:cNvPr id="6" name="Titolo 1"/>
          <p:cNvSpPr txBox="1">
            <a:spLocks/>
          </p:cNvSpPr>
          <p:nvPr/>
        </p:nvSpPr>
        <p:spPr>
          <a:xfrm>
            <a:off x="467544" y="339502"/>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it-IT" b="1" smtClean="0">
                <a:latin typeface="Cambria" panose="02040503050406030204" pitchFamily="18" charset="0"/>
              </a:rPr>
              <a:t>Components</a:t>
            </a:r>
            <a:endParaRPr lang="it-IT" b="1" dirty="0">
              <a:latin typeface="Cambria" panose="02040503050406030204" pitchFamily="18" charset="0"/>
            </a:endParaRPr>
          </a:p>
        </p:txBody>
      </p:sp>
    </p:spTree>
    <p:extLst>
      <p:ext uri="{BB962C8B-B14F-4D97-AF65-F5344CB8AC3E}">
        <p14:creationId xmlns:p14="http://schemas.microsoft.com/office/powerpoint/2010/main" val="182844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endParaRPr lang="it-IT" sz="1600" i="1" dirty="0" smtClean="0"/>
          </a:p>
          <a:p>
            <a:r>
              <a:rPr lang="it-IT" sz="1600" b="1" i="1" dirty="0" err="1" smtClean="0"/>
              <a:t>QueueManager</a:t>
            </a:r>
            <a:r>
              <a:rPr lang="it-IT" sz="1600" i="1" dirty="0" smtClean="0"/>
              <a:t>: </a:t>
            </a:r>
            <a:r>
              <a:rPr lang="en-US" sz="1400" dirty="0">
                <a:latin typeface="Cambria" panose="02040503050406030204" pitchFamily="18" charset="0"/>
              </a:rPr>
              <a:t>Manages the taxi zones and queues logic. It memorize (but does not store in the DB) the position of every active taxis received by the </a:t>
            </a:r>
            <a:r>
              <a:rPr lang="en-US" sz="1400" i="1" dirty="0" err="1">
                <a:latin typeface="Cambria" panose="02040503050406030204" pitchFamily="18" charset="0"/>
              </a:rPr>
              <a:t>GPSInterface</a:t>
            </a:r>
            <a:r>
              <a:rPr lang="en-US" sz="1400" dirty="0">
                <a:latin typeface="Cambria" panose="02040503050406030204" pitchFamily="18" charset="0"/>
              </a:rPr>
              <a:t>. </a:t>
            </a:r>
            <a:endParaRPr lang="en-US" sz="1400" dirty="0" smtClean="0">
              <a:latin typeface="Cambria" panose="02040503050406030204" pitchFamily="18" charset="0"/>
            </a:endParaRPr>
          </a:p>
          <a:p>
            <a:endParaRPr lang="en-US" sz="1400" i="1" dirty="0">
              <a:latin typeface="Cambria" panose="02040503050406030204" pitchFamily="18" charset="0"/>
            </a:endParaRPr>
          </a:p>
          <a:p>
            <a:r>
              <a:rPr lang="en-US" sz="1600" b="1" i="1" dirty="0" err="1" smtClean="0">
                <a:latin typeface="Cambria" panose="02040503050406030204" pitchFamily="18" charset="0"/>
              </a:rPr>
              <a:t>MessageBroker</a:t>
            </a:r>
            <a:r>
              <a:rPr lang="en-US" sz="1600" i="1" dirty="0" smtClean="0">
                <a:latin typeface="Cambria" panose="02040503050406030204" pitchFamily="18" charset="0"/>
              </a:rPr>
              <a:t>: </a:t>
            </a:r>
            <a:r>
              <a:rPr lang="en-US" sz="1400" dirty="0">
                <a:latin typeface="Cambria" panose="02040503050406030204" pitchFamily="18" charset="0"/>
              </a:rPr>
              <a:t>Implements the Broker role in the publisher-subscribe pattern. Receives the publication messages from the </a:t>
            </a:r>
            <a:r>
              <a:rPr lang="en-US" sz="1400" i="1" dirty="0" err="1">
                <a:latin typeface="Cambria" panose="02040503050406030204" pitchFamily="18" charset="0"/>
              </a:rPr>
              <a:t>RidesManager</a:t>
            </a:r>
            <a:r>
              <a:rPr lang="en-US" sz="1400" i="1" dirty="0">
                <a:latin typeface="Cambria" panose="02040503050406030204" pitchFamily="18" charset="0"/>
              </a:rPr>
              <a:t> </a:t>
            </a:r>
            <a:r>
              <a:rPr lang="en-US" sz="1400" dirty="0">
                <a:latin typeface="Cambria" panose="02040503050406030204" pitchFamily="18" charset="0"/>
              </a:rPr>
              <a:t>and </a:t>
            </a:r>
            <a:r>
              <a:rPr lang="en-US" sz="1400" i="1" dirty="0" err="1">
                <a:latin typeface="Cambria" panose="02040503050406030204" pitchFamily="18" charset="0"/>
              </a:rPr>
              <a:t>UsersManager</a:t>
            </a:r>
            <a:r>
              <a:rPr lang="en-US" sz="1400" i="1" dirty="0">
                <a:latin typeface="Cambria" panose="02040503050406030204" pitchFamily="18" charset="0"/>
              </a:rPr>
              <a:t> </a:t>
            </a:r>
            <a:r>
              <a:rPr lang="en-US" sz="1400" dirty="0">
                <a:latin typeface="Cambria" panose="02040503050406030204" pitchFamily="18" charset="0"/>
              </a:rPr>
              <a:t>and forward the appropriate communications to the clients. </a:t>
            </a:r>
            <a:endParaRPr lang="en-US" sz="1400" dirty="0" smtClean="0">
              <a:latin typeface="Cambria" panose="02040503050406030204" pitchFamily="18" charset="0"/>
            </a:endParaRPr>
          </a:p>
          <a:p>
            <a:pPr marL="0" indent="0">
              <a:buNone/>
            </a:pPr>
            <a:endParaRPr lang="en-US" sz="1400" dirty="0" smtClean="0">
              <a:latin typeface="Cambria" panose="02040503050406030204" pitchFamily="18" charset="0"/>
            </a:endParaRPr>
          </a:p>
          <a:p>
            <a:r>
              <a:rPr lang="en-US" sz="1600" b="1" i="1" dirty="0" err="1" smtClean="0">
                <a:latin typeface="Cambria" panose="02040503050406030204" pitchFamily="18" charset="0"/>
              </a:rPr>
              <a:t>DataBaseManager</a:t>
            </a:r>
            <a:r>
              <a:rPr lang="en-US" sz="1600" i="1" dirty="0" smtClean="0">
                <a:latin typeface="Cambria" panose="02040503050406030204" pitchFamily="18" charset="0"/>
              </a:rPr>
              <a:t>: </a:t>
            </a:r>
            <a:r>
              <a:rPr lang="en-US" sz="1400" dirty="0" smtClean="0">
                <a:latin typeface="Cambria" panose="02040503050406030204" pitchFamily="18" charset="0"/>
              </a:rPr>
              <a:t>Handles the only access point of the middle tier to the DB tier. </a:t>
            </a:r>
          </a:p>
          <a:p>
            <a:endParaRPr lang="it-IT" sz="1400" b="1" i="1" dirty="0">
              <a:latin typeface="Cambria" panose="02040503050406030204" pitchFamily="18" charset="0"/>
            </a:endParaRPr>
          </a:p>
        </p:txBody>
      </p:sp>
      <p:sp>
        <p:nvSpPr>
          <p:cNvPr id="5" name="Titolo 1"/>
          <p:cNvSpPr txBox="1">
            <a:spLocks/>
          </p:cNvSpPr>
          <p:nvPr/>
        </p:nvSpPr>
        <p:spPr>
          <a:xfrm>
            <a:off x="467544" y="339502"/>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it-IT" b="1" smtClean="0">
                <a:latin typeface="Cambria" panose="02040503050406030204" pitchFamily="18" charset="0"/>
              </a:rPr>
              <a:t>Components</a:t>
            </a:r>
            <a:endParaRPr lang="it-IT" b="1" dirty="0">
              <a:latin typeface="Cambria" panose="02040503050406030204" pitchFamily="18" charset="0"/>
            </a:endParaRPr>
          </a:p>
        </p:txBody>
      </p:sp>
    </p:spTree>
    <p:extLst>
      <p:ext uri="{BB962C8B-B14F-4D97-AF65-F5344CB8AC3E}">
        <p14:creationId xmlns:p14="http://schemas.microsoft.com/office/powerpoint/2010/main" val="39961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sp>
        <p:nvSpPr>
          <p:cNvPr id="3" name="Segnaposto contenuto 2"/>
          <p:cNvSpPr>
            <a:spLocks noGrp="1"/>
          </p:cNvSpPr>
          <p:nvPr>
            <p:ph idx="1"/>
          </p:nvPr>
        </p:nvSpPr>
        <p:spPr/>
        <p:txBody>
          <a:bodyPr/>
          <a:lstStyle/>
          <a:p>
            <a:pPr marL="0" indent="0">
              <a:buNone/>
            </a:pPr>
            <a:endParaRPr lang="it-IT" dirty="0"/>
          </a:p>
          <a:p>
            <a:pPr marL="0" indent="0">
              <a:buNone/>
            </a:pPr>
            <a:endParaRPr lang="it-IT" i="1" dirty="0" smtClean="0">
              <a:latin typeface="Cambria" panose="02040503050406030204" pitchFamily="18" charset="0"/>
            </a:endParaRPr>
          </a:p>
          <a:p>
            <a:pPr marL="0" indent="0">
              <a:buNone/>
            </a:pPr>
            <a:r>
              <a:rPr lang="it-IT" i="1" dirty="0" err="1" smtClean="0">
                <a:latin typeface="Cambria" panose="02040503050406030204" pitchFamily="18" charset="0"/>
              </a:rPr>
              <a:t>Now</a:t>
            </a:r>
            <a:r>
              <a:rPr lang="it-IT" i="1" dirty="0" smtClean="0">
                <a:latin typeface="Cambria" panose="02040503050406030204" pitchFamily="18" charset="0"/>
              </a:rPr>
              <a:t> </a:t>
            </a:r>
            <a:r>
              <a:rPr lang="it-IT" i="1" dirty="0" err="1" smtClean="0">
                <a:latin typeface="Cambria" panose="02040503050406030204" pitchFamily="18" charset="0"/>
              </a:rPr>
              <a:t>we</a:t>
            </a:r>
            <a:r>
              <a:rPr lang="it-IT" i="1" dirty="0" smtClean="0">
                <a:latin typeface="Cambria" panose="02040503050406030204" pitchFamily="18" charset="0"/>
              </a:rPr>
              <a:t> </a:t>
            </a:r>
            <a:r>
              <a:rPr lang="it-IT" i="1" dirty="0" err="1" smtClean="0">
                <a:latin typeface="Cambria" panose="02040503050406030204" pitchFamily="18" charset="0"/>
              </a:rPr>
              <a:t>need</a:t>
            </a:r>
            <a:r>
              <a:rPr lang="it-IT" i="1" dirty="0" smtClean="0">
                <a:latin typeface="Cambria" panose="02040503050406030204" pitchFamily="18" charset="0"/>
              </a:rPr>
              <a:t> to </a:t>
            </a:r>
            <a:r>
              <a:rPr lang="it-IT" i="1" dirty="0" err="1" smtClean="0">
                <a:latin typeface="Cambria" panose="02040503050406030204" pitchFamily="18" charset="0"/>
              </a:rPr>
              <a:t>map</a:t>
            </a:r>
            <a:r>
              <a:rPr lang="it-IT" i="1" dirty="0" smtClean="0">
                <a:latin typeface="Cambria" panose="02040503050406030204" pitchFamily="18" charset="0"/>
              </a:rPr>
              <a:t> the </a:t>
            </a:r>
            <a:r>
              <a:rPr lang="it-IT" i="1" dirty="0" err="1" smtClean="0">
                <a:latin typeface="Cambria" panose="02040503050406030204" pitchFamily="18" charset="0"/>
              </a:rPr>
              <a:t>components</a:t>
            </a:r>
            <a:r>
              <a:rPr lang="it-IT" i="1" dirty="0" smtClean="0">
                <a:latin typeface="Cambria" panose="02040503050406030204" pitchFamily="18" charset="0"/>
              </a:rPr>
              <a:t> </a:t>
            </a:r>
            <a:r>
              <a:rPr lang="it-IT" i="1" dirty="0" err="1" smtClean="0">
                <a:latin typeface="Cambria" panose="02040503050406030204" pitchFamily="18" charset="0"/>
              </a:rPr>
              <a:t>into</a:t>
            </a:r>
            <a:r>
              <a:rPr lang="it-IT" i="1" dirty="0" smtClean="0">
                <a:latin typeface="Cambria" panose="02040503050406030204" pitchFamily="18" charset="0"/>
              </a:rPr>
              <a:t> </a:t>
            </a:r>
            <a:r>
              <a:rPr lang="it-IT" i="1" dirty="0" err="1" smtClean="0">
                <a:latin typeface="Cambria" panose="02040503050406030204" pitchFamily="18" charset="0"/>
              </a:rPr>
              <a:t>real</a:t>
            </a:r>
            <a:r>
              <a:rPr lang="it-IT" i="1" dirty="0" smtClean="0">
                <a:latin typeface="Cambria" panose="02040503050406030204" pitchFamily="18" charset="0"/>
              </a:rPr>
              <a:t> </a:t>
            </a:r>
            <a:r>
              <a:rPr lang="it-IT" i="1" dirty="0" err="1" smtClean="0">
                <a:latin typeface="Cambria" panose="02040503050406030204" pitchFamily="18" charset="0"/>
              </a:rPr>
              <a:t>machines</a:t>
            </a:r>
            <a:r>
              <a:rPr lang="it-IT" i="1" dirty="0" smtClean="0">
                <a:latin typeface="Cambria" panose="02040503050406030204" pitchFamily="18" charset="0"/>
              </a:rPr>
              <a:t>!</a:t>
            </a:r>
            <a:endParaRPr lang="it-IT" i="1" dirty="0">
              <a:latin typeface="Cambria" panose="02040503050406030204" pitchFamily="18" charset="0"/>
            </a:endParaRPr>
          </a:p>
        </p:txBody>
      </p:sp>
    </p:spTree>
    <p:extLst>
      <p:ext uri="{BB962C8B-B14F-4D97-AF65-F5344CB8AC3E}">
        <p14:creationId xmlns:p14="http://schemas.microsoft.com/office/powerpoint/2010/main" val="64900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pic>
        <p:nvPicPr>
          <p:cNvPr id="4" name="Segnaposto contenuto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7207" t="15262" r="901" b="6053"/>
          <a:stretch/>
        </p:blipFill>
        <p:spPr>
          <a:xfrm>
            <a:off x="317989" y="1491630"/>
            <a:ext cx="8286459" cy="3312368"/>
          </a:xfrm>
        </p:spPr>
      </p:pic>
    </p:spTree>
    <p:extLst>
      <p:ext uri="{BB962C8B-B14F-4D97-AF65-F5344CB8AC3E}">
        <p14:creationId xmlns:p14="http://schemas.microsoft.com/office/powerpoint/2010/main" val="301711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sp>
        <p:nvSpPr>
          <p:cNvPr id="3" name="Segnaposto contenuto 2"/>
          <p:cNvSpPr>
            <a:spLocks noGrp="1"/>
          </p:cNvSpPr>
          <p:nvPr>
            <p:ph idx="1"/>
          </p:nvPr>
        </p:nvSpPr>
        <p:spPr/>
        <p:txBody>
          <a:bodyPr>
            <a:normAutofit/>
          </a:bodyPr>
          <a:lstStyle/>
          <a:p>
            <a:endParaRPr lang="it-IT" sz="1600" i="1" dirty="0" smtClean="0">
              <a:latin typeface="Cambria" panose="02040503050406030204" pitchFamily="18" charset="0"/>
            </a:endParaRPr>
          </a:p>
          <a:p>
            <a:r>
              <a:rPr lang="it-IT" sz="1600" b="1" i="1" dirty="0" err="1" smtClean="0">
                <a:latin typeface="Cambria" panose="02040503050406030204" pitchFamily="18" charset="0"/>
              </a:rPr>
              <a:t>WebClient</a:t>
            </a:r>
            <a:r>
              <a:rPr lang="it-IT" sz="1600" i="1" dirty="0" smtClean="0">
                <a:latin typeface="Cambria" panose="02040503050406030204" pitchFamily="18" charset="0"/>
              </a:rPr>
              <a:t>: </a:t>
            </a:r>
            <a:r>
              <a:rPr lang="en-US" sz="1400" dirty="0" smtClean="0">
                <a:latin typeface="Cambria" panose="02040503050406030204" pitchFamily="18" charset="0"/>
              </a:rPr>
              <a:t>Physical machine that runs the client’s browser. It could be for example the personal computer of a customer. This node is separated from the system by the Internet network. </a:t>
            </a:r>
          </a:p>
          <a:p>
            <a:endParaRPr lang="it-IT" sz="1600" dirty="0"/>
          </a:p>
          <a:p>
            <a:r>
              <a:rPr lang="it-IT" sz="1600" b="1" i="1" dirty="0" err="1" smtClean="0">
                <a:latin typeface="Cambria" panose="02040503050406030204" pitchFamily="18" charset="0"/>
              </a:rPr>
              <a:t>MobileClient</a:t>
            </a:r>
            <a:r>
              <a:rPr lang="it-IT" sz="1600" i="1" dirty="0" smtClean="0">
                <a:latin typeface="Cambria" panose="02040503050406030204" pitchFamily="18" charset="0"/>
              </a:rPr>
              <a:t>: </a:t>
            </a:r>
            <a:r>
              <a:rPr lang="en-US" sz="1400" dirty="0" smtClean="0">
                <a:latin typeface="Cambria" panose="02040503050406030204" pitchFamily="18" charset="0"/>
              </a:rPr>
              <a:t>Physical mobile device that runs the mobile version of the application, previously installed. It could be for example the smartphone of a customer. This node is separated from the system by the Internet network. </a:t>
            </a:r>
          </a:p>
          <a:p>
            <a:endParaRPr lang="it-IT" sz="1600" dirty="0"/>
          </a:p>
          <a:p>
            <a:r>
              <a:rPr lang="it-IT" sz="1600" b="1" i="1" dirty="0" err="1" smtClean="0">
                <a:latin typeface="Cambria" panose="02040503050406030204" pitchFamily="18" charset="0"/>
              </a:rPr>
              <a:t>AdminClient</a:t>
            </a:r>
            <a:r>
              <a:rPr lang="it-IT" sz="1600" i="1" dirty="0" smtClean="0">
                <a:latin typeface="Cambria" panose="02040503050406030204" pitchFamily="18" charset="0"/>
              </a:rPr>
              <a:t>: </a:t>
            </a:r>
            <a:r>
              <a:rPr lang="en-US" sz="1400" dirty="0" smtClean="0">
                <a:latin typeface="Cambria" panose="02040503050406030204" pitchFamily="18" charset="0"/>
              </a:rPr>
              <a:t>Physical machine used by administrators in order to access to their reserved functionalities. We think that it should be better to have these machines (there could be more than one) located within the same private network of the MTS Server to achieve a higher level of security. </a:t>
            </a:r>
          </a:p>
          <a:p>
            <a:endParaRPr lang="it-IT" sz="1600" dirty="0"/>
          </a:p>
          <a:p>
            <a:endParaRPr lang="it-IT" sz="1600" i="1" dirty="0" smtClean="0">
              <a:latin typeface="Cambria" panose="02040503050406030204" pitchFamily="18" charset="0"/>
            </a:endParaRPr>
          </a:p>
          <a:p>
            <a:endParaRPr lang="it-IT" sz="1600" i="1" dirty="0">
              <a:latin typeface="Cambria" panose="02040503050406030204" pitchFamily="18" charset="0"/>
            </a:endParaRPr>
          </a:p>
        </p:txBody>
      </p:sp>
    </p:spTree>
    <p:extLst>
      <p:ext uri="{BB962C8B-B14F-4D97-AF65-F5344CB8AC3E}">
        <p14:creationId xmlns:p14="http://schemas.microsoft.com/office/powerpoint/2010/main" val="85003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sp>
        <p:nvSpPr>
          <p:cNvPr id="3" name="Segnaposto contenuto 2"/>
          <p:cNvSpPr>
            <a:spLocks noGrp="1"/>
          </p:cNvSpPr>
          <p:nvPr>
            <p:ph idx="1"/>
          </p:nvPr>
        </p:nvSpPr>
        <p:spPr>
          <a:xfrm>
            <a:off x="457200" y="1707654"/>
            <a:ext cx="8229600" cy="3291840"/>
          </a:xfrm>
        </p:spPr>
        <p:txBody>
          <a:bodyPr>
            <a:normAutofit/>
          </a:bodyPr>
          <a:lstStyle/>
          <a:p>
            <a:r>
              <a:rPr lang="it-IT" sz="1600" b="1" i="1" dirty="0" err="1" smtClean="0">
                <a:latin typeface="Cambria" panose="02040503050406030204" pitchFamily="18" charset="0"/>
              </a:rPr>
              <a:t>WebServer</a:t>
            </a:r>
            <a:r>
              <a:rPr lang="it-IT" sz="1600" i="1" dirty="0" smtClean="0">
                <a:latin typeface="Cambria" panose="02040503050406030204" pitchFamily="18" charset="0"/>
              </a:rPr>
              <a:t>: </a:t>
            </a:r>
            <a:r>
              <a:rPr lang="en-US" sz="1400" dirty="0" smtClean="0">
                <a:latin typeface="Cambria" panose="02040503050406030204" pitchFamily="18" charset="0"/>
              </a:rPr>
              <a:t>This node contains the web server component, which is not located on the same machine of the actual MTS Server. However, our idea is that they should be located within the same private network, even if this is not mandatory. </a:t>
            </a:r>
          </a:p>
          <a:p>
            <a:endParaRPr lang="it-IT" sz="1600" dirty="0"/>
          </a:p>
          <a:p>
            <a:r>
              <a:rPr lang="it-IT" sz="1600" b="1" i="1" dirty="0" err="1" smtClean="0">
                <a:latin typeface="Cambria" panose="02040503050406030204" pitchFamily="18" charset="0"/>
              </a:rPr>
              <a:t>MTSServer</a:t>
            </a:r>
            <a:r>
              <a:rPr lang="it-IT" sz="1600" i="1" dirty="0" smtClean="0">
                <a:latin typeface="Cambria" panose="02040503050406030204" pitchFamily="18" charset="0"/>
              </a:rPr>
              <a:t>: </a:t>
            </a:r>
            <a:r>
              <a:rPr lang="en-US" sz="1400" dirty="0" smtClean="0">
                <a:latin typeface="Cambria" panose="02040503050406030204" pitchFamily="18" charset="0"/>
              </a:rPr>
              <a:t>This node contains all the business logic of the application and is the central part of the whole system. It is separated from the front end users by the Internet network and it’s the only node that is connected with the persistent data in the database. </a:t>
            </a:r>
          </a:p>
          <a:p>
            <a:endParaRPr lang="it-IT" sz="1600" dirty="0"/>
          </a:p>
          <a:p>
            <a:r>
              <a:rPr lang="it-IT" sz="1600" b="1" i="1" dirty="0" err="1" smtClean="0">
                <a:latin typeface="Cambria" panose="02040503050406030204" pitchFamily="18" charset="0"/>
              </a:rPr>
              <a:t>MTSDatabase</a:t>
            </a:r>
            <a:r>
              <a:rPr lang="it-IT" sz="1600" i="1" dirty="0" smtClean="0">
                <a:latin typeface="Cambria" panose="02040503050406030204" pitchFamily="18" charset="0"/>
              </a:rPr>
              <a:t>: </a:t>
            </a:r>
            <a:r>
              <a:rPr lang="en-US" sz="1400" dirty="0" smtClean="0">
                <a:latin typeface="Cambria" panose="02040503050406030204" pitchFamily="18" charset="0"/>
              </a:rPr>
              <a:t>Physical database in which all the persistent data of the application are stored. Also in this case we think that it should be better to have the database in the same private network of the other “server nodes”, both for security and performance concerns. </a:t>
            </a:r>
          </a:p>
          <a:p>
            <a:endParaRPr lang="it-IT" sz="1600" dirty="0"/>
          </a:p>
          <a:p>
            <a:endParaRPr lang="it-IT" sz="1600" i="1" dirty="0">
              <a:latin typeface="Cambria" panose="02040503050406030204" pitchFamily="18" charset="0"/>
            </a:endParaRPr>
          </a:p>
        </p:txBody>
      </p:sp>
    </p:spTree>
    <p:extLst>
      <p:ext uri="{BB962C8B-B14F-4D97-AF65-F5344CB8AC3E}">
        <p14:creationId xmlns:p14="http://schemas.microsoft.com/office/powerpoint/2010/main" val="206393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Components’ </a:t>
            </a:r>
            <a:r>
              <a:rPr lang="it-IT" b="1" dirty="0" err="1" smtClean="0">
                <a:latin typeface="Cambria" panose="02040503050406030204" pitchFamily="18" charset="0"/>
              </a:rPr>
              <a:t>Interfaces</a:t>
            </a:r>
            <a:endParaRPr lang="it-IT" b="1" dirty="0">
              <a:latin typeface="Cambria" panose="02040503050406030204" pitchFamily="18" charset="0"/>
            </a:endParaRPr>
          </a:p>
        </p:txBody>
      </p:sp>
      <p:sp>
        <p:nvSpPr>
          <p:cNvPr id="4" name="Segnaposto contenuto 3"/>
          <p:cNvSpPr>
            <a:spLocks noGrp="1"/>
          </p:cNvSpPr>
          <p:nvPr>
            <p:ph idx="1"/>
          </p:nvPr>
        </p:nvSpPr>
        <p:spPr>
          <a:xfrm>
            <a:off x="395536" y="1361454"/>
            <a:ext cx="8229600" cy="3024336"/>
          </a:xfrm>
        </p:spPr>
        <p:txBody>
          <a:bodyPr>
            <a:normAutofit/>
          </a:bodyPr>
          <a:lstStyle/>
          <a:p>
            <a:pPr marL="0" indent="0" algn="ctr">
              <a:buNone/>
            </a:pPr>
            <a:endParaRPr lang="it-IT" dirty="0" smtClean="0"/>
          </a:p>
          <a:p>
            <a:pPr marL="0" indent="0" algn="ctr">
              <a:buNone/>
            </a:pPr>
            <a:endParaRPr lang="it-IT" i="1" dirty="0">
              <a:latin typeface="Cambria" panose="02040503050406030204" pitchFamily="18" charset="0"/>
            </a:endParaRPr>
          </a:p>
          <a:p>
            <a:pPr marL="0" indent="0" algn="ctr">
              <a:buNone/>
            </a:pPr>
            <a:r>
              <a:rPr lang="it-IT" i="1" dirty="0" err="1" smtClean="0">
                <a:latin typeface="Cambria" panose="02040503050406030204" pitchFamily="18" charset="0"/>
              </a:rPr>
              <a:t>Let’s</a:t>
            </a:r>
            <a:r>
              <a:rPr lang="it-IT" i="1" dirty="0" smtClean="0">
                <a:latin typeface="Cambria" panose="02040503050406030204" pitchFamily="18" charset="0"/>
              </a:rPr>
              <a:t> </a:t>
            </a:r>
            <a:r>
              <a:rPr lang="it-IT" i="1" dirty="0" err="1" smtClean="0">
                <a:latin typeface="Cambria" panose="02040503050406030204" pitchFamily="18" charset="0"/>
              </a:rPr>
              <a:t>have</a:t>
            </a:r>
            <a:r>
              <a:rPr lang="it-IT" i="1" dirty="0" smtClean="0">
                <a:latin typeface="Cambria" panose="02040503050406030204" pitchFamily="18" charset="0"/>
              </a:rPr>
              <a:t> a look </a:t>
            </a:r>
            <a:r>
              <a:rPr lang="it-IT" i="1" dirty="0" err="1" smtClean="0">
                <a:latin typeface="Cambria" panose="02040503050406030204" pitchFamily="18" charset="0"/>
              </a:rPr>
              <a:t>at</a:t>
            </a:r>
            <a:r>
              <a:rPr lang="it-IT" i="1" dirty="0" smtClean="0">
                <a:latin typeface="Cambria" panose="02040503050406030204" pitchFamily="18" charset="0"/>
              </a:rPr>
              <a:t> the </a:t>
            </a:r>
            <a:r>
              <a:rPr lang="it-IT" i="1" dirty="0" err="1" smtClean="0">
                <a:latin typeface="Cambria" panose="02040503050406030204" pitchFamily="18" charset="0"/>
              </a:rPr>
              <a:t>interactions</a:t>
            </a:r>
            <a:r>
              <a:rPr lang="it-IT" i="1" dirty="0" smtClean="0">
                <a:latin typeface="Cambria" panose="02040503050406030204" pitchFamily="18" charset="0"/>
              </a:rPr>
              <a:t> </a:t>
            </a:r>
            <a:r>
              <a:rPr lang="it-IT" i="1" dirty="0" err="1" smtClean="0">
                <a:latin typeface="Cambria" panose="02040503050406030204" pitchFamily="18" charset="0"/>
              </a:rPr>
              <a:t>between</a:t>
            </a:r>
            <a:r>
              <a:rPr lang="it-IT" i="1" dirty="0" smtClean="0">
                <a:latin typeface="Cambria" panose="02040503050406030204" pitchFamily="18" charset="0"/>
              </a:rPr>
              <a:t> the </a:t>
            </a:r>
            <a:r>
              <a:rPr lang="it-IT" i="1" dirty="0" err="1" smtClean="0">
                <a:latin typeface="Cambria" panose="02040503050406030204" pitchFamily="18" charset="0"/>
              </a:rPr>
              <a:t>most</a:t>
            </a:r>
            <a:r>
              <a:rPr lang="it-IT" i="1" dirty="0" smtClean="0">
                <a:latin typeface="Cambria" panose="02040503050406030204" pitchFamily="18" charset="0"/>
              </a:rPr>
              <a:t> </a:t>
            </a:r>
            <a:r>
              <a:rPr lang="it-IT" i="1" dirty="0" err="1" smtClean="0">
                <a:latin typeface="Cambria" panose="02040503050406030204" pitchFamily="18" charset="0"/>
              </a:rPr>
              <a:t>interesting</a:t>
            </a:r>
            <a:r>
              <a:rPr lang="it-IT" i="1" dirty="0" smtClean="0">
                <a:latin typeface="Cambria" panose="02040503050406030204" pitchFamily="18" charset="0"/>
              </a:rPr>
              <a:t> </a:t>
            </a:r>
            <a:r>
              <a:rPr lang="it-IT" i="1" dirty="0" err="1" smtClean="0">
                <a:latin typeface="Cambria" panose="02040503050406030204" pitchFamily="18" charset="0"/>
              </a:rPr>
              <a:t>components</a:t>
            </a:r>
            <a:r>
              <a:rPr lang="it-IT" i="1" dirty="0" smtClean="0">
                <a:latin typeface="Cambria" panose="02040503050406030204" pitchFamily="18" charset="0"/>
              </a:rPr>
              <a:t>:</a:t>
            </a:r>
          </a:p>
          <a:p>
            <a:pPr marL="0" indent="0" algn="ctr">
              <a:buNone/>
            </a:pPr>
            <a:endParaRPr lang="it-IT" i="1" dirty="0">
              <a:latin typeface="Cambria" panose="02040503050406030204" pitchFamily="18" charset="0"/>
            </a:endParaRPr>
          </a:p>
          <a:p>
            <a:pPr marL="0" indent="0" algn="ctr">
              <a:buNone/>
            </a:pPr>
            <a:r>
              <a:rPr lang="it-IT" i="1" dirty="0" err="1">
                <a:latin typeface="Cambria" panose="02040503050406030204" pitchFamily="18" charset="0"/>
              </a:rPr>
              <a:t>W</a:t>
            </a:r>
            <a:r>
              <a:rPr lang="it-IT" i="1" dirty="0" err="1" smtClean="0">
                <a:latin typeface="Cambria" panose="02040503050406030204" pitchFamily="18" charset="0"/>
              </a:rPr>
              <a:t>hat</a:t>
            </a:r>
            <a:r>
              <a:rPr lang="it-IT" i="1" dirty="0" smtClean="0">
                <a:latin typeface="Cambria" panose="02040503050406030204" pitchFamily="18" charset="0"/>
              </a:rPr>
              <a:t> do </a:t>
            </a:r>
            <a:r>
              <a:rPr lang="it-IT" i="1" dirty="0" err="1" smtClean="0">
                <a:latin typeface="Cambria" panose="02040503050406030204" pitchFamily="18" charset="0"/>
              </a:rPr>
              <a:t>they</a:t>
            </a:r>
            <a:r>
              <a:rPr lang="it-IT" i="1" dirty="0" smtClean="0">
                <a:latin typeface="Cambria" panose="02040503050406030204" pitchFamily="18" charset="0"/>
              </a:rPr>
              <a:t> </a:t>
            </a:r>
            <a:r>
              <a:rPr lang="it-IT" i="1" dirty="0" err="1" smtClean="0">
                <a:latin typeface="Cambria" panose="02040503050406030204" pitchFamily="18" charset="0"/>
              </a:rPr>
              <a:t>offer</a:t>
            </a:r>
            <a:r>
              <a:rPr lang="it-IT" i="1" dirty="0" smtClean="0">
                <a:latin typeface="Cambria" panose="02040503050406030204" pitchFamily="18" charset="0"/>
              </a:rPr>
              <a:t> and </a:t>
            </a:r>
            <a:r>
              <a:rPr lang="it-IT" i="1" dirty="0" err="1" smtClean="0">
                <a:latin typeface="Cambria" panose="02040503050406030204" pitchFamily="18" charset="0"/>
              </a:rPr>
              <a:t>what</a:t>
            </a:r>
            <a:r>
              <a:rPr lang="it-IT" i="1" dirty="0" smtClean="0">
                <a:latin typeface="Cambria" panose="02040503050406030204" pitchFamily="18" charset="0"/>
              </a:rPr>
              <a:t> do </a:t>
            </a:r>
            <a:r>
              <a:rPr lang="it-IT" i="1" dirty="0" err="1" smtClean="0">
                <a:latin typeface="Cambria" panose="02040503050406030204" pitchFamily="18" charset="0"/>
              </a:rPr>
              <a:t>they</a:t>
            </a:r>
            <a:r>
              <a:rPr lang="it-IT" i="1" dirty="0" smtClean="0">
                <a:latin typeface="Cambria" panose="02040503050406030204" pitchFamily="18" charset="0"/>
              </a:rPr>
              <a:t> </a:t>
            </a:r>
            <a:r>
              <a:rPr lang="it-IT" i="1" dirty="0" err="1" smtClean="0">
                <a:latin typeface="Cambria" panose="02040503050406030204" pitchFamily="18" charset="0"/>
              </a:rPr>
              <a:t>need</a:t>
            </a:r>
            <a:r>
              <a:rPr lang="it-IT" i="1" dirty="0">
                <a:latin typeface="Cambria" panose="02040503050406030204" pitchFamily="18" charset="0"/>
              </a:rPr>
              <a:t>?</a:t>
            </a:r>
            <a:endParaRPr lang="it-IT" i="1" dirty="0" smtClean="0">
              <a:latin typeface="Cambria" panose="02040503050406030204" pitchFamily="18" charset="0"/>
            </a:endParaRPr>
          </a:p>
          <a:p>
            <a:pPr marL="0" indent="0" algn="ctr">
              <a:buNone/>
            </a:pPr>
            <a:endParaRPr lang="it-IT" i="1" dirty="0">
              <a:latin typeface="Cambria" panose="02040503050406030204" pitchFamily="18" charset="0"/>
            </a:endParaRPr>
          </a:p>
        </p:txBody>
      </p:sp>
    </p:spTree>
    <p:extLst>
      <p:ext uri="{BB962C8B-B14F-4D97-AF65-F5344CB8AC3E}">
        <p14:creationId xmlns:p14="http://schemas.microsoft.com/office/powerpoint/2010/main" val="134673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lstStyle/>
          <a:p>
            <a:pPr algn="ctr"/>
            <a:r>
              <a:rPr lang="it-IT" b="1" dirty="0" smtClean="0">
                <a:latin typeface="Cambria" panose="02040503050406030204" pitchFamily="18" charset="0"/>
              </a:rPr>
              <a:t>Application Server</a:t>
            </a:r>
            <a:endParaRPr lang="it-IT" b="1" dirty="0">
              <a:latin typeface="Cambria" panose="02040503050406030204" pitchFamily="18" charset="0"/>
            </a:endParaRPr>
          </a:p>
        </p:txBody>
      </p:sp>
      <p:sp>
        <p:nvSpPr>
          <p:cNvPr id="8" name="Segnaposto testo 7"/>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10" name="Segnaposto testo 9"/>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9" name="Segnaposto contenuto 8"/>
          <p:cNvSpPr>
            <a:spLocks noGrp="1"/>
          </p:cNvSpPr>
          <p:nvPr>
            <p:ph sz="quarter" idx="2"/>
          </p:nvPr>
        </p:nvSpPr>
        <p:spPr/>
        <p:txBody>
          <a:bodyPr>
            <a:normAutofit fontScale="85000" lnSpcReduction="10000"/>
          </a:bodyPr>
          <a:lstStyle/>
          <a:p>
            <a:pPr marL="0" indent="0">
              <a:buNone/>
            </a:pPr>
            <a:endParaRPr lang="it-IT" dirty="0"/>
          </a:p>
          <a:p>
            <a:r>
              <a:rPr lang="en-US" sz="1600" dirty="0" smtClean="0">
                <a:latin typeface="Cambria" panose="02040503050406030204" pitchFamily="18" charset="0"/>
              </a:rPr>
              <a:t>Registration </a:t>
            </a:r>
            <a:r>
              <a:rPr lang="en-US" sz="1600" dirty="0">
                <a:latin typeface="Cambria" panose="02040503050406030204" pitchFamily="18" charset="0"/>
              </a:rPr>
              <a:t>of customers and login of registered </a:t>
            </a:r>
            <a:r>
              <a:rPr lang="en-US" sz="1600" dirty="0" smtClean="0">
                <a:latin typeface="Cambria" panose="02040503050406030204" pitchFamily="18" charset="0"/>
              </a:rPr>
              <a:t>users. </a:t>
            </a:r>
            <a:endParaRPr lang="it-IT" sz="1600" dirty="0">
              <a:latin typeface="Cambria" panose="02040503050406030204" pitchFamily="18" charset="0"/>
            </a:endParaRPr>
          </a:p>
          <a:p>
            <a:r>
              <a:rPr lang="en-US" sz="1600" dirty="0" smtClean="0">
                <a:latin typeface="Cambria" panose="02040503050406030204" pitchFamily="18" charset="0"/>
              </a:rPr>
              <a:t>Operations </a:t>
            </a:r>
            <a:r>
              <a:rPr lang="en-US" sz="1600" dirty="0">
                <a:latin typeface="Cambria" panose="02040503050406030204" pitchFamily="18" charset="0"/>
              </a:rPr>
              <a:t>concerning taxi rides, such as taxi requests, reservations and rides’ </a:t>
            </a:r>
            <a:r>
              <a:rPr lang="en-US" sz="1600" dirty="0" smtClean="0">
                <a:latin typeface="Cambria" panose="02040503050406030204" pitchFamily="18" charset="0"/>
              </a:rPr>
              <a:t>deletion.</a:t>
            </a:r>
            <a:endParaRPr lang="it-IT" sz="1600" dirty="0">
              <a:latin typeface="Cambria" panose="02040503050406030204" pitchFamily="18" charset="0"/>
            </a:endParaRPr>
          </a:p>
          <a:p>
            <a:r>
              <a:rPr lang="en-US" sz="1600" dirty="0" smtClean="0">
                <a:latin typeface="Cambria" panose="02040503050406030204" pitchFamily="18" charset="0"/>
              </a:rPr>
              <a:t>Access </a:t>
            </a:r>
            <a:r>
              <a:rPr lang="en-US" sz="1600" dirty="0">
                <a:latin typeface="Cambria" panose="02040503050406030204" pitchFamily="18" charset="0"/>
              </a:rPr>
              <a:t>to the rides’ history </a:t>
            </a:r>
            <a:r>
              <a:rPr lang="en-US" sz="1600" dirty="0" smtClean="0">
                <a:latin typeface="Cambria" panose="02040503050406030204" pitchFamily="18" charset="0"/>
              </a:rPr>
              <a:t>and past rides’ information.</a:t>
            </a:r>
            <a:endParaRPr lang="it-IT" sz="1600" dirty="0">
              <a:latin typeface="Cambria" panose="02040503050406030204" pitchFamily="18" charset="0"/>
            </a:endParaRPr>
          </a:p>
          <a:p>
            <a:r>
              <a:rPr lang="en-US" sz="1600" dirty="0" smtClean="0">
                <a:latin typeface="Cambria" panose="02040503050406030204" pitchFamily="18" charset="0"/>
              </a:rPr>
              <a:t>Operations </a:t>
            </a:r>
            <a:r>
              <a:rPr lang="en-US" sz="1600" dirty="0">
                <a:latin typeface="Cambria" panose="02040503050406030204" pitchFamily="18" charset="0"/>
              </a:rPr>
              <a:t>reserved to taxi drivers, such as </a:t>
            </a:r>
            <a:r>
              <a:rPr lang="en-US" sz="1600" dirty="0" smtClean="0">
                <a:latin typeface="Cambria" panose="02040503050406030204" pitchFamily="18" charset="0"/>
              </a:rPr>
              <a:t>availability </a:t>
            </a:r>
            <a:r>
              <a:rPr lang="en-US" sz="1600" dirty="0">
                <a:latin typeface="Cambria" panose="02040503050406030204" pitchFamily="18" charset="0"/>
              </a:rPr>
              <a:t>and </a:t>
            </a:r>
            <a:r>
              <a:rPr lang="en-US" sz="1600" dirty="0" smtClean="0">
                <a:latin typeface="Cambria" panose="02040503050406030204" pitchFamily="18" charset="0"/>
              </a:rPr>
              <a:t>acceptance/refusal </a:t>
            </a:r>
            <a:r>
              <a:rPr lang="en-US" sz="1600" dirty="0">
                <a:latin typeface="Cambria" panose="02040503050406030204" pitchFamily="18" charset="0"/>
              </a:rPr>
              <a:t>of a ride. </a:t>
            </a:r>
            <a:endParaRPr lang="it-IT" sz="1600" dirty="0">
              <a:latin typeface="Cambria" panose="02040503050406030204" pitchFamily="18" charset="0"/>
            </a:endParaRPr>
          </a:p>
          <a:p>
            <a:r>
              <a:rPr lang="it-IT" sz="1600" dirty="0" smtClean="0">
                <a:latin typeface="Cambria" panose="02040503050406030204" pitchFamily="18" charset="0"/>
              </a:rPr>
              <a:t>Operations </a:t>
            </a:r>
            <a:r>
              <a:rPr lang="it-IT" sz="1600" dirty="0" err="1">
                <a:latin typeface="Cambria" panose="02040503050406030204" pitchFamily="18" charset="0"/>
              </a:rPr>
              <a:t>reserved</a:t>
            </a:r>
            <a:r>
              <a:rPr lang="it-IT" sz="1600" dirty="0">
                <a:latin typeface="Cambria" panose="02040503050406030204" pitchFamily="18" charset="0"/>
              </a:rPr>
              <a:t> to </a:t>
            </a:r>
            <a:r>
              <a:rPr lang="it-IT" sz="1600" dirty="0" err="1" smtClean="0">
                <a:latin typeface="Cambria" panose="02040503050406030204" pitchFamily="18" charset="0"/>
              </a:rPr>
              <a:t>administrators</a:t>
            </a:r>
            <a:r>
              <a:rPr lang="it-IT" sz="1600" dirty="0" smtClean="0">
                <a:latin typeface="Cambria" panose="02040503050406030204" pitchFamily="18" charset="0"/>
              </a:rPr>
              <a:t>, </a:t>
            </a:r>
            <a:r>
              <a:rPr lang="it-IT" sz="1600" dirty="0" err="1" smtClean="0">
                <a:latin typeface="Cambria" panose="02040503050406030204" pitchFamily="18" charset="0"/>
              </a:rPr>
              <a:t>such</a:t>
            </a:r>
            <a:r>
              <a:rPr lang="it-IT" sz="1600" dirty="0" smtClean="0">
                <a:latin typeface="Cambria" panose="02040503050406030204" pitchFamily="18" charset="0"/>
              </a:rPr>
              <a:t> </a:t>
            </a:r>
            <a:r>
              <a:rPr lang="it-IT" sz="1600" dirty="0" err="1" smtClean="0">
                <a:latin typeface="Cambria" panose="02040503050406030204" pitchFamily="18" charset="0"/>
              </a:rPr>
              <a:t>as</a:t>
            </a:r>
            <a:r>
              <a:rPr lang="it-IT" sz="1600" dirty="0" smtClean="0">
                <a:latin typeface="Cambria" panose="02040503050406030204" pitchFamily="18" charset="0"/>
              </a:rPr>
              <a:t> create/delete accounts, </a:t>
            </a:r>
            <a:r>
              <a:rPr lang="it-IT" sz="1600" dirty="0" err="1" smtClean="0">
                <a:latin typeface="Cambria" panose="02040503050406030204" pitchFamily="18" charset="0"/>
              </a:rPr>
              <a:t>modify</a:t>
            </a:r>
            <a:r>
              <a:rPr lang="it-IT" sz="1600" dirty="0" smtClean="0">
                <a:latin typeface="Cambria" panose="02040503050406030204" pitchFamily="18" charset="0"/>
              </a:rPr>
              <a:t> </a:t>
            </a:r>
            <a:r>
              <a:rPr lang="it-IT" sz="1600" dirty="0" err="1" smtClean="0">
                <a:latin typeface="Cambria" panose="02040503050406030204" pitchFamily="18" charset="0"/>
              </a:rPr>
              <a:t>rides</a:t>
            </a:r>
            <a:r>
              <a:rPr lang="it-IT" sz="1600" dirty="0" smtClean="0">
                <a:latin typeface="Cambria" panose="02040503050406030204" pitchFamily="18" charset="0"/>
              </a:rPr>
              <a:t>/driver status.</a:t>
            </a:r>
            <a:endParaRPr lang="it-IT" sz="1600" dirty="0">
              <a:latin typeface="Cambria" panose="02040503050406030204" pitchFamily="18" charset="0"/>
            </a:endParaRPr>
          </a:p>
          <a:p>
            <a:endParaRPr lang="en-US" sz="1600" dirty="0"/>
          </a:p>
          <a:p>
            <a:endParaRPr lang="en-US" sz="1600" dirty="0">
              <a:latin typeface="Cambria" panose="02040503050406030204" pitchFamily="18" charset="0"/>
            </a:endParaRPr>
          </a:p>
          <a:p>
            <a:endParaRPr lang="en-US" sz="1600" dirty="0">
              <a:latin typeface="Cambria" panose="02040503050406030204" pitchFamily="18" charset="0"/>
            </a:endParaRPr>
          </a:p>
          <a:p>
            <a:endParaRPr lang="en-US" sz="1600" dirty="0">
              <a:latin typeface="Cambria" panose="02040503050406030204" pitchFamily="18" charset="0"/>
            </a:endParaRPr>
          </a:p>
          <a:p>
            <a:endParaRPr lang="it-IT" dirty="0">
              <a:latin typeface="Cambria" panose="02040503050406030204" pitchFamily="18" charset="0"/>
            </a:endParaRPr>
          </a:p>
        </p:txBody>
      </p:sp>
      <p:sp>
        <p:nvSpPr>
          <p:cNvPr id="11" name="Segnaposto contenuto 10"/>
          <p:cNvSpPr>
            <a:spLocks noGrp="1"/>
          </p:cNvSpPr>
          <p:nvPr>
            <p:ph sz="quarter" idx="4"/>
          </p:nvPr>
        </p:nvSpPr>
        <p:spPr/>
        <p:txBody>
          <a:bodyPr>
            <a:normAutofit/>
          </a:bodyPr>
          <a:lstStyle/>
          <a:p>
            <a:pPr marL="0" indent="0">
              <a:buNone/>
            </a:pPr>
            <a:endParaRPr lang="it-IT" dirty="0" smtClean="0"/>
          </a:p>
          <a:p>
            <a:r>
              <a:rPr lang="en-US" sz="1600" dirty="0">
                <a:latin typeface="Cambria" panose="02040503050406030204" pitchFamily="18" charset="0"/>
              </a:rPr>
              <a:t>Interfaces for the creation, deletion and management of taxi rides, and also for the associations between customers, drivers and rides. </a:t>
            </a:r>
          </a:p>
          <a:p>
            <a:endParaRPr lang="it-IT" dirty="0"/>
          </a:p>
          <a:p>
            <a:r>
              <a:rPr lang="en-US" sz="1600" dirty="0">
                <a:latin typeface="Cambria" panose="02040503050406030204" pitchFamily="18" charset="0"/>
              </a:rPr>
              <a:t>Interfaces for the creation and management of users, as well as for validation of accesses. </a:t>
            </a:r>
          </a:p>
          <a:p>
            <a:endParaRPr lang="it-IT" dirty="0"/>
          </a:p>
        </p:txBody>
      </p:sp>
    </p:spTree>
    <p:extLst>
      <p:ext uri="{BB962C8B-B14F-4D97-AF65-F5344CB8AC3E}">
        <p14:creationId xmlns:p14="http://schemas.microsoft.com/office/powerpoint/2010/main" val="418966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500"/>
                                        <p:tgtEl>
                                          <p:spTgt spid="9">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fade">
                                      <p:cBhvr>
                                        <p:cTn id="29" dur="500"/>
                                        <p:tgtEl>
                                          <p:spTgt spid="9">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xEl>
                                              <p:pRg st="5" end="5"/>
                                            </p:txEl>
                                          </p:spTgt>
                                        </p:tgtEl>
                                        <p:attrNameLst>
                                          <p:attrName>style.visibility</p:attrName>
                                        </p:attrNameLst>
                                      </p:cBhvr>
                                      <p:to>
                                        <p:strVal val="visible"/>
                                      </p:to>
                                    </p:set>
                                    <p:animEffect transition="in" filter="fade">
                                      <p:cBhvr>
                                        <p:cTn id="34" dur="500"/>
                                        <p:tgtEl>
                                          <p:spTgt spid="9">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Effect transition="in" filter="fade">
                                      <p:cBhvr>
                                        <p:cTn id="39" dur="1000"/>
                                        <p:tgtEl>
                                          <p:spTgt spid="10">
                                            <p:txEl>
                                              <p:pRg st="0" end="0"/>
                                            </p:txEl>
                                          </p:spTgt>
                                        </p:tgtEl>
                                      </p:cBhvr>
                                    </p:animEffect>
                                    <p:anim calcmode="lin" valueType="num">
                                      <p:cBhvr>
                                        <p:cTn id="40"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xEl>
                                              <p:pRg st="1" end="1"/>
                                            </p:txEl>
                                          </p:spTgt>
                                        </p:tgtEl>
                                        <p:attrNameLst>
                                          <p:attrName>style.visibility</p:attrName>
                                        </p:attrNameLst>
                                      </p:cBhvr>
                                      <p:to>
                                        <p:strVal val="visible"/>
                                      </p:to>
                                    </p:set>
                                    <p:animEffect transition="in" filter="fade">
                                      <p:cBhvr>
                                        <p:cTn id="46" dur="500"/>
                                        <p:tgtEl>
                                          <p:spTgt spid="11">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1">
                                            <p:txEl>
                                              <p:pRg st="3" end="3"/>
                                            </p:txEl>
                                          </p:spTgt>
                                        </p:tgtEl>
                                        <p:attrNameLst>
                                          <p:attrName>style.visibility</p:attrName>
                                        </p:attrNameLst>
                                      </p:cBhvr>
                                      <p:to>
                                        <p:strVal val="visible"/>
                                      </p:to>
                                    </p:set>
                                    <p:animEffect transition="in" filter="fade">
                                      <p:cBhvr>
                                        <p:cTn id="51"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uild="p"/>
      <p:bldP spid="9" grpId="0" build="p"/>
      <p:bldP spid="1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smtClean="0">
                <a:latin typeface="Cambria" panose="02040503050406030204" pitchFamily="18" charset="0"/>
              </a:rPr>
              <a:t>Rides</a:t>
            </a:r>
            <a:r>
              <a:rPr lang="it-IT" b="1" dirty="0" smtClean="0">
                <a:latin typeface="Cambria" panose="02040503050406030204" pitchFamily="18" charset="0"/>
              </a:rPr>
              <a:t> Manager</a:t>
            </a:r>
            <a:endParaRPr lang="it-IT" b="1" dirty="0">
              <a:latin typeface="Cambria" panose="02040503050406030204" pitchFamily="18" charset="0"/>
            </a:endParaRPr>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normAutofit lnSpcReduction="10000"/>
          </a:bodyPr>
          <a:lstStyle/>
          <a:p>
            <a:endParaRPr lang="it-IT" dirty="0">
              <a:latin typeface="Cambria" panose="02040503050406030204" pitchFamily="18" charset="0"/>
            </a:endParaRPr>
          </a:p>
          <a:p>
            <a:r>
              <a:rPr lang="en-US" sz="1600" dirty="0" smtClean="0">
                <a:latin typeface="Cambria" panose="02040503050406030204" pitchFamily="18" charset="0"/>
              </a:rPr>
              <a:t>Creation </a:t>
            </a:r>
            <a:r>
              <a:rPr lang="en-US" sz="1600" dirty="0">
                <a:latin typeface="Cambria" panose="02040503050406030204" pitchFamily="18" charset="0"/>
              </a:rPr>
              <a:t>of requests and reservations and the deletion of rides. </a:t>
            </a:r>
            <a:endParaRPr lang="en-US" sz="1600" dirty="0" smtClean="0">
              <a:latin typeface="Cambria" panose="02040503050406030204" pitchFamily="18" charset="0"/>
            </a:endParaRPr>
          </a:p>
          <a:p>
            <a:endParaRPr lang="en-US" sz="1600" dirty="0" smtClean="0">
              <a:latin typeface="Cambria" panose="02040503050406030204" pitchFamily="18" charset="0"/>
            </a:endParaRPr>
          </a:p>
          <a:p>
            <a:r>
              <a:rPr lang="en-US" sz="1600" dirty="0" smtClean="0">
                <a:latin typeface="Cambria" panose="02040503050406030204" pitchFamily="18" charset="0"/>
              </a:rPr>
              <a:t>Termination of rides.</a:t>
            </a:r>
          </a:p>
          <a:p>
            <a:endParaRPr lang="it-IT" sz="1600" dirty="0">
              <a:latin typeface="Cambria" panose="02040503050406030204" pitchFamily="18" charset="0"/>
            </a:endParaRPr>
          </a:p>
          <a:p>
            <a:r>
              <a:rPr lang="en-US" sz="1600" dirty="0" smtClean="0">
                <a:latin typeface="Cambria" panose="02040503050406030204" pitchFamily="18" charset="0"/>
              </a:rPr>
              <a:t>Subscription </a:t>
            </a:r>
            <a:r>
              <a:rPr lang="en-US" sz="1600" dirty="0">
                <a:latin typeface="Cambria" panose="02040503050406030204" pitchFamily="18" charset="0"/>
              </a:rPr>
              <a:t>of customers and drivers to rides. </a:t>
            </a:r>
            <a:endParaRPr lang="en-US" sz="1600" dirty="0" smtClean="0">
              <a:latin typeface="Cambria" panose="02040503050406030204" pitchFamily="18" charset="0"/>
            </a:endParaRPr>
          </a:p>
          <a:p>
            <a:endParaRPr lang="it-IT" sz="1600" dirty="0">
              <a:latin typeface="Cambria" panose="02040503050406030204" pitchFamily="18" charset="0"/>
            </a:endParaRPr>
          </a:p>
          <a:p>
            <a:r>
              <a:rPr lang="en-US" sz="1600" dirty="0" smtClean="0">
                <a:latin typeface="Cambria" panose="02040503050406030204" pitchFamily="18" charset="0"/>
              </a:rPr>
              <a:t>Retrieval </a:t>
            </a:r>
            <a:r>
              <a:rPr lang="en-US" sz="1600" dirty="0">
                <a:latin typeface="Cambria" panose="02040503050406030204" pitchFamily="18" charset="0"/>
              </a:rPr>
              <a:t>of the rides history of a customer and info about specific rides. </a:t>
            </a:r>
          </a:p>
          <a:p>
            <a:endParaRPr lang="en-US" sz="1600" dirty="0"/>
          </a:p>
          <a:p>
            <a:endParaRPr lang="en-US" sz="1600" dirty="0" smtClean="0">
              <a:latin typeface="Cambria" panose="02040503050406030204" pitchFamily="18" charset="0"/>
            </a:endParaRPr>
          </a:p>
          <a:p>
            <a:endParaRPr lang="it-IT" dirty="0"/>
          </a:p>
        </p:txBody>
      </p:sp>
      <p:sp>
        <p:nvSpPr>
          <p:cNvPr id="6" name="Segnaposto contenuto 5"/>
          <p:cNvSpPr>
            <a:spLocks noGrp="1"/>
          </p:cNvSpPr>
          <p:nvPr>
            <p:ph sz="quarter" idx="4"/>
          </p:nvPr>
        </p:nvSpPr>
        <p:spPr/>
        <p:txBody>
          <a:bodyPr>
            <a:normAutofit lnSpcReduction="10000"/>
          </a:bodyPr>
          <a:lstStyle/>
          <a:p>
            <a:endParaRPr lang="it-IT" dirty="0"/>
          </a:p>
          <a:p>
            <a:r>
              <a:rPr lang="it-IT" sz="1600" dirty="0" err="1" smtClean="0">
                <a:latin typeface="Cambria" panose="02040503050406030204" pitchFamily="18" charset="0"/>
              </a:rPr>
              <a:t>Interfaces</a:t>
            </a:r>
            <a:r>
              <a:rPr lang="it-IT" sz="1600" dirty="0" smtClean="0">
                <a:latin typeface="Cambria" panose="02040503050406030204" pitchFamily="18" charset="0"/>
              </a:rPr>
              <a:t> </a:t>
            </a:r>
            <a:r>
              <a:rPr lang="it-IT" sz="1600" dirty="0">
                <a:latin typeface="Cambria" panose="02040503050406030204" pitchFamily="18" charset="0"/>
              </a:rPr>
              <a:t>for taxi </a:t>
            </a:r>
            <a:r>
              <a:rPr lang="it-IT" sz="1600" dirty="0" err="1">
                <a:latin typeface="Cambria" panose="02040503050406030204" pitchFamily="18" charset="0"/>
              </a:rPr>
              <a:t>queue</a:t>
            </a:r>
            <a:r>
              <a:rPr lang="it-IT" sz="1600" dirty="0">
                <a:latin typeface="Cambria" panose="02040503050406030204" pitchFamily="18" charset="0"/>
              </a:rPr>
              <a:t> management. </a:t>
            </a:r>
            <a:endParaRPr lang="it-IT" sz="1600" dirty="0" smtClean="0">
              <a:latin typeface="Cambria" panose="02040503050406030204" pitchFamily="18" charset="0"/>
            </a:endParaRPr>
          </a:p>
          <a:p>
            <a:endParaRPr lang="it-IT" sz="1600" dirty="0">
              <a:latin typeface="Cambria" panose="02040503050406030204" pitchFamily="18" charset="0"/>
            </a:endParaRPr>
          </a:p>
          <a:p>
            <a:r>
              <a:rPr lang="en-US" sz="1600" dirty="0">
                <a:latin typeface="Cambria" panose="02040503050406030204" pitchFamily="18" charset="0"/>
              </a:rPr>
              <a:t>Interfaces for the management of </a:t>
            </a:r>
            <a:r>
              <a:rPr lang="en-US" sz="1600" dirty="0" smtClean="0">
                <a:latin typeface="Cambria" panose="02040503050406030204" pitchFamily="18" charset="0"/>
              </a:rPr>
              <a:t>users. </a:t>
            </a:r>
          </a:p>
          <a:p>
            <a:endParaRPr lang="en-US" sz="1600" dirty="0">
              <a:latin typeface="Cambria" panose="02040503050406030204" pitchFamily="18" charset="0"/>
            </a:endParaRPr>
          </a:p>
          <a:p>
            <a:r>
              <a:rPr lang="en-US" sz="1600" dirty="0" smtClean="0">
                <a:latin typeface="Cambria" panose="02040503050406030204" pitchFamily="18" charset="0"/>
              </a:rPr>
              <a:t>Interfaces </a:t>
            </a:r>
            <a:r>
              <a:rPr lang="en-US" sz="1600" dirty="0">
                <a:latin typeface="Cambria" panose="02040503050406030204" pitchFamily="18" charset="0"/>
              </a:rPr>
              <a:t>for the communications of messages/notifications. </a:t>
            </a:r>
            <a:endParaRPr lang="en-US" sz="1600" dirty="0" smtClean="0">
              <a:latin typeface="Cambria" panose="02040503050406030204" pitchFamily="18" charset="0"/>
            </a:endParaRPr>
          </a:p>
          <a:p>
            <a:endParaRPr lang="en-US" sz="1600" dirty="0">
              <a:latin typeface="Cambria" panose="02040503050406030204" pitchFamily="18" charset="0"/>
            </a:endParaRPr>
          </a:p>
          <a:p>
            <a:r>
              <a:rPr lang="en-US" sz="1600" dirty="0" smtClean="0">
                <a:latin typeface="Cambria" panose="02040503050406030204" pitchFamily="18" charset="0"/>
              </a:rPr>
              <a:t>Interfaces </a:t>
            </a:r>
            <a:r>
              <a:rPr lang="en-US" sz="1600" dirty="0">
                <a:latin typeface="Cambria" panose="02040503050406030204" pitchFamily="18" charset="0"/>
              </a:rPr>
              <a:t>for the access to MTS database. </a:t>
            </a:r>
          </a:p>
          <a:p>
            <a:endParaRPr lang="it-IT" dirty="0"/>
          </a:p>
          <a:p>
            <a:endParaRPr lang="it-IT" dirty="0"/>
          </a:p>
        </p:txBody>
      </p:sp>
    </p:spTree>
    <p:extLst>
      <p:ext uri="{BB962C8B-B14F-4D97-AF65-F5344CB8AC3E}">
        <p14:creationId xmlns:p14="http://schemas.microsoft.com/office/powerpoint/2010/main" val="84472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1000"/>
                                        <p:tgtEl>
                                          <p:spTgt spid="5">
                                            <p:txEl>
                                              <p:pRg st="0" end="0"/>
                                            </p:txEl>
                                          </p:spTgt>
                                        </p:tgtEl>
                                      </p:cBhvr>
                                    </p:animEffect>
                                    <p:anim calcmode="lin" valueType="num">
                                      <p:cBhvr>
                                        <p:cTn id="3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Effect transition="in" filter="fade">
                                      <p:cBhvr>
                                        <p:cTn id="46" dur="500"/>
                                        <p:tgtEl>
                                          <p:spTgt spid="6">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animEffect transition="in" filter="fade">
                                      <p:cBhvr>
                                        <p:cTn id="51" dur="500"/>
                                        <p:tgtEl>
                                          <p:spTgt spid="6">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97180" y="220190"/>
            <a:ext cx="8229600" cy="857250"/>
          </a:xfrm>
        </p:spPr>
        <p:txBody>
          <a:bodyPr>
            <a:normAutofit/>
          </a:bodyPr>
          <a:lstStyle/>
          <a:p>
            <a:pPr algn="ctr"/>
            <a:r>
              <a:rPr lang="en-US" sz="4500" b="1" dirty="0" smtClean="0">
                <a:latin typeface="Cambria" panose="02040503050406030204" pitchFamily="18" charset="0"/>
              </a:rPr>
              <a:t>Problem overview</a:t>
            </a:r>
            <a:endParaRPr lang="en-US" sz="4500" b="1" dirty="0">
              <a:latin typeface="Cambria" panose="02040503050406030204" pitchFamily="18" charset="0"/>
            </a:endParaRPr>
          </a:p>
        </p:txBody>
      </p:sp>
      <p:sp>
        <p:nvSpPr>
          <p:cNvPr id="6" name="CasellaDiTesto 5"/>
          <p:cNvSpPr txBox="1"/>
          <p:nvPr/>
        </p:nvSpPr>
        <p:spPr>
          <a:xfrm>
            <a:off x="628650" y="1195251"/>
            <a:ext cx="2205989"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Different users communicating over the internet with a single system</a:t>
            </a:r>
          </a:p>
        </p:txBody>
      </p:sp>
      <p:sp>
        <p:nvSpPr>
          <p:cNvPr id="7" name="CasellaDiTesto 6"/>
          <p:cNvSpPr txBox="1"/>
          <p:nvPr/>
        </p:nvSpPr>
        <p:spPr>
          <a:xfrm>
            <a:off x="628649" y="3717664"/>
            <a:ext cx="2205991"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The system must notify multiple users </a:t>
            </a:r>
            <a:r>
              <a:rPr lang="en-US" sz="1300" dirty="0" smtClean="0"/>
              <a:t>when some events occur</a:t>
            </a:r>
            <a:endParaRPr lang="en-US" sz="1300" dirty="0"/>
          </a:p>
        </p:txBody>
      </p:sp>
      <p:sp>
        <p:nvSpPr>
          <p:cNvPr id="8" name="CasellaDiTesto 7"/>
          <p:cNvSpPr txBox="1"/>
          <p:nvPr/>
        </p:nvSpPr>
        <p:spPr>
          <a:xfrm>
            <a:off x="628650" y="2047603"/>
            <a:ext cx="2205991" cy="49244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Users can use different platforms (mobile and web)</a:t>
            </a:r>
          </a:p>
        </p:txBody>
      </p:sp>
      <p:sp>
        <p:nvSpPr>
          <p:cNvPr id="9" name="CasellaDiTesto 8"/>
          <p:cNvSpPr txBox="1"/>
          <p:nvPr/>
        </p:nvSpPr>
        <p:spPr>
          <a:xfrm>
            <a:off x="628648" y="2780780"/>
            <a:ext cx="2205991"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The system </a:t>
            </a:r>
            <a:r>
              <a:rPr lang="en-US" sz="1300" dirty="0" smtClean="0"/>
              <a:t>accepts </a:t>
            </a:r>
            <a:r>
              <a:rPr lang="en-US" sz="1300" dirty="0"/>
              <a:t>user’s requests and elaborate an answer in a short time</a:t>
            </a:r>
          </a:p>
        </p:txBody>
      </p:sp>
      <p:sp>
        <p:nvSpPr>
          <p:cNvPr id="11" name="Freccia a destra 10"/>
          <p:cNvSpPr/>
          <p:nvPr/>
        </p:nvSpPr>
        <p:spPr>
          <a:xfrm>
            <a:off x="3095897" y="1397808"/>
            <a:ext cx="2632166" cy="274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ccia a destra 11"/>
          <p:cNvSpPr/>
          <p:nvPr/>
        </p:nvSpPr>
        <p:spPr>
          <a:xfrm>
            <a:off x="3095897" y="2146284"/>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p:cNvSpPr txBox="1">
            <a:spLocks/>
          </p:cNvSpPr>
          <p:nvPr/>
        </p:nvSpPr>
        <p:spPr>
          <a:xfrm>
            <a:off x="5989319" y="1293934"/>
            <a:ext cx="2877590" cy="12384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r>
              <a:rPr lang="en-US" sz="1650" dirty="0">
                <a:latin typeface="Cambria" panose="02040503050406030204" pitchFamily="18" charset="0"/>
              </a:rPr>
              <a:t>Client-Server three-tier Architecture</a:t>
            </a:r>
          </a:p>
        </p:txBody>
      </p:sp>
      <p:sp>
        <p:nvSpPr>
          <p:cNvPr id="14" name="Freccia a destra 13"/>
          <p:cNvSpPr/>
          <p:nvPr/>
        </p:nvSpPr>
        <p:spPr>
          <a:xfrm>
            <a:off x="3095897" y="2983337"/>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ccia a destra 14"/>
          <p:cNvSpPr/>
          <p:nvPr/>
        </p:nvSpPr>
        <p:spPr>
          <a:xfrm>
            <a:off x="3095897" y="3920220"/>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CasellaDiTesto 15"/>
          <p:cNvSpPr txBox="1">
            <a:spLocks/>
          </p:cNvSpPr>
          <p:nvPr/>
        </p:nvSpPr>
        <p:spPr>
          <a:xfrm>
            <a:off x="5989319" y="2983336"/>
            <a:ext cx="2877590" cy="12384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r>
              <a:rPr lang="en-US" sz="1650" dirty="0">
                <a:latin typeface="Cambria" panose="02040503050406030204" pitchFamily="18" charset="0"/>
              </a:rPr>
              <a:t>Event-based </a:t>
            </a:r>
            <a:r>
              <a:rPr lang="en-US" sz="1650" dirty="0" smtClean="0">
                <a:latin typeface="Cambria" panose="02040503050406030204" pitchFamily="18" charset="0"/>
              </a:rPr>
              <a:t>architecture with </a:t>
            </a:r>
            <a:r>
              <a:rPr lang="en-US" sz="1650" dirty="0">
                <a:latin typeface="Cambria" panose="02040503050406030204" pitchFamily="18" charset="0"/>
              </a:rPr>
              <a:t>Publisher-Subscribe</a:t>
            </a:r>
          </a:p>
        </p:txBody>
      </p:sp>
    </p:spTree>
    <p:extLst>
      <p:ext uri="{BB962C8B-B14F-4D97-AF65-F5344CB8AC3E}">
        <p14:creationId xmlns:p14="http://schemas.microsoft.com/office/powerpoint/2010/main" val="385686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smtClean="0">
                <a:latin typeface="Cambria" panose="02040503050406030204" pitchFamily="18" charset="0"/>
              </a:rPr>
              <a:t>Users</a:t>
            </a:r>
            <a:r>
              <a:rPr lang="it-IT" b="1" dirty="0" smtClean="0">
                <a:latin typeface="Cambria" panose="02040503050406030204" pitchFamily="18" charset="0"/>
              </a:rPr>
              <a:t> Manager</a:t>
            </a:r>
            <a:endParaRPr lang="it-IT" b="1" dirty="0">
              <a:latin typeface="Cambria" panose="02040503050406030204" pitchFamily="18" charset="0"/>
            </a:endParaRPr>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normAutofit fontScale="92500"/>
          </a:bodyPr>
          <a:lstStyle/>
          <a:p>
            <a:endParaRPr lang="it-IT" dirty="0"/>
          </a:p>
          <a:p>
            <a:r>
              <a:rPr lang="en-US" sz="1800" dirty="0">
                <a:latin typeface="Cambria" panose="02040503050406030204" pitchFamily="18" charset="0"/>
              </a:rPr>
              <a:t>C</a:t>
            </a:r>
            <a:r>
              <a:rPr lang="en-US" sz="1800" dirty="0" smtClean="0">
                <a:latin typeface="Cambria" panose="02040503050406030204" pitchFamily="18" charset="0"/>
              </a:rPr>
              <a:t>reation </a:t>
            </a:r>
            <a:r>
              <a:rPr lang="en-US" sz="1800" dirty="0">
                <a:latin typeface="Cambria" panose="02040503050406030204" pitchFamily="18" charset="0"/>
              </a:rPr>
              <a:t>and deletion of users. </a:t>
            </a:r>
            <a:endParaRPr lang="en-US" sz="1800" dirty="0" smtClean="0">
              <a:latin typeface="Cambria" panose="02040503050406030204" pitchFamily="18" charset="0"/>
            </a:endParaRPr>
          </a:p>
          <a:p>
            <a:endParaRPr lang="en-US" sz="1800" dirty="0">
              <a:latin typeface="Cambria" panose="02040503050406030204" pitchFamily="18" charset="0"/>
            </a:endParaRPr>
          </a:p>
          <a:p>
            <a:r>
              <a:rPr lang="en-US" sz="1800" dirty="0">
                <a:latin typeface="Cambria" panose="02040503050406030204" pitchFamily="18" charset="0"/>
              </a:rPr>
              <a:t>R</a:t>
            </a:r>
            <a:r>
              <a:rPr lang="en-US" sz="1800" dirty="0" smtClean="0">
                <a:latin typeface="Cambria" panose="02040503050406030204" pitchFamily="18" charset="0"/>
              </a:rPr>
              <a:t>etrieval </a:t>
            </a:r>
            <a:r>
              <a:rPr lang="en-US" sz="1800" dirty="0">
                <a:latin typeface="Cambria" panose="02040503050406030204" pitchFamily="18" charset="0"/>
              </a:rPr>
              <a:t>of users. </a:t>
            </a:r>
            <a:endParaRPr lang="en-US" sz="1800" dirty="0" smtClean="0">
              <a:latin typeface="Cambria" panose="02040503050406030204" pitchFamily="18" charset="0"/>
            </a:endParaRPr>
          </a:p>
          <a:p>
            <a:endParaRPr lang="en-US" sz="1800" dirty="0">
              <a:latin typeface="Cambria" panose="02040503050406030204" pitchFamily="18" charset="0"/>
            </a:endParaRPr>
          </a:p>
          <a:p>
            <a:r>
              <a:rPr lang="en-US" sz="1800" dirty="0">
                <a:latin typeface="Cambria" panose="02040503050406030204" pitchFamily="18" charset="0"/>
              </a:rPr>
              <a:t>V</a:t>
            </a:r>
            <a:r>
              <a:rPr lang="en-US" sz="1800" dirty="0" smtClean="0">
                <a:latin typeface="Cambria" panose="02040503050406030204" pitchFamily="18" charset="0"/>
              </a:rPr>
              <a:t>alidation </a:t>
            </a:r>
            <a:r>
              <a:rPr lang="en-US" sz="1800" dirty="0">
                <a:latin typeface="Cambria" panose="02040503050406030204" pitchFamily="18" charset="0"/>
              </a:rPr>
              <a:t>check in case of login and registration </a:t>
            </a:r>
            <a:endParaRPr lang="en-US" sz="1800" dirty="0" smtClean="0">
              <a:latin typeface="Cambria" panose="02040503050406030204" pitchFamily="18" charset="0"/>
            </a:endParaRPr>
          </a:p>
          <a:p>
            <a:endParaRPr lang="en-US" sz="1800" dirty="0">
              <a:latin typeface="Cambria" panose="02040503050406030204" pitchFamily="18" charset="0"/>
            </a:endParaRPr>
          </a:p>
          <a:p>
            <a:r>
              <a:rPr lang="en-US" sz="1800" dirty="0">
                <a:latin typeface="Cambria" panose="02040503050406030204" pitchFamily="18" charset="0"/>
              </a:rPr>
              <a:t>A</a:t>
            </a:r>
            <a:r>
              <a:rPr lang="en-US" sz="1800" dirty="0" smtClean="0">
                <a:latin typeface="Cambria" panose="02040503050406030204" pitchFamily="18" charset="0"/>
              </a:rPr>
              <a:t>vailability </a:t>
            </a:r>
            <a:r>
              <a:rPr lang="en-US" sz="1800" dirty="0">
                <a:latin typeface="Cambria" panose="02040503050406030204" pitchFamily="18" charset="0"/>
              </a:rPr>
              <a:t>setting in case of drivers. </a:t>
            </a:r>
          </a:p>
          <a:p>
            <a:endParaRPr lang="it-IT" dirty="0"/>
          </a:p>
        </p:txBody>
      </p:sp>
      <p:sp>
        <p:nvSpPr>
          <p:cNvPr id="6" name="Segnaposto contenuto 5"/>
          <p:cNvSpPr>
            <a:spLocks noGrp="1"/>
          </p:cNvSpPr>
          <p:nvPr>
            <p:ph sz="quarter" idx="4"/>
          </p:nvPr>
        </p:nvSpPr>
        <p:spPr/>
        <p:txBody>
          <a:bodyPr/>
          <a:lstStyle/>
          <a:p>
            <a:endParaRPr lang="it-IT" dirty="0"/>
          </a:p>
          <a:p>
            <a:endParaRPr lang="en-US" sz="1800" dirty="0" smtClean="0">
              <a:latin typeface="Cambria" panose="02040503050406030204" pitchFamily="18" charset="0"/>
            </a:endParaRPr>
          </a:p>
          <a:p>
            <a:r>
              <a:rPr lang="en-US" sz="1800" dirty="0" smtClean="0">
                <a:latin typeface="Cambria" panose="02040503050406030204" pitchFamily="18" charset="0"/>
              </a:rPr>
              <a:t>Interfaces </a:t>
            </a:r>
            <a:r>
              <a:rPr lang="en-US" sz="1800" dirty="0">
                <a:latin typeface="Cambria" panose="02040503050406030204" pitchFamily="18" charset="0"/>
              </a:rPr>
              <a:t>for the communications of messages/notifications. </a:t>
            </a:r>
            <a:endParaRPr lang="en-US" sz="1800" dirty="0" smtClean="0">
              <a:latin typeface="Cambria" panose="02040503050406030204" pitchFamily="18" charset="0"/>
            </a:endParaRPr>
          </a:p>
          <a:p>
            <a:endParaRPr lang="en-US" sz="1800" dirty="0">
              <a:latin typeface="Cambria" panose="02040503050406030204" pitchFamily="18" charset="0"/>
            </a:endParaRPr>
          </a:p>
          <a:p>
            <a:endParaRPr lang="en-US" sz="1800" dirty="0">
              <a:latin typeface="Cambria" panose="02040503050406030204" pitchFamily="18" charset="0"/>
            </a:endParaRPr>
          </a:p>
          <a:p>
            <a:r>
              <a:rPr lang="en-US" sz="1800" dirty="0" smtClean="0">
                <a:latin typeface="Cambria" panose="02040503050406030204" pitchFamily="18" charset="0"/>
              </a:rPr>
              <a:t>Interfaces </a:t>
            </a:r>
            <a:r>
              <a:rPr lang="en-US" sz="1800" dirty="0">
                <a:latin typeface="Cambria" panose="02040503050406030204" pitchFamily="18" charset="0"/>
              </a:rPr>
              <a:t>for the access to MTS database. </a:t>
            </a:r>
          </a:p>
          <a:p>
            <a:endParaRPr lang="it-IT" dirty="0"/>
          </a:p>
        </p:txBody>
      </p:sp>
    </p:spTree>
    <p:extLst>
      <p:ext uri="{BB962C8B-B14F-4D97-AF65-F5344CB8AC3E}">
        <p14:creationId xmlns:p14="http://schemas.microsoft.com/office/powerpoint/2010/main" val="294294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1000"/>
                                        <p:tgtEl>
                                          <p:spTgt spid="5">
                                            <p:txEl>
                                              <p:pRg st="0" end="0"/>
                                            </p:txEl>
                                          </p:spTgt>
                                        </p:tgtEl>
                                      </p:cBhvr>
                                    </p:animEffect>
                                    <p:anim calcmode="lin" valueType="num">
                                      <p:cBhvr>
                                        <p:cTn id="3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500"/>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fade">
                                      <p:cBhvr>
                                        <p:cTn id="4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t>Queue Manager</a:t>
            </a:r>
            <a:endParaRPr lang="it-IT" b="1" dirty="0"/>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normAutofit lnSpcReduction="10000"/>
          </a:bodyPr>
          <a:lstStyle/>
          <a:p>
            <a:endParaRPr lang="it-IT" dirty="0"/>
          </a:p>
          <a:p>
            <a:r>
              <a:rPr lang="en-US" sz="2000" dirty="0">
                <a:latin typeface="Cambria" panose="02040503050406030204" pitchFamily="18" charset="0"/>
              </a:rPr>
              <a:t>T</a:t>
            </a:r>
            <a:r>
              <a:rPr lang="en-US" sz="2000" dirty="0" smtClean="0">
                <a:latin typeface="Cambria" panose="02040503050406030204" pitchFamily="18" charset="0"/>
              </a:rPr>
              <a:t>axi </a:t>
            </a:r>
            <a:r>
              <a:rPr lang="en-US" sz="2000" dirty="0">
                <a:latin typeface="Cambria" panose="02040503050406030204" pitchFamily="18" charset="0"/>
              </a:rPr>
              <a:t>retrieval and taxi removal from taxi queues. </a:t>
            </a:r>
          </a:p>
          <a:p>
            <a:endParaRPr lang="it-IT" sz="2000" dirty="0">
              <a:latin typeface="Cambria" panose="02040503050406030204" pitchFamily="18" charset="0"/>
            </a:endParaRPr>
          </a:p>
          <a:p>
            <a:endParaRPr lang="it-IT" sz="2000" dirty="0">
              <a:latin typeface="Cambria" panose="02040503050406030204" pitchFamily="18" charset="0"/>
            </a:endParaRPr>
          </a:p>
          <a:p>
            <a:r>
              <a:rPr lang="en-US" sz="2000" dirty="0" smtClean="0">
                <a:latin typeface="Cambria" panose="02040503050406030204" pitchFamily="18" charset="0"/>
              </a:rPr>
              <a:t>Interfaces </a:t>
            </a:r>
            <a:r>
              <a:rPr lang="en-US" sz="2000" dirty="0">
                <a:latin typeface="Cambria" panose="02040503050406030204" pitchFamily="18" charset="0"/>
              </a:rPr>
              <a:t>for moving a taxi at the bottom of a queue and in general for updating taxis’ position. </a:t>
            </a:r>
          </a:p>
          <a:p>
            <a:endParaRPr lang="it-IT" dirty="0"/>
          </a:p>
        </p:txBody>
      </p:sp>
      <p:sp>
        <p:nvSpPr>
          <p:cNvPr id="6" name="Segnaposto contenuto 5"/>
          <p:cNvSpPr>
            <a:spLocks noGrp="1"/>
          </p:cNvSpPr>
          <p:nvPr>
            <p:ph sz="quarter" idx="4"/>
          </p:nvPr>
        </p:nvSpPr>
        <p:spPr/>
        <p:txBody>
          <a:bodyPr/>
          <a:lstStyle/>
          <a:p>
            <a:endParaRPr lang="it-IT" dirty="0"/>
          </a:p>
          <a:p>
            <a:endParaRPr lang="it-IT" dirty="0"/>
          </a:p>
          <a:p>
            <a:endParaRPr lang="it-IT" dirty="0" smtClean="0"/>
          </a:p>
          <a:p>
            <a:r>
              <a:rPr lang="it-IT" dirty="0" smtClean="0"/>
              <a:t>Taxis</a:t>
            </a:r>
            <a:r>
              <a:rPr lang="it-IT" dirty="0"/>
              <a:t>’ GPS </a:t>
            </a:r>
            <a:r>
              <a:rPr lang="it-IT" dirty="0" err="1"/>
              <a:t>coordinates</a:t>
            </a:r>
            <a:r>
              <a:rPr lang="it-IT" dirty="0"/>
              <a:t>’ </a:t>
            </a:r>
            <a:r>
              <a:rPr lang="it-IT" dirty="0" err="1"/>
              <a:t>retrieval</a:t>
            </a:r>
            <a:r>
              <a:rPr lang="it-IT" dirty="0"/>
              <a:t>. </a:t>
            </a:r>
          </a:p>
          <a:p>
            <a:endParaRPr lang="it-IT" dirty="0"/>
          </a:p>
        </p:txBody>
      </p:sp>
    </p:spTree>
    <p:extLst>
      <p:ext uri="{BB962C8B-B14F-4D97-AF65-F5344CB8AC3E}">
        <p14:creationId xmlns:p14="http://schemas.microsoft.com/office/powerpoint/2010/main" val="319535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1000"/>
                                        <p:tgtEl>
                                          <p:spTgt spid="5">
                                            <p:txEl>
                                              <p:pRg st="0" end="0"/>
                                            </p:txEl>
                                          </p:spTgt>
                                        </p:tgtEl>
                                      </p:cBhvr>
                                    </p:animEffect>
                                    <p:anim calcmode="lin" valueType="num">
                                      <p:cBhvr>
                                        <p:cTn id="2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Message Broker</a:t>
            </a:r>
            <a:endParaRPr lang="it-IT" b="1" dirty="0">
              <a:latin typeface="Cambria" panose="02040503050406030204" pitchFamily="18" charset="0"/>
            </a:endParaRPr>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lstStyle/>
          <a:p>
            <a:endParaRPr lang="it-IT" dirty="0" smtClean="0"/>
          </a:p>
          <a:p>
            <a:endParaRPr lang="it-IT" sz="2000" dirty="0" smtClean="0">
              <a:latin typeface="Cambria" panose="02040503050406030204" pitchFamily="18" charset="0"/>
            </a:endParaRPr>
          </a:p>
          <a:p>
            <a:r>
              <a:rPr lang="it-IT" sz="2000" dirty="0" err="1" smtClean="0">
                <a:latin typeface="Cambria" panose="02040503050406030204" pitchFamily="18" charset="0"/>
              </a:rPr>
              <a:t>Forwarding</a:t>
            </a:r>
            <a:r>
              <a:rPr lang="it-IT" sz="2000" dirty="0" smtClean="0">
                <a:latin typeface="Cambria" panose="02040503050406030204" pitchFamily="18" charset="0"/>
              </a:rPr>
              <a:t> of </a:t>
            </a:r>
            <a:r>
              <a:rPr lang="it-IT" sz="2000" dirty="0" err="1" smtClean="0">
                <a:latin typeface="Cambria" panose="02040503050406030204" pitchFamily="18" charset="0"/>
              </a:rPr>
              <a:t>messages</a:t>
            </a:r>
            <a:r>
              <a:rPr lang="it-IT" sz="2000" dirty="0" smtClean="0">
                <a:latin typeface="Cambria" panose="02040503050406030204" pitchFamily="18" charset="0"/>
              </a:rPr>
              <a:t> </a:t>
            </a:r>
            <a:r>
              <a:rPr lang="it-IT" sz="2000" dirty="0" err="1" smtClean="0">
                <a:latin typeface="Cambria" panose="02040503050406030204" pitchFamily="18" charset="0"/>
              </a:rPr>
              <a:t>filtered</a:t>
            </a:r>
            <a:r>
              <a:rPr lang="it-IT" sz="2000" dirty="0" smtClean="0">
                <a:latin typeface="Cambria" panose="02040503050406030204" pitchFamily="18" charset="0"/>
              </a:rPr>
              <a:t> by </a:t>
            </a:r>
            <a:r>
              <a:rPr lang="it-IT" sz="2000" dirty="0" err="1" smtClean="0">
                <a:latin typeface="Cambria" panose="02040503050406030204" pitchFamily="18" charset="0"/>
              </a:rPr>
              <a:t>topic</a:t>
            </a:r>
            <a:r>
              <a:rPr lang="it-IT" sz="2000" dirty="0" smtClean="0">
                <a:latin typeface="Cambria" panose="02040503050406030204" pitchFamily="18" charset="0"/>
              </a:rPr>
              <a:t>.</a:t>
            </a:r>
          </a:p>
          <a:p>
            <a:endParaRPr lang="it-IT" sz="2000" dirty="0">
              <a:latin typeface="Cambria" panose="02040503050406030204" pitchFamily="18" charset="0"/>
            </a:endParaRPr>
          </a:p>
          <a:p>
            <a:r>
              <a:rPr lang="it-IT" sz="2000" dirty="0" err="1" smtClean="0">
                <a:latin typeface="Cambria" panose="02040503050406030204" pitchFamily="18" charset="0"/>
              </a:rPr>
              <a:t>Forwarding</a:t>
            </a:r>
            <a:r>
              <a:rPr lang="it-IT" sz="2000" dirty="0" smtClean="0">
                <a:latin typeface="Cambria" panose="02040503050406030204" pitchFamily="18" charset="0"/>
              </a:rPr>
              <a:t> of </a:t>
            </a:r>
            <a:r>
              <a:rPr lang="it-IT" sz="2000" dirty="0" err="1" smtClean="0">
                <a:latin typeface="Cambria" panose="02040503050406030204" pitchFamily="18" charset="0"/>
              </a:rPr>
              <a:t>messages</a:t>
            </a:r>
            <a:r>
              <a:rPr lang="it-IT" sz="2000" dirty="0" smtClean="0">
                <a:latin typeface="Cambria" panose="02040503050406030204" pitchFamily="18" charset="0"/>
              </a:rPr>
              <a:t> </a:t>
            </a:r>
            <a:r>
              <a:rPr lang="it-IT" sz="2000" dirty="0" err="1" smtClean="0">
                <a:latin typeface="Cambria" panose="02040503050406030204" pitchFamily="18" charset="0"/>
              </a:rPr>
              <a:t>filtered</a:t>
            </a:r>
            <a:r>
              <a:rPr lang="it-IT" sz="2000" dirty="0" smtClean="0">
                <a:latin typeface="Cambria" panose="02040503050406030204" pitchFamily="18" charset="0"/>
              </a:rPr>
              <a:t> by </a:t>
            </a:r>
            <a:r>
              <a:rPr lang="it-IT" sz="2000" dirty="0" err="1" smtClean="0">
                <a:latin typeface="Cambria" panose="02040503050406030204" pitchFamily="18" charset="0"/>
              </a:rPr>
              <a:t>user</a:t>
            </a:r>
            <a:r>
              <a:rPr lang="it-IT" sz="2000" dirty="0" smtClean="0">
                <a:latin typeface="Cambria" panose="02040503050406030204" pitchFamily="18" charset="0"/>
              </a:rPr>
              <a:t>.</a:t>
            </a:r>
            <a:endParaRPr lang="it-IT" sz="2000" dirty="0">
              <a:latin typeface="Cambria" panose="02040503050406030204" pitchFamily="18" charset="0"/>
            </a:endParaRPr>
          </a:p>
        </p:txBody>
      </p:sp>
      <p:sp>
        <p:nvSpPr>
          <p:cNvPr id="6" name="Segnaposto contenuto 5"/>
          <p:cNvSpPr>
            <a:spLocks noGrp="1"/>
          </p:cNvSpPr>
          <p:nvPr>
            <p:ph sz="quarter" idx="4"/>
          </p:nvPr>
        </p:nvSpPr>
        <p:spPr/>
        <p:txBody>
          <a:bodyPr/>
          <a:lstStyle/>
          <a:p>
            <a:endParaRPr lang="it-IT" dirty="0" smtClean="0"/>
          </a:p>
          <a:p>
            <a:r>
              <a:rPr lang="it-IT" sz="2000" dirty="0" smtClean="0">
                <a:latin typeface="Cambria" panose="02040503050406030204" pitchFamily="18" charset="0"/>
              </a:rPr>
              <a:t>Interface for </a:t>
            </a:r>
            <a:r>
              <a:rPr lang="it-IT" sz="2000" dirty="0" err="1" smtClean="0">
                <a:latin typeface="Cambria" panose="02040503050406030204" pitchFamily="18" charset="0"/>
              </a:rPr>
              <a:t>sending</a:t>
            </a:r>
            <a:r>
              <a:rPr lang="it-IT" sz="2000" dirty="0" smtClean="0">
                <a:latin typeface="Cambria" panose="02040503050406030204" pitchFamily="18" charset="0"/>
              </a:rPr>
              <a:t> ‘’web </a:t>
            </a:r>
            <a:r>
              <a:rPr lang="it-IT" sz="2000" dirty="0" err="1" smtClean="0">
                <a:latin typeface="Cambria" panose="02040503050406030204" pitchFamily="18" charset="0"/>
              </a:rPr>
              <a:t>messages</a:t>
            </a:r>
            <a:r>
              <a:rPr lang="it-IT" sz="2000" dirty="0" smtClean="0">
                <a:latin typeface="Cambria" panose="02040503050406030204" pitchFamily="18" charset="0"/>
              </a:rPr>
              <a:t>’’.</a:t>
            </a:r>
          </a:p>
          <a:p>
            <a:endParaRPr lang="it-IT" sz="2000" dirty="0" smtClean="0">
              <a:latin typeface="Cambria" panose="02040503050406030204" pitchFamily="18" charset="0"/>
            </a:endParaRPr>
          </a:p>
          <a:p>
            <a:r>
              <a:rPr lang="it-IT" sz="2000" dirty="0" smtClean="0">
                <a:latin typeface="Cambria" panose="02040503050406030204" pitchFamily="18" charset="0"/>
              </a:rPr>
              <a:t>Interface for </a:t>
            </a:r>
            <a:r>
              <a:rPr lang="it-IT" sz="2000" dirty="0" err="1" smtClean="0">
                <a:latin typeface="Cambria" panose="02040503050406030204" pitchFamily="18" charset="0"/>
              </a:rPr>
              <a:t>sending</a:t>
            </a:r>
            <a:r>
              <a:rPr lang="it-IT" sz="2000" dirty="0" smtClean="0">
                <a:latin typeface="Cambria" panose="02040503050406030204" pitchFamily="18" charset="0"/>
              </a:rPr>
              <a:t> </a:t>
            </a:r>
            <a:r>
              <a:rPr lang="it-IT" sz="2000" dirty="0" err="1" smtClean="0">
                <a:latin typeface="Cambria" panose="02040503050406030204" pitchFamily="18" charset="0"/>
              </a:rPr>
              <a:t>messages</a:t>
            </a:r>
            <a:r>
              <a:rPr lang="it-IT" sz="2000" dirty="0" smtClean="0">
                <a:latin typeface="Cambria" panose="02040503050406030204" pitchFamily="18" charset="0"/>
              </a:rPr>
              <a:t> </a:t>
            </a:r>
            <a:r>
              <a:rPr lang="it-IT" sz="2000" dirty="0" err="1" smtClean="0">
                <a:latin typeface="Cambria" panose="02040503050406030204" pitchFamily="18" charset="0"/>
              </a:rPr>
              <a:t>directly</a:t>
            </a:r>
            <a:r>
              <a:rPr lang="it-IT" sz="2000" dirty="0" smtClean="0">
                <a:latin typeface="Cambria" panose="02040503050406030204" pitchFamily="18" charset="0"/>
              </a:rPr>
              <a:t> to client </a:t>
            </a:r>
            <a:r>
              <a:rPr lang="it-IT" sz="2000" dirty="0" err="1" smtClean="0">
                <a:latin typeface="Cambria" panose="02040503050406030204" pitchFamily="18" charset="0"/>
              </a:rPr>
              <a:t>applications</a:t>
            </a:r>
            <a:r>
              <a:rPr lang="it-IT" sz="2000" dirty="0" smtClean="0">
                <a:latin typeface="Cambria" panose="02040503050406030204" pitchFamily="18" charset="0"/>
              </a:rPr>
              <a:t>.</a:t>
            </a:r>
          </a:p>
          <a:p>
            <a:endParaRPr lang="it-IT" sz="2000" dirty="0" smtClean="0">
              <a:latin typeface="Cambria" panose="02040503050406030204" pitchFamily="18" charset="0"/>
            </a:endParaRPr>
          </a:p>
          <a:p>
            <a:r>
              <a:rPr lang="it-IT" sz="2000" dirty="0" smtClean="0">
                <a:latin typeface="Cambria" panose="02040503050406030204" pitchFamily="18" charset="0"/>
              </a:rPr>
              <a:t>Interface for </a:t>
            </a:r>
            <a:r>
              <a:rPr lang="it-IT" sz="2000" dirty="0" err="1" smtClean="0">
                <a:latin typeface="Cambria" panose="02040503050406030204" pitchFamily="18" charset="0"/>
              </a:rPr>
              <a:t>sending</a:t>
            </a:r>
            <a:r>
              <a:rPr lang="it-IT" sz="2000" dirty="0" smtClean="0">
                <a:latin typeface="Cambria" panose="02040503050406030204" pitchFamily="18" charset="0"/>
              </a:rPr>
              <a:t> </a:t>
            </a:r>
            <a:r>
              <a:rPr lang="it-IT" sz="2000" dirty="0" err="1" smtClean="0">
                <a:latin typeface="Cambria" panose="02040503050406030204" pitchFamily="18" charset="0"/>
              </a:rPr>
              <a:t>emails</a:t>
            </a:r>
            <a:r>
              <a:rPr lang="it-IT" sz="2000" dirty="0" smtClean="0">
                <a:latin typeface="Cambria" panose="02040503050406030204" pitchFamily="18" charset="0"/>
              </a:rPr>
              <a:t>.</a:t>
            </a:r>
            <a:endParaRPr lang="it-IT" sz="2000" dirty="0">
              <a:latin typeface="Cambria" panose="02040503050406030204" pitchFamily="18" charset="0"/>
            </a:endParaRPr>
          </a:p>
        </p:txBody>
      </p:sp>
    </p:spTree>
    <p:extLst>
      <p:ext uri="{BB962C8B-B14F-4D97-AF65-F5344CB8AC3E}">
        <p14:creationId xmlns:p14="http://schemas.microsoft.com/office/powerpoint/2010/main" val="246214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1000"/>
                                        <p:tgtEl>
                                          <p:spTgt spid="5">
                                            <p:txEl>
                                              <p:pRg st="0" end="0"/>
                                            </p:txEl>
                                          </p:spTgt>
                                        </p:tgtEl>
                                      </p:cBhvr>
                                    </p:animEffect>
                                    <p:anim calcmode="lin" valueType="num">
                                      <p:cBhvr>
                                        <p:cTn id="2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fade">
                                      <p:cBhvr>
                                        <p:cTn id="31" dur="500"/>
                                        <p:tgtEl>
                                          <p:spTgt spid="6">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fade">
                                      <p:cBhvr>
                                        <p:cTn id="36" dur="500"/>
                                        <p:tgtEl>
                                          <p:spTgt spid="6">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fade">
                                      <p:cBhvr>
                                        <p:cTn id="4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8066"/>
            <a:ext cx="8229600" cy="747540"/>
          </a:xfrm>
        </p:spPr>
        <p:txBody>
          <a:bodyPr>
            <a:normAutofit fontScale="90000"/>
          </a:bodyPr>
          <a:lstStyle/>
          <a:p>
            <a:pPr algn="ctr"/>
            <a:r>
              <a:rPr lang="it-IT" b="1" dirty="0" err="1" smtClean="0">
                <a:latin typeface="Cambria" panose="02040503050406030204" pitchFamily="18" charset="0"/>
              </a:rPr>
              <a:t>Sequence</a:t>
            </a:r>
            <a:r>
              <a:rPr lang="it-IT" b="1" dirty="0" smtClean="0">
                <a:latin typeface="Cambria" panose="02040503050406030204" pitchFamily="18" charset="0"/>
              </a:rPr>
              <a:t> - </a:t>
            </a:r>
            <a:r>
              <a:rPr lang="it-IT" b="1" dirty="0" err="1" smtClean="0">
                <a:latin typeface="Cambria" panose="02040503050406030204" pitchFamily="18" charset="0"/>
              </a:rPr>
              <a:t>Reservation</a:t>
            </a:r>
            <a:endParaRPr lang="it-IT" b="1" dirty="0">
              <a:latin typeface="Cambria" panose="02040503050406030204" pitchFamily="18" charset="0"/>
            </a:endParaRPr>
          </a:p>
        </p:txBody>
      </p:sp>
      <p:sp>
        <p:nvSpPr>
          <p:cNvPr id="3" name="Segnaposto contenuto 2"/>
          <p:cNvSpPr>
            <a:spLocks noGrp="1"/>
          </p:cNvSpPr>
          <p:nvPr>
            <p:ph idx="1"/>
          </p:nvPr>
        </p:nvSpPr>
        <p:spPr>
          <a:xfrm>
            <a:off x="457200" y="1635646"/>
            <a:ext cx="8229600" cy="2952328"/>
          </a:xfrm>
        </p:spPr>
        <p:txBody>
          <a:bodyPr>
            <a:normAutofit/>
          </a:bodyPr>
          <a:lstStyle/>
          <a:p>
            <a:pPr marL="0" indent="0">
              <a:buNone/>
            </a:pPr>
            <a:r>
              <a:rPr lang="it-IT" sz="2400" dirty="0" err="1" smtClean="0">
                <a:latin typeface="Cambria" panose="02040503050406030204" pitchFamily="18" charset="0"/>
              </a:rPr>
              <a:t>Now</a:t>
            </a:r>
            <a:r>
              <a:rPr lang="it-IT" sz="2400" dirty="0" smtClean="0">
                <a:latin typeface="Cambria" panose="02040503050406030204" pitchFamily="18" charset="0"/>
              </a:rPr>
              <a:t> </a:t>
            </a:r>
            <a:r>
              <a:rPr lang="it-IT" sz="2400" dirty="0" err="1" smtClean="0">
                <a:latin typeface="Cambria" panose="02040503050406030204" pitchFamily="18" charset="0"/>
              </a:rPr>
              <a:t>let’s</a:t>
            </a:r>
            <a:r>
              <a:rPr lang="it-IT" sz="2400" dirty="0" smtClean="0">
                <a:latin typeface="Cambria" panose="02040503050406030204" pitchFamily="18" charset="0"/>
              </a:rPr>
              <a:t> </a:t>
            </a:r>
            <a:r>
              <a:rPr lang="it-IT" sz="2400" dirty="0" err="1" smtClean="0">
                <a:latin typeface="Cambria" panose="02040503050406030204" pitchFamily="18" charset="0"/>
              </a:rPr>
              <a:t>have</a:t>
            </a:r>
            <a:r>
              <a:rPr lang="it-IT" sz="2400" dirty="0" smtClean="0">
                <a:latin typeface="Cambria" panose="02040503050406030204" pitchFamily="18" charset="0"/>
              </a:rPr>
              <a:t> a look to an </a:t>
            </a:r>
            <a:r>
              <a:rPr lang="it-IT" sz="2400" dirty="0" err="1" smtClean="0">
                <a:latin typeface="Cambria" panose="02040503050406030204" pitchFamily="18" charset="0"/>
              </a:rPr>
              <a:t>example</a:t>
            </a:r>
            <a:r>
              <a:rPr lang="it-IT" sz="2400" dirty="0" smtClean="0">
                <a:latin typeface="Cambria" panose="02040503050406030204" pitchFamily="18" charset="0"/>
              </a:rPr>
              <a:t> of </a:t>
            </a:r>
            <a:r>
              <a:rPr lang="it-IT" sz="2400" dirty="0" err="1" smtClean="0">
                <a:latin typeface="Cambria" panose="02040503050406030204" pitchFamily="18" charset="0"/>
              </a:rPr>
              <a:t>runtime</a:t>
            </a:r>
            <a:r>
              <a:rPr lang="it-IT" sz="2400" dirty="0" smtClean="0">
                <a:latin typeface="Cambria" panose="02040503050406030204" pitchFamily="18" charset="0"/>
              </a:rPr>
              <a:t> </a:t>
            </a:r>
            <a:r>
              <a:rPr lang="it-IT" sz="2400" dirty="0" err="1" smtClean="0">
                <a:latin typeface="Cambria" panose="02040503050406030204" pitchFamily="18" charset="0"/>
              </a:rPr>
              <a:t>behaviour</a:t>
            </a:r>
            <a:r>
              <a:rPr lang="it-IT" sz="2400" dirty="0" smtClean="0">
                <a:latin typeface="Cambria" panose="02040503050406030204" pitchFamily="18" charset="0"/>
              </a:rPr>
              <a:t> of the </a:t>
            </a:r>
            <a:r>
              <a:rPr lang="it-IT" sz="2400" dirty="0" err="1" smtClean="0">
                <a:latin typeface="Cambria" panose="02040503050406030204" pitchFamily="18" charset="0"/>
              </a:rPr>
              <a:t>system</a:t>
            </a:r>
            <a:r>
              <a:rPr lang="it-IT" sz="2400" dirty="0" smtClean="0">
                <a:latin typeface="Cambria" panose="02040503050406030204" pitchFamily="18" charset="0"/>
              </a:rPr>
              <a:t>.</a:t>
            </a:r>
          </a:p>
          <a:p>
            <a:pPr marL="0" indent="0">
              <a:buNone/>
            </a:pPr>
            <a:endParaRPr lang="it-IT" sz="2400" dirty="0" smtClean="0">
              <a:latin typeface="Cambria" panose="02040503050406030204" pitchFamily="18" charset="0"/>
            </a:endParaRPr>
          </a:p>
          <a:p>
            <a:pPr marL="0" indent="0">
              <a:buNone/>
            </a:pPr>
            <a:r>
              <a:rPr lang="it-IT" sz="2400" dirty="0" smtClean="0">
                <a:latin typeface="Cambria" panose="02040503050406030204" pitchFamily="18" charset="0"/>
              </a:rPr>
              <a:t>The </a:t>
            </a:r>
            <a:r>
              <a:rPr lang="it-IT" sz="2400" dirty="0" err="1" smtClean="0">
                <a:latin typeface="Cambria" panose="02040503050406030204" pitchFamily="18" charset="0"/>
              </a:rPr>
              <a:t>context</a:t>
            </a:r>
            <a:r>
              <a:rPr lang="it-IT" sz="2400" dirty="0" smtClean="0">
                <a:latin typeface="Cambria" panose="02040503050406030204" pitchFamily="18" charset="0"/>
              </a:rPr>
              <a:t> </a:t>
            </a:r>
            <a:r>
              <a:rPr lang="it-IT" sz="2400" dirty="0" err="1" smtClean="0">
                <a:latin typeface="Cambria" panose="02040503050406030204" pitchFamily="18" charset="0"/>
              </a:rPr>
              <a:t>chosen</a:t>
            </a:r>
            <a:r>
              <a:rPr lang="it-IT" sz="2400" dirty="0" smtClean="0">
                <a:latin typeface="Cambria" panose="02040503050406030204" pitchFamily="18" charset="0"/>
              </a:rPr>
              <a:t> </a:t>
            </a:r>
            <a:r>
              <a:rPr lang="it-IT" sz="2400" dirty="0" err="1" smtClean="0">
                <a:latin typeface="Cambria" panose="02040503050406030204" pitchFamily="18" charset="0"/>
              </a:rPr>
              <a:t>is</a:t>
            </a:r>
            <a:r>
              <a:rPr lang="it-IT" sz="2400" dirty="0" smtClean="0">
                <a:latin typeface="Cambria" panose="02040503050406030204" pitchFamily="18" charset="0"/>
              </a:rPr>
              <a:t> a </a:t>
            </a:r>
            <a:r>
              <a:rPr lang="it-IT" sz="2400" b="1" dirty="0" err="1" smtClean="0">
                <a:latin typeface="Cambria" panose="02040503050406030204" pitchFamily="18" charset="0"/>
              </a:rPr>
              <a:t>successfull</a:t>
            </a:r>
            <a:r>
              <a:rPr lang="it-IT" sz="2400" dirty="0" smtClean="0">
                <a:latin typeface="Cambria" panose="02040503050406030204" pitchFamily="18" charset="0"/>
              </a:rPr>
              <a:t> </a:t>
            </a:r>
            <a:r>
              <a:rPr lang="it-IT" sz="2400" b="1" dirty="0" smtClean="0">
                <a:latin typeface="Cambria" panose="02040503050406030204" pitchFamily="18" charset="0"/>
              </a:rPr>
              <a:t>taxi</a:t>
            </a:r>
            <a:r>
              <a:rPr lang="it-IT" sz="2400" dirty="0" smtClean="0">
                <a:latin typeface="Cambria" panose="02040503050406030204" pitchFamily="18" charset="0"/>
              </a:rPr>
              <a:t> </a:t>
            </a:r>
            <a:r>
              <a:rPr lang="it-IT" sz="2400" b="1" dirty="0" err="1" smtClean="0">
                <a:latin typeface="Cambria" panose="02040503050406030204" pitchFamily="18" charset="0"/>
              </a:rPr>
              <a:t>reservation</a:t>
            </a:r>
            <a:r>
              <a:rPr lang="it-IT" sz="2400" dirty="0" smtClean="0">
                <a:latin typeface="Cambria" panose="02040503050406030204" pitchFamily="18" charset="0"/>
              </a:rPr>
              <a:t>, </a:t>
            </a:r>
            <a:r>
              <a:rPr lang="it-IT" sz="2400" dirty="0" err="1" smtClean="0">
                <a:latin typeface="Cambria" panose="02040503050406030204" pitchFamily="18" charset="0"/>
              </a:rPr>
              <a:t>which</a:t>
            </a:r>
            <a:r>
              <a:rPr lang="it-IT" sz="2400" dirty="0" smtClean="0">
                <a:latin typeface="Cambria" panose="02040503050406030204" pitchFamily="18" charset="0"/>
              </a:rPr>
              <a:t> </a:t>
            </a:r>
            <a:r>
              <a:rPr lang="it-IT" sz="2400" dirty="0" err="1" smtClean="0">
                <a:latin typeface="Cambria" panose="02040503050406030204" pitchFamily="18" charset="0"/>
              </a:rPr>
              <a:t>is</a:t>
            </a:r>
            <a:r>
              <a:rPr lang="it-IT" sz="2400" dirty="0" smtClean="0">
                <a:latin typeface="Cambria" panose="02040503050406030204" pitchFamily="18" charset="0"/>
              </a:rPr>
              <a:t> a </a:t>
            </a:r>
            <a:r>
              <a:rPr lang="it-IT" sz="2400" dirty="0" err="1" smtClean="0">
                <a:latin typeface="Cambria" panose="02040503050406030204" pitchFamily="18" charset="0"/>
              </a:rPr>
              <a:t>quite</a:t>
            </a:r>
            <a:r>
              <a:rPr lang="it-IT" sz="2400" dirty="0" smtClean="0">
                <a:latin typeface="Cambria" panose="02040503050406030204" pitchFamily="18" charset="0"/>
              </a:rPr>
              <a:t> </a:t>
            </a:r>
            <a:r>
              <a:rPr lang="it-IT" sz="2400" dirty="0" err="1" smtClean="0">
                <a:latin typeface="Cambria" panose="02040503050406030204" pitchFamily="18" charset="0"/>
              </a:rPr>
              <a:t>relevant</a:t>
            </a:r>
            <a:r>
              <a:rPr lang="it-IT" sz="2400" dirty="0" smtClean="0">
                <a:latin typeface="Cambria" panose="02040503050406030204" pitchFamily="18" charset="0"/>
              </a:rPr>
              <a:t> case and </a:t>
            </a:r>
            <a:r>
              <a:rPr lang="it-IT" sz="2400" dirty="0" err="1" smtClean="0">
                <a:latin typeface="Cambria" panose="02040503050406030204" pitchFamily="18" charset="0"/>
              </a:rPr>
              <a:t>involves</a:t>
            </a:r>
            <a:r>
              <a:rPr lang="it-IT" sz="2400" dirty="0" smtClean="0">
                <a:latin typeface="Cambria" panose="02040503050406030204" pitchFamily="18" charset="0"/>
              </a:rPr>
              <a:t> </a:t>
            </a:r>
            <a:r>
              <a:rPr lang="it-IT" sz="2400" dirty="0" err="1" smtClean="0">
                <a:latin typeface="Cambria" panose="02040503050406030204" pitchFamily="18" charset="0"/>
              </a:rPr>
              <a:t>almost</a:t>
            </a:r>
            <a:r>
              <a:rPr lang="it-IT" sz="2400" dirty="0" smtClean="0">
                <a:latin typeface="Cambria" panose="02040503050406030204" pitchFamily="18" charset="0"/>
              </a:rPr>
              <a:t> </a:t>
            </a:r>
            <a:r>
              <a:rPr lang="it-IT" sz="2400" dirty="0" err="1" smtClean="0">
                <a:latin typeface="Cambria" panose="02040503050406030204" pitchFamily="18" charset="0"/>
              </a:rPr>
              <a:t>all</a:t>
            </a:r>
            <a:r>
              <a:rPr lang="it-IT" sz="2400" dirty="0" smtClean="0">
                <a:latin typeface="Cambria" panose="02040503050406030204" pitchFamily="18" charset="0"/>
              </a:rPr>
              <a:t> the </a:t>
            </a:r>
            <a:r>
              <a:rPr lang="it-IT" sz="2400" dirty="0" err="1" smtClean="0">
                <a:latin typeface="Cambria" panose="02040503050406030204" pitchFamily="18" charset="0"/>
              </a:rPr>
              <a:t>components</a:t>
            </a:r>
            <a:r>
              <a:rPr lang="it-IT" sz="2400" dirty="0" smtClean="0">
                <a:latin typeface="Cambria" panose="02040503050406030204" pitchFamily="18" charset="0"/>
              </a:rPr>
              <a:t>.</a:t>
            </a:r>
            <a:endParaRPr lang="it-IT" sz="2400" dirty="0">
              <a:latin typeface="Cambria" panose="02040503050406030204" pitchFamily="18" charset="0"/>
            </a:endParaRPr>
          </a:p>
        </p:txBody>
      </p:sp>
    </p:spTree>
    <p:extLst>
      <p:ext uri="{BB962C8B-B14F-4D97-AF65-F5344CB8AC3E}">
        <p14:creationId xmlns:p14="http://schemas.microsoft.com/office/powerpoint/2010/main" val="308653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478203" y="339502"/>
            <a:ext cx="8229600" cy="637580"/>
          </a:xfrm>
        </p:spPr>
        <p:txBody>
          <a:bodyPr>
            <a:normAutofit fontScale="90000"/>
          </a:bodyPr>
          <a:lstStyle/>
          <a:p>
            <a:pPr algn="ctr"/>
            <a:r>
              <a:rPr lang="it-IT" b="1" dirty="0" err="1" smtClean="0">
                <a:latin typeface="Cambria" panose="02040503050406030204" pitchFamily="18" charset="0"/>
              </a:rPr>
              <a:t>Sequence</a:t>
            </a:r>
            <a:r>
              <a:rPr lang="it-IT" b="1" dirty="0" smtClean="0">
                <a:latin typeface="Cambria" panose="02040503050406030204" pitchFamily="18" charset="0"/>
              </a:rPr>
              <a:t> - </a:t>
            </a:r>
            <a:r>
              <a:rPr lang="it-IT" b="1" dirty="0" err="1" smtClean="0">
                <a:latin typeface="Cambria" panose="02040503050406030204" pitchFamily="18" charset="0"/>
              </a:rPr>
              <a:t>Reservation</a:t>
            </a:r>
            <a:endParaRPr lang="it-IT" b="1" dirty="0">
              <a:latin typeface="Cambria" panose="02040503050406030204" pitchFamily="18" charset="0"/>
            </a:endParaRPr>
          </a:p>
        </p:txBody>
      </p:sp>
      <p:pic>
        <p:nvPicPr>
          <p:cNvPr id="6" name="Segnaposto contenuto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833" t="3572"/>
          <a:stretch/>
        </p:blipFill>
        <p:spPr>
          <a:xfrm>
            <a:off x="293527" y="1059582"/>
            <a:ext cx="8598953" cy="3888431"/>
          </a:xfrm>
        </p:spPr>
      </p:pic>
    </p:spTree>
    <p:extLst>
      <p:ext uri="{BB962C8B-B14F-4D97-AF65-F5344CB8AC3E}">
        <p14:creationId xmlns:p14="http://schemas.microsoft.com/office/powerpoint/2010/main" val="235133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05979"/>
            <a:ext cx="8229600" cy="709587"/>
          </a:xfrm>
        </p:spPr>
        <p:txBody>
          <a:bodyPr>
            <a:normAutofit fontScale="90000"/>
          </a:bodyPr>
          <a:lstStyle/>
          <a:p>
            <a:pPr algn="ctr"/>
            <a:r>
              <a:rPr lang="it-IT" b="1" dirty="0" err="1" smtClean="0">
                <a:latin typeface="Cambria" panose="02040503050406030204" pitchFamily="18" charset="0"/>
              </a:rPr>
              <a:t>Sequence</a:t>
            </a:r>
            <a:r>
              <a:rPr lang="it-IT" b="1" dirty="0" smtClean="0">
                <a:latin typeface="Cambria" panose="02040503050406030204" pitchFamily="18" charset="0"/>
              </a:rPr>
              <a:t> - </a:t>
            </a:r>
            <a:r>
              <a:rPr lang="it-IT" b="1" dirty="0" err="1" smtClean="0">
                <a:latin typeface="Cambria" panose="02040503050406030204" pitchFamily="18" charset="0"/>
              </a:rPr>
              <a:t>Reservation</a:t>
            </a:r>
            <a:endParaRPr lang="it-IT" b="1" dirty="0">
              <a:latin typeface="Cambria" panose="02040503050406030204"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3528" y="915566"/>
            <a:ext cx="8568952" cy="4104455"/>
          </a:xfrm>
        </p:spPr>
      </p:pic>
    </p:spTree>
    <p:extLst>
      <p:ext uri="{BB962C8B-B14F-4D97-AF65-F5344CB8AC3E}">
        <p14:creationId xmlns:p14="http://schemas.microsoft.com/office/powerpoint/2010/main" val="398455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211420"/>
            <a:ext cx="8229600" cy="857250"/>
          </a:xfrm>
        </p:spPr>
        <p:txBody>
          <a:bodyPr>
            <a:normAutofit/>
          </a:bodyPr>
          <a:lstStyle/>
          <a:p>
            <a:pPr algn="ctr"/>
            <a:r>
              <a:rPr lang="en-US" sz="4000" b="1" dirty="0" smtClean="0">
                <a:latin typeface="Cambria" panose="02040503050406030204" pitchFamily="18" charset="0"/>
              </a:rPr>
              <a:t>Three tier architecture</a:t>
            </a:r>
            <a:endParaRPr lang="en-US" sz="4000" dirty="0"/>
          </a:p>
        </p:txBody>
      </p:sp>
      <p:pic>
        <p:nvPicPr>
          <p:cNvPr id="4" name="Immagine 3"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5" name="Rettangolo 4"/>
          <p:cNvSpPr/>
          <p:nvPr/>
        </p:nvSpPr>
        <p:spPr>
          <a:xfrm>
            <a:off x="4236853" y="1179079"/>
            <a:ext cx="4505366" cy="2052100"/>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Top tier (Client)</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The users’ machines (mobile phones and computers) will have the only purpose to load the Graphical User Interface (GUI)</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No application logic is involved at this level</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Clients will only be able to send requests to the web server and application server.</a:t>
            </a:r>
            <a:endParaRPr lang="it-IT" sz="1500" b="1" dirty="0">
              <a:latin typeface="Cambria"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535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7" name="Rettangolo 6"/>
          <p:cNvSpPr/>
          <p:nvPr/>
        </p:nvSpPr>
        <p:spPr>
          <a:xfrm>
            <a:off x="4236853" y="1179079"/>
            <a:ext cx="4505366" cy="2870016"/>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Middle tier</a:t>
            </a:r>
          </a:p>
          <a:p>
            <a:pPr marL="257175" indent="-257175">
              <a:lnSpc>
                <a:spcPct val="107000"/>
              </a:lnSpc>
              <a:spcAft>
                <a:spcPts val="600"/>
              </a:spcAft>
              <a:buFont typeface="Arial" panose="020B0604020202020204" pitchFamily="34" charset="0"/>
              <a:buChar char="•"/>
            </a:pPr>
            <a:r>
              <a:rPr lang="it-IT" sz="1500" i="1" dirty="0">
                <a:latin typeface="Cambria" panose="02040503050406030204" pitchFamily="18" charset="0"/>
                <a:ea typeface="Calibri" panose="020F0502020204030204" pitchFamily="34" charset="0"/>
                <a:cs typeface="Times New Roman" panose="02020603050405020304" pitchFamily="18" charset="0"/>
              </a:rPr>
              <a:t>Web Server</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Manages the web requests sent by clients using the web application. </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If the request can be resolved with a static content page, the web server will generate and send the response itself.</a:t>
            </a:r>
            <a:endParaRPr lang="it-IT" sz="1500" dirty="0">
              <a:latin typeface="Cambria" panose="02040503050406030204" pitchFamily="18" charset="0"/>
            </a:endParaRP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If the request comports a dynamic content, the web server will delegate the dynamic response generation to the application server</a:t>
            </a:r>
            <a:endParaRPr lang="it-IT" sz="1500" dirty="0">
              <a:latin typeface="Cambria" panose="02040503050406030204" pitchFamily="18" charset="0"/>
              <a:ea typeface="Calibri" panose="020F0502020204030204" pitchFamily="34" charset="0"/>
              <a:cs typeface="Times New Roman" panose="02020603050405020304" pitchFamily="18" charset="0"/>
            </a:endParaRPr>
          </a:p>
        </p:txBody>
      </p:sp>
      <p:sp>
        <p:nvSpPr>
          <p:cNvPr id="6"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Three tier architecture</a:t>
            </a:r>
            <a:endParaRPr lang="en-US" sz="4000" dirty="0"/>
          </a:p>
        </p:txBody>
      </p:sp>
    </p:spTree>
    <p:extLst>
      <p:ext uri="{BB962C8B-B14F-4D97-AF65-F5344CB8AC3E}">
        <p14:creationId xmlns:p14="http://schemas.microsoft.com/office/powerpoint/2010/main" val="182182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4" name="Rettangolo 3"/>
          <p:cNvSpPr/>
          <p:nvPr/>
        </p:nvSpPr>
        <p:spPr>
          <a:xfrm>
            <a:off x="4236853" y="1179079"/>
            <a:ext cx="4505366" cy="3841821"/>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Middle tier</a:t>
            </a:r>
          </a:p>
          <a:p>
            <a:pPr marL="257175" indent="-257175">
              <a:lnSpc>
                <a:spcPct val="107000"/>
              </a:lnSpc>
              <a:spcAft>
                <a:spcPts val="600"/>
              </a:spcAft>
              <a:buFont typeface="Arial" panose="020B0604020202020204" pitchFamily="34" charset="0"/>
              <a:buChar char="•"/>
            </a:pPr>
            <a:r>
              <a:rPr lang="it-IT" sz="1500" i="1" dirty="0">
                <a:latin typeface="Cambria" panose="02040503050406030204" pitchFamily="18" charset="0"/>
                <a:ea typeface="Calibri" panose="020F0502020204030204" pitchFamily="34" charset="0"/>
                <a:cs typeface="Times New Roman" panose="02020603050405020304" pitchFamily="18" charset="0"/>
              </a:rPr>
              <a:t>Application Server</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Provides access to the business logic</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Provide lightweight APIs to be used directly by mobile application clients</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Web application clients will access this component indirectly, through the Web Server.</a:t>
            </a:r>
            <a:endParaRPr lang="it-IT" sz="1500" dirty="0">
              <a:latin typeface="Cambria" panose="02040503050406030204" pitchFamily="18" charset="0"/>
            </a:endParaRPr>
          </a:p>
          <a:p>
            <a:pPr marL="257175" indent="-257175">
              <a:lnSpc>
                <a:spcPct val="107000"/>
              </a:lnSpc>
              <a:spcAft>
                <a:spcPts val="600"/>
              </a:spcAft>
              <a:buFont typeface="Arial" panose="020B0604020202020204" pitchFamily="34" charset="0"/>
              <a:buChar char="•"/>
            </a:pPr>
            <a:r>
              <a:rPr lang="it-IT" sz="1500" i="1" dirty="0" err="1">
                <a:latin typeface="Cambria" panose="02040503050406030204" pitchFamily="18" charset="0"/>
              </a:rPr>
              <a:t>Admin’s</a:t>
            </a:r>
            <a:r>
              <a:rPr lang="it-IT" sz="1500" i="1" dirty="0">
                <a:latin typeface="Cambria" panose="02040503050406030204" pitchFamily="18" charset="0"/>
              </a:rPr>
              <a:t> GUI</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Specific interface for Administrators</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Allows Admins to access to their exclusive functions dialoguing directly with the business logic </a:t>
            </a:r>
            <a:endParaRPr lang="it-IT" sz="1500" dirty="0">
              <a:latin typeface="Cambria" panose="02040503050406030204" pitchFamily="18" charset="0"/>
            </a:endParaRPr>
          </a:p>
        </p:txBody>
      </p:sp>
      <p:sp>
        <p:nvSpPr>
          <p:cNvPr id="5"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Three tier architecture</a:t>
            </a:r>
            <a:endParaRPr lang="en-US" sz="4000" dirty="0"/>
          </a:p>
        </p:txBody>
      </p:sp>
    </p:spTree>
    <p:extLst>
      <p:ext uri="{BB962C8B-B14F-4D97-AF65-F5344CB8AC3E}">
        <p14:creationId xmlns:p14="http://schemas.microsoft.com/office/powerpoint/2010/main" val="205018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4" name="Rettangolo 3"/>
          <p:cNvSpPr/>
          <p:nvPr/>
        </p:nvSpPr>
        <p:spPr>
          <a:xfrm>
            <a:off x="4236853" y="1179079"/>
            <a:ext cx="4505366" cy="1481175"/>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Bottom tier (Database)</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Separated from the previous one with a (possibly local) network</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Contains all the data that MyTaxiService needs to store</a:t>
            </a:r>
            <a:endParaRPr lang="it-IT" sz="1500" dirty="0">
              <a:latin typeface="Cambria" panose="02040503050406030204" pitchFamily="18" charset="0"/>
            </a:endParaRPr>
          </a:p>
        </p:txBody>
      </p:sp>
      <p:sp>
        <p:nvSpPr>
          <p:cNvPr id="5"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Three tier architecture</a:t>
            </a:r>
            <a:endParaRPr lang="en-US" sz="4000" dirty="0"/>
          </a:p>
        </p:txBody>
      </p:sp>
    </p:spTree>
    <p:extLst>
      <p:ext uri="{BB962C8B-B14F-4D97-AF65-F5344CB8AC3E}">
        <p14:creationId xmlns:p14="http://schemas.microsoft.com/office/powerpoint/2010/main" val="309035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588817" y="1212192"/>
            <a:ext cx="6206837" cy="300082"/>
          </a:xfrm>
          <a:prstGeom prst="rect">
            <a:avLst/>
          </a:prstGeom>
          <a:noFill/>
        </p:spPr>
        <p:txBody>
          <a:bodyPr wrap="square" rtlCol="0">
            <a:spAutoFit/>
          </a:bodyPr>
          <a:lstStyle/>
          <a:p>
            <a:r>
              <a:rPr lang="en-US" sz="1350" dirty="0">
                <a:latin typeface="Cambria" panose="02040503050406030204" pitchFamily="18" charset="0"/>
              </a:rPr>
              <a:t>The core of MTS’s application logic is </a:t>
            </a:r>
            <a:r>
              <a:rPr lang="en-US" sz="1350" b="1" dirty="0">
                <a:latin typeface="Cambria" panose="02040503050406030204" pitchFamily="18" charset="0"/>
              </a:rPr>
              <a:t>event-based</a:t>
            </a:r>
            <a:r>
              <a:rPr lang="en-US" sz="1350" dirty="0">
                <a:latin typeface="Cambria" panose="02040503050406030204" pitchFamily="18" charset="0"/>
              </a:rPr>
              <a:t>:</a:t>
            </a:r>
          </a:p>
        </p:txBody>
      </p:sp>
      <p:sp>
        <p:nvSpPr>
          <p:cNvPr id="9" name="Freccia a destra 8"/>
          <p:cNvSpPr/>
          <p:nvPr/>
        </p:nvSpPr>
        <p:spPr>
          <a:xfrm>
            <a:off x="3408218" y="2296350"/>
            <a:ext cx="1614055" cy="401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Cambria" panose="02040503050406030204" pitchFamily="18" charset="0"/>
              </a:rPr>
              <a:t>Generates</a:t>
            </a:r>
          </a:p>
        </p:txBody>
      </p:sp>
      <p:sp>
        <p:nvSpPr>
          <p:cNvPr id="10" name="CasellaDiTesto 9"/>
          <p:cNvSpPr txBox="1"/>
          <p:nvPr/>
        </p:nvSpPr>
        <p:spPr>
          <a:xfrm>
            <a:off x="858982" y="2047118"/>
            <a:ext cx="2320637"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350" dirty="0">
                <a:latin typeface="Cambria" panose="02040503050406030204" pitchFamily="18" charset="0"/>
              </a:rPr>
              <a:t>Significant change of state (users modifying theirs account information, drivers changing status, </a:t>
            </a:r>
            <a:r>
              <a:rPr lang="en-US" sz="1350" dirty="0" err="1">
                <a:latin typeface="Cambria" panose="02040503050406030204" pitchFamily="18" charset="0"/>
              </a:rPr>
              <a:t>etc</a:t>
            </a:r>
            <a:r>
              <a:rPr lang="en-US" sz="1350" dirty="0">
                <a:latin typeface="Cambria" panose="02040503050406030204" pitchFamily="18" charset="0"/>
              </a:rPr>
              <a:t>)</a:t>
            </a:r>
          </a:p>
        </p:txBody>
      </p:sp>
      <p:sp>
        <p:nvSpPr>
          <p:cNvPr id="11" name="Stella a 12 punte 10"/>
          <p:cNvSpPr/>
          <p:nvPr/>
        </p:nvSpPr>
        <p:spPr>
          <a:xfrm>
            <a:off x="5250872" y="2047117"/>
            <a:ext cx="1544782" cy="1025237"/>
          </a:xfrm>
          <a:prstGeom prst="star12">
            <a:avLst/>
          </a:prstGeom>
          <a:solidFill>
            <a:srgbClr val="DA5D00"/>
          </a:solidFill>
          <a:ln>
            <a:solidFill>
              <a:srgbClr val="DA5D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latin typeface="Cambria" panose="02040503050406030204" pitchFamily="18" charset="0"/>
              </a:rPr>
              <a:t>Event</a:t>
            </a:r>
          </a:p>
        </p:txBody>
      </p:sp>
      <p:sp>
        <p:nvSpPr>
          <p:cNvPr id="13" name="Rettangolo 12"/>
          <p:cNvSpPr/>
          <p:nvPr/>
        </p:nvSpPr>
        <p:spPr>
          <a:xfrm>
            <a:off x="6961909" y="2109612"/>
            <a:ext cx="1302328" cy="9002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350" dirty="0">
                <a:latin typeface="Cambria" panose="02040503050406030204" pitchFamily="18" charset="0"/>
              </a:rPr>
              <a:t>The system will handle it accordingly</a:t>
            </a:r>
          </a:p>
        </p:txBody>
      </p:sp>
      <p:sp>
        <p:nvSpPr>
          <p:cNvPr id="14" name="CasellaDiTesto 13"/>
          <p:cNvSpPr txBox="1"/>
          <p:nvPr/>
        </p:nvSpPr>
        <p:spPr>
          <a:xfrm>
            <a:off x="628650" y="3740053"/>
            <a:ext cx="7723909" cy="715581"/>
          </a:xfrm>
          <a:prstGeom prst="rect">
            <a:avLst/>
          </a:prstGeom>
          <a:noFill/>
        </p:spPr>
        <p:txBody>
          <a:bodyPr wrap="square" rtlCol="0">
            <a:spAutoFit/>
          </a:bodyPr>
          <a:lstStyle/>
          <a:p>
            <a:r>
              <a:rPr lang="en-US" sz="1350" dirty="0">
                <a:latin typeface="Cambria" panose="02040503050406030204" pitchFamily="18" charset="0"/>
              </a:rPr>
              <a:t>In particular, the managing of the customer’s requests and taxi rides will be modeled with the </a:t>
            </a:r>
            <a:r>
              <a:rPr lang="en-US" sz="1350" b="1" dirty="0">
                <a:latin typeface="Cambria" panose="02040503050406030204" pitchFamily="18" charset="0"/>
              </a:rPr>
              <a:t>publisher-subscribe pattern.</a:t>
            </a:r>
          </a:p>
          <a:p>
            <a:endParaRPr lang="en-US" sz="1350" dirty="0"/>
          </a:p>
        </p:txBody>
      </p:sp>
      <p:sp>
        <p:nvSpPr>
          <p:cNvPr id="12"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Event-based architecture</a:t>
            </a:r>
            <a:endParaRPr lang="en-US" sz="4000" dirty="0"/>
          </a:p>
        </p:txBody>
      </p:sp>
    </p:spTree>
    <p:extLst>
      <p:ext uri="{BB962C8B-B14F-4D97-AF65-F5344CB8AC3E}">
        <p14:creationId xmlns:p14="http://schemas.microsoft.com/office/powerpoint/2010/main" val="281420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animBg="1"/>
      <p:bldP spid="11" grpId="0" animBg="1"/>
      <p:bldP spid="13"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Publish-Subscribe pattern</a:t>
            </a:r>
            <a:endParaRPr lang="en-US" sz="4000" dirty="0"/>
          </a:p>
        </p:txBody>
      </p:sp>
      <p:sp>
        <p:nvSpPr>
          <p:cNvPr id="3" name="CasellaDiTesto 2"/>
          <p:cNvSpPr txBox="1"/>
          <p:nvPr/>
        </p:nvSpPr>
        <p:spPr>
          <a:xfrm>
            <a:off x="683568" y="1384260"/>
            <a:ext cx="1368151" cy="72007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CUSTOMER</a:t>
            </a:r>
          </a:p>
        </p:txBody>
      </p:sp>
      <p:sp>
        <p:nvSpPr>
          <p:cNvPr id="4" name="Freccia in giù 3"/>
          <p:cNvSpPr/>
          <p:nvPr/>
        </p:nvSpPr>
        <p:spPr>
          <a:xfrm>
            <a:off x="4391979" y="2283718"/>
            <a:ext cx="288032"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asellaDiTesto 4"/>
          <p:cNvSpPr txBox="1"/>
          <p:nvPr/>
        </p:nvSpPr>
        <p:spPr>
          <a:xfrm>
            <a:off x="2464911" y="1828770"/>
            <a:ext cx="1057744" cy="307777"/>
          </a:xfrm>
          <a:prstGeom prst="rect">
            <a:avLst/>
          </a:prstGeom>
          <a:noFill/>
        </p:spPr>
        <p:txBody>
          <a:bodyPr wrap="square" rtlCol="0">
            <a:spAutoFit/>
          </a:bodyPr>
          <a:lstStyle/>
          <a:p>
            <a:r>
              <a:rPr lang="en-US" sz="1400" dirty="0" smtClean="0">
                <a:latin typeface="Cambria" panose="02040503050406030204" pitchFamily="18" charset="0"/>
              </a:rPr>
              <a:t>Asks for</a:t>
            </a:r>
          </a:p>
        </p:txBody>
      </p:sp>
      <p:sp>
        <p:nvSpPr>
          <p:cNvPr id="7" name="CasellaDiTesto 6"/>
          <p:cNvSpPr txBox="1"/>
          <p:nvPr/>
        </p:nvSpPr>
        <p:spPr>
          <a:xfrm>
            <a:off x="3851920" y="1384260"/>
            <a:ext cx="1368151" cy="72007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r>
              <a:rPr lang="en-US" sz="1350" dirty="0" smtClean="0">
                <a:latin typeface="Cambria" panose="02040503050406030204" pitchFamily="18" charset="0"/>
              </a:rPr>
              <a:t>TAXI RIDE</a:t>
            </a:r>
          </a:p>
        </p:txBody>
      </p:sp>
      <p:sp>
        <p:nvSpPr>
          <p:cNvPr id="11" name="Freccia a destra 10"/>
          <p:cNvSpPr/>
          <p:nvPr/>
        </p:nvSpPr>
        <p:spPr>
          <a:xfrm>
            <a:off x="2216338" y="1591616"/>
            <a:ext cx="1491565" cy="277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2" name="Ovale 11"/>
          <p:cNvSpPr/>
          <p:nvPr/>
        </p:nvSpPr>
        <p:spPr>
          <a:xfrm>
            <a:off x="3732444" y="3399201"/>
            <a:ext cx="1656184" cy="99732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TOPIC</a:t>
            </a:r>
            <a:endParaRPr lang="en-US" dirty="0"/>
          </a:p>
        </p:txBody>
      </p:sp>
      <p:sp>
        <p:nvSpPr>
          <p:cNvPr id="14" name="CasellaDiTesto 13"/>
          <p:cNvSpPr txBox="1"/>
          <p:nvPr/>
        </p:nvSpPr>
        <p:spPr>
          <a:xfrm>
            <a:off x="3419872" y="2365675"/>
            <a:ext cx="1057744" cy="523220"/>
          </a:xfrm>
          <a:prstGeom prst="rect">
            <a:avLst/>
          </a:prstGeom>
          <a:noFill/>
        </p:spPr>
        <p:txBody>
          <a:bodyPr wrap="square" rtlCol="0">
            <a:spAutoFit/>
          </a:bodyPr>
          <a:lstStyle/>
          <a:p>
            <a:r>
              <a:rPr lang="en-US" sz="1400" dirty="0" smtClean="0">
                <a:latin typeface="Cambria" panose="02040503050406030204" pitchFamily="18" charset="0"/>
              </a:rPr>
              <a:t>The system generates </a:t>
            </a:r>
          </a:p>
        </p:txBody>
      </p:sp>
      <p:cxnSp>
        <p:nvCxnSpPr>
          <p:cNvPr id="16" name="Connettore 7 15"/>
          <p:cNvCxnSpPr/>
          <p:nvPr/>
        </p:nvCxnSpPr>
        <p:spPr>
          <a:xfrm rot="10800000">
            <a:off x="1595953" y="2168755"/>
            <a:ext cx="2002739" cy="1729108"/>
          </a:xfrm>
          <a:prstGeom prst="curvedConnector3">
            <a:avLst>
              <a:gd name="adj1" fmla="val 99928"/>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Rettangolo 18"/>
          <p:cNvSpPr/>
          <p:nvPr/>
        </p:nvSpPr>
        <p:spPr>
          <a:xfrm>
            <a:off x="526370" y="3507854"/>
            <a:ext cx="1781609" cy="1200018"/>
          </a:xfrm>
          <a:prstGeom prst="rect">
            <a:avLst/>
          </a:prstGeom>
        </p:spPr>
        <p:txBody>
          <a:bodyPr wrap="square">
            <a:spAutoFit/>
          </a:bodyPr>
          <a:lstStyle/>
          <a:p>
            <a:r>
              <a:rPr lang="en-US" sz="1400" dirty="0" smtClean="0">
                <a:latin typeface="Cambria" panose="02040503050406030204" pitchFamily="18" charset="0"/>
              </a:rPr>
              <a:t>The customer is automatically </a:t>
            </a:r>
            <a:r>
              <a:rPr lang="en-US" sz="1400" b="1" dirty="0" smtClean="0">
                <a:latin typeface="Cambria" panose="02040503050406030204" pitchFamily="18" charset="0"/>
              </a:rPr>
              <a:t>subscribed</a:t>
            </a:r>
            <a:r>
              <a:rPr lang="en-US" sz="1400" dirty="0" smtClean="0">
                <a:latin typeface="Cambria" panose="02040503050406030204" pitchFamily="18" charset="0"/>
              </a:rPr>
              <a:t> to the topic and can receive its notifications</a:t>
            </a:r>
            <a:endParaRPr lang="en-US" sz="1400" dirty="0">
              <a:latin typeface="Cambria" panose="02040503050406030204" pitchFamily="18" charset="0"/>
            </a:endParaRPr>
          </a:p>
        </p:txBody>
      </p:sp>
      <p:sp>
        <p:nvSpPr>
          <p:cNvPr id="22" name="CasellaDiTesto 21"/>
          <p:cNvSpPr txBox="1"/>
          <p:nvPr/>
        </p:nvSpPr>
        <p:spPr>
          <a:xfrm>
            <a:off x="7164288" y="1384260"/>
            <a:ext cx="1368151" cy="72007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TAXI DRIVER</a:t>
            </a:r>
          </a:p>
        </p:txBody>
      </p:sp>
      <p:sp>
        <p:nvSpPr>
          <p:cNvPr id="23" name="Freccia a destra 22"/>
          <p:cNvSpPr/>
          <p:nvPr/>
        </p:nvSpPr>
        <p:spPr>
          <a:xfrm rot="10800000">
            <a:off x="5501169" y="1607362"/>
            <a:ext cx="1447094" cy="251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sellaDiTesto 23"/>
          <p:cNvSpPr txBox="1"/>
          <p:nvPr/>
        </p:nvSpPr>
        <p:spPr>
          <a:xfrm>
            <a:off x="5473299" y="1855810"/>
            <a:ext cx="1897067" cy="738664"/>
          </a:xfrm>
          <a:prstGeom prst="rect">
            <a:avLst/>
          </a:prstGeom>
          <a:noFill/>
        </p:spPr>
        <p:txBody>
          <a:bodyPr wrap="square" rtlCol="0">
            <a:spAutoFit/>
          </a:bodyPr>
          <a:lstStyle/>
          <a:p>
            <a:r>
              <a:rPr lang="en-US" sz="1400" dirty="0" smtClean="0">
                <a:latin typeface="Cambria" panose="02040503050406030204" pitchFamily="18" charset="0"/>
              </a:rPr>
              <a:t>Accepts the ride request and gets associated to the ride</a:t>
            </a:r>
          </a:p>
        </p:txBody>
      </p:sp>
      <p:cxnSp>
        <p:nvCxnSpPr>
          <p:cNvPr id="25" name="Connettore 7 24"/>
          <p:cNvCxnSpPr/>
          <p:nvPr/>
        </p:nvCxnSpPr>
        <p:spPr>
          <a:xfrm flipV="1">
            <a:off x="5522380" y="2225141"/>
            <a:ext cx="2506006" cy="1714761"/>
          </a:xfrm>
          <a:prstGeom prst="curvedConnector3">
            <a:avLst>
              <a:gd name="adj1" fmla="val 99614"/>
            </a:avLst>
          </a:prstGeom>
          <a:ln>
            <a:tailEnd type="triangle"/>
          </a:ln>
        </p:spPr>
        <p:style>
          <a:lnRef idx="3">
            <a:schemeClr val="accent2"/>
          </a:lnRef>
          <a:fillRef idx="0">
            <a:schemeClr val="accent2"/>
          </a:fillRef>
          <a:effectRef idx="2">
            <a:schemeClr val="accent2"/>
          </a:effectRef>
          <a:fontRef idx="minor">
            <a:schemeClr val="tx1"/>
          </a:fontRef>
        </p:style>
      </p:cxnSp>
      <p:sp>
        <p:nvSpPr>
          <p:cNvPr id="40" name="Rettangolo 39"/>
          <p:cNvSpPr/>
          <p:nvPr/>
        </p:nvSpPr>
        <p:spPr>
          <a:xfrm>
            <a:off x="7312316" y="3657862"/>
            <a:ext cx="1781609" cy="738664"/>
          </a:xfrm>
          <a:prstGeom prst="rect">
            <a:avLst/>
          </a:prstGeom>
        </p:spPr>
        <p:txBody>
          <a:bodyPr wrap="square">
            <a:spAutoFit/>
          </a:bodyPr>
          <a:lstStyle/>
          <a:p>
            <a:r>
              <a:rPr lang="en-US" sz="1400" dirty="0" smtClean="0">
                <a:latin typeface="Cambria" panose="02040503050406030204" pitchFamily="18" charset="0"/>
              </a:rPr>
              <a:t>The driver is </a:t>
            </a:r>
            <a:r>
              <a:rPr lang="en-US" sz="1400" b="1" dirty="0" smtClean="0">
                <a:latin typeface="Cambria" panose="02040503050406030204" pitchFamily="18" charset="0"/>
              </a:rPr>
              <a:t>subscribed</a:t>
            </a:r>
            <a:r>
              <a:rPr lang="en-US" sz="1400" dirty="0" smtClean="0">
                <a:latin typeface="Cambria" panose="02040503050406030204" pitchFamily="18" charset="0"/>
              </a:rPr>
              <a:t> to the same topic too</a:t>
            </a:r>
            <a:endParaRPr lang="en-US" sz="1400" dirty="0">
              <a:latin typeface="Cambria" panose="02040503050406030204" pitchFamily="18" charset="0"/>
            </a:endParaRPr>
          </a:p>
        </p:txBody>
      </p:sp>
    </p:spTree>
    <p:extLst>
      <p:ext uri="{BB962C8B-B14F-4D97-AF65-F5344CB8AC3E}">
        <p14:creationId xmlns:p14="http://schemas.microsoft.com/office/powerpoint/2010/main" val="277577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7" grpId="0" animBg="1"/>
      <p:bldP spid="11" grpId="0" animBg="1"/>
      <p:bldP spid="12" grpId="0" animBg="1"/>
      <p:bldP spid="14" grpId="0"/>
      <p:bldP spid="19" grpId="0"/>
      <p:bldP spid="22" grpId="0" animBg="1"/>
      <p:bldP spid="23" grpId="0" animBg="1"/>
      <p:bldP spid="24" grpId="0"/>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Publish-Subscribe pattern</a:t>
            </a:r>
            <a:endParaRPr lang="en-US" sz="4000" dirty="0"/>
          </a:p>
        </p:txBody>
      </p:sp>
      <p:sp>
        <p:nvSpPr>
          <p:cNvPr id="3" name="CasellaDiTesto 2"/>
          <p:cNvSpPr txBox="1"/>
          <p:nvPr/>
        </p:nvSpPr>
        <p:spPr>
          <a:xfrm>
            <a:off x="1403648" y="2387186"/>
            <a:ext cx="1872208" cy="12241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BROKER</a:t>
            </a:r>
            <a:endParaRPr lang="en-US" sz="1350" dirty="0">
              <a:latin typeface="Cambria" panose="02040503050406030204" pitchFamily="18" charset="0"/>
            </a:endParaRPr>
          </a:p>
        </p:txBody>
      </p:sp>
      <p:sp>
        <p:nvSpPr>
          <p:cNvPr id="8" name="Freccia in giù 7"/>
          <p:cNvSpPr/>
          <p:nvPr/>
        </p:nvSpPr>
        <p:spPr>
          <a:xfrm>
            <a:off x="2291603" y="1867400"/>
            <a:ext cx="96298"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sellaDiTesto 9"/>
          <p:cNvSpPr txBox="1"/>
          <p:nvPr/>
        </p:nvSpPr>
        <p:spPr>
          <a:xfrm>
            <a:off x="1835696" y="1347614"/>
            <a:ext cx="1008112"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Publisher</a:t>
            </a:r>
          </a:p>
        </p:txBody>
      </p:sp>
      <p:sp>
        <p:nvSpPr>
          <p:cNvPr id="11" name="CasellaDiTesto 10"/>
          <p:cNvSpPr txBox="1"/>
          <p:nvPr/>
        </p:nvSpPr>
        <p:spPr>
          <a:xfrm>
            <a:off x="3500264" y="2299448"/>
            <a:ext cx="4197927" cy="1546577"/>
          </a:xfrm>
          <a:prstGeom prst="rect">
            <a:avLst/>
          </a:prstGeom>
          <a:noFill/>
        </p:spPr>
        <p:txBody>
          <a:bodyPr wrap="square" rtlCol="0">
            <a:spAutoFit/>
          </a:bodyPr>
          <a:lstStyle/>
          <a:p>
            <a:pPr marL="214313" indent="-214313">
              <a:buFont typeface="Arial" panose="020B0604020202020204" pitchFamily="34" charset="0"/>
              <a:buChar char="•"/>
            </a:pPr>
            <a:r>
              <a:rPr lang="en-US" sz="1350" dirty="0">
                <a:latin typeface="Cambria" panose="02040503050406030204" pitchFamily="18" charset="0"/>
              </a:rPr>
              <a:t>An intermediary component that performs the </a:t>
            </a:r>
            <a:r>
              <a:rPr lang="en-US" sz="1350" b="1" dirty="0">
                <a:latin typeface="Cambria" panose="02040503050406030204" pitchFamily="18" charset="0"/>
              </a:rPr>
              <a:t>queue management </a:t>
            </a:r>
            <a:r>
              <a:rPr lang="en-US" sz="1350" dirty="0">
                <a:latin typeface="Cambria" panose="02040503050406030204" pitchFamily="18" charset="0"/>
              </a:rPr>
              <a:t>and the </a:t>
            </a:r>
            <a:r>
              <a:rPr lang="en-US" sz="1350" b="1" dirty="0">
                <a:latin typeface="Cambria" panose="02040503050406030204" pitchFamily="18" charset="0"/>
              </a:rPr>
              <a:t>filtering</a:t>
            </a:r>
            <a:r>
              <a:rPr lang="en-US" sz="1350" dirty="0">
                <a:latin typeface="Cambria" panose="02040503050406030204" pitchFamily="18" charset="0"/>
              </a:rPr>
              <a:t> of the messages</a:t>
            </a:r>
          </a:p>
          <a:p>
            <a:pPr marL="214313" indent="-214313">
              <a:buFont typeface="Arial" panose="020B0604020202020204" pitchFamily="34" charset="0"/>
              <a:buChar char="•"/>
            </a:pPr>
            <a:r>
              <a:rPr lang="en-US" sz="1350" b="1" dirty="0">
                <a:latin typeface="Cambria" panose="02040503050406030204" pitchFamily="18" charset="0"/>
              </a:rPr>
              <a:t>Filter </a:t>
            </a:r>
            <a:r>
              <a:rPr lang="en-US" sz="1350" dirty="0">
                <a:latin typeface="Cambria" panose="02040503050406030204" pitchFamily="18" charset="0"/>
              </a:rPr>
              <a:t>messages based on their </a:t>
            </a:r>
            <a:r>
              <a:rPr lang="en-US" sz="1350" b="1" dirty="0">
                <a:latin typeface="Cambria" panose="02040503050406030204" pitchFamily="18" charset="0"/>
              </a:rPr>
              <a:t>content</a:t>
            </a:r>
            <a:r>
              <a:rPr lang="en-US" sz="1350" dirty="0">
                <a:latin typeface="Cambria" panose="02040503050406030204" pitchFamily="18" charset="0"/>
              </a:rPr>
              <a:t>, so that taxi drivers and customers related to the same topic won’t receive necessary the same notification or message</a:t>
            </a:r>
          </a:p>
        </p:txBody>
      </p:sp>
      <p:sp>
        <p:nvSpPr>
          <p:cNvPr id="12" name="CasellaDiTesto 11"/>
          <p:cNvSpPr txBox="1"/>
          <p:nvPr/>
        </p:nvSpPr>
        <p:spPr>
          <a:xfrm>
            <a:off x="3211844" y="1205847"/>
            <a:ext cx="4197927" cy="715581"/>
          </a:xfrm>
          <a:prstGeom prst="rect">
            <a:avLst/>
          </a:prstGeom>
          <a:noFill/>
        </p:spPr>
        <p:txBody>
          <a:bodyPr wrap="square" rtlCol="0">
            <a:spAutoFit/>
          </a:bodyPr>
          <a:lstStyle/>
          <a:p>
            <a:r>
              <a:rPr lang="en-US" sz="1350" dirty="0" smtClean="0">
                <a:latin typeface="Cambria" panose="02040503050406030204" pitchFamily="18" charset="0"/>
              </a:rPr>
              <a:t>A logical component of the system that creates a publication on a </a:t>
            </a:r>
            <a:r>
              <a:rPr lang="en-US" sz="1350" b="1" dirty="0" smtClean="0">
                <a:latin typeface="Cambria" panose="02040503050406030204" pitchFamily="18" charset="0"/>
              </a:rPr>
              <a:t>topic </a:t>
            </a:r>
            <a:r>
              <a:rPr lang="en-US" sz="1350" dirty="0" smtClean="0">
                <a:latin typeface="Cambria" panose="02040503050406030204" pitchFamily="18" charset="0"/>
              </a:rPr>
              <a:t>when something relevant happens</a:t>
            </a:r>
            <a:endParaRPr lang="en-US" sz="1350" b="1" dirty="0">
              <a:latin typeface="Cambria" panose="02040503050406030204" pitchFamily="18" charset="0"/>
            </a:endParaRPr>
          </a:p>
        </p:txBody>
      </p:sp>
      <p:sp>
        <p:nvSpPr>
          <p:cNvPr id="13" name="Freccia in giù 12"/>
          <p:cNvSpPr/>
          <p:nvPr/>
        </p:nvSpPr>
        <p:spPr>
          <a:xfrm>
            <a:off x="2291603" y="3788514"/>
            <a:ext cx="96298"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sellaDiTesto 13"/>
          <p:cNvSpPr txBox="1"/>
          <p:nvPr/>
        </p:nvSpPr>
        <p:spPr>
          <a:xfrm>
            <a:off x="1787413" y="4397754"/>
            <a:ext cx="1082317" cy="43919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Subscribers</a:t>
            </a:r>
          </a:p>
        </p:txBody>
      </p:sp>
      <p:sp>
        <p:nvSpPr>
          <p:cNvPr id="15" name="CasellaDiTesto 14"/>
          <p:cNvSpPr txBox="1"/>
          <p:nvPr/>
        </p:nvSpPr>
        <p:spPr>
          <a:xfrm>
            <a:off x="3211843" y="4363433"/>
            <a:ext cx="4197927" cy="507831"/>
          </a:xfrm>
          <a:prstGeom prst="rect">
            <a:avLst/>
          </a:prstGeom>
          <a:noFill/>
        </p:spPr>
        <p:txBody>
          <a:bodyPr wrap="square" rtlCol="0">
            <a:spAutoFit/>
          </a:bodyPr>
          <a:lstStyle/>
          <a:p>
            <a:r>
              <a:rPr lang="en-US" sz="1350" dirty="0" smtClean="0">
                <a:latin typeface="Cambria" panose="02040503050406030204" pitchFamily="18" charset="0"/>
              </a:rPr>
              <a:t>Messages are delivered to the subscribers (taxi drivers and customers)</a:t>
            </a:r>
            <a:endParaRPr lang="en-US" sz="1350" b="1" dirty="0">
              <a:latin typeface="Cambria" panose="02040503050406030204" pitchFamily="18" charset="0"/>
            </a:endParaRPr>
          </a:p>
        </p:txBody>
      </p:sp>
    </p:spTree>
    <p:extLst>
      <p:ext uri="{BB962C8B-B14F-4D97-AF65-F5344CB8AC3E}">
        <p14:creationId xmlns:p14="http://schemas.microsoft.com/office/powerpoint/2010/main" val="410431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0" grpId="0" animBg="1"/>
      <p:bldP spid="12" grpId="0"/>
      <p:bldP spid="13" grpId="0" animBg="1"/>
      <p:bldP spid="14" grpId="0" animBg="1"/>
      <p:bldP spid="1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141</TotalTime>
  <Words>1313</Words>
  <Application>Microsoft Office PowerPoint</Application>
  <PresentationFormat>Presentazione su schermo (16:9)</PresentationFormat>
  <Paragraphs>188</Paragraphs>
  <Slides>25</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25</vt:i4>
      </vt:variant>
    </vt:vector>
  </HeadingPairs>
  <TitlesOfParts>
    <vt:vector size="32" baseType="lpstr">
      <vt:lpstr>Arial</vt:lpstr>
      <vt:lpstr>Calibri</vt:lpstr>
      <vt:lpstr>Cambria</vt:lpstr>
      <vt:lpstr>Constantia</vt:lpstr>
      <vt:lpstr>Times New Roman</vt:lpstr>
      <vt:lpstr>Wingdings 2</vt:lpstr>
      <vt:lpstr>Equinozio</vt:lpstr>
      <vt:lpstr>Presentazione standard di PowerPoint</vt:lpstr>
      <vt:lpstr>Problem overview</vt:lpstr>
      <vt:lpstr>Three tier architecture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Components</vt:lpstr>
      <vt:lpstr>Presentazione standard di PowerPoint</vt:lpstr>
      <vt:lpstr>Presentazione standard di PowerPoint</vt:lpstr>
      <vt:lpstr>Deployment</vt:lpstr>
      <vt:lpstr>Deployment</vt:lpstr>
      <vt:lpstr>Deployment</vt:lpstr>
      <vt:lpstr>Deployment</vt:lpstr>
      <vt:lpstr>Components’ Interfaces</vt:lpstr>
      <vt:lpstr>Application Server</vt:lpstr>
      <vt:lpstr>Rides Manager</vt:lpstr>
      <vt:lpstr>Users Manager</vt:lpstr>
      <vt:lpstr>Queue Manager</vt:lpstr>
      <vt:lpstr>Message Broker</vt:lpstr>
      <vt:lpstr>Sequence - Reservation</vt:lpstr>
      <vt:lpstr>Sequence - Reservation</vt:lpstr>
      <vt:lpstr>Sequence - Reservation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 Reservation</dc:title>
  <dc:creator>Marco Romani</dc:creator>
  <cp:lastModifiedBy>Alessandro Pozzi</cp:lastModifiedBy>
  <cp:revision>17</cp:revision>
  <dcterms:created xsi:type="dcterms:W3CDTF">2015-12-05T16:40:08Z</dcterms:created>
  <dcterms:modified xsi:type="dcterms:W3CDTF">2015-12-08T12:31:00Z</dcterms:modified>
</cp:coreProperties>
</file>