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7" r:id="rId18"/>
    <p:sldId id="259" r:id="rId19"/>
    <p:sldId id="260" r:id="rId20"/>
    <p:sldId id="258" r:id="rId21"/>
    <p:sldId id="265" r:id="rId22"/>
    <p:sldId id="266" r:id="rId23"/>
    <p:sldId id="262" r:id="rId24"/>
    <p:sldId id="263" r:id="rId25"/>
    <p:sldId id="261" r:id="rId26"/>
    <p:sldId id="264" r:id="rId27"/>
    <p:sldId id="267" r:id="rId28"/>
    <p:sldId id="268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86405" y="4293096"/>
            <a:ext cx="7315200" cy="1632181"/>
          </a:xfrm>
        </p:spPr>
        <p:txBody>
          <a:bodyPr>
            <a:noAutofit/>
          </a:bodyPr>
          <a:lstStyle/>
          <a:p>
            <a:pPr algn="ctr"/>
            <a:r>
              <a:rPr lang="it-IT" sz="2133" dirty="0"/>
              <a:t>Politecnico di Milano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it-IT" sz="2133" dirty="0"/>
              <a:t>A.A. 2015-2016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>Software Engineering 2 project:</a:t>
            </a:r>
            <a:br>
              <a:rPr lang="en-US" sz="2133" dirty="0"/>
            </a:br>
            <a:r>
              <a:rPr lang="en-US" sz="2133" dirty="0"/>
              <a:t>Code Inspection</a:t>
            </a:r>
            <a:br>
              <a:rPr lang="en-US" sz="2133" dirty="0"/>
            </a:br>
            <a:r>
              <a:rPr lang="en-US" sz="2133" dirty="0"/>
              <a:t/>
            </a:r>
            <a:br>
              <a:rPr lang="en-US" sz="2133" dirty="0"/>
            </a:br>
            <a:endParaRPr lang="it-IT" sz="2133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2486405" y="5637246"/>
            <a:ext cx="7315200" cy="804863"/>
          </a:xfrm>
        </p:spPr>
        <p:txBody>
          <a:bodyPr/>
          <a:lstStyle/>
          <a:p>
            <a:pPr algn="ctr"/>
            <a:r>
              <a:rPr lang="it-IT" i="1" dirty="0" smtClean="0"/>
              <a:t>Alessandro Pozzi (</a:t>
            </a:r>
            <a:r>
              <a:rPr lang="it-IT" i="1" dirty="0" err="1" smtClean="0"/>
              <a:t>matr</a:t>
            </a:r>
            <a:r>
              <a:rPr lang="it-IT" i="1" dirty="0" smtClean="0"/>
              <a:t>. 852358), Marco Romani (</a:t>
            </a:r>
            <a:r>
              <a:rPr lang="it-IT" i="1" dirty="0" err="1" smtClean="0"/>
              <a:t>matr</a:t>
            </a:r>
            <a:r>
              <a:rPr lang="it-IT" i="1" dirty="0" smtClean="0"/>
              <a:t>. 852361)</a:t>
            </a:r>
            <a:endParaRPr lang="en-US" i="1" dirty="0" smtClean="0"/>
          </a:p>
          <a:p>
            <a:endParaRPr lang="it-IT" dirty="0"/>
          </a:p>
        </p:txBody>
      </p:sp>
      <p:pic>
        <p:nvPicPr>
          <p:cNvPr id="8" name="Immagine 7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29" y="316760"/>
            <a:ext cx="3168352" cy="3264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Indention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13" y="1412777"/>
            <a:ext cx="7776864" cy="278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5" y="4429679"/>
            <a:ext cx="6240693" cy="19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199456" y="1475375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intercept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in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AroundInvoke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879918" y="5148146"/>
            <a:ext cx="274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CallBackInterceptor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652776" y="4197086"/>
            <a:ext cx="1698809" cy="1539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Ovale 5"/>
          <p:cNvSpPr/>
          <p:nvPr/>
        </p:nvSpPr>
        <p:spPr>
          <a:xfrm>
            <a:off x="3760225" y="1358576"/>
            <a:ext cx="1536171" cy="1344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7705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</p:spPr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File Organization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235689"/>
            <a:ext cx="6432715" cy="211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2" y="4869161"/>
            <a:ext cx="6648664" cy="14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5" y="3347924"/>
            <a:ext cx="9044417" cy="124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15301" y="5124208"/>
            <a:ext cx="864096" cy="9930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Ovale 4"/>
          <p:cNvSpPr/>
          <p:nvPr/>
        </p:nvSpPr>
        <p:spPr>
          <a:xfrm>
            <a:off x="3645471" y="3903836"/>
            <a:ext cx="480053" cy="3840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7" name="Connettore 1 6"/>
          <p:cNvCxnSpPr/>
          <p:nvPr/>
        </p:nvCxnSpPr>
        <p:spPr>
          <a:xfrm>
            <a:off x="239350" y="2003775"/>
            <a:ext cx="85449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6703730" y="1479645"/>
            <a:ext cx="409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separator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suggested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153508" y="3903837"/>
            <a:ext cx="1756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unnecessary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lines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Wrapping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lines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46" y="1666264"/>
            <a:ext cx="6240693" cy="105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02" y="3140968"/>
            <a:ext cx="6015253" cy="8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877296"/>
            <a:ext cx="6624736" cy="114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5519815" y="1746531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8" name="Ovale 7"/>
          <p:cNvSpPr/>
          <p:nvPr/>
        </p:nvSpPr>
        <p:spPr>
          <a:xfrm>
            <a:off x="8400256" y="320211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9" name="Ovale 8"/>
          <p:cNvSpPr/>
          <p:nvPr/>
        </p:nvSpPr>
        <p:spPr>
          <a:xfrm>
            <a:off x="7151816" y="506525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1775521" y="3629542"/>
            <a:ext cx="212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bad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breaks</a:t>
            </a:r>
          </a:p>
        </p:txBody>
      </p:sp>
    </p:spTree>
    <p:extLst>
      <p:ext uri="{BB962C8B-B14F-4D97-AF65-F5344CB8AC3E}">
        <p14:creationId xmlns:p14="http://schemas.microsoft.com/office/powerpoint/2010/main" val="11589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Initialization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and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declaration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242471"/>
            <a:ext cx="8482816" cy="32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99456" y="3586620"/>
            <a:ext cx="3936437" cy="672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6" name="Connettore 4 5"/>
          <p:cNvCxnSpPr>
            <a:stCxn id="4" idx="2"/>
          </p:cNvCxnSpPr>
          <p:nvPr/>
        </p:nvCxnSpPr>
        <p:spPr>
          <a:xfrm rot="10800000" flipH="1">
            <a:off x="1199456" y="2722524"/>
            <a:ext cx="480053" cy="1200133"/>
          </a:xfrm>
          <a:prstGeom prst="bentConnector4">
            <a:avLst>
              <a:gd name="adj1" fmla="val -63493"/>
              <a:gd name="adj2" fmla="val 64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02280" y="3190134"/>
            <a:ext cx="3002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declaration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the</a:t>
            </a: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beginning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of the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block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Comments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733" dirty="0" err="1">
                <a:latin typeface="Cambria" panose="02040503050406030204" pitchFamily="18" charset="0"/>
              </a:rPr>
              <a:t>There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almost</a:t>
            </a:r>
            <a:r>
              <a:rPr lang="it-IT" sz="3733" dirty="0">
                <a:latin typeface="Cambria" panose="02040503050406030204" pitchFamily="18" charset="0"/>
              </a:rPr>
              <a:t> no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The </a:t>
            </a:r>
            <a:r>
              <a:rPr lang="it-IT" sz="3733" dirty="0" err="1">
                <a:latin typeface="Cambria" panose="02040503050406030204" pitchFamily="18" charset="0"/>
              </a:rPr>
              <a:t>few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simply</a:t>
            </a:r>
            <a:r>
              <a:rPr lang="it-IT" sz="3733" dirty="0">
                <a:latin typeface="Cambria" panose="02040503050406030204" pitchFamily="18" charset="0"/>
              </a:rPr>
              <a:t> notes for the </a:t>
            </a:r>
            <a:r>
              <a:rPr lang="it-IT" sz="3733" dirty="0" err="1">
                <a:latin typeface="Cambria" panose="02040503050406030204" pitchFamily="18" charset="0"/>
              </a:rPr>
              <a:t>developer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himself</a:t>
            </a:r>
            <a:r>
              <a:rPr lang="it-IT" sz="3733" dirty="0">
                <a:latin typeface="Cambria" panose="02040503050406030204" pitchFamily="18" charset="0"/>
              </a:rPr>
              <a:t>.</a:t>
            </a: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Complete </a:t>
            </a:r>
            <a:r>
              <a:rPr lang="it-IT" sz="3733" dirty="0" err="1">
                <a:latin typeface="Cambria" panose="02040503050406030204" pitchFamily="18" charset="0"/>
              </a:rPr>
              <a:t>lack</a:t>
            </a:r>
            <a:r>
              <a:rPr lang="it-IT" sz="3733" dirty="0">
                <a:latin typeface="Cambria" panose="02040503050406030204" pitchFamily="18" charset="0"/>
              </a:rPr>
              <a:t> of </a:t>
            </a:r>
            <a:r>
              <a:rPr lang="it-IT" sz="3733" dirty="0" err="1">
                <a:latin typeface="Cambria" panose="02040503050406030204" pitchFamily="18" charset="0"/>
              </a:rPr>
              <a:t>documentation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88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Java source file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>
                <a:latin typeface="Cambria" panose="02040503050406030204" pitchFamily="18" charset="0"/>
              </a:rPr>
              <a:t>One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class</a:t>
            </a:r>
            <a:r>
              <a:rPr lang="it-IT" sz="3200" dirty="0">
                <a:latin typeface="Cambria" panose="02040503050406030204" pitchFamily="18" charset="0"/>
              </a:rPr>
              <a:t> (</a:t>
            </a:r>
            <a:r>
              <a:rPr lang="it-IT" sz="3200" i="1" dirty="0" err="1">
                <a:latin typeface="Cambria" panose="02040503050406030204" pitchFamily="18" charset="0"/>
              </a:rPr>
              <a:t>InterceptorManager</a:t>
            </a:r>
            <a:r>
              <a:rPr lang="it-IT" sz="3200" dirty="0">
                <a:latin typeface="Cambria" panose="02040503050406030204" pitchFamily="18" charset="0"/>
              </a:rPr>
              <a:t>) and </a:t>
            </a:r>
            <a:r>
              <a:rPr lang="it-IT" sz="3200" dirty="0" err="1">
                <a:latin typeface="Cambria" panose="02040503050406030204" pitchFamily="18" charset="0"/>
              </a:rPr>
              <a:t>two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(</a:t>
            </a:r>
            <a:r>
              <a:rPr lang="it-IT" sz="3200" i="1" dirty="0" err="1">
                <a:latin typeface="Cambria" panose="02040503050406030204" pitchFamily="18" charset="0"/>
              </a:rPr>
              <a:t>AroundInvokeContext</a:t>
            </a:r>
            <a:r>
              <a:rPr lang="it-IT" sz="3200" i="1" dirty="0">
                <a:latin typeface="Cambria" panose="02040503050406030204" pitchFamily="18" charset="0"/>
              </a:rPr>
              <a:t> </a:t>
            </a:r>
            <a:r>
              <a:rPr lang="it-IT" sz="3200" dirty="0">
                <a:latin typeface="Cambria" panose="02040503050406030204" pitchFamily="18" charset="0"/>
              </a:rPr>
              <a:t>and </a:t>
            </a:r>
            <a:r>
              <a:rPr lang="it-IT" sz="3200" i="1" dirty="0" err="1">
                <a:latin typeface="Cambria" panose="02040503050406030204" pitchFamily="18" charset="0"/>
              </a:rPr>
              <a:t>InterceptorChain</a:t>
            </a:r>
            <a:r>
              <a:rPr lang="it-IT" sz="3200" dirty="0">
                <a:latin typeface="Cambria" panose="02040503050406030204" pitchFamily="18" charset="0"/>
              </a:rPr>
              <a:t>) </a:t>
            </a:r>
            <a:r>
              <a:rPr lang="it-IT" sz="3200" dirty="0" err="1">
                <a:latin typeface="Cambria" panose="02040503050406030204" pitchFamily="18" charset="0"/>
              </a:rPr>
              <a:t>within</a:t>
            </a:r>
            <a:r>
              <a:rPr lang="it-IT" sz="3200" dirty="0">
                <a:latin typeface="Cambria" panose="02040503050406030204" pitchFamily="18" charset="0"/>
              </a:rPr>
              <a:t> the </a:t>
            </a:r>
            <a:r>
              <a:rPr lang="it-IT" sz="3200" dirty="0" err="1">
                <a:latin typeface="Cambria" panose="02040503050406030204" pitchFamily="18" charset="0"/>
              </a:rPr>
              <a:t>same</a:t>
            </a:r>
            <a:r>
              <a:rPr lang="it-IT" sz="3200" dirty="0">
                <a:latin typeface="Cambria" panose="02040503050406030204" pitchFamily="18" charset="0"/>
              </a:rPr>
              <a:t> source file.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all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methods</a:t>
            </a:r>
            <a:r>
              <a:rPr lang="it-IT" sz="3200" dirty="0">
                <a:latin typeface="Cambria" panose="02040503050406030204" pitchFamily="18" charset="0"/>
              </a:rPr>
              <a:t> and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do </a:t>
            </a:r>
            <a:r>
              <a:rPr lang="it-IT" sz="3200" dirty="0" err="1">
                <a:latin typeface="Cambria" panose="02040503050406030204" pitchFamily="18" charset="0"/>
              </a:rPr>
              <a:t>not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have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any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documentation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>
                <a:latin typeface="Cambria" panose="02040503050406030204" pitchFamily="18" charset="0"/>
              </a:rPr>
              <a:t>The </a:t>
            </a:r>
            <a:r>
              <a:rPr lang="it-IT" sz="3200" dirty="0" err="1">
                <a:latin typeface="Cambria" panose="02040503050406030204" pitchFamily="18" charset="0"/>
              </a:rPr>
              <a:t>very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few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lines</a:t>
            </a:r>
            <a:r>
              <a:rPr lang="it-IT" sz="3200" dirty="0">
                <a:latin typeface="Cambria" panose="02040503050406030204" pitchFamily="18" charset="0"/>
              </a:rPr>
              <a:t> of </a:t>
            </a:r>
            <a:r>
              <a:rPr lang="it-IT" sz="3200" dirty="0" err="1">
                <a:latin typeface="Cambria" panose="02040503050406030204" pitchFamily="18" charset="0"/>
              </a:rPr>
              <a:t>javadoc</a:t>
            </a:r>
            <a:r>
              <a:rPr lang="it-IT" sz="3200" dirty="0">
                <a:latin typeface="Cambria" panose="02040503050406030204" pitchFamily="18" charset="0"/>
              </a:rPr>
              <a:t> are </a:t>
            </a:r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useless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4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7" y="1302520"/>
            <a:ext cx="902500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arrotondato 3"/>
          <p:cNvSpPr/>
          <p:nvPr/>
        </p:nvSpPr>
        <p:spPr>
          <a:xfrm>
            <a:off x="1871531" y="1604797"/>
            <a:ext cx="7584843" cy="672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7451713" y="4761535"/>
            <a:ext cx="313663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67" i="1" dirty="0" err="1">
                <a:solidFill>
                  <a:srgbClr val="FF0000"/>
                </a:solidFill>
              </a:rPr>
              <a:t>Thank</a:t>
            </a:r>
            <a:r>
              <a:rPr lang="it-IT" sz="4267" i="1" dirty="0">
                <a:solidFill>
                  <a:srgbClr val="FF0000"/>
                </a:solidFill>
              </a:rPr>
              <a:t> </a:t>
            </a:r>
            <a:r>
              <a:rPr lang="it-IT" sz="4267" i="1" dirty="0" err="1">
                <a:solidFill>
                  <a:srgbClr val="FF0000"/>
                </a:solidFill>
              </a:rPr>
              <a:t>you</a:t>
            </a:r>
            <a:r>
              <a:rPr lang="it-IT" sz="4267" i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307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Arrays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</a:t>
            </a:r>
            <a:r>
              <a:rPr lang="en-US" dirty="0">
                <a:latin typeface="Cambria" panose="02040503050406030204" pitchFamily="18" charset="0"/>
              </a:rPr>
              <a:t>is no check on the “index of-out-bound” </a:t>
            </a:r>
            <a:r>
              <a:rPr lang="en-US" dirty="0" smtClean="0">
                <a:latin typeface="Cambria" panose="02040503050406030204" pitchFamily="18" charset="0"/>
              </a:rPr>
              <a:t>type of errors</a:t>
            </a:r>
            <a:r>
              <a:rPr lang="en-US" dirty="0">
                <a:latin typeface="Cambria" panose="02040503050406030204" pitchFamily="18" charset="0"/>
              </a:rPr>
              <a:t>, like in the </a:t>
            </a:r>
            <a:r>
              <a:rPr lang="en-US" i="1" dirty="0" smtClean="0">
                <a:latin typeface="Cambria" panose="02040503050406030204" pitchFamily="18" charset="0"/>
              </a:rPr>
              <a:t>load2xLifecyclesMethods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5" y="2684317"/>
            <a:ext cx="6268483" cy="254951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416089" y="4101103"/>
            <a:ext cx="530379" cy="3315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5119794" y="2517793"/>
            <a:ext cx="575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“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” maximum value, “</a:t>
            </a:r>
            <a:r>
              <a:rPr lang="en-US" b="1" dirty="0" err="1">
                <a:solidFill>
                  <a:srgbClr val="C00000"/>
                </a:solidFill>
              </a:rPr>
              <a:t>sz</a:t>
            </a:r>
            <a:r>
              <a:rPr lang="en-US" b="1" dirty="0">
                <a:solidFill>
                  <a:srgbClr val="C00000"/>
                </a:solidFill>
              </a:rPr>
              <a:t>”, depends on the </a:t>
            </a:r>
            <a:r>
              <a:rPr lang="en-US" b="1" i="1" dirty="0" err="1">
                <a:solidFill>
                  <a:srgbClr val="C00000"/>
                </a:solidFill>
              </a:rPr>
              <a:t>lcAnnotationClasses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length, which is an attribute of the </a:t>
            </a:r>
            <a:r>
              <a:rPr lang="en-US" b="1" i="1" dirty="0" err="1" smtClean="0">
                <a:solidFill>
                  <a:srgbClr val="C00000"/>
                </a:solidFill>
              </a:rPr>
              <a:t>InterceptorManager</a:t>
            </a:r>
            <a:r>
              <a:rPr lang="en-US" b="1" dirty="0" smtClean="0">
                <a:solidFill>
                  <a:srgbClr val="C00000"/>
                </a:solidFill>
              </a:rPr>
              <a:t>, initialized by the constructor…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66160" y="4206163"/>
            <a:ext cx="345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 “</a:t>
            </a:r>
            <a:r>
              <a:rPr lang="en-US" b="1" i="1" dirty="0" err="1" smtClean="0">
                <a:solidFill>
                  <a:srgbClr val="C00000"/>
                </a:solidFill>
              </a:rPr>
              <a:t>i</a:t>
            </a:r>
            <a:r>
              <a:rPr lang="en-US" b="1" i="1" dirty="0" smtClean="0">
                <a:solidFill>
                  <a:srgbClr val="C00000"/>
                </a:solidFill>
              </a:rPr>
              <a:t>” </a:t>
            </a:r>
            <a:r>
              <a:rPr lang="en-US" b="1" dirty="0" smtClean="0">
                <a:solidFill>
                  <a:srgbClr val="C00000"/>
                </a:solidFill>
              </a:rPr>
              <a:t>variable is used to access in the </a:t>
            </a:r>
            <a:r>
              <a:rPr lang="en-US" b="1" i="1" dirty="0" smtClean="0">
                <a:solidFill>
                  <a:srgbClr val="C00000"/>
                </a:solidFill>
              </a:rPr>
              <a:t>pre30LCMethodsNames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i="1" dirty="0" err="1" smtClean="0">
                <a:solidFill>
                  <a:srgbClr val="C00000"/>
                </a:solidFill>
              </a:rPr>
              <a:t>metaArray</a:t>
            </a:r>
            <a:r>
              <a:rPr lang="en-US" b="1" dirty="0" smtClean="0">
                <a:solidFill>
                  <a:srgbClr val="C00000"/>
                </a:solidFill>
              </a:rPr>
              <a:t> arrays…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135086" y="4946468"/>
            <a:ext cx="471105" cy="3660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1 16"/>
          <p:cNvCxnSpPr/>
          <p:nvPr/>
        </p:nvCxnSpPr>
        <p:spPr>
          <a:xfrm>
            <a:off x="1515292" y="2856411"/>
            <a:ext cx="32221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36443" y="5474701"/>
            <a:ext cx="11999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Hard to tell if it will go out-of-bounds!</a:t>
            </a:r>
          </a:p>
          <a:p>
            <a:r>
              <a:rPr lang="en-US" sz="2800" dirty="0">
                <a:latin typeface="Cambria" panose="02040503050406030204" pitchFamily="18" charset="0"/>
              </a:rPr>
              <a:t>There are no guarantees! </a:t>
            </a:r>
          </a:p>
        </p:txBody>
      </p:sp>
    </p:spTree>
    <p:extLst>
      <p:ext uri="{BB962C8B-B14F-4D97-AF65-F5344CB8AC3E}">
        <p14:creationId xmlns:p14="http://schemas.microsoft.com/office/powerpoint/2010/main" val="4730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3" grpId="0"/>
      <p:bldP spid="14" grpId="0"/>
      <p:bldP spid="15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In </a:t>
            </a:r>
            <a:r>
              <a:rPr lang="en-US" i="1" dirty="0" smtClean="0">
                <a:latin typeface="Cambria" panose="02040503050406030204" pitchFamily="18" charset="0"/>
              </a:rPr>
              <a:t>Load2xLifecycleMethods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i="1" dirty="0" err="1" smtClean="0">
                <a:latin typeface="Cambria" panose="02040503050406030204" pitchFamily="18" charset="0"/>
              </a:rPr>
              <a:t>noSuchMethodException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is not handled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4" y="2123382"/>
            <a:ext cx="6604500" cy="2568269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896983" y="4982108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Also, </a:t>
            </a:r>
            <a:r>
              <a:rPr lang="en-US" i="1" dirty="0" err="1" smtClean="0">
                <a:latin typeface="Cambria" panose="02040503050406030204" pitchFamily="18" charset="0"/>
              </a:rPr>
              <a:t>beanClass.getMethod</a:t>
            </a:r>
            <a:r>
              <a:rPr lang="en-US" dirty="0" smtClean="0">
                <a:latin typeface="Cambria" panose="02040503050406030204" pitchFamily="18" charset="0"/>
              </a:rPr>
              <a:t> can raise a </a:t>
            </a:r>
            <a:r>
              <a:rPr lang="en-US" i="1" dirty="0" err="1" smtClean="0">
                <a:latin typeface="Cambria" panose="02040503050406030204" pitchFamily="18" charset="0"/>
              </a:rPr>
              <a:t>SecurityException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that may be relevant to catch.</a:t>
            </a:r>
            <a:endParaRPr lang="en-US" i="1" dirty="0">
              <a:latin typeface="Cambria" panose="02040503050406030204" pitchFamily="18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2995749" y="2516777"/>
            <a:ext cx="17591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In </a:t>
            </a:r>
            <a:r>
              <a:rPr lang="en-US" i="1" dirty="0" err="1">
                <a:latin typeface="Cambria" panose="02040503050406030204" pitchFamily="18" charset="0"/>
              </a:rPr>
              <a:t>AroundInvokeInterceptor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, it might be better to catch more specific exceptions: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4" y="2438026"/>
            <a:ext cx="6762125" cy="3361883"/>
          </a:xfrm>
          <a:prstGeom prst="rect">
            <a:avLst/>
          </a:prstGeom>
        </p:spPr>
      </p:pic>
      <p:cxnSp>
        <p:nvCxnSpPr>
          <p:cNvPr id="7" name="Connettore 1 6"/>
          <p:cNvCxnSpPr/>
          <p:nvPr/>
        </p:nvCxnSpPr>
        <p:spPr>
          <a:xfrm>
            <a:off x="1297578" y="5416731"/>
            <a:ext cx="1463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608857" y="5129272"/>
            <a:ext cx="37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the general </a:t>
            </a:r>
            <a:r>
              <a:rPr lang="en-US" b="1" i="1" dirty="0" smtClean="0">
                <a:solidFill>
                  <a:srgbClr val="C00000"/>
                </a:solidFill>
              </a:rPr>
              <a:t>Exception </a:t>
            </a:r>
            <a:r>
              <a:rPr lang="en-US" b="1" dirty="0" smtClean="0">
                <a:solidFill>
                  <a:srgbClr val="C00000"/>
                </a:solidFill>
              </a:rPr>
              <a:t>is caught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67" dirty="0">
                <a:latin typeface="Cambria" panose="02040503050406030204" pitchFamily="18" charset="0"/>
              </a:rPr>
              <a:t>Main class: </a:t>
            </a:r>
          </a:p>
          <a:p>
            <a:pPr marL="914377" lvl="1"/>
            <a:r>
              <a:rPr lang="en-GB" sz="2667" i="1" dirty="0" err="1">
                <a:latin typeface="Cambria" panose="02040503050406030204" pitchFamily="18" charset="0"/>
              </a:rPr>
              <a:t>InterceptorManager</a:t>
            </a:r>
            <a:r>
              <a:rPr lang="en-GB" sz="2667" i="1" dirty="0">
                <a:latin typeface="Cambria" panose="02040503050406030204" pitchFamily="18" charset="0"/>
              </a:rPr>
              <a:t>   </a:t>
            </a:r>
            <a:r>
              <a:rPr lang="it-IT" sz="2667" dirty="0"/>
              <a:t>(</a:t>
            </a:r>
            <a:r>
              <a:rPr lang="it-IT" sz="2133" dirty="0" err="1"/>
              <a:t>appserver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-container/</a:t>
            </a:r>
            <a:r>
              <a:rPr lang="it-IT" sz="2133" dirty="0" err="1"/>
              <a:t>src</a:t>
            </a:r>
            <a:r>
              <a:rPr lang="it-IT" sz="2133" dirty="0"/>
              <a:t>/</a:t>
            </a:r>
            <a:r>
              <a:rPr lang="it-IT" sz="2133" dirty="0" err="1"/>
              <a:t>main</a:t>
            </a:r>
            <a:r>
              <a:rPr lang="it-IT" sz="2133" dirty="0"/>
              <a:t>/java/</a:t>
            </a:r>
            <a:r>
              <a:rPr lang="it-IT" sz="2133" dirty="0" err="1"/>
              <a:t>com</a:t>
            </a:r>
            <a:r>
              <a:rPr lang="it-IT" sz="2133" dirty="0"/>
              <a:t>/</a:t>
            </a:r>
            <a:r>
              <a:rPr lang="it-IT" sz="2133" dirty="0" err="1"/>
              <a:t>sun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 	containers/</a:t>
            </a:r>
            <a:r>
              <a:rPr lang="it-IT" sz="2133" dirty="0" err="1"/>
              <a:t>interceptors</a:t>
            </a:r>
            <a:r>
              <a:rPr lang="it-IT" sz="2133" dirty="0"/>
              <a:t>/InterceptorManager.java</a:t>
            </a:r>
            <a:r>
              <a:rPr lang="it-IT" sz="2667" dirty="0"/>
              <a:t>) </a:t>
            </a:r>
          </a:p>
          <a:p>
            <a:pPr marL="533387" lvl="1" indent="0">
              <a:buNone/>
            </a:pPr>
            <a:endParaRPr lang="it-IT" sz="2133" dirty="0"/>
          </a:p>
          <a:p>
            <a:r>
              <a:rPr lang="it-IT" sz="2667" dirty="0" err="1">
                <a:latin typeface="Cambria" panose="02040503050406030204" pitchFamily="18" charset="0"/>
              </a:rPr>
              <a:t>Internal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classes</a:t>
            </a:r>
            <a:r>
              <a:rPr lang="it-IT" sz="2667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BeanAroundInvokeInterceptor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CallbackInterceptor</a:t>
            </a:r>
            <a:endParaRPr lang="en-GB" sz="2133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3122828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are many duplicates and very similar parts of code in our classes!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55617" y="597342"/>
            <a:ext cx="10515600" cy="88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methods </a:t>
            </a:r>
            <a:r>
              <a:rPr lang="en-US" sz="2400" i="1" dirty="0">
                <a:latin typeface="Cambria" panose="02040503050406030204" pitchFamily="18" charset="0"/>
              </a:rPr>
              <a:t>load2xLifecycleMethods </a:t>
            </a:r>
            <a:r>
              <a:rPr lang="en-US" sz="2400" dirty="0">
                <a:latin typeface="Cambria" panose="02040503050406030204" pitchFamily="18" charset="0"/>
              </a:rPr>
              <a:t>and </a:t>
            </a:r>
            <a:r>
              <a:rPr lang="en-US" sz="2400" i="1" dirty="0" err="1">
                <a:latin typeface="Cambria" panose="02040503050406030204" pitchFamily="18" charset="0"/>
              </a:rPr>
              <a:t>loadOnlyEjbCreateMethod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can be refactored using a </a:t>
            </a:r>
            <a:r>
              <a:rPr lang="en-US" sz="2400">
                <a:latin typeface="Cambria" panose="02040503050406030204" pitchFamily="18" charset="0"/>
              </a:rPr>
              <a:t>common </a:t>
            </a:r>
            <a:r>
              <a:rPr lang="en-US" sz="2400" smtClean="0">
                <a:latin typeface="Cambria" panose="02040503050406030204" pitchFamily="18" charset="0"/>
              </a:rPr>
              <a:t>method: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" y="1680380"/>
            <a:ext cx="5894101" cy="36554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93" y="1480083"/>
            <a:ext cx="559443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942704" y="3027702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Let’s see the </a:t>
            </a:r>
            <a:r>
              <a:rPr lang="en-US" b="1" dirty="0" smtClean="0">
                <a:latin typeface="Cambria" panose="02040503050406030204" pitchFamily="18" charset="0"/>
              </a:rPr>
              <a:t>class diagram </a:t>
            </a:r>
            <a:r>
              <a:rPr lang="en-US" dirty="0" smtClean="0">
                <a:latin typeface="Cambria" panose="02040503050406030204" pitchFamily="18" charset="0"/>
              </a:rPr>
              <a:t>of the </a:t>
            </a:r>
            <a:r>
              <a:rPr lang="en-US" i="1" dirty="0" err="1" smtClean="0">
                <a:latin typeface="Cambria" panose="02040503050406030204" pitchFamily="18" charset="0"/>
              </a:rPr>
              <a:t>InterceptorManager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java source file: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5" name="Freccia in giù 4"/>
          <p:cNvSpPr/>
          <p:nvPr/>
        </p:nvSpPr>
        <p:spPr>
          <a:xfrm rot="5400000">
            <a:off x="9219598" y="490518"/>
            <a:ext cx="494522" cy="122177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0196893" y="656320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Main Public Class of the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854926" y="2207373"/>
            <a:ext cx="8125097" cy="4537165"/>
          </a:xfrm>
          <a:prstGeom prst="round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ccia in giù 14"/>
          <p:cNvSpPr/>
          <p:nvPr/>
        </p:nvSpPr>
        <p:spPr>
          <a:xfrm rot="5400000">
            <a:off x="9783947" y="3961106"/>
            <a:ext cx="494522" cy="8904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10536527" y="3944644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Other (non Public) classes in this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352801" y="2743201"/>
            <a:ext cx="130628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262948" y="2743201"/>
            <a:ext cx="167204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5028355" y="2220608"/>
            <a:ext cx="20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Very similar classes!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1355"/>
          <a:stretch/>
        </p:blipFill>
        <p:spPr>
          <a:xfrm>
            <a:off x="6191795" y="1316220"/>
            <a:ext cx="6000205" cy="457242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r="2716"/>
          <a:stretch/>
        </p:blipFill>
        <p:spPr>
          <a:xfrm>
            <a:off x="112682" y="1316219"/>
            <a:ext cx="6079113" cy="466448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349088" y="2416803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They have the   the same constructor!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" y="1239926"/>
            <a:ext cx="6463992" cy="43422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12" y="1318303"/>
            <a:ext cx="5734801" cy="4688533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1881052" y="1463039"/>
            <a:ext cx="31960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8364584" y="1463039"/>
            <a:ext cx="24775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077097" y="3130906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Their only method,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intercept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, is very similar!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939350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 only difference is argument of the method…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3479074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…on which, anyway, the same operations are done!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2799805" y="1494041"/>
            <a:ext cx="2651760" cy="3842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/>
          <p:cNvSpPr/>
          <p:nvPr/>
        </p:nvSpPr>
        <p:spPr>
          <a:xfrm>
            <a:off x="7532915" y="1767840"/>
            <a:ext cx="2821576" cy="5312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/>
          <p:cNvSpPr/>
          <p:nvPr/>
        </p:nvSpPr>
        <p:spPr>
          <a:xfrm>
            <a:off x="4707223" y="2697156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/>
          <p:cNvSpPr/>
          <p:nvPr/>
        </p:nvSpPr>
        <p:spPr>
          <a:xfrm>
            <a:off x="9784748" y="3255063"/>
            <a:ext cx="971617" cy="472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/>
          <p:cNvSpPr/>
          <p:nvPr/>
        </p:nvSpPr>
        <p:spPr>
          <a:xfrm>
            <a:off x="3934644" y="341106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/>
          <p:cNvSpPr/>
          <p:nvPr/>
        </p:nvSpPr>
        <p:spPr>
          <a:xfrm>
            <a:off x="10414732" y="390547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/>
          <p:cNvSpPr/>
          <p:nvPr/>
        </p:nvSpPr>
        <p:spPr>
          <a:xfrm>
            <a:off x="1189877" y="4054237"/>
            <a:ext cx="1370443" cy="334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/>
          <p:cNvSpPr/>
          <p:nvPr/>
        </p:nvSpPr>
        <p:spPr>
          <a:xfrm>
            <a:off x="7603459" y="4495476"/>
            <a:ext cx="1418621" cy="33778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082835" y="4850675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184571" y="4763590"/>
            <a:ext cx="1889760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4275062" y="2155293"/>
            <a:ext cx="3854389" cy="38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Even their subclasses are very similar!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0178" t="13139" r="40476" b="29436"/>
          <a:stretch/>
        </p:blipFill>
        <p:spPr>
          <a:xfrm>
            <a:off x="428625" y="1351642"/>
            <a:ext cx="6335983" cy="520155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52199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20181" t="14409" r="45157" b="16314"/>
          <a:stretch/>
        </p:blipFill>
        <p:spPr>
          <a:xfrm>
            <a:off x="6809555" y="986068"/>
            <a:ext cx="5276850" cy="5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79711" y="2336268"/>
            <a:ext cx="674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method’s arguments are the real difference between the two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0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3392" y="1988841"/>
            <a:ext cx="10972800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what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these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41583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03511" y="2140455"/>
            <a:ext cx="674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class hierarchy should be reorganized so that </a:t>
            </a:r>
            <a:r>
              <a:rPr lang="en-US" b="1" i="1" dirty="0" err="1" smtClean="0"/>
              <a:t>CallbackInterceptor</a:t>
            </a:r>
            <a:r>
              <a:rPr lang="en-US" b="1" dirty="0" smtClean="0"/>
              <a:t> and </a:t>
            </a:r>
            <a:r>
              <a:rPr lang="en-US" b="1" i="1" dirty="0" err="1" smtClean="0"/>
              <a:t>AroundInvokeInterceptor</a:t>
            </a:r>
            <a:r>
              <a:rPr lang="en-US" b="1" dirty="0" smtClean="0"/>
              <a:t> inherits from a common class, which have the </a:t>
            </a:r>
            <a:r>
              <a:rPr lang="en-US" b="1" i="1" dirty="0" smtClean="0"/>
              <a:t>intercept(</a:t>
            </a:r>
            <a:r>
              <a:rPr lang="en-US" b="1" i="1" dirty="0" err="1" smtClean="0"/>
              <a:t>InvocationContext</a:t>
            </a:r>
            <a:r>
              <a:rPr lang="en-US" b="1" i="1" dirty="0" smtClean="0"/>
              <a:t>)</a:t>
            </a:r>
            <a:r>
              <a:rPr lang="en-US" b="1" dirty="0" smtClean="0"/>
              <a:t>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2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3686" y="1941214"/>
            <a:ext cx="10367714" cy="11734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Cambria" panose="02040503050406030204" pitchFamily="18" charset="0"/>
              </a:rPr>
              <a:t>Thank you for your attention!</a:t>
            </a:r>
            <a:endParaRPr lang="en-US" sz="5000" b="1" dirty="0">
              <a:latin typeface="Cambria" panose="02040503050406030204" pitchFamily="18" charset="0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902743" y="3023617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Questions?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289452"/>
          </a:xfrm>
        </p:spPr>
        <p:txBody>
          <a:bodyPr>
            <a:normAutofit/>
          </a:bodyPr>
          <a:lstStyle/>
          <a:p>
            <a:r>
              <a:rPr lang="it-IT" sz="2667" dirty="0" err="1">
                <a:latin typeface="Cambria" panose="02040503050406030204" pitchFamily="18" charset="0"/>
              </a:rPr>
              <a:t>InterceptorManager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loads</a:t>
            </a:r>
            <a:r>
              <a:rPr lang="it-IT" sz="2667" dirty="0">
                <a:latin typeface="Cambria" panose="02040503050406030204" pitchFamily="18" charset="0"/>
              </a:rPr>
              <a:t> and </a:t>
            </a:r>
            <a:r>
              <a:rPr lang="en-US" sz="2667" dirty="0">
                <a:latin typeface="Cambria" panose="02040503050406030204" pitchFamily="18" charset="0"/>
              </a:rPr>
              <a:t>manages the interceptors in a java EE container.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r>
              <a:rPr lang="en-US" sz="2667" dirty="0">
                <a:latin typeface="Cambria" panose="02040503050406030204" pitchFamily="18" charset="0"/>
              </a:rPr>
              <a:t>Interceptors :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auxiliary components “attached” to bean classes (or single methods).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intercept method calls or lifecycle events on the target bean class in order to execute some kind of pre/post-processing.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follow the lifecycle of the target class’ instance. </a:t>
            </a:r>
          </a:p>
          <a:p>
            <a:pPr lvl="1"/>
            <a:endParaRPr lang="it-IT" sz="2667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7521763" y="4250677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cxnSp>
        <p:nvCxnSpPr>
          <p:cNvPr id="6" name="Connettore 2 5"/>
          <p:cNvCxnSpPr>
            <a:endCxn id="9" idx="1"/>
          </p:cNvCxnSpPr>
          <p:nvPr/>
        </p:nvCxnSpPr>
        <p:spPr>
          <a:xfrm>
            <a:off x="2703530" y="4826741"/>
            <a:ext cx="4818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67671" y="4424622"/>
            <a:ext cx="167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Method call</a:t>
            </a:r>
          </a:p>
        </p:txBody>
      </p:sp>
      <p:cxnSp>
        <p:nvCxnSpPr>
          <p:cNvPr id="11" name="Connettore 2 10"/>
          <p:cNvCxnSpPr>
            <a:stCxn id="13" idx="2"/>
          </p:cNvCxnSpPr>
          <p:nvPr/>
        </p:nvCxnSpPr>
        <p:spPr>
          <a:xfrm>
            <a:off x="5199807" y="2564904"/>
            <a:ext cx="0" cy="226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3375604" y="1700808"/>
            <a:ext cx="364840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AroundInvokeInterceptor</a:t>
            </a:r>
            <a:endParaRPr lang="it-IT" sz="2400" dirty="0"/>
          </a:p>
          <a:p>
            <a:pPr algn="ctr"/>
            <a:endParaRPr lang="it-IT" sz="2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503833" y="3241746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intercept</a:t>
            </a:r>
            <a:r>
              <a:rPr lang="it-IT" sz="2400" dirty="0"/>
              <a:t>()</a:t>
            </a:r>
          </a:p>
        </p:txBody>
      </p:sp>
      <p:cxnSp>
        <p:nvCxnSpPr>
          <p:cNvPr id="20" name="Connettore 4 19"/>
          <p:cNvCxnSpPr/>
          <p:nvPr/>
        </p:nvCxnSpPr>
        <p:spPr>
          <a:xfrm rot="16200000" flipH="1">
            <a:off x="5831588" y="2569966"/>
            <a:ext cx="1771965" cy="176183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585712" y="3055803"/>
            <a:ext cx="202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pre</a:t>
            </a:r>
            <a:r>
              <a:rPr lang="it-IT" sz="2400" dirty="0"/>
              <a:t>-processing</a:t>
            </a:r>
          </a:p>
        </p:txBody>
      </p:sp>
    </p:spTree>
    <p:extLst>
      <p:ext uri="{BB962C8B-B14F-4D97-AF65-F5344CB8AC3E}">
        <p14:creationId xmlns:p14="http://schemas.microsoft.com/office/powerpoint/2010/main" val="34048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775520" y="3932506"/>
            <a:ext cx="2688299" cy="141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Lifecycle</a:t>
            </a:r>
            <a:r>
              <a:rPr lang="it-IT" sz="2400" dirty="0"/>
              <a:t> </a:t>
            </a:r>
            <a:r>
              <a:rPr lang="it-IT" sz="2400" dirty="0" err="1"/>
              <a:t>event</a:t>
            </a:r>
            <a:r>
              <a:rPr lang="it-IT" sz="2400" dirty="0"/>
              <a:t> (i.e. </a:t>
            </a:r>
            <a:r>
              <a:rPr lang="it-IT" sz="2400" dirty="0" err="1"/>
              <a:t>creation</a:t>
            </a:r>
            <a:r>
              <a:rPr lang="it-IT" sz="2400" dirty="0"/>
              <a:t>)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8112224" y="3932506"/>
            <a:ext cx="2688299" cy="141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4463819" y="1244207"/>
            <a:ext cx="2880320" cy="12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CallbackInterceptor</a:t>
            </a:r>
            <a:endParaRPr lang="it-IT" sz="2400" dirty="0"/>
          </a:p>
        </p:txBody>
      </p:sp>
      <p:cxnSp>
        <p:nvCxnSpPr>
          <p:cNvPr id="8" name="Connettore 2 7"/>
          <p:cNvCxnSpPr>
            <a:stCxn id="4" idx="6"/>
            <a:endCxn id="5" idx="1"/>
          </p:cNvCxnSpPr>
          <p:nvPr/>
        </p:nvCxnSpPr>
        <p:spPr>
          <a:xfrm>
            <a:off x="4463819" y="4638116"/>
            <a:ext cx="364840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</p:cNvCxnSpPr>
          <p:nvPr/>
        </p:nvCxnSpPr>
        <p:spPr>
          <a:xfrm>
            <a:off x="5903979" y="2492345"/>
            <a:ext cx="0" cy="2145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271797" y="3091862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intercept</a:t>
            </a:r>
            <a:r>
              <a:rPr lang="it-IT" sz="2400" dirty="0"/>
              <a:t>()</a:t>
            </a:r>
          </a:p>
        </p:txBody>
      </p:sp>
      <p:cxnSp>
        <p:nvCxnSpPr>
          <p:cNvPr id="16" name="Connettore 4 15"/>
          <p:cNvCxnSpPr/>
          <p:nvPr/>
        </p:nvCxnSpPr>
        <p:spPr>
          <a:xfrm rot="16200000" flipH="1">
            <a:off x="6351646" y="2524732"/>
            <a:ext cx="1792965" cy="172819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960097" y="2845641"/>
            <a:ext cx="275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pre</a:t>
            </a:r>
            <a:r>
              <a:rPr lang="it-IT" sz="2400" dirty="0"/>
              <a:t>/post- processing</a:t>
            </a:r>
          </a:p>
        </p:txBody>
      </p:sp>
    </p:spTree>
    <p:extLst>
      <p:ext uri="{BB962C8B-B14F-4D97-AF65-F5344CB8AC3E}">
        <p14:creationId xmlns:p14="http://schemas.microsoft.com/office/powerpoint/2010/main" val="20139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151029" cy="4525963"/>
          </a:xfrm>
        </p:spPr>
        <p:txBody>
          <a:bodyPr>
            <a:normAutofit lnSpcReduction="10000"/>
          </a:bodyPr>
          <a:lstStyle/>
          <a:p>
            <a:endParaRPr lang="it-IT" sz="2667" dirty="0"/>
          </a:p>
          <a:p>
            <a:r>
              <a:rPr lang="it-IT" sz="2667" dirty="0">
                <a:latin typeface="Cambria" panose="02040503050406030204" pitchFamily="18" charset="0"/>
              </a:rPr>
              <a:t>load2xLifecycleMethods(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to load interceptors that act accordingly to old 2.x versions of the EJB standard. </a:t>
            </a:r>
            <a:endParaRPr lang="it-IT" sz="2533" dirty="0">
              <a:latin typeface="Cambria" panose="02040503050406030204" pitchFamily="18" charset="0"/>
            </a:endParaRPr>
          </a:p>
          <a:p>
            <a:endParaRPr lang="it-IT" sz="2667" dirty="0">
              <a:latin typeface="Cambria" panose="02040503050406030204" pitchFamily="18" charset="0"/>
            </a:endParaRPr>
          </a:p>
          <a:p>
            <a:r>
              <a:rPr lang="it-IT" sz="2667" dirty="0" err="1">
                <a:latin typeface="Cambria" panose="02040503050406030204" pitchFamily="18" charset="0"/>
              </a:rPr>
              <a:t>loadOnlyEjbCreateMethod</a:t>
            </a:r>
            <a:r>
              <a:rPr lang="it-IT" sz="2667" dirty="0">
                <a:latin typeface="Cambria" panose="02040503050406030204" pitchFamily="18" charset="0"/>
              </a:rPr>
              <a:t>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, </a:t>
            </a:r>
            <a:r>
              <a:rPr lang="it-IT" sz="2667" dirty="0" err="1">
                <a:latin typeface="Cambria" panose="02040503050406030204" pitchFamily="18" charset="0"/>
              </a:rPr>
              <a:t>int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numPostConstructFrameworkCallbacks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to load only interceptors for “</a:t>
            </a:r>
            <a:r>
              <a:rPr lang="en-US" sz="2533" dirty="0" err="1">
                <a:latin typeface="Cambria" panose="02040503050406030204" pitchFamily="18" charset="0"/>
              </a:rPr>
              <a:t>ejbCreate</a:t>
            </a:r>
            <a:r>
              <a:rPr lang="en-US" sz="2533" dirty="0">
                <a:latin typeface="Cambria" panose="02040503050406030204" pitchFamily="18" charset="0"/>
              </a:rPr>
              <a:t>” methods in case of a component that does not have a @</a:t>
            </a:r>
            <a:r>
              <a:rPr lang="en-US" sz="2533" dirty="0" err="1">
                <a:latin typeface="Cambria" panose="02040503050406030204" pitchFamily="18" charset="0"/>
              </a:rPr>
              <a:t>PostConstruct</a:t>
            </a:r>
            <a:r>
              <a:rPr lang="en-US" sz="2533" dirty="0">
                <a:latin typeface="Cambria" panose="02040503050406030204" pitchFamily="18" charset="0"/>
              </a:rPr>
              <a:t> annotation or does not even implement the </a:t>
            </a:r>
            <a:r>
              <a:rPr lang="en-US" sz="2533" dirty="0" err="1">
                <a:latin typeface="Cambria" panose="02040503050406030204" pitchFamily="18" charset="0"/>
              </a:rPr>
              <a:t>EnterpriseBean</a:t>
            </a:r>
            <a:r>
              <a:rPr lang="en-US" sz="2533" dirty="0">
                <a:latin typeface="Cambria" panose="02040503050406030204" pitchFamily="18" charset="0"/>
              </a:rPr>
              <a:t> interface</a:t>
            </a:r>
            <a:r>
              <a:rPr lang="en-US" sz="2533" dirty="0"/>
              <a:t>. </a:t>
            </a:r>
            <a:endParaRPr lang="it-IT" sz="2533" dirty="0"/>
          </a:p>
        </p:txBody>
      </p:sp>
    </p:spTree>
    <p:extLst>
      <p:ext uri="{BB962C8B-B14F-4D97-AF65-F5344CB8AC3E}">
        <p14:creationId xmlns:p14="http://schemas.microsoft.com/office/powerpoint/2010/main" val="29465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en-US" sz="2933" dirty="0" err="1">
                <a:latin typeface="Cambria" panose="02040503050406030204" pitchFamily="18" charset="0"/>
              </a:rPr>
              <a:t>AroundInvokeInterceptor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</a:p>
          <a:p>
            <a:r>
              <a:rPr lang="en-US" sz="2933" dirty="0" err="1">
                <a:latin typeface="Cambria" panose="02040503050406030204" pitchFamily="18" charset="0"/>
              </a:rPr>
              <a:t>CallbackInterceptor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>
                <a:latin typeface="Cambria" panose="02040503050406030204" pitchFamily="18" charset="0"/>
              </a:rPr>
              <a:t>AroundInvokeInterceptor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>
                <a:latin typeface="Cambria" panose="02040503050406030204" pitchFamily="18" charset="0"/>
              </a:rPr>
              <a:t>CallbackInterceptor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4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1477" y="1892830"/>
            <a:ext cx="8750763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Now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let’s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move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to the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checklist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1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613</Words>
  <Application>Microsoft Office PowerPoint</Application>
  <PresentationFormat>Widescreen</PresentationFormat>
  <Paragraphs>103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Tema di Office</vt:lpstr>
      <vt:lpstr>Politecnico di Milano A.A. 2015-2016 Software Engineering 2 project: Code Inspection  </vt:lpstr>
      <vt:lpstr>Assigned classes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Assigned methods</vt:lpstr>
      <vt:lpstr>Assigned methods</vt:lpstr>
      <vt:lpstr>Presentazione standard di PowerPoint</vt:lpstr>
      <vt:lpstr>Indention</vt:lpstr>
      <vt:lpstr>File Organization</vt:lpstr>
      <vt:lpstr>Wrapping lines</vt:lpstr>
      <vt:lpstr>Initialization and declaration</vt:lpstr>
      <vt:lpstr>Comments</vt:lpstr>
      <vt:lpstr>Java source file</vt:lpstr>
      <vt:lpstr>Presentazione standard di PowerPoint</vt:lpstr>
      <vt:lpstr>Arrays</vt:lpstr>
      <vt:lpstr>Exceptions</vt:lpstr>
      <vt:lpstr>Exceptions</vt:lpstr>
      <vt:lpstr>Duplicates</vt:lpstr>
      <vt:lpstr>Presentazione standard di PowerPoint</vt:lpstr>
      <vt:lpstr>Duplicates</vt:lpstr>
      <vt:lpstr>Presentazione standard di PowerPoint</vt:lpstr>
      <vt:lpstr>Presentazione standard di PowerPoint</vt:lpstr>
      <vt:lpstr>AroundInvokeInterceptor</vt:lpstr>
      <vt:lpstr>AroundInvokeInterceptor</vt:lpstr>
      <vt:lpstr>Presentazione standard di PowerPoint</vt:lpstr>
      <vt:lpstr>BeanAroundInvokeInterceptor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Alessandro Pozzi</dc:creator>
  <cp:lastModifiedBy>Alessandro Pozzi</cp:lastModifiedBy>
  <cp:revision>38</cp:revision>
  <dcterms:created xsi:type="dcterms:W3CDTF">2016-01-02T14:32:12Z</dcterms:created>
  <dcterms:modified xsi:type="dcterms:W3CDTF">2016-01-02T17:22:40Z</dcterms:modified>
</cp:coreProperties>
</file>