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08/11/2015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8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08/11/2015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88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08/11/2015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652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08/11/2015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6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08/11/2015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26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08/11/2015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21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08/11/2015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894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08/11/2015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41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08/11/2015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24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08/11/2015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20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08/11/2015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84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BD80-119B-4A47-856F-6A33C3B74995}" type="datetimeFigureOut">
              <a:rPr lang="it-IT" smtClean="0"/>
              <a:t>08/11/2015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60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Georgia" panose="02040502050405020303" pitchFamily="18" charset="0"/>
              </a:rPr>
              <a:t>Use Cases</a:t>
            </a:r>
            <a:endParaRPr lang="it-IT" dirty="0">
              <a:latin typeface="Georgia" panose="02040502050405020303" pitchFamily="18" charset="0"/>
            </a:endParaRPr>
          </a:p>
        </p:txBody>
      </p:sp>
      <p:sp>
        <p:nvSpPr>
          <p:cNvPr id="16" name="Segnaposto testo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b="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Registration</a:t>
            </a:r>
            <a:endParaRPr lang="it-IT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4" name="Segnaposto contenuto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1" y="2598496"/>
            <a:ext cx="4489699" cy="3449402"/>
          </a:xfrm>
        </p:spPr>
      </p:pic>
      <p:sp>
        <p:nvSpPr>
          <p:cNvPr id="17" name="Segnaposto testo 1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Log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it-IT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</a:t>
            </a:r>
            <a:endParaRPr lang="it-IT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9" name="Segnaposto contenuto 1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83" y="2604740"/>
            <a:ext cx="4466657" cy="3416548"/>
          </a:xfrm>
        </p:spPr>
      </p:pic>
    </p:spTree>
    <p:extLst>
      <p:ext uri="{BB962C8B-B14F-4D97-AF65-F5344CB8AC3E}">
        <p14:creationId xmlns:p14="http://schemas.microsoft.com/office/powerpoint/2010/main" val="248144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15200" cy="1162050"/>
          </a:xfrm>
        </p:spPr>
        <p:txBody>
          <a:bodyPr>
            <a:normAutofit/>
          </a:bodyPr>
          <a:lstStyle/>
          <a:p>
            <a:r>
              <a:rPr lang="it-IT" sz="3600" b="0" dirty="0" smtClean="0">
                <a:latin typeface="Georgia" panose="02040502050405020303" pitchFamily="18" charset="0"/>
              </a:rPr>
              <a:t>Use Cases – </a:t>
            </a:r>
            <a:r>
              <a:rPr lang="it-IT" sz="2800" b="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Request</a:t>
            </a:r>
            <a:r>
              <a:rPr lang="it-IT" sz="2800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&amp; </a:t>
            </a:r>
            <a:r>
              <a:rPr lang="it-IT" sz="2800" b="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Reservation</a:t>
            </a:r>
            <a:endParaRPr lang="it-IT" sz="2800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0" name="Segnaposto contenuto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484784"/>
            <a:ext cx="5986694" cy="4896544"/>
          </a:xfrm>
        </p:spPr>
      </p:pic>
      <p:sp>
        <p:nvSpPr>
          <p:cNvPr id="9" name="Segnaposto testo 8"/>
          <p:cNvSpPr>
            <a:spLocks noGrp="1"/>
          </p:cNvSpPr>
          <p:nvPr>
            <p:ph type="body" sz="half" idx="2"/>
          </p:nvPr>
        </p:nvSpPr>
        <p:spPr>
          <a:xfrm>
            <a:off x="457201" y="1628800"/>
            <a:ext cx="2386608" cy="44973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Georgia" panose="02040502050405020303" pitchFamily="18" charset="0"/>
              </a:rPr>
              <a:t>The </a:t>
            </a:r>
            <a:r>
              <a:rPr lang="it-IT" dirty="0" err="1" smtClean="0">
                <a:latin typeface="Georgia" panose="02040502050405020303" pitchFamily="18" charset="0"/>
              </a:rPr>
              <a:t>two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main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features</a:t>
            </a:r>
            <a:r>
              <a:rPr lang="it-IT" dirty="0" smtClean="0">
                <a:latin typeface="Georgia" panose="02040502050405020303" pitchFamily="18" charset="0"/>
              </a:rPr>
              <a:t> of the </a:t>
            </a:r>
            <a:r>
              <a:rPr lang="it-IT" dirty="0" err="1" smtClean="0">
                <a:latin typeface="Georgia" panose="02040502050405020303" pitchFamily="18" charset="0"/>
              </a:rPr>
              <a:t>application</a:t>
            </a:r>
            <a:r>
              <a:rPr lang="it-IT" dirty="0" smtClean="0">
                <a:latin typeface="Georgia" panose="02040502050405020303" pitchFamily="18" charset="0"/>
              </a:rPr>
              <a:t> involve the </a:t>
            </a:r>
            <a:r>
              <a:rPr lang="it-IT" dirty="0" err="1" smtClean="0">
                <a:latin typeface="Georgia" panose="02040502050405020303" pitchFamily="18" charset="0"/>
              </a:rPr>
              <a:t>same</a:t>
            </a:r>
            <a:r>
              <a:rPr lang="it-IT" dirty="0" smtClean="0">
                <a:latin typeface="Georgia" panose="02040502050405020303" pitchFamily="18" charset="0"/>
              </a:rPr>
              <a:t> set of </a:t>
            </a:r>
            <a:r>
              <a:rPr lang="it-IT" dirty="0" err="1" smtClean="0">
                <a:latin typeface="Georgia" panose="02040502050405020303" pitchFamily="18" charset="0"/>
              </a:rPr>
              <a:t>internal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functionalities</a:t>
            </a:r>
            <a:r>
              <a:rPr lang="it-IT" dirty="0" smtClean="0">
                <a:latin typeface="Georgia" panose="020405020504050203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Georgia" panose="02040502050405020303" pitchFamily="18" charset="0"/>
              </a:rPr>
              <a:t>Even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if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externally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they</a:t>
            </a:r>
            <a:r>
              <a:rPr lang="it-IT" dirty="0" smtClean="0">
                <a:latin typeface="Georgia" panose="02040502050405020303" pitchFamily="18" charset="0"/>
              </a:rPr>
              <a:t> are </a:t>
            </a:r>
            <a:r>
              <a:rPr lang="it-IT" dirty="0" err="1" smtClean="0">
                <a:latin typeface="Georgia" panose="02040502050405020303" pitchFamily="18" charset="0"/>
              </a:rPr>
              <a:t>different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functionalities</a:t>
            </a:r>
            <a:r>
              <a:rPr lang="it-IT" dirty="0" smtClean="0">
                <a:latin typeface="Georgia" panose="02040502050405020303" pitchFamily="18" charset="0"/>
              </a:rPr>
              <a:t>, from the </a:t>
            </a:r>
            <a:r>
              <a:rPr lang="it-IT" dirty="0" err="1" smtClean="0">
                <a:latin typeface="Georgia" panose="02040502050405020303" pitchFamily="18" charset="0"/>
              </a:rPr>
              <a:t>system’s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point</a:t>
            </a:r>
            <a:r>
              <a:rPr lang="it-IT" dirty="0" smtClean="0">
                <a:latin typeface="Georgia" panose="02040502050405020303" pitchFamily="18" charset="0"/>
              </a:rPr>
              <a:t> of </a:t>
            </a:r>
            <a:r>
              <a:rPr lang="it-IT" dirty="0" err="1" smtClean="0">
                <a:latin typeface="Georgia" panose="02040502050405020303" pitchFamily="18" charset="0"/>
              </a:rPr>
              <a:t>view</a:t>
            </a:r>
            <a:r>
              <a:rPr lang="it-IT" dirty="0" smtClean="0">
                <a:latin typeface="Georgia" panose="02040502050405020303" pitchFamily="18" charset="0"/>
              </a:rPr>
              <a:t> a </a:t>
            </a:r>
            <a:r>
              <a:rPr lang="it-IT" dirty="0" err="1" smtClean="0">
                <a:latin typeface="Georgia" panose="02040502050405020303" pitchFamily="18" charset="0"/>
              </a:rPr>
              <a:t>reservation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is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basically</a:t>
            </a:r>
            <a:r>
              <a:rPr lang="it-IT" dirty="0" smtClean="0">
                <a:latin typeface="Georgia" panose="02040502050405020303" pitchFamily="18" charset="0"/>
              </a:rPr>
              <a:t> a </a:t>
            </a:r>
            <a:r>
              <a:rPr lang="it-IT" dirty="0" err="1" smtClean="0">
                <a:latin typeface="Georgia" panose="02040502050405020303" pitchFamily="18" charset="0"/>
              </a:rPr>
              <a:t>request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delayed</a:t>
            </a:r>
            <a:r>
              <a:rPr lang="it-IT" dirty="0" smtClean="0">
                <a:latin typeface="Georgia" panose="02040502050405020303" pitchFamily="18" charset="0"/>
              </a:rPr>
              <a:t>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Georgia" panose="02040502050405020303" pitchFamily="18" charset="0"/>
              </a:rPr>
              <a:t>The </a:t>
            </a:r>
            <a:r>
              <a:rPr lang="it-IT" dirty="0" err="1" smtClean="0">
                <a:latin typeface="Georgia" panose="02040502050405020303" pitchFamily="18" charset="0"/>
              </a:rPr>
              <a:t>main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differences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between</a:t>
            </a:r>
            <a:r>
              <a:rPr lang="it-IT" dirty="0" smtClean="0">
                <a:latin typeface="Georgia" panose="02040502050405020303" pitchFamily="18" charset="0"/>
              </a:rPr>
              <a:t> the </a:t>
            </a:r>
            <a:r>
              <a:rPr lang="it-IT" dirty="0" err="1" smtClean="0">
                <a:latin typeface="Georgia" panose="02040502050405020303" pitchFamily="18" charset="0"/>
              </a:rPr>
              <a:t>two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will</a:t>
            </a:r>
            <a:r>
              <a:rPr lang="it-IT" dirty="0" smtClean="0">
                <a:latin typeface="Georgia" panose="02040502050405020303" pitchFamily="18" charset="0"/>
              </a:rPr>
              <a:t> be the </a:t>
            </a:r>
            <a:r>
              <a:rPr lang="it-IT" dirty="0" err="1" smtClean="0">
                <a:latin typeface="Georgia" panose="02040502050405020303" pitchFamily="18" charset="0"/>
              </a:rPr>
              <a:t>event</a:t>
            </a:r>
            <a:r>
              <a:rPr lang="it-IT" dirty="0" smtClean="0">
                <a:latin typeface="Georgia" panose="02040502050405020303" pitchFamily="18" charset="0"/>
              </a:rPr>
              <a:t> flow </a:t>
            </a:r>
            <a:r>
              <a:rPr lang="it-IT" dirty="0" err="1" smtClean="0">
                <a:latin typeface="Georgia" panose="02040502050405020303" pitchFamily="18" charset="0"/>
              </a:rPr>
              <a:t>visible</a:t>
            </a:r>
            <a:r>
              <a:rPr lang="it-IT" dirty="0" smtClean="0">
                <a:latin typeface="Georgia" panose="02040502050405020303" pitchFamily="18" charset="0"/>
              </a:rPr>
              <a:t> in the </a:t>
            </a:r>
            <a:r>
              <a:rPr lang="it-IT" dirty="0" err="1" smtClean="0">
                <a:latin typeface="Georgia" panose="02040502050405020303" pitchFamily="18" charset="0"/>
              </a:rPr>
              <a:t>sequence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diagram</a:t>
            </a:r>
            <a:r>
              <a:rPr lang="it-IT" dirty="0" smtClean="0">
                <a:latin typeface="Georgia" panose="02040502050405020303" pitchFamily="18" charset="0"/>
              </a:rPr>
              <a:t>.</a:t>
            </a:r>
            <a:endParaRPr lang="it-IT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8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Georgia" panose="02040502050405020303" pitchFamily="18" charset="0"/>
              </a:rPr>
              <a:t>Use Cases</a:t>
            </a:r>
            <a:endParaRPr lang="it-IT" dirty="0">
              <a:latin typeface="Georgia" panose="02040502050405020303" pitchFamily="18" charset="0"/>
            </a:endParaRP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Set </a:t>
            </a:r>
            <a:r>
              <a:rPr lang="it-IT" b="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Availability</a:t>
            </a:r>
            <a:endParaRPr lang="it-IT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0" name="Segnaposto contenuto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45" y="2935686"/>
            <a:ext cx="4292743" cy="3157610"/>
          </a:xfrm>
        </p:spPr>
      </p:pic>
      <p:sp>
        <p:nvSpPr>
          <p:cNvPr id="8" name="Segnaposto tes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Create/Delete drivers</a:t>
            </a:r>
            <a:endParaRPr lang="it-IT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840984"/>
            <a:ext cx="4241136" cy="3252312"/>
          </a:xfrm>
        </p:spPr>
      </p:pic>
    </p:spTree>
    <p:extLst>
      <p:ext uri="{BB962C8B-B14F-4D97-AF65-F5344CB8AC3E}">
        <p14:creationId xmlns:p14="http://schemas.microsoft.com/office/powerpoint/2010/main" val="270988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486400" cy="566738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600" b="0" dirty="0" smtClean="0">
                <a:latin typeface="Georgia" panose="02040502050405020303" pitchFamily="18" charset="0"/>
              </a:rPr>
              <a:t>Use Cases </a:t>
            </a:r>
            <a:r>
              <a:rPr lang="it-IT" sz="3100" b="0" dirty="0" smtClean="0">
                <a:latin typeface="Georgia" panose="02040502050405020303" pitchFamily="18" charset="0"/>
              </a:rPr>
              <a:t>– </a:t>
            </a:r>
            <a:r>
              <a:rPr lang="it-IT" sz="3100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Delete a Ride</a:t>
            </a:r>
            <a:endParaRPr lang="it-IT" sz="3100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0" name="Segnaposto immagine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1763713" y="1052513"/>
            <a:ext cx="5486400" cy="4114800"/>
          </a:xfrm>
        </p:spPr>
      </p:pic>
      <p:sp>
        <p:nvSpPr>
          <p:cNvPr id="9" name="Segnaposto testo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 smtClean="0">
                <a:latin typeface="Georgia" panose="02040502050405020303" pitchFamily="18" charset="0"/>
              </a:rPr>
              <a:t>Rides</a:t>
            </a:r>
            <a:r>
              <a:rPr lang="it-IT" dirty="0" smtClean="0">
                <a:latin typeface="Georgia" panose="02040502050405020303" pitchFamily="18" charset="0"/>
              </a:rPr>
              <a:t>, </a:t>
            </a:r>
            <a:r>
              <a:rPr lang="it-IT" dirty="0" err="1" smtClean="0">
                <a:latin typeface="Georgia" panose="02040502050405020303" pitchFamily="18" charset="0"/>
              </a:rPr>
              <a:t>either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requests</a:t>
            </a:r>
            <a:r>
              <a:rPr lang="it-IT" dirty="0" smtClean="0">
                <a:latin typeface="Georgia" panose="02040502050405020303" pitchFamily="18" charset="0"/>
              </a:rPr>
              <a:t> or </a:t>
            </a:r>
            <a:r>
              <a:rPr lang="it-IT" dirty="0" err="1" smtClean="0">
                <a:latin typeface="Georgia" panose="02040502050405020303" pitchFamily="18" charset="0"/>
              </a:rPr>
              <a:t>reservations</a:t>
            </a:r>
            <a:r>
              <a:rPr lang="it-IT" dirty="0" smtClean="0">
                <a:latin typeface="Georgia" panose="02040502050405020303" pitchFamily="18" charset="0"/>
              </a:rPr>
              <a:t>, can be </a:t>
            </a:r>
            <a:r>
              <a:rPr lang="it-IT" dirty="0" err="1" smtClean="0">
                <a:latin typeface="Georgia" panose="02040502050405020303" pitchFamily="18" charset="0"/>
              </a:rPr>
              <a:t>deleted</a:t>
            </a:r>
            <a:r>
              <a:rPr lang="it-IT" dirty="0" smtClean="0">
                <a:latin typeface="Georgia" panose="02040502050405020303" pitchFamily="18" charset="0"/>
              </a:rPr>
              <a:t> by the </a:t>
            </a:r>
            <a:r>
              <a:rPr lang="it-IT" dirty="0" err="1" smtClean="0">
                <a:latin typeface="Georgia" panose="02040502050405020303" pitchFamily="18" charset="0"/>
              </a:rPr>
              <a:t>customer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if</a:t>
            </a:r>
            <a:r>
              <a:rPr lang="it-IT" dirty="0" smtClean="0">
                <a:latin typeface="Georgia" panose="02040502050405020303" pitchFamily="18" charset="0"/>
              </a:rPr>
              <a:t> and </a:t>
            </a:r>
            <a:r>
              <a:rPr lang="it-IT" dirty="0" err="1" smtClean="0">
                <a:latin typeface="Georgia" panose="02040502050405020303" pitchFamily="18" charset="0"/>
              </a:rPr>
              <a:t>only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if</a:t>
            </a:r>
            <a:r>
              <a:rPr lang="it-IT" dirty="0" smtClean="0">
                <a:latin typeface="Georgia" panose="02040502050405020303" pitchFamily="18" charset="0"/>
              </a:rPr>
              <a:t> the </a:t>
            </a:r>
            <a:r>
              <a:rPr lang="it-IT" dirty="0" err="1" smtClean="0">
                <a:latin typeface="Georgia" panose="02040502050405020303" pitchFamily="18" charset="0"/>
              </a:rPr>
              <a:t>system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hasn’t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already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assigned</a:t>
            </a:r>
            <a:r>
              <a:rPr lang="it-IT" dirty="0" smtClean="0">
                <a:latin typeface="Georgia" panose="02040502050405020303" pitchFamily="18" charset="0"/>
              </a:rPr>
              <a:t> a taxi to </a:t>
            </a:r>
            <a:r>
              <a:rPr lang="it-IT" dirty="0" err="1" smtClean="0">
                <a:latin typeface="Georgia" panose="02040502050405020303" pitchFamily="18" charset="0"/>
              </a:rPr>
              <a:t>them</a:t>
            </a:r>
            <a:r>
              <a:rPr lang="it-IT" dirty="0" smtClean="0">
                <a:latin typeface="Georgia" panose="02040502050405020303" pitchFamily="18" charset="0"/>
              </a:rPr>
              <a:t>.</a:t>
            </a:r>
            <a:endParaRPr lang="it-IT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6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/>
          <p:cNvSpPr>
            <a:spLocks noGrp="1"/>
          </p:cNvSpPr>
          <p:nvPr>
            <p:ph type="title"/>
          </p:nvPr>
        </p:nvSpPr>
        <p:spPr>
          <a:xfrm>
            <a:off x="395536" y="188640"/>
            <a:ext cx="1810544" cy="11620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it-IT" b="0" dirty="0" err="1" smtClean="0">
                <a:latin typeface="Georgia" panose="02040502050405020303" pitchFamily="18" charset="0"/>
              </a:rPr>
              <a:t>Successful</a:t>
            </a:r>
            <a:r>
              <a:rPr lang="it-IT" b="0" dirty="0" smtClean="0">
                <a:latin typeface="Georgia" panose="02040502050405020303" pitchFamily="18" charset="0"/>
              </a:rPr>
              <a:t> </a:t>
            </a:r>
            <a:r>
              <a:rPr lang="it-IT" b="0" dirty="0" err="1">
                <a:latin typeface="Georgia" panose="02040502050405020303" pitchFamily="18" charset="0"/>
              </a:rPr>
              <a:t>r</a:t>
            </a:r>
            <a:r>
              <a:rPr lang="it-IT" b="0" dirty="0" err="1" smtClean="0">
                <a:latin typeface="Georgia" panose="02040502050405020303" pitchFamily="18" charset="0"/>
              </a:rPr>
              <a:t>equest’s</a:t>
            </a:r>
            <a:r>
              <a:rPr lang="it-IT" b="0" dirty="0" smtClean="0">
                <a:latin typeface="Georgia" panose="02040502050405020303" pitchFamily="18" charset="0"/>
              </a:rPr>
              <a:t> </a:t>
            </a:r>
            <a:r>
              <a:rPr lang="it-IT" b="0" dirty="0" err="1" smtClean="0">
                <a:latin typeface="Georgia" panose="02040502050405020303" pitchFamily="18" charset="0"/>
              </a:rPr>
              <a:t>event</a:t>
            </a:r>
            <a:r>
              <a:rPr lang="it-IT" b="0" dirty="0" smtClean="0">
                <a:latin typeface="Georgia" panose="02040502050405020303" pitchFamily="18" charset="0"/>
              </a:rPr>
              <a:t> flow</a:t>
            </a:r>
            <a:endParaRPr lang="it-IT" b="0" dirty="0">
              <a:latin typeface="Georgia" panose="02040502050405020303" pitchFamily="18" charset="0"/>
            </a:endParaRPr>
          </a:p>
        </p:txBody>
      </p:sp>
      <p:sp>
        <p:nvSpPr>
          <p:cNvPr id="18" name="Segnaposto testo 17"/>
          <p:cNvSpPr>
            <a:spLocks noGrp="1"/>
          </p:cNvSpPr>
          <p:nvPr>
            <p:ph type="body" sz="half" idx="2"/>
          </p:nvPr>
        </p:nvSpPr>
        <p:spPr>
          <a:xfrm>
            <a:off x="179512" y="1435100"/>
            <a:ext cx="2088233" cy="494622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Georgia" panose="02040502050405020303" pitchFamily="18" charset="0"/>
              </a:rPr>
              <a:t>After</a:t>
            </a:r>
            <a:r>
              <a:rPr lang="it-IT" dirty="0" smtClean="0">
                <a:latin typeface="Georgia" panose="02040502050405020303" pitchFamily="18" charset="0"/>
              </a:rPr>
              <a:t> the  </a:t>
            </a:r>
            <a:r>
              <a:rPr lang="it-IT" dirty="0" err="1" smtClean="0">
                <a:latin typeface="Georgia" panose="02040502050405020303" pitchFamily="18" charset="0"/>
              </a:rPr>
              <a:t>confirmation</a:t>
            </a:r>
            <a:r>
              <a:rPr lang="it-IT" dirty="0" smtClean="0">
                <a:latin typeface="Georgia" panose="02040502050405020303" pitchFamily="18" charset="0"/>
              </a:rPr>
              <a:t> the </a:t>
            </a:r>
            <a:r>
              <a:rPr lang="it-IT" dirty="0" err="1" smtClean="0">
                <a:latin typeface="Georgia" panose="02040502050405020303" pitchFamily="18" charset="0"/>
              </a:rPr>
              <a:t>system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immediately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starts</a:t>
            </a:r>
            <a:r>
              <a:rPr lang="it-IT" dirty="0" smtClean="0">
                <a:latin typeface="Georgia" panose="02040502050405020303" pitchFamily="18" charset="0"/>
              </a:rPr>
              <a:t> to </a:t>
            </a:r>
            <a:r>
              <a:rPr lang="it-IT" dirty="0" err="1" smtClean="0">
                <a:latin typeface="Georgia" panose="02040502050405020303" pitchFamily="18" charset="0"/>
              </a:rPr>
              <a:t>search</a:t>
            </a:r>
            <a:r>
              <a:rPr lang="it-IT" dirty="0" smtClean="0">
                <a:latin typeface="Georgia" panose="02040502050405020303" pitchFamily="18" charset="0"/>
              </a:rPr>
              <a:t> a taxi.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Georgia" panose="02040502050405020303" pitchFamily="18" charset="0"/>
              </a:rPr>
              <a:t>Before</a:t>
            </a:r>
            <a:r>
              <a:rPr lang="it-IT" dirty="0" smtClean="0">
                <a:latin typeface="Georgia" panose="02040502050405020303" pitchFamily="18" charset="0"/>
              </a:rPr>
              <a:t> the </a:t>
            </a:r>
            <a:r>
              <a:rPr lang="it-IT" dirty="0" err="1" smtClean="0">
                <a:latin typeface="Georgia" panose="02040502050405020303" pitchFamily="18" charset="0"/>
              </a:rPr>
              <a:t>confirmation</a:t>
            </a:r>
            <a:r>
              <a:rPr lang="it-IT" dirty="0" smtClean="0">
                <a:latin typeface="Georgia" panose="02040502050405020303" pitchFamily="18" charset="0"/>
              </a:rPr>
              <a:t>, the </a:t>
            </a:r>
            <a:r>
              <a:rPr lang="it-IT" dirty="0" err="1" smtClean="0">
                <a:latin typeface="Georgia" panose="02040502050405020303" pitchFamily="18" charset="0"/>
              </a:rPr>
              <a:t>request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has</a:t>
            </a:r>
            <a:r>
              <a:rPr lang="it-IT" dirty="0" smtClean="0">
                <a:latin typeface="Georgia" panose="02040502050405020303" pitchFamily="18" charset="0"/>
              </a:rPr>
              <a:t> no state, </a:t>
            </a:r>
            <a:r>
              <a:rPr lang="it-IT" dirty="0" err="1" smtClean="0">
                <a:latin typeface="Georgia" panose="02040502050405020303" pitchFamily="18" charset="0"/>
              </a:rPr>
              <a:t>because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it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doesn’t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exist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yet</a:t>
            </a:r>
            <a:r>
              <a:rPr lang="it-IT" dirty="0" smtClean="0">
                <a:latin typeface="Georgia" panose="02040502050405020303" pitchFamily="18" charset="0"/>
              </a:rPr>
              <a:t> in the </a:t>
            </a:r>
            <a:r>
              <a:rPr lang="it-IT" dirty="0" err="1" smtClean="0">
                <a:latin typeface="Georgia" panose="02040502050405020303" pitchFamily="18" charset="0"/>
              </a:rPr>
              <a:t>system</a:t>
            </a:r>
            <a:r>
              <a:rPr lang="it-IT" dirty="0" smtClean="0">
                <a:latin typeface="Georgia" panose="020405020504050203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Georgia" panose="02040502050405020303" pitchFamily="18" charset="0"/>
              </a:rPr>
              <a:t>After</a:t>
            </a:r>
            <a:r>
              <a:rPr lang="it-IT" dirty="0" smtClean="0">
                <a:latin typeface="Georgia" panose="02040502050405020303" pitchFamily="18" charset="0"/>
              </a:rPr>
              <a:t> the </a:t>
            </a:r>
            <a:r>
              <a:rPr lang="it-IT" dirty="0" err="1" smtClean="0">
                <a:latin typeface="Georgia" panose="02040502050405020303" pitchFamily="18" charset="0"/>
              </a:rPr>
              <a:t>confirmation</a:t>
            </a:r>
            <a:r>
              <a:rPr lang="it-IT" dirty="0" smtClean="0">
                <a:latin typeface="Georgia" panose="02040502050405020303" pitchFamily="18" charset="0"/>
              </a:rPr>
              <a:t>, the </a:t>
            </a:r>
            <a:r>
              <a:rPr lang="it-IT" dirty="0" err="1" smtClean="0">
                <a:latin typeface="Georgia" panose="02040502050405020303" pitchFamily="18" charset="0"/>
              </a:rPr>
              <a:t>request’s</a:t>
            </a:r>
            <a:r>
              <a:rPr lang="it-IT" dirty="0" smtClean="0">
                <a:latin typeface="Georgia" panose="02040502050405020303" pitchFamily="18" charset="0"/>
              </a:rPr>
              <a:t> state </a:t>
            </a:r>
            <a:r>
              <a:rPr lang="it-IT" dirty="0" err="1" smtClean="0">
                <a:latin typeface="Georgia" panose="02040502050405020303" pitchFamily="18" charset="0"/>
              </a:rPr>
              <a:t>is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i="1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NotAssigned</a:t>
            </a:r>
            <a:r>
              <a:rPr lang="it-IT" i="1" dirty="0">
                <a:latin typeface="Georgia" panose="02040502050405020303" pitchFamily="18" charset="0"/>
              </a:rPr>
              <a:t>.</a:t>
            </a:r>
            <a:endParaRPr lang="it-IT" i="1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Georgia" panose="02040502050405020303" pitchFamily="18" charset="0"/>
              </a:rPr>
              <a:t>After</a:t>
            </a:r>
            <a:r>
              <a:rPr lang="it-IT" dirty="0" smtClean="0">
                <a:latin typeface="Georgia" panose="02040502050405020303" pitchFamily="18" charset="0"/>
              </a:rPr>
              <a:t> the last </a:t>
            </a:r>
            <a:r>
              <a:rPr lang="it-IT" dirty="0" err="1" smtClean="0">
                <a:latin typeface="Georgia" panose="02040502050405020303" pitchFamily="18" charset="0"/>
              </a:rPr>
              <a:t>operation</a:t>
            </a:r>
            <a:r>
              <a:rPr lang="it-IT" dirty="0" smtClean="0">
                <a:latin typeface="Georgia" panose="02040502050405020303" pitchFamily="18" charset="0"/>
              </a:rPr>
              <a:t>, the </a:t>
            </a:r>
            <a:r>
              <a:rPr lang="it-IT" dirty="0" err="1" smtClean="0">
                <a:latin typeface="Georgia" panose="02040502050405020303" pitchFamily="18" charset="0"/>
              </a:rPr>
              <a:t>request’s</a:t>
            </a:r>
            <a:r>
              <a:rPr lang="it-IT" dirty="0" smtClean="0">
                <a:latin typeface="Georgia" panose="02040502050405020303" pitchFamily="18" charset="0"/>
              </a:rPr>
              <a:t> state </a:t>
            </a:r>
            <a:r>
              <a:rPr lang="it-IT" dirty="0" err="1" smtClean="0">
                <a:latin typeface="Georgia" panose="02040502050405020303" pitchFamily="18" charset="0"/>
              </a:rPr>
              <a:t>is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i="1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Assigned</a:t>
            </a:r>
            <a:r>
              <a:rPr lang="it-IT" i="1" dirty="0">
                <a:solidFill>
                  <a:srgbClr val="FF0000"/>
                </a:solidFill>
                <a:latin typeface="Georgia" panose="02040502050405020303" pitchFamily="18" charset="0"/>
              </a:rPr>
              <a:t>.</a:t>
            </a:r>
            <a:endParaRPr lang="it-IT" i="1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21" name="Segnaposto contenuto 2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38" y="260648"/>
            <a:ext cx="7848078" cy="6048671"/>
          </a:xfrm>
        </p:spPr>
      </p:pic>
    </p:spTree>
    <p:extLst>
      <p:ext uri="{BB962C8B-B14F-4D97-AF65-F5344CB8AC3E}">
        <p14:creationId xmlns:p14="http://schemas.microsoft.com/office/powerpoint/2010/main" val="400168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395536" y="188640"/>
            <a:ext cx="1882552" cy="11620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it-IT" b="0" dirty="0" err="1" smtClean="0">
                <a:latin typeface="Georgia" panose="02040502050405020303" pitchFamily="18" charset="0"/>
              </a:rPr>
              <a:t>Successful</a:t>
            </a:r>
            <a:r>
              <a:rPr lang="it-IT" b="0" dirty="0" smtClean="0">
                <a:latin typeface="Georgia" panose="02040502050405020303" pitchFamily="18" charset="0"/>
              </a:rPr>
              <a:t> </a:t>
            </a:r>
            <a:r>
              <a:rPr lang="it-IT" b="0" dirty="0" err="1" smtClean="0">
                <a:latin typeface="Georgia" panose="02040502050405020303" pitchFamily="18" charset="0"/>
              </a:rPr>
              <a:t>reservation’s</a:t>
            </a:r>
            <a:r>
              <a:rPr lang="it-IT" b="0" dirty="0" smtClean="0">
                <a:latin typeface="Georgia" panose="02040502050405020303" pitchFamily="18" charset="0"/>
              </a:rPr>
              <a:t> </a:t>
            </a:r>
            <a:r>
              <a:rPr lang="it-IT" b="0" dirty="0" err="1" smtClean="0">
                <a:latin typeface="Georgia" panose="02040502050405020303" pitchFamily="18" charset="0"/>
              </a:rPr>
              <a:t>event</a:t>
            </a:r>
            <a:r>
              <a:rPr lang="it-IT" b="0" dirty="0" smtClean="0">
                <a:latin typeface="Georgia" panose="02040502050405020303" pitchFamily="18" charset="0"/>
              </a:rPr>
              <a:t> flow</a:t>
            </a:r>
            <a:endParaRPr lang="it-IT" b="0" dirty="0">
              <a:latin typeface="Georgia" panose="02040502050405020303" pitchFamily="18" charset="0"/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12" y="408198"/>
            <a:ext cx="7417171" cy="6189154"/>
          </a:xfrm>
        </p:spPr>
      </p:pic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467544" y="1556792"/>
            <a:ext cx="1882552" cy="501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00" dirty="0" smtClean="0">
                <a:latin typeface="Georgia" panose="02040502050405020303" pitchFamily="18" charset="0"/>
              </a:rPr>
              <a:t>The </a:t>
            </a:r>
            <a:r>
              <a:rPr lang="it-IT" sz="1300" dirty="0" err="1" smtClean="0">
                <a:latin typeface="Georgia" panose="02040502050405020303" pitchFamily="18" charset="0"/>
              </a:rPr>
              <a:t>overlaps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dirty="0" err="1" smtClean="0">
                <a:latin typeface="Georgia" panose="02040502050405020303" pitchFamily="18" charset="0"/>
              </a:rPr>
              <a:t>verification</a:t>
            </a:r>
            <a:r>
              <a:rPr lang="it-IT" sz="1300" dirty="0" smtClean="0">
                <a:latin typeface="Georgia" panose="02040502050405020303" pitchFamily="18" charset="0"/>
              </a:rPr>
              <a:t> and the taxi </a:t>
            </a:r>
            <a:r>
              <a:rPr lang="it-IT" sz="1300" dirty="0" err="1" smtClean="0">
                <a:latin typeface="Georgia" panose="02040502050405020303" pitchFamily="18" charset="0"/>
              </a:rPr>
              <a:t>search</a:t>
            </a:r>
            <a:r>
              <a:rPr lang="it-IT" sz="1300" dirty="0" smtClean="0">
                <a:latin typeface="Georgia" panose="02040502050405020303" pitchFamily="18" charset="0"/>
              </a:rPr>
              <a:t> are </a:t>
            </a:r>
            <a:r>
              <a:rPr lang="it-IT" sz="1300" dirty="0" err="1" smtClean="0">
                <a:latin typeface="Georgia" panose="02040502050405020303" pitchFamily="18" charset="0"/>
              </a:rPr>
              <a:t>delayed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dirty="0" err="1" smtClean="0">
                <a:latin typeface="Georgia" panose="02040502050405020303" pitchFamily="18" charset="0"/>
              </a:rPr>
              <a:t>until</a:t>
            </a:r>
            <a:r>
              <a:rPr lang="it-IT" sz="1300" dirty="0" smtClean="0">
                <a:latin typeface="Georgia" panose="02040502050405020303" pitchFamily="18" charset="0"/>
              </a:rPr>
              <a:t> the last 10 minutes </a:t>
            </a:r>
            <a:r>
              <a:rPr lang="it-IT" sz="1300" dirty="0" err="1" smtClean="0">
                <a:latin typeface="Georgia" panose="02040502050405020303" pitchFamily="18" charset="0"/>
              </a:rPr>
              <a:t>before</a:t>
            </a:r>
            <a:r>
              <a:rPr lang="it-IT" sz="1300" dirty="0" smtClean="0">
                <a:latin typeface="Georgia" panose="02040502050405020303" pitchFamily="18" charset="0"/>
              </a:rPr>
              <a:t> the </a:t>
            </a:r>
            <a:r>
              <a:rPr lang="it-IT" sz="1300" dirty="0" err="1" smtClean="0">
                <a:latin typeface="Georgia" panose="02040502050405020303" pitchFamily="18" charset="0"/>
              </a:rPr>
              <a:t>established</a:t>
            </a:r>
            <a:r>
              <a:rPr lang="it-IT" sz="1300" dirty="0" smtClean="0">
                <a:latin typeface="Georgia" panose="02040502050405020303" pitchFamily="18" charset="0"/>
              </a:rPr>
              <a:t>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3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00" dirty="0" err="1" smtClean="0">
                <a:latin typeface="Georgia" panose="02040502050405020303" pitchFamily="18" charset="0"/>
              </a:rPr>
              <a:t>During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dirty="0" err="1" smtClean="0">
                <a:latin typeface="Georgia" panose="02040502050405020303" pitchFamily="18" charset="0"/>
              </a:rPr>
              <a:t>that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dirty="0" err="1" smtClean="0">
                <a:latin typeface="Georgia" panose="02040502050405020303" pitchFamily="18" charset="0"/>
              </a:rPr>
              <a:t>arbitrarily</a:t>
            </a:r>
            <a:r>
              <a:rPr lang="it-IT" sz="1300" dirty="0" smtClean="0">
                <a:latin typeface="Georgia" panose="02040502050405020303" pitchFamily="18" charset="0"/>
              </a:rPr>
              <a:t> long time the </a:t>
            </a:r>
            <a:r>
              <a:rPr lang="it-IT" sz="1300" dirty="0" err="1" smtClean="0">
                <a:latin typeface="Georgia" panose="02040502050405020303" pitchFamily="18" charset="0"/>
              </a:rPr>
              <a:t>reservation’s</a:t>
            </a:r>
            <a:r>
              <a:rPr lang="it-IT" sz="1300" dirty="0" smtClean="0">
                <a:latin typeface="Georgia" panose="02040502050405020303" pitchFamily="18" charset="0"/>
              </a:rPr>
              <a:t> state </a:t>
            </a:r>
            <a:r>
              <a:rPr lang="it-IT" sz="1300" dirty="0" err="1" smtClean="0">
                <a:latin typeface="Georgia" panose="02040502050405020303" pitchFamily="18" charset="0"/>
              </a:rPr>
              <a:t>is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i="1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NotAssigned</a:t>
            </a:r>
            <a:r>
              <a:rPr lang="it-IT" sz="1300" i="1" dirty="0">
                <a:latin typeface="Georgia" panose="02040502050405020303" pitchFamily="18" charset="0"/>
              </a:rPr>
              <a:t>.</a:t>
            </a:r>
            <a:endParaRPr lang="it-IT" sz="1300" i="1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300" i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00" dirty="0" err="1" smtClean="0">
                <a:latin typeface="Georgia" panose="02040502050405020303" pitchFamily="18" charset="0"/>
              </a:rPr>
              <a:t>All</a:t>
            </a:r>
            <a:r>
              <a:rPr lang="it-IT" sz="1300" dirty="0" smtClean="0">
                <a:latin typeface="Georgia" panose="02040502050405020303" pitchFamily="18" charset="0"/>
              </a:rPr>
              <a:t> the </a:t>
            </a:r>
            <a:r>
              <a:rPr lang="it-IT" sz="1300" dirty="0" err="1" smtClean="0">
                <a:latin typeface="Georgia" panose="02040502050405020303" pitchFamily="18" charset="0"/>
              </a:rPr>
              <a:t>other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dirty="0" err="1" smtClean="0">
                <a:latin typeface="Georgia" panose="02040502050405020303" pitchFamily="18" charset="0"/>
              </a:rPr>
              <a:t>steps</a:t>
            </a:r>
            <a:r>
              <a:rPr lang="it-IT" sz="1300" dirty="0" smtClean="0">
                <a:latin typeface="Georgia" panose="02040502050405020303" pitchFamily="18" charset="0"/>
              </a:rPr>
              <a:t> and </a:t>
            </a:r>
            <a:r>
              <a:rPr lang="it-IT" sz="1300" dirty="0" err="1" smtClean="0">
                <a:latin typeface="Georgia" panose="02040502050405020303" pitchFamily="18" charset="0"/>
              </a:rPr>
              <a:t>ride’s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dirty="0" err="1" smtClean="0">
                <a:latin typeface="Georgia" panose="02040502050405020303" pitchFamily="18" charset="0"/>
              </a:rPr>
              <a:t>states</a:t>
            </a:r>
            <a:r>
              <a:rPr lang="it-IT" sz="1300" dirty="0" smtClean="0">
                <a:latin typeface="Georgia" panose="02040502050405020303" pitchFamily="18" charset="0"/>
              </a:rPr>
              <a:t> are </a:t>
            </a:r>
            <a:r>
              <a:rPr lang="it-IT" sz="1300" dirty="0" err="1" smtClean="0">
                <a:latin typeface="Georgia" panose="02040502050405020303" pitchFamily="18" charset="0"/>
              </a:rPr>
              <a:t>basically</a:t>
            </a:r>
            <a:r>
              <a:rPr lang="it-IT" sz="1300" dirty="0" smtClean="0">
                <a:latin typeface="Georgia" panose="02040502050405020303" pitchFamily="18" charset="0"/>
              </a:rPr>
              <a:t> the </a:t>
            </a:r>
            <a:r>
              <a:rPr lang="it-IT" sz="1300" dirty="0" err="1" smtClean="0">
                <a:latin typeface="Georgia" panose="02040502050405020303" pitchFamily="18" charset="0"/>
              </a:rPr>
              <a:t>same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dirty="0" err="1" smtClean="0">
                <a:latin typeface="Georgia" panose="02040502050405020303" pitchFamily="18" charset="0"/>
              </a:rPr>
              <a:t>as</a:t>
            </a:r>
            <a:r>
              <a:rPr lang="it-IT" sz="1300" dirty="0" smtClean="0">
                <a:latin typeface="Georgia" panose="02040502050405020303" pitchFamily="18" charset="0"/>
              </a:rPr>
              <a:t> in the </a:t>
            </a:r>
            <a:r>
              <a:rPr lang="it-IT" sz="1300" dirty="0" err="1" smtClean="0">
                <a:latin typeface="Georgia" panose="02040502050405020303" pitchFamily="18" charset="0"/>
              </a:rPr>
              <a:t>request’s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dirty="0" err="1" smtClean="0">
                <a:latin typeface="Georgia" panose="02040502050405020303" pitchFamily="18" charset="0"/>
              </a:rPr>
              <a:t>event</a:t>
            </a:r>
            <a:r>
              <a:rPr lang="it-IT" sz="1300" dirty="0" smtClean="0">
                <a:latin typeface="Georgia" panose="02040502050405020303" pitchFamily="18" charset="0"/>
              </a:rPr>
              <a:t> flow.</a:t>
            </a:r>
            <a:endParaRPr lang="it-IT" sz="13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59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088"/>
          </a:xfrm>
        </p:spPr>
        <p:txBody>
          <a:bodyPr/>
          <a:lstStyle/>
          <a:p>
            <a:r>
              <a:rPr lang="it-IT" dirty="0" smtClean="0">
                <a:latin typeface="Georgia" panose="02040502050405020303" pitchFamily="18" charset="0"/>
              </a:rPr>
              <a:t>Class </a:t>
            </a:r>
            <a:r>
              <a:rPr lang="it-IT" dirty="0" err="1" smtClean="0">
                <a:latin typeface="Georgia" panose="02040502050405020303" pitchFamily="18" charset="0"/>
              </a:rPr>
              <a:t>Diagram</a:t>
            </a:r>
            <a:endParaRPr lang="it-IT" dirty="0">
              <a:latin typeface="Georgia" panose="02040502050405020303" pitchFamily="18" charset="0"/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80728"/>
            <a:ext cx="9108504" cy="5877272"/>
          </a:xfrm>
        </p:spPr>
      </p:pic>
    </p:spTree>
    <p:extLst>
      <p:ext uri="{BB962C8B-B14F-4D97-AF65-F5344CB8AC3E}">
        <p14:creationId xmlns:p14="http://schemas.microsoft.com/office/powerpoint/2010/main" val="361732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216</Words>
  <Application>Microsoft Office PowerPoint</Application>
  <PresentationFormat>Presentazione su schermo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Use Cases</vt:lpstr>
      <vt:lpstr>Use Cases – Request &amp; Reservation</vt:lpstr>
      <vt:lpstr>Use Cases</vt:lpstr>
      <vt:lpstr>Use Cases – Delete a Ride</vt:lpstr>
      <vt:lpstr>Successful request’s event flow</vt:lpstr>
      <vt:lpstr>Successful reservation’s event flow</vt:lpstr>
      <vt:lpstr>Class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Romani</dc:creator>
  <cp:lastModifiedBy>Marco Romani</cp:lastModifiedBy>
  <cp:revision>9</cp:revision>
  <dcterms:created xsi:type="dcterms:W3CDTF">2015-11-08T14:54:19Z</dcterms:created>
  <dcterms:modified xsi:type="dcterms:W3CDTF">2015-11-08T16:33:33Z</dcterms:modified>
</cp:coreProperties>
</file>