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4500"/>
            </a:lvl1pPr>
          </a:lstStyle>
          <a:p>
            <a:r>
              <a:rPr lang="it-IT" smtClean="0"/>
              <a:t>Fare clic per modificare lo stile del titolo</a:t>
            </a:r>
            <a:endParaRPr lang="en-US"/>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449062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1603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4907757" y="365125"/>
            <a:ext cx="1478756"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471488" y="365125"/>
            <a:ext cx="4321969"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1240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C64D8BFE-D460-403E-A01A-5A404052F1BA}"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1645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9"/>
            <a:ext cx="7886700" cy="2852737"/>
          </a:xfrm>
        </p:spPr>
        <p:txBody>
          <a:bodyPr anchor="b"/>
          <a:lstStyle>
            <a:lvl1pPr>
              <a:defRPr sz="4500"/>
            </a:lvl1pPr>
          </a:lstStyle>
          <a:p>
            <a:r>
              <a:rPr lang="it-IT" smtClean="0"/>
              <a:t>Fare clic per modificare lo stile del titolo</a:t>
            </a:r>
            <a:endParaRPr lang="en-US"/>
          </a:p>
        </p:txBody>
      </p:sp>
      <p:sp>
        <p:nvSpPr>
          <p:cNvPr id="3" name="Segnaposto tes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64D8BFE-D460-403E-A01A-5A404052F1BA}" type="datetimeFigureOut">
              <a:rPr lang="en-US" smtClean="0"/>
              <a:t>11/10/2015</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4566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471487" y="1825625"/>
            <a:ext cx="2900363"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3486150" y="1825625"/>
            <a:ext cx="2900363"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C64D8BFE-D460-403E-A01A-5A404052F1BA}"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0416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29841" y="365126"/>
            <a:ext cx="78867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4" name="Segnaposto contenuto 3"/>
          <p:cNvSpPr>
            <a:spLocks noGrp="1"/>
          </p:cNvSpPr>
          <p:nvPr>
            <p:ph sz="half" idx="2"/>
          </p:nvPr>
        </p:nvSpPr>
        <p:spPr>
          <a:xfrm>
            <a:off x="629842" y="2505075"/>
            <a:ext cx="3868340"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29150" y="2505075"/>
            <a:ext cx="3887391"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C64D8BFE-D460-403E-A01A-5A404052F1BA}" type="datetimeFigureOut">
              <a:rPr lang="en-US" smtClean="0"/>
              <a:t>11/10/2015</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6195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C64D8BFE-D460-403E-A01A-5A404052F1BA}" type="datetimeFigureOut">
              <a:rPr lang="en-US" smtClean="0"/>
              <a:t>11/10/2015</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30639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64D8BFE-D460-403E-A01A-5A404052F1BA}" type="datetimeFigureOut">
              <a:rPr lang="en-US" smtClean="0"/>
              <a:t>11/10/2015</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728541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en-US"/>
          </a:p>
        </p:txBody>
      </p:sp>
      <p:sp>
        <p:nvSpPr>
          <p:cNvPr id="3" name="Segnaposto contenut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64D8BFE-D460-403E-A01A-5A404052F1BA}"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26595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29841" y="457200"/>
            <a:ext cx="2949178" cy="1600200"/>
          </a:xfrm>
        </p:spPr>
        <p:txBody>
          <a:bodyPr anchor="b"/>
          <a:lstStyle>
            <a:lvl1pPr>
              <a:defRPr sz="2400"/>
            </a:lvl1pPr>
          </a:lstStyle>
          <a:p>
            <a:r>
              <a:rPr lang="it-IT" smtClean="0"/>
              <a:t>Fare clic per modificare lo stile del titolo</a:t>
            </a:r>
            <a:endParaRPr lang="en-US"/>
          </a:p>
        </p:txBody>
      </p:sp>
      <p:sp>
        <p:nvSpPr>
          <p:cNvPr id="3" name="Segnaposto immagine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Segnaposto tes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64D8BFE-D460-403E-A01A-5A404052F1BA}" type="datetimeFigureOut">
              <a:rPr lang="en-US" smtClean="0"/>
              <a:t>11/10/2015</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F1B6214F-2761-4400-AF1B-A3711E8A67F6}" type="slidenum">
              <a:rPr lang="en-US" smtClean="0"/>
              <a:t>‹N›</a:t>
            </a:fld>
            <a:endParaRPr lang="en-US"/>
          </a:p>
        </p:txBody>
      </p:sp>
    </p:spTree>
    <p:extLst>
      <p:ext uri="{BB962C8B-B14F-4D97-AF65-F5344CB8AC3E}">
        <p14:creationId xmlns:p14="http://schemas.microsoft.com/office/powerpoint/2010/main" val="125101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4D8BFE-D460-403E-A01A-5A404052F1BA}" type="datetimeFigureOut">
              <a:rPr lang="en-US" smtClean="0"/>
              <a:t>11/10/2015</a:t>
            </a:fld>
            <a:endParaRPr lang="en-US"/>
          </a:p>
        </p:txBody>
      </p:sp>
      <p:sp>
        <p:nvSpPr>
          <p:cNvPr id="5" name="Segnaposto piè di pa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B6214F-2761-4400-AF1B-A3711E8A67F6}" type="slidenum">
              <a:rPr lang="en-US" smtClean="0"/>
              <a:t>‹N›</a:t>
            </a:fld>
            <a:endParaRPr lang="en-US"/>
          </a:p>
        </p:txBody>
      </p:sp>
    </p:spTree>
    <p:extLst>
      <p:ext uri="{BB962C8B-B14F-4D97-AF65-F5344CB8AC3E}">
        <p14:creationId xmlns:p14="http://schemas.microsoft.com/office/powerpoint/2010/main" val="11319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19572" y="3429000"/>
            <a:ext cx="7268852" cy="2736304"/>
          </a:xfrm>
        </p:spPr>
        <p:txBody>
          <a:bodyPr>
            <a:normAutofit/>
          </a:bodyPr>
          <a:lstStyle/>
          <a:p>
            <a:r>
              <a:rPr lang="it-IT" sz="2100" b="1" dirty="0">
                <a:solidFill>
                  <a:schemeClr val="tx1"/>
                </a:solidFill>
              </a:rPr>
              <a:t>Politecnico di Milano</a:t>
            </a:r>
            <a:endParaRPr lang="en-US" sz="2100" b="1" dirty="0">
              <a:solidFill>
                <a:schemeClr val="tx1"/>
              </a:solidFill>
            </a:endParaRPr>
          </a:p>
          <a:p>
            <a:r>
              <a:rPr lang="it-IT" sz="2100" b="1" dirty="0">
                <a:solidFill>
                  <a:schemeClr val="tx1"/>
                </a:solidFill>
              </a:rPr>
              <a:t>A.A. 2015-2016</a:t>
            </a:r>
            <a:endParaRPr lang="en-US" sz="2100" b="1" dirty="0">
              <a:solidFill>
                <a:schemeClr val="tx1"/>
              </a:solidFill>
            </a:endParaRPr>
          </a:p>
          <a:p>
            <a:r>
              <a:rPr lang="en-US" sz="2100" b="1" dirty="0">
                <a:solidFill>
                  <a:schemeClr val="tx1"/>
                </a:solidFill>
              </a:rPr>
              <a:t>Software Engineering 2 project: </a:t>
            </a:r>
            <a:r>
              <a:rPr lang="en-US" sz="2100" b="1" dirty="0" err="1">
                <a:solidFill>
                  <a:schemeClr val="tx1"/>
                </a:solidFill>
              </a:rPr>
              <a:t>MyTaxiService</a:t>
            </a:r>
            <a:endParaRPr lang="en-US" sz="2100" b="1" dirty="0">
              <a:solidFill>
                <a:schemeClr val="tx1"/>
              </a:solidFill>
            </a:endParaRPr>
          </a:p>
          <a:p>
            <a:r>
              <a:rPr lang="en-US" sz="2100" b="1" dirty="0">
                <a:solidFill>
                  <a:schemeClr val="tx1"/>
                </a:solidFill>
              </a:rPr>
              <a:t>RASD</a:t>
            </a:r>
          </a:p>
          <a:p>
            <a:r>
              <a:rPr lang="en-US" sz="2100" b="1" dirty="0">
                <a:solidFill>
                  <a:schemeClr val="tx1"/>
                </a:solidFill>
              </a:rPr>
              <a:t>(Requirements Analysis and Specification Document)</a:t>
            </a:r>
          </a:p>
          <a:p>
            <a:r>
              <a:rPr lang="en-US" sz="2100" b="1" dirty="0"/>
              <a:t> </a:t>
            </a:r>
            <a:endParaRPr lang="en-US" sz="2100" dirty="0"/>
          </a:p>
          <a:p>
            <a:r>
              <a:rPr lang="it-IT" sz="2100" i="1" dirty="0">
                <a:solidFill>
                  <a:schemeClr val="tx1"/>
                </a:solidFill>
              </a:rPr>
              <a:t>Alessandro Pozzi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852358), Marco Romani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852361</a:t>
            </a:r>
            <a:r>
              <a:rPr lang="it-IT" sz="2100" i="1" dirty="0" smtClean="0">
                <a:solidFill>
                  <a:schemeClr val="tx1"/>
                </a:solidFill>
              </a:rPr>
              <a:t>)</a:t>
            </a:r>
            <a:endParaRPr lang="en-US" sz="2100" i="1" dirty="0">
              <a:solidFill>
                <a:schemeClr val="tx1"/>
              </a:solidFill>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42" y="476672"/>
            <a:ext cx="2808312" cy="2808312"/>
          </a:xfrm>
          <a:prstGeom prst="rect">
            <a:avLst/>
          </a:prstGeom>
          <a:noFill/>
          <a:ln>
            <a:noFill/>
          </a:ln>
        </p:spPr>
      </p:pic>
    </p:spTree>
    <p:extLst>
      <p:ext uri="{BB962C8B-B14F-4D97-AF65-F5344CB8AC3E}">
        <p14:creationId xmlns:p14="http://schemas.microsoft.com/office/powerpoint/2010/main" val="3789102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1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684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376853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a:t>
            </a:r>
            <a:r>
              <a:rPr lang="en-US" dirty="0" smtClean="0">
                <a:latin typeface="Georgia" panose="02040502050405020303" pitchFamily="18" charset="0"/>
              </a:rPr>
              <a:t>.</a:t>
            </a: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endParaRPr lang="it-IT" dirty="0">
              <a:latin typeface="Georgia" panose="02040502050405020303" pitchFamily="18" charset="0"/>
            </a:endParaRPr>
          </a:p>
        </p:txBody>
      </p:sp>
    </p:spTree>
    <p:extLst>
      <p:ext uri="{BB962C8B-B14F-4D97-AF65-F5344CB8AC3E}">
        <p14:creationId xmlns:p14="http://schemas.microsoft.com/office/powerpoint/2010/main" val="354500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10000"/>
          </a:bodyPr>
          <a:lstStyle/>
          <a:p>
            <a:r>
              <a:rPr lang="it-IT" b="1" dirty="0" smtClean="0">
                <a:latin typeface="Georgia" panose="02040502050405020303" pitchFamily="18" charset="0"/>
              </a:rPr>
              <a:t> </a:t>
            </a:r>
            <a:r>
              <a:rPr lang="it-IT" i="1" dirty="0">
                <a:effectLst>
                  <a:outerShdw blurRad="38100" dist="38100" dir="2700000" algn="tl">
                    <a:srgbClr val="000000">
                      <a:alpha val="43137"/>
                    </a:srgbClr>
                  </a:outerShdw>
                </a:effectLst>
                <a:latin typeface="Georgia" panose="02040502050405020303" pitchFamily="18" charset="0"/>
              </a:rPr>
              <a:t>Product </a:t>
            </a:r>
            <a:r>
              <a:rPr lang="it-IT" i="1" dirty="0" err="1">
                <a:effectLst>
                  <a:outerShdw blurRad="38100" dist="38100" dir="2700000" algn="tl">
                    <a:srgbClr val="000000">
                      <a:alpha val="43137"/>
                    </a:srgbClr>
                  </a:outerShdw>
                </a:effectLst>
                <a:latin typeface="Georgia" panose="02040502050405020303" pitchFamily="18" charset="0"/>
              </a:rPr>
              <a:t>perspective</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The applications to be developed is not completely independent and self-contained</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177015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User </a:t>
            </a:r>
            <a:r>
              <a:rPr lang="it-IT" i="1" dirty="0" err="1" smtClean="0">
                <a:effectLst>
                  <a:outerShdw blurRad="38100" dist="38100" dir="2700000" algn="tl">
                    <a:srgbClr val="000000">
                      <a:alpha val="43137"/>
                    </a:srgbClr>
                  </a:outerShdw>
                </a:effectLst>
                <a:latin typeface="Georgia" panose="02040502050405020303" pitchFamily="18" charset="0"/>
              </a:rPr>
              <a:t>characteristics</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208860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Future </a:t>
            </a:r>
            <a:r>
              <a:rPr lang="it-IT" i="1" dirty="0" err="1">
                <a:effectLst>
                  <a:outerShdw blurRad="38100" dist="38100" dir="2700000" algn="tl">
                    <a:srgbClr val="000000">
                      <a:alpha val="43137"/>
                    </a:srgbClr>
                  </a:outerShdw>
                </a:effectLst>
                <a:latin typeface="Georgia" panose="02040502050405020303" pitchFamily="18" charset="0"/>
              </a:rPr>
              <a:t>possible</a:t>
            </a:r>
            <a:r>
              <a:rPr lang="it-IT" i="1" dirty="0">
                <a:effectLst>
                  <a:outerShdw blurRad="38100" dist="38100" dir="2700000" algn="tl">
                    <a:srgbClr val="000000">
                      <a:alpha val="43137"/>
                    </a:srgbClr>
                  </a:outerShdw>
                </a:effectLst>
                <a:latin typeface="Georgia" panose="02040502050405020303" pitchFamily="18" charset="0"/>
              </a:rPr>
              <a:t> </a:t>
            </a:r>
            <a:r>
              <a:rPr lang="it-IT" i="1" dirty="0" err="1">
                <a:effectLst>
                  <a:outerShdw blurRad="38100" dist="38100" dir="2700000" algn="tl">
                    <a:srgbClr val="000000">
                      <a:alpha val="43137"/>
                    </a:srgbClr>
                  </a:outerShdw>
                </a:effectLst>
                <a:latin typeface="Georgia" panose="02040502050405020303" pitchFamily="18" charset="0"/>
              </a:rPr>
              <a:t>implementations</a:t>
            </a:r>
            <a:r>
              <a:rPr lang="it-IT" i="1" dirty="0">
                <a:effectLst>
                  <a:outerShdw blurRad="38100" dist="38100" dir="2700000" algn="tl">
                    <a:srgbClr val="000000">
                      <a:alpha val="43137"/>
                    </a:srgbClr>
                  </a:outerShdw>
                </a:effectLst>
                <a:latin typeface="Georgia" panose="02040502050405020303" pitchFamily="18" charset="0"/>
              </a:rPr>
              <a:t> </a:t>
            </a:r>
            <a:endParaRPr lang="it-IT" i="1" dirty="0" smtClean="0">
              <a:effectLst>
                <a:outerShdw blurRad="38100" dist="38100" dir="2700000" algn="tl">
                  <a:srgbClr val="000000">
                    <a:alpha val="43137"/>
                  </a:srgbClr>
                </a:outerShdw>
              </a:effectLst>
              <a:latin typeface="Georgia" panose="02040502050405020303" pitchFamily="18" charset="0"/>
            </a:endParaRPr>
          </a:p>
          <a:p>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endParaRPr lang="en-US" sz="2600" dirty="0" smtClean="0">
              <a:latin typeface="Georgia" panose="02040502050405020303" pitchFamily="18" charset="0"/>
            </a:endParaRPr>
          </a:p>
          <a:p>
            <a:pPr marL="514350" indent="-514350">
              <a:buFont typeface="+mj-lt"/>
              <a:buAutoNum type="arabicPeriod"/>
            </a:pPr>
            <a:endParaRPr lang="en-US" sz="2600" dirty="0">
              <a:latin typeface="Georgia" panose="02040502050405020303" pitchFamily="18" charset="0"/>
            </a:endParaRP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122217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en-US" dirty="0" smtClean="0">
              <a:latin typeface="Georgia" panose="02040502050405020303" pitchFamily="18" charset="0"/>
            </a:endParaRPr>
          </a:p>
          <a:p>
            <a:pPr marL="514350" indent="-514350">
              <a:buFont typeface="+mj-lt"/>
              <a:buAutoNum type="arabicPeriod" startAt="3"/>
            </a:pPr>
            <a:endParaRPr lang="it-IT" dirty="0">
              <a:latin typeface="Georgia" panose="02040502050405020303" pitchFamily="18" charset="0"/>
            </a:endParaRPr>
          </a:p>
          <a:p>
            <a:pPr marL="514350" lvl="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endParaRPr lang="en-US" dirty="0" smtClean="0">
              <a:latin typeface="Georgia" panose="02040502050405020303" pitchFamily="18" charset="0"/>
            </a:endParaRPr>
          </a:p>
          <a:p>
            <a:pPr marL="514350" lvl="0" indent="-514350">
              <a:buFont typeface="+mj-lt"/>
              <a:buAutoNum type="arabicPeriod" startAt="3"/>
            </a:pPr>
            <a:endParaRPr lang="en-US" dirty="0">
              <a:latin typeface="Georgia" panose="02040502050405020303" pitchFamily="18" charset="0"/>
            </a:endParaRPr>
          </a:p>
          <a:p>
            <a:pPr marL="514350" lvl="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348567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
        <p:nvSpPr>
          <p:cNvPr id="3" name="Segnaposto contenuto 2"/>
          <p:cNvSpPr>
            <a:spLocks noGrp="1"/>
          </p:cNvSpPr>
          <p:nvPr>
            <p:ph idx="1"/>
          </p:nvPr>
        </p:nvSpPr>
        <p:spPr>
          <a:xfrm>
            <a:off x="628650" y="3022567"/>
            <a:ext cx="7886700" cy="3271141"/>
          </a:xfrm>
        </p:spPr>
        <p:txBody>
          <a:bodyPr>
            <a:normAutofit fontScale="92500" lnSpcReduction="10000"/>
          </a:bodyPr>
          <a:lstStyle/>
          <a:p>
            <a:r>
              <a:rPr lang="en-US" sz="2700" dirty="0" smtClean="0">
                <a:latin typeface="Georgia" panose="02040502050405020303" pitchFamily="18" charset="0"/>
              </a:rPr>
              <a:t>[</a:t>
            </a:r>
            <a:r>
              <a:rPr lang="en-US" sz="2700" dirty="0">
                <a:latin typeface="Georgia" panose="02040502050405020303" pitchFamily="18" charset="0"/>
              </a:rPr>
              <a:t>R1] Customers should be able to access the service through both the web and the mobile application, even at the same time. </a:t>
            </a:r>
            <a:endParaRPr lang="it-IT" sz="2700" dirty="0">
              <a:latin typeface="Georgia" panose="02040502050405020303" pitchFamily="18" charset="0"/>
            </a:endParaRPr>
          </a:p>
          <a:p>
            <a:r>
              <a:rPr lang="en-US" sz="2700" dirty="0">
                <a:latin typeface="Georgia" panose="02040502050405020303" pitchFamily="18" charset="0"/>
              </a:rPr>
              <a:t>[R2] Customers must be able to register to the taxi service from the mobile or web homepage.</a:t>
            </a:r>
            <a:endParaRPr lang="it-IT" sz="2700" dirty="0">
              <a:latin typeface="Georgia" panose="02040502050405020303" pitchFamily="18" charset="0"/>
            </a:endParaRPr>
          </a:p>
          <a:p>
            <a:r>
              <a:rPr lang="en-US" sz="2700" dirty="0">
                <a:latin typeface="Georgia" panose="02040502050405020303" pitchFamily="18" charset="0"/>
              </a:rPr>
              <a:t>[R3] Only registered customers can access </a:t>
            </a:r>
            <a:r>
              <a:rPr lang="en-US" sz="2700" dirty="0" smtClean="0">
                <a:latin typeface="Georgia" panose="02040502050405020303" pitchFamily="18" charset="0"/>
              </a:rPr>
              <a:t>MTS’s services</a:t>
            </a:r>
            <a:r>
              <a:rPr lang="en-US" sz="2700" dirty="0">
                <a:latin typeface="Georgia" panose="02040502050405020303" pitchFamily="18" charset="0"/>
              </a:rPr>
              <a:t>.</a:t>
            </a:r>
            <a:endParaRPr lang="it-IT" sz="2700" dirty="0">
              <a:latin typeface="Georgia" panose="02040502050405020303" pitchFamily="18" charset="0"/>
            </a:endParaRPr>
          </a:p>
          <a:p>
            <a:r>
              <a:rPr lang="en-US" sz="2700" dirty="0">
                <a:latin typeface="Georgia" panose="02040502050405020303" pitchFamily="18" charset="0"/>
              </a:rPr>
              <a:t>[R4] The system should allow the log out functionality. </a:t>
            </a:r>
            <a:endParaRPr lang="en-US" sz="2700" dirty="0" smtClean="0">
              <a:latin typeface="Georgia" panose="02040502050405020303" pitchFamily="18" charset="0"/>
            </a:endParaRPr>
          </a:p>
          <a:p>
            <a:endParaRPr lang="it-IT" dirty="0"/>
          </a:p>
          <a:p>
            <a:endParaRPr lang="it-IT" dirty="0"/>
          </a:p>
        </p:txBody>
      </p:sp>
      <p:sp>
        <p:nvSpPr>
          <p:cNvPr id="5" name="CasellaDiTesto 4"/>
          <p:cNvSpPr txBox="1"/>
          <p:nvPr/>
        </p:nvSpPr>
        <p:spPr>
          <a:xfrm>
            <a:off x="905956" y="1954253"/>
            <a:ext cx="7332092"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G1</a:t>
            </a:r>
            <a:r>
              <a:rPr lang="en-US" sz="2100" i="1" dirty="0"/>
              <a:t>] Allow customers to access the system’s taxi service in any moment, whether they are at home or anywhere else in the city.</a:t>
            </a:r>
          </a:p>
          <a:p>
            <a:endParaRPr lang="it-IT" sz="1350" dirty="0"/>
          </a:p>
        </p:txBody>
      </p:sp>
    </p:spTree>
    <p:extLst>
      <p:ext uri="{BB962C8B-B14F-4D97-AF65-F5344CB8AC3E}">
        <p14:creationId xmlns:p14="http://schemas.microsoft.com/office/powerpoint/2010/main" val="262113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451276"/>
            <a:ext cx="7886700" cy="3858908"/>
          </a:xfrm>
        </p:spPr>
        <p:txBody>
          <a:bodyPr>
            <a:normAutofit/>
          </a:bodyPr>
          <a:lstStyle/>
          <a:p>
            <a:r>
              <a:rPr lang="en-US" dirty="0">
                <a:latin typeface="Georgia" panose="02040502050405020303" pitchFamily="18" charset="0"/>
              </a:rPr>
              <a:t>[R1] Only registered customers can request a taxi ride.</a:t>
            </a:r>
            <a:endParaRPr lang="it-IT" dirty="0">
              <a:latin typeface="Georgia" panose="02040502050405020303" pitchFamily="18" charset="0"/>
            </a:endParaRPr>
          </a:p>
          <a:p>
            <a:r>
              <a:rPr lang="en-US" dirty="0">
                <a:latin typeface="Georgia" panose="02040502050405020303" pitchFamily="18" charset="0"/>
              </a:rPr>
              <a:t>[R2] Customers must insert a valid origin location in order to request a ride.</a:t>
            </a:r>
            <a:endParaRPr lang="it-IT" dirty="0">
              <a:latin typeface="Georgia" panose="02040502050405020303" pitchFamily="18" charset="0"/>
            </a:endParaRPr>
          </a:p>
          <a:p>
            <a:r>
              <a:rPr lang="en-US" dirty="0">
                <a:latin typeface="Georgia" panose="02040502050405020303" pitchFamily="18" charset="0"/>
              </a:rPr>
              <a:t>[R3] The system will not allow more than a request if the previous one (either request or reservation) has not been accomplished yet.</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G2</a:t>
            </a:r>
            <a:r>
              <a:rPr lang="en-US" sz="2100" i="1" dirty="0"/>
              <a:t>] Allow customers to request a taxi ride from an arranged location.</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632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564406"/>
          </a:xfrm>
        </p:spPr>
        <p:txBody>
          <a:bodyPr>
            <a:normAutofit/>
          </a:bodyPr>
          <a:lstStyle/>
          <a:p>
            <a:r>
              <a:rPr lang="en-US" dirty="0">
                <a:latin typeface="Georgia" panose="02040502050405020303" pitchFamily="18" charset="0"/>
              </a:rPr>
              <a:t>[R1] The system should allow taxi reservations for a specific path communicated by the customer.</a:t>
            </a:r>
            <a:endParaRPr lang="it-IT" dirty="0">
              <a:latin typeface="Georgia" panose="02040502050405020303" pitchFamily="18" charset="0"/>
            </a:endParaRPr>
          </a:p>
          <a:p>
            <a:r>
              <a:rPr lang="en-US" dirty="0">
                <a:latin typeface="Georgia" panose="02040502050405020303" pitchFamily="18" charset="0"/>
              </a:rPr>
              <a:t>[R2] The system must not allow overlaps between reservations (or requests) made by the same customer.</a:t>
            </a:r>
            <a:endParaRPr lang="it-IT" dirty="0">
              <a:latin typeface="Georgia" panose="02040502050405020303" pitchFamily="18" charset="0"/>
            </a:endParaRPr>
          </a:p>
          <a:p>
            <a:r>
              <a:rPr lang="en-US" dirty="0" smtClean="0">
                <a:latin typeface="Georgia" panose="02040502050405020303" pitchFamily="18" charset="0"/>
              </a:rPr>
              <a:t>[R3] </a:t>
            </a:r>
            <a:r>
              <a:rPr lang="en-US" dirty="0">
                <a:latin typeface="Georgia" panose="02040502050405020303" pitchFamily="18" charset="0"/>
              </a:rPr>
              <a:t>The system allows reservations only 2 hours before the time and date specified by the customer.</a:t>
            </a:r>
            <a:endParaRPr lang="it-IT" dirty="0">
              <a:latin typeface="Georgia" panose="02040502050405020303" pitchFamily="18" charset="0"/>
            </a:endParaRPr>
          </a:p>
          <a:p>
            <a:r>
              <a:rPr lang="en-US" dirty="0">
                <a:latin typeface="Georgia" panose="02040502050405020303" pitchFamily="18" charset="0"/>
              </a:rPr>
              <a:t>[</a:t>
            </a:r>
            <a:r>
              <a:rPr lang="en-US" dirty="0" smtClean="0">
                <a:latin typeface="Georgia" panose="02040502050405020303" pitchFamily="18" charset="0"/>
              </a:rPr>
              <a:t>R4] </a:t>
            </a:r>
            <a:r>
              <a:rPr lang="en-US" dirty="0">
                <a:latin typeface="Georgia" panose="02040502050405020303" pitchFamily="18" charset="0"/>
              </a:rPr>
              <a:t>The system will assign a taxi driver for the reserved ride 10 minutes before the time and date specified by the customer. </a:t>
            </a:r>
            <a:endParaRPr lang="it-IT" dirty="0">
              <a:latin typeface="Georgia" panose="02040502050405020303" pitchFamily="18" charset="0"/>
            </a:endParaRPr>
          </a:p>
          <a:p>
            <a:endParaRPr lang="it-IT" dirty="0"/>
          </a:p>
          <a:p>
            <a:endParaRPr lang="it-IT" dirty="0"/>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G3</a:t>
            </a:r>
            <a:r>
              <a:rPr lang="en-US" sz="2100" i="1" dirty="0"/>
              <a:t>] Allow customers to reserve a taxi ride at a specific time with a given origin and destination.</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4923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a:t>
            </a:r>
            <a:r>
              <a:rPr lang="en-US" sz="2800" dirty="0" smtClean="0">
                <a:latin typeface="Georgia" panose="02040502050405020303" pitchFamily="18" charset="0"/>
              </a:rPr>
              <a:t>ride.</a:t>
            </a:r>
          </a:p>
          <a:p>
            <a:endParaRPr lang="en-US" sz="2800" dirty="0" smtClean="0">
              <a:latin typeface="Georgia" panose="02040502050405020303" pitchFamily="18" charset="0"/>
            </a:endParaRPr>
          </a:p>
          <a:p>
            <a:r>
              <a:rPr lang="en-US" sz="2800" i="1" dirty="0">
                <a:latin typeface="Georgia" panose="02040502050405020303" pitchFamily="18" charset="0"/>
              </a:rPr>
              <a:t>Standard customer </a:t>
            </a:r>
            <a:r>
              <a:rPr lang="en-US" sz="2800" dirty="0">
                <a:latin typeface="Georgia" panose="02040502050405020303" pitchFamily="18" charset="0"/>
              </a:rPr>
              <a:t>– </a:t>
            </a:r>
            <a:r>
              <a:rPr lang="en-US" sz="2800" dirty="0" smtClean="0">
                <a:latin typeface="Georgia" panose="02040502050405020303" pitchFamily="18" charset="0"/>
              </a:rPr>
              <a:t>Person </a:t>
            </a:r>
            <a:r>
              <a:rPr lang="en-US" sz="2800" dirty="0">
                <a:latin typeface="Georgia" panose="02040502050405020303" pitchFamily="18" charset="0"/>
              </a:rPr>
              <a:t>who is not using MTS’s applications but may still require a ride with the “traditional” method. </a:t>
            </a:r>
          </a:p>
          <a:p>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a:t>
            </a:r>
            <a:r>
              <a:rPr lang="en-US" sz="2800" dirty="0" smtClean="0">
                <a:latin typeface="Georgia" panose="02040502050405020303" pitchFamily="18" charset="0"/>
              </a:rPr>
              <a:t>service.</a:t>
            </a: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a:latin typeface="Georgia" panose="02040502050405020303" pitchFamily="18" charset="0"/>
              </a:rPr>
              <a:t>–</a:t>
            </a:r>
            <a:r>
              <a:rPr lang="it-IT" sz="2800" dirty="0">
                <a:latin typeface="Georgia" panose="02040502050405020303" pitchFamily="18" charset="0"/>
              </a:rPr>
              <a:t>2km² </a:t>
            </a:r>
            <a:r>
              <a:rPr lang="en-US" sz="2800" dirty="0">
                <a:latin typeface="Georgia" panose="02040502050405020303" pitchFamily="18" charset="0"/>
              </a:rPr>
              <a:t> areas in which the city’s territory is divided. Each taxi queue is associated to a single taxi </a:t>
            </a:r>
            <a:r>
              <a:rPr lang="en-US" sz="2800" dirty="0" smtClean="0">
                <a:latin typeface="Georgia" panose="02040502050405020303" pitchFamily="18" charset="0"/>
              </a:rPr>
              <a:t>zone and vice versa</a:t>
            </a:r>
            <a:r>
              <a:rPr lang="en-US" sz="2800" dirty="0">
                <a:latin typeface="Georgia" panose="02040502050405020303" pitchFamily="18" charset="0"/>
              </a:rPr>
              <a:t>.</a:t>
            </a:r>
            <a:endParaRPr lang="it-IT" sz="2800" dirty="0">
              <a:latin typeface="Georgia" panose="02040502050405020303" pitchFamily="18" charset="0"/>
            </a:endParaRPr>
          </a:p>
          <a:p>
            <a:endParaRPr lang="en-US" sz="2800" dirty="0" smtClean="0">
              <a:latin typeface="Georgia" panose="02040502050405020303" pitchFamily="18" charset="0"/>
            </a:endParaRPr>
          </a:p>
        </p:txBody>
      </p:sp>
    </p:spTree>
    <p:extLst>
      <p:ext uri="{BB962C8B-B14F-4D97-AF65-F5344CB8AC3E}">
        <p14:creationId xmlns:p14="http://schemas.microsoft.com/office/powerpoint/2010/main" val="46597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7"/>
            <a:ext cx="7886700" cy="3144276"/>
          </a:xfrm>
        </p:spPr>
        <p:txBody>
          <a:bodyPr>
            <a:normAutofit/>
          </a:bodyPr>
          <a:lstStyle/>
          <a:p>
            <a:r>
              <a:rPr lang="en-US" dirty="0">
                <a:latin typeface="Georgia" panose="02040502050405020303" pitchFamily="18" charset="0"/>
              </a:rPr>
              <a:t>[R1] Taxi drivers should be able to communicate their current availability state to the system.</a:t>
            </a:r>
            <a:endParaRPr lang="it-IT" dirty="0">
              <a:latin typeface="Georgia" panose="02040502050405020303" pitchFamily="18" charset="0"/>
            </a:endParaRPr>
          </a:p>
          <a:p>
            <a:r>
              <a:rPr lang="en-US" dirty="0">
                <a:latin typeface="Georgia" panose="02040502050405020303" pitchFamily="18" charset="0"/>
              </a:rPr>
              <a:t>[R2] If available, taxi drivers should be able to receive incoming requests.</a:t>
            </a:r>
            <a:endParaRPr lang="it-IT" dirty="0">
              <a:latin typeface="Georgia" panose="02040502050405020303" pitchFamily="18" charset="0"/>
            </a:endParaRPr>
          </a:p>
          <a:p>
            <a:r>
              <a:rPr lang="en-US" dirty="0">
                <a:latin typeface="Georgia" panose="02040502050405020303" pitchFamily="18" charset="0"/>
              </a:rPr>
              <a:t>[R3] After receiving an incoming request, the taxi driver should be able to either confirm or not his intention to take charge of the request.</a:t>
            </a:r>
            <a:endParaRPr lang="it-IT" dirty="0">
              <a:latin typeface="Georgia" panose="02040502050405020303" pitchFamily="18" charset="0"/>
            </a:endParaRPr>
          </a:p>
          <a:p>
            <a:r>
              <a:rPr lang="en-US" dirty="0">
                <a:latin typeface="Georgia" panose="02040502050405020303" pitchFamily="18" charset="0"/>
              </a:rPr>
              <a:t>[R4] Taxi drivers must be able to log in the mobile application with preassigned credential and be identified as drivers</a:t>
            </a:r>
            <a:r>
              <a:rPr lang="en-US" dirty="0" smtClean="0">
                <a:latin typeface="Georgia" panose="02040502050405020303" pitchFamily="18" charset="0"/>
              </a:rPr>
              <a:t>.</a:t>
            </a:r>
            <a:endParaRPr lang="it-IT" dirty="0">
              <a:latin typeface="Georgia" panose="02040502050405020303" pitchFamily="18" charset="0"/>
            </a:endParaRPr>
          </a:p>
          <a:p>
            <a:endParaRPr lang="it-IT" dirty="0"/>
          </a:p>
        </p:txBody>
      </p:sp>
      <p:sp>
        <p:nvSpPr>
          <p:cNvPr id="5" name="CasellaDiTesto 4"/>
          <p:cNvSpPr txBox="1"/>
          <p:nvPr/>
        </p:nvSpPr>
        <p:spPr>
          <a:xfrm>
            <a:off x="657225" y="1552658"/>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G4</a:t>
            </a:r>
            <a:r>
              <a:rPr lang="en-US" sz="2100" i="1" dirty="0"/>
              <a:t>] Allow taxi drivers to answer a ride request and take care of customers.</a:t>
            </a:r>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1141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3391411"/>
          </a:xfrm>
        </p:spPr>
        <p:txBody>
          <a:bodyPr>
            <a:normAutofit/>
          </a:bodyPr>
          <a:lstStyle/>
          <a:p>
            <a:r>
              <a:rPr lang="en-US" dirty="0">
                <a:latin typeface="Georgia" panose="02040502050405020303" pitchFamily="18" charset="0"/>
              </a:rPr>
              <a:t>[R1] The system should always search an available taxi giving maximum priority to the taxi zone related to the request and lower priority to the immediate near zones. Any other taxi zone should be ignored.</a:t>
            </a:r>
            <a:endParaRPr lang="it-IT" dirty="0">
              <a:latin typeface="Georgia" panose="02040502050405020303" pitchFamily="18" charset="0"/>
            </a:endParaRPr>
          </a:p>
          <a:p>
            <a:r>
              <a:rPr lang="en-US" dirty="0">
                <a:latin typeface="Georgia" panose="02040502050405020303" pitchFamily="18" charset="0"/>
              </a:rPr>
              <a:t>[R2] If no taxis are available in the zones specified in the previous requirement, the system should put the request on hold and periodically check again the taxi </a:t>
            </a:r>
            <a:r>
              <a:rPr lang="en-US" dirty="0" smtClean="0">
                <a:latin typeface="Georgia" panose="02040502050405020303" pitchFamily="18" charset="0"/>
              </a:rPr>
              <a:t>availability</a:t>
            </a:r>
            <a:r>
              <a:rPr lang="en-US" dirty="0">
                <a:latin typeface="Georgia" panose="02040502050405020303" pitchFamily="18" charset="0"/>
              </a:rPr>
              <a: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G5</a:t>
            </a:r>
            <a:r>
              <a:rPr lang="en-US" sz="2100" i="1" dirty="0"/>
              <a:t>] A ride request should always be satisfied within a considerable short amount of time, 15 minutes on average.</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36805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The system should send updates through email and/or in-app notification, as specified by the customer.</a:t>
            </a:r>
            <a:endParaRPr lang="it-IT" dirty="0">
              <a:latin typeface="Georgia" panose="02040502050405020303" pitchFamily="18" charset="0"/>
            </a:endParaRPr>
          </a:p>
          <a:p>
            <a:r>
              <a:rPr lang="en-US" dirty="0">
                <a:latin typeface="Georgia" panose="02040502050405020303" pitchFamily="18" charset="0"/>
              </a:rPr>
              <a:t>[R2] Absence of taxis available, reservations overlaps, taxi average waiting time and taxi assigned to customers are events that must be notified to the customer.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G6</a:t>
            </a:r>
            <a:r>
              <a:rPr lang="en-US" sz="2100" i="1" dirty="0"/>
              <a:t>] Allow customers to be notified of any relevant update connected to their requests and reservations.</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293578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must leave a valid phone number in order to complete the registration phase.</a:t>
            </a:r>
            <a:endParaRPr lang="it-IT" dirty="0">
              <a:latin typeface="Georgia" panose="02040502050405020303" pitchFamily="18" charset="0"/>
            </a:endParaRPr>
          </a:p>
          <a:p>
            <a:r>
              <a:rPr lang="en-US" dirty="0">
                <a:latin typeface="Georgia" panose="02040502050405020303" pitchFamily="18" charset="0"/>
              </a:rPr>
              <a:t>[R2] Taxi drivers must be able to access to the customer’s phone number when the system has paired them.</a:t>
            </a:r>
            <a:endParaRPr lang="it-IT" dirty="0">
              <a:latin typeface="Georgia" panose="02040502050405020303" pitchFamily="18" charset="0"/>
            </a:endParaRPr>
          </a:p>
          <a:p>
            <a:r>
              <a:rPr lang="en-US" dirty="0">
                <a:latin typeface="Georgia" panose="02040502050405020303" pitchFamily="18" charset="0"/>
              </a:rPr>
              <a:t>[R3] Customers must receive the taxi drivers’ contact number after the system has paired them.</a:t>
            </a:r>
            <a:endParaRPr lang="it-IT" dirty="0">
              <a:latin typeface="Georgia" panose="02040502050405020303" pitchFamily="18" charset="0"/>
            </a:endParaRPr>
          </a:p>
          <a:p>
            <a:r>
              <a:rPr lang="en-US" dirty="0">
                <a:latin typeface="Georgia" panose="02040502050405020303" pitchFamily="18" charset="0"/>
              </a:rPr>
              <a:t>[R4] Customers must receive the taxi code in order to be able to recognize its driver.</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G7</a:t>
            </a:r>
            <a:r>
              <a:rPr lang="en-US" sz="2100" i="1" dirty="0"/>
              <a:t>] Customers and taxi drivers must be able to contact each other after the system has paired them.</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58120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Customers can </a:t>
            </a:r>
            <a:r>
              <a:rPr lang="en-US" dirty="0" smtClean="0">
                <a:latin typeface="Georgia" panose="02040502050405020303" pitchFamily="18" charset="0"/>
              </a:rPr>
              <a:t>delete a </a:t>
            </a:r>
            <a:r>
              <a:rPr lang="en-US" dirty="0">
                <a:latin typeface="Georgia" panose="02040502050405020303" pitchFamily="18" charset="0"/>
              </a:rPr>
              <a:t>request or reservation only if it has not been assigned to a taxi driver yet.</a:t>
            </a:r>
            <a:endParaRPr lang="it-IT" dirty="0">
              <a:latin typeface="Georgia" panose="02040502050405020303" pitchFamily="18" charset="0"/>
            </a:endParaRPr>
          </a:p>
        </p:txBody>
      </p:sp>
      <p:sp>
        <p:nvSpPr>
          <p:cNvPr id="5" name="CasellaDiTesto 4"/>
          <p:cNvSpPr txBox="1"/>
          <p:nvPr/>
        </p:nvSpPr>
        <p:spPr>
          <a:xfrm>
            <a:off x="657225" y="1552658"/>
            <a:ext cx="7829550" cy="623248"/>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G8</a:t>
            </a:r>
            <a:r>
              <a:rPr lang="en-US" sz="2100" i="1" dirty="0"/>
              <a:t>] Allow customers to </a:t>
            </a:r>
            <a:r>
              <a:rPr lang="en-US" sz="2100" i="1" dirty="0" smtClean="0"/>
              <a:t>delete requests </a:t>
            </a:r>
            <a:r>
              <a:rPr lang="en-US" sz="2100" i="1" dirty="0"/>
              <a:t>and reservations. </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30987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57225" y="2754016"/>
            <a:ext cx="7886700" cy="2934731"/>
          </a:xfrm>
        </p:spPr>
        <p:txBody>
          <a:bodyPr>
            <a:normAutofit/>
          </a:bodyPr>
          <a:lstStyle/>
          <a:p>
            <a:r>
              <a:rPr lang="en-US" dirty="0">
                <a:latin typeface="Georgia" panose="02040502050405020303" pitchFamily="18" charset="0"/>
              </a:rPr>
              <a:t>[R1] Administrators must be able to create a taxi driver’s account.</a:t>
            </a:r>
            <a:endParaRPr lang="it-IT" dirty="0">
              <a:latin typeface="Georgia" panose="02040502050405020303" pitchFamily="18" charset="0"/>
            </a:endParaRPr>
          </a:p>
          <a:p>
            <a:r>
              <a:rPr lang="en-US" dirty="0">
                <a:latin typeface="Georgia" panose="02040502050405020303" pitchFamily="18" charset="0"/>
              </a:rPr>
              <a:t>[R2] Administrators must be able to delete a taxi driver’s account.</a:t>
            </a:r>
            <a:endParaRPr lang="it-IT" dirty="0">
              <a:latin typeface="Georgia" panose="02040502050405020303" pitchFamily="18" charset="0"/>
            </a:endParaRPr>
          </a:p>
        </p:txBody>
      </p:sp>
      <p:sp>
        <p:nvSpPr>
          <p:cNvPr id="5" name="CasellaDiTesto 4"/>
          <p:cNvSpPr txBox="1"/>
          <p:nvPr/>
        </p:nvSpPr>
        <p:spPr>
          <a:xfrm>
            <a:off x="657225" y="1552659"/>
            <a:ext cx="7829550" cy="946413"/>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2100" i="1" dirty="0"/>
              <a:t>[</a:t>
            </a:r>
            <a:r>
              <a:rPr lang="en-US" sz="2100" b="1" i="1" dirty="0"/>
              <a:t>G9</a:t>
            </a:r>
            <a:r>
              <a:rPr lang="en-US" sz="2100" i="1" dirty="0"/>
              <a:t>] Administrators must be able to assign and manage an account to the taxi drivers hired by the company.</a:t>
            </a:r>
            <a:endParaRPr lang="it-IT" sz="2100" dirty="0"/>
          </a:p>
          <a:p>
            <a:endParaRPr lang="it-IT" sz="1350" dirty="0"/>
          </a:p>
        </p:txBody>
      </p:sp>
      <p:sp>
        <p:nvSpPr>
          <p:cNvPr id="4" name="Titolo 1"/>
          <p:cNvSpPr>
            <a:spLocks noGrp="1"/>
          </p:cNvSpPr>
          <p:nvPr>
            <p:ph type="title"/>
          </p:nvPr>
        </p:nvSpPr>
        <p:spPr>
          <a:xfrm>
            <a:off x="628650" y="365126"/>
            <a:ext cx="7798658" cy="1010593"/>
          </a:xfrm>
        </p:spPr>
        <p:txBody>
          <a:bodyPr>
            <a:normAutofit/>
          </a:bodyPr>
          <a:lstStyle/>
          <a:p>
            <a:pPr algn="ctr"/>
            <a:r>
              <a:rPr lang="en-US" b="1" dirty="0" smtClean="0">
                <a:latin typeface="Georgia" panose="02040502050405020303" pitchFamily="18" charset="0"/>
              </a:rPr>
              <a:t>Goals and functional requirements</a:t>
            </a:r>
            <a:endParaRPr lang="en-US" b="1" dirty="0">
              <a:latin typeface="Georgia" panose="02040502050405020303" pitchFamily="18" charset="0"/>
            </a:endParaRPr>
          </a:p>
        </p:txBody>
      </p:sp>
    </p:spTree>
    <p:extLst>
      <p:ext uri="{BB962C8B-B14F-4D97-AF65-F5344CB8AC3E}">
        <p14:creationId xmlns:p14="http://schemas.microsoft.com/office/powerpoint/2010/main" val="125769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world and the machine</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0739" y="1930256"/>
            <a:ext cx="6027948" cy="4018633"/>
          </a:xfrm>
        </p:spPr>
      </p:pic>
    </p:spTree>
    <p:extLst>
      <p:ext uri="{BB962C8B-B14F-4D97-AF65-F5344CB8AC3E}">
        <p14:creationId xmlns:p14="http://schemas.microsoft.com/office/powerpoint/2010/main" val="4135511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a:t>
            </a:r>
            <a:r>
              <a:rPr lang="it-IT" dirty="0" smtClean="0">
                <a:latin typeface="Georgia" panose="02040502050405020303" pitchFamily="18" charset="0"/>
              </a:rPr>
              <a:t> </a:t>
            </a:r>
            <a:r>
              <a:rPr lang="it-IT" b="1" dirty="0">
                <a:latin typeface="Georgia" panose="02040502050405020303" pitchFamily="18" charset="0"/>
              </a:rPr>
              <a:t>world</a:t>
            </a:r>
          </a:p>
        </p:txBody>
      </p:sp>
      <p:pic>
        <p:nvPicPr>
          <p:cNvPr id="4" name="Segnaposto contenuto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Rettangolo 4"/>
          <p:cNvSpPr/>
          <p:nvPr/>
        </p:nvSpPr>
        <p:spPr>
          <a:xfrm>
            <a:off x="5190827" y="3015684"/>
            <a:ext cx="3657600" cy="1938992"/>
          </a:xfrm>
          <a:prstGeom prst="rect">
            <a:avLst/>
          </a:prstGeom>
        </p:spPr>
        <p:txBody>
          <a:bodyPr wrap="square">
            <a:spAutoFit/>
          </a:bodyPr>
          <a:lstStyle/>
          <a:p>
            <a:pPr marL="214308" indent="-214308">
              <a:buFont typeface="Arial" panose="020B0604020202020204" pitchFamily="34" charset="0"/>
              <a:buChar char="•"/>
            </a:pPr>
            <a:r>
              <a:rPr lang="en-US" sz="1500" i="1" dirty="0">
                <a:latin typeface="Georgia" panose="02040502050405020303" pitchFamily="18" charset="0"/>
              </a:rPr>
              <a:t>Taxi picks up customers</a:t>
            </a:r>
            <a:r>
              <a:rPr lang="en-US" sz="1500" dirty="0">
                <a:latin typeface="Georgia" panose="02040502050405020303" pitchFamily="18" charset="0"/>
              </a:rPr>
              <a:t> – happens exclusively in the world and it is not observed by the machine</a:t>
            </a:r>
          </a:p>
          <a:p>
            <a:pPr marL="214308" indent="-214308">
              <a:buFont typeface="Arial" panose="020B0604020202020204" pitchFamily="34" charset="0"/>
              <a:buChar char="•"/>
            </a:pPr>
            <a:endParaRPr lang="en-US" sz="1500" dirty="0">
              <a:latin typeface="Georgia" panose="02040502050405020303" pitchFamily="18" charset="0"/>
            </a:endParaRPr>
          </a:p>
          <a:p>
            <a:pPr marL="214308" indent="-214308">
              <a:buFont typeface="Arial" panose="020B0604020202020204" pitchFamily="34" charset="0"/>
              <a:buChar char="•"/>
            </a:pPr>
            <a:r>
              <a:rPr lang="en-US" sz="1500" i="1" dirty="0">
                <a:latin typeface="Georgia" panose="02040502050405020303" pitchFamily="18" charset="0"/>
              </a:rPr>
              <a:t>Taxi drops customers to destination –</a:t>
            </a:r>
            <a:r>
              <a:rPr lang="en-US" sz="1500" dirty="0">
                <a:latin typeface="Georgia" panose="02040502050405020303" pitchFamily="18" charset="0"/>
              </a:rPr>
              <a:t> it is not seen by the machine, which can only see the driver’s change of status</a:t>
            </a:r>
            <a:endParaRPr lang="it-IT" sz="1500" i="1" dirty="0">
              <a:latin typeface="Georgia" panose="02040502050405020303" pitchFamily="18" charset="0"/>
            </a:endParaRPr>
          </a:p>
        </p:txBody>
      </p:sp>
    </p:spTree>
    <p:extLst>
      <p:ext uri="{BB962C8B-B14F-4D97-AF65-F5344CB8AC3E}">
        <p14:creationId xmlns:p14="http://schemas.microsoft.com/office/powerpoint/2010/main" val="2764965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3047 0.00047 " pathEditMode="relative" rAng="0" ptsTypes="AA">
                                      <p:cBhvr>
                                        <p:cTn id="14" dur="2000" fill="hold"/>
                                        <p:tgtEl>
                                          <p:spTgt spid="4"/>
                                        </p:tgtEl>
                                        <p:attrNameLst>
                                          <p:attrName>ppt_x</p:attrName>
                                          <p:attrName>ppt_y</p:attrName>
                                        </p:attrNameLst>
                                      </p:cBhvr>
                                      <p:rCtr x="-11523" y="2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a:latin typeface="Georgia" panose="02040502050405020303" pitchFamily="18" charset="0"/>
              </a:rPr>
              <a:t>machine</a:t>
            </a: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224590" y="2265481"/>
            <a:ext cx="3462215" cy="3208571"/>
          </a:xfrm>
          <a:prstGeom prst="rect">
            <a:avLst/>
          </a:prstGeom>
          <a:noFill/>
        </p:spPr>
        <p:txBody>
          <a:bodyPr wrap="square" rtlCol="0">
            <a:spAutoFit/>
          </a:bodyPr>
          <a:lstStyle/>
          <a:p>
            <a:pPr marL="214308" indent="-214308">
              <a:buFont typeface="Arial" panose="020B0604020202020204" pitchFamily="34" charset="0"/>
              <a:buChar char="•"/>
            </a:pPr>
            <a:r>
              <a:rPr lang="en-US" sz="1350" i="1" dirty="0">
                <a:latin typeface="Georgia" panose="02040502050405020303" pitchFamily="18" charset="0"/>
              </a:rPr>
              <a:t>Users database</a:t>
            </a:r>
            <a:r>
              <a:rPr lang="it-IT" sz="1350" dirty="0">
                <a:latin typeface="Georgia" panose="02040502050405020303" pitchFamily="18" charset="0"/>
              </a:rPr>
              <a:t> – </a:t>
            </a:r>
            <a:r>
              <a:rPr lang="en-US" sz="1350" dirty="0">
                <a:latin typeface="Georgia" panose="02040502050405020303" pitchFamily="18" charset="0"/>
              </a:rPr>
              <a:t>Contains</a:t>
            </a:r>
            <a:r>
              <a:rPr lang="it-IT" sz="1350" dirty="0">
                <a:latin typeface="Georgia" panose="02040502050405020303" pitchFamily="18" charset="0"/>
              </a:rPr>
              <a:t> </a:t>
            </a:r>
            <a:r>
              <a:rPr lang="it-IT" sz="1350" dirty="0" err="1">
                <a:latin typeface="Georgia" panose="02040502050405020303" pitchFamily="18" charset="0"/>
              </a:rPr>
              <a:t>all</a:t>
            </a:r>
            <a:r>
              <a:rPr lang="it-IT" sz="1350" dirty="0">
                <a:latin typeface="Georgia" panose="02040502050405020303" pitchFamily="18" charset="0"/>
              </a:rPr>
              <a:t> the </a:t>
            </a:r>
            <a:r>
              <a:rPr lang="it-IT" sz="1350" dirty="0" err="1">
                <a:latin typeface="Georgia" panose="02040502050405020303" pitchFamily="18" charset="0"/>
              </a:rPr>
              <a:t>users</a:t>
            </a:r>
            <a:r>
              <a:rPr lang="it-IT" sz="1350" dirty="0">
                <a:latin typeface="Georgia" panose="02040502050405020303" pitchFamily="18" charset="0"/>
              </a:rPr>
              <a:t>’ accounts: </a:t>
            </a:r>
            <a:r>
              <a:rPr lang="it-IT" sz="1350" dirty="0" err="1">
                <a:latin typeface="Georgia" panose="02040502050405020303" pitchFamily="18" charset="0"/>
              </a:rPr>
              <a:t>Admins</a:t>
            </a:r>
            <a:r>
              <a:rPr lang="it-IT" sz="1350" dirty="0">
                <a:latin typeface="Georgia" panose="02040502050405020303" pitchFamily="18" charset="0"/>
              </a:rPr>
              <a:t>, Taxi drivers and </a:t>
            </a:r>
            <a:r>
              <a:rPr lang="it-IT" sz="1350" dirty="0" err="1">
                <a:latin typeface="Georgia" panose="02040502050405020303" pitchFamily="18" charset="0"/>
              </a:rPr>
              <a:t>Customers</a:t>
            </a:r>
            <a:endParaRPr lang="it-IT" sz="1350"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Taxi identifier database - </a:t>
            </a:r>
            <a:r>
              <a:rPr lang="en-US" sz="1350" dirty="0">
                <a:latin typeface="Georgia" panose="02040502050405020303" pitchFamily="18" charset="0"/>
              </a:rPr>
              <a:t>contain all the information about taxis and their assigned drivers.</a:t>
            </a:r>
          </a:p>
          <a:p>
            <a:pPr marL="214308" indent="-214308">
              <a:buFont typeface="Arial" panose="020B0604020202020204" pitchFamily="34" charset="0"/>
              <a:buChar char="•"/>
            </a:pPr>
            <a:r>
              <a:rPr lang="en-US" sz="1350" i="1" dirty="0">
                <a:latin typeface="Georgia" panose="02040502050405020303" pitchFamily="18" charset="0"/>
              </a:rPr>
              <a:t>Taxi ride database - </a:t>
            </a:r>
            <a:r>
              <a:rPr lang="en-US" sz="1350" dirty="0">
                <a:latin typeface="Georgia" panose="02040502050405020303" pitchFamily="18" charset="0"/>
              </a:rPr>
              <a:t>Store all the information regarding actual, past and future taxi rides</a:t>
            </a:r>
          </a:p>
          <a:p>
            <a:pPr marL="214308" indent="-214308">
              <a:buFont typeface="Arial" panose="020B0604020202020204" pitchFamily="34" charset="0"/>
              <a:buChar char="•"/>
            </a:pPr>
            <a:r>
              <a:rPr lang="en-US" sz="1350" i="1" dirty="0">
                <a:latin typeface="Georgia" panose="02040502050405020303" pitchFamily="18" charset="0"/>
              </a:rPr>
              <a:t>City map and taxi zones system – </a:t>
            </a:r>
            <a:r>
              <a:rPr lang="en-US" sz="1350" dirty="0">
                <a:latin typeface="Georgia" panose="02040502050405020303" pitchFamily="18" charset="0"/>
              </a:rPr>
              <a:t>Contains and manages the taxi zones and the queues</a:t>
            </a:r>
            <a:endParaRPr lang="en-US" sz="1350" i="1" dirty="0">
              <a:latin typeface="Georgia" panose="02040502050405020303" pitchFamily="18" charset="0"/>
            </a:endParaRPr>
          </a:p>
          <a:p>
            <a:pPr marL="214308" indent="-214308">
              <a:buFont typeface="Arial" panose="020B0604020202020204" pitchFamily="34" charset="0"/>
              <a:buChar char="•"/>
            </a:pPr>
            <a:r>
              <a:rPr lang="en-US" sz="1350" i="1" dirty="0">
                <a:latin typeface="Georgia" panose="02040502050405020303" pitchFamily="18" charset="0"/>
              </a:rPr>
              <a:t>Request, reservation and allocation system – </a:t>
            </a:r>
            <a:r>
              <a:rPr lang="en-US" sz="1350" dirty="0">
                <a:latin typeface="Georgia" panose="02040502050405020303" pitchFamily="18" charset="0"/>
              </a:rPr>
              <a:t>manages the main application logic</a:t>
            </a:r>
          </a:p>
        </p:txBody>
      </p:sp>
    </p:spTree>
    <p:extLst>
      <p:ext uri="{BB962C8B-B14F-4D97-AF65-F5344CB8AC3E}">
        <p14:creationId xmlns:p14="http://schemas.microsoft.com/office/powerpoint/2010/main" val="36177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63 -0.00069 " pathEditMode="fixed" rAng="0" ptsTypes="AA">
                                      <p:cBhvr>
                                        <p:cTn id="14" dur="2000" fill="hold"/>
                                        <p:tgtEl>
                                          <p:spTgt spid="4"/>
                                        </p:tgtEl>
                                        <p:attrNameLst>
                                          <p:attrName>ppt_x</p:attrName>
                                          <p:attrName>ppt_y</p:attrName>
                                        </p:attrNameLst>
                                      </p:cBhvr>
                                      <p:rCtr x="-11315" y="-46"/>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The </a:t>
            </a:r>
            <a:r>
              <a:rPr lang="it-IT" b="1" dirty="0" err="1">
                <a:latin typeface="Georgia" panose="02040502050405020303" pitchFamily="18" charset="0"/>
              </a:rPr>
              <a:t>S</a:t>
            </a:r>
            <a:r>
              <a:rPr lang="it-IT" b="1" dirty="0" err="1" smtClean="0">
                <a:latin typeface="Georgia" panose="02040502050405020303" pitchFamily="18" charset="0"/>
              </a:rPr>
              <a:t>hared</a:t>
            </a:r>
            <a:r>
              <a:rPr lang="it-IT" b="1" dirty="0" smtClean="0">
                <a:latin typeface="Georgia" panose="02040502050405020303" pitchFamily="18" charset="0"/>
              </a:rPr>
              <a:t> </a:t>
            </a:r>
            <a:r>
              <a:rPr lang="it-IT" b="1" dirty="0" err="1">
                <a:latin typeface="Georgia" panose="02040502050405020303" pitchFamily="18" charset="0"/>
              </a:rPr>
              <a:t>P</a:t>
            </a:r>
            <a:r>
              <a:rPr lang="it-IT" b="1" dirty="0" err="1" smtClean="0">
                <a:latin typeface="Georgia" panose="02040502050405020303" pitchFamily="18" charset="0"/>
              </a:rPr>
              <a:t>henomena</a:t>
            </a:r>
            <a:endParaRPr lang="it-IT" b="1" dirty="0">
              <a:latin typeface="Georgia" panose="02040502050405020303"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4378" y="2226471"/>
            <a:ext cx="4895255" cy="3263504"/>
          </a:xfrm>
        </p:spPr>
      </p:pic>
      <p:sp>
        <p:nvSpPr>
          <p:cNvPr id="5" name="CasellaDiTesto 4"/>
          <p:cNvSpPr txBox="1"/>
          <p:nvPr/>
        </p:nvSpPr>
        <p:spPr>
          <a:xfrm>
            <a:off x="5328681" y="1999345"/>
            <a:ext cx="3381896" cy="5112938"/>
          </a:xfrm>
          <a:prstGeom prst="rect">
            <a:avLst/>
          </a:prstGeom>
          <a:noFill/>
        </p:spPr>
        <p:txBody>
          <a:bodyPr wrap="square" rtlCol="0">
            <a:spAutoFit/>
          </a:bodyPr>
          <a:lstStyle/>
          <a:p>
            <a:pPr marL="214308" indent="-214308">
              <a:buFont typeface="Arial" panose="020B0604020202020204" pitchFamily="34" charset="0"/>
              <a:buChar char="•"/>
            </a:pPr>
            <a:r>
              <a:rPr lang="en-US" sz="1200" i="1" dirty="0" smtClean="0">
                <a:latin typeface="Georgia" panose="02040502050405020303" pitchFamily="18" charset="0"/>
              </a:rPr>
              <a:t>Taxi allocation</a:t>
            </a:r>
            <a:r>
              <a:rPr lang="en-US" sz="1200" dirty="0" smtClean="0">
                <a:latin typeface="Georgia" panose="02040502050405020303" pitchFamily="18" charset="0"/>
              </a:rPr>
              <a:t> - </a:t>
            </a:r>
            <a:r>
              <a:rPr lang="en-US" sz="1200" dirty="0">
                <a:latin typeface="Georgia" panose="02040502050405020303" pitchFamily="18" charset="0"/>
                <a:ea typeface="Calibri" panose="020F0502020204030204" pitchFamily="34" charset="0"/>
                <a:cs typeface="Arial" panose="020B0604020202020204" pitchFamily="34" charset="0"/>
              </a:rPr>
              <a:t>is a particular entity: if we consider MTS customers, is observed by the world and controlled by the machine (which sets the taxi’s next destination accordingly to the customer requests); if we consider standard customers, then it is observed by the machine (with the GPS and </a:t>
            </a:r>
            <a:r>
              <a:rPr lang="en-US" sz="1200" dirty="0" smtClean="0">
                <a:latin typeface="Georgia" panose="02040502050405020303" pitchFamily="18" charset="0"/>
                <a:ea typeface="Calibri" panose="020F0502020204030204" pitchFamily="34" charset="0"/>
                <a:cs typeface="Arial" panose="020B0604020202020204" pitchFamily="34" charset="0"/>
              </a:rPr>
              <a:t>taxi zones system</a:t>
            </a:r>
            <a:r>
              <a:rPr lang="en-US" sz="1200" dirty="0">
                <a:latin typeface="Georgia" panose="02040502050405020303" pitchFamily="18" charset="0"/>
                <a:ea typeface="Calibri" panose="020F0502020204030204" pitchFamily="34" charset="0"/>
                <a:cs typeface="Arial" panose="020B0604020202020204" pitchFamily="34" charset="0"/>
              </a:rPr>
              <a:t>) and controlled by the world (i.e. the standard customer</a:t>
            </a:r>
            <a:r>
              <a:rPr lang="en-US" sz="1200" dirty="0" smtClean="0">
                <a:latin typeface="Georgia" panose="02040502050405020303" pitchFamily="18" charset="0"/>
                <a:ea typeface="Calibri" panose="020F0502020204030204" pitchFamily="34" charset="0"/>
                <a:cs typeface="Arial" panose="020B0604020202020204" pitchFamily="34" charset="0"/>
              </a:rPr>
              <a:t>).</a:t>
            </a:r>
          </a:p>
          <a:p>
            <a:pPr marL="214308" indent="-214308">
              <a:buFont typeface="Arial" panose="020B0604020202020204" pitchFamily="34" charset="0"/>
              <a:buChar char="•"/>
            </a:pPr>
            <a:r>
              <a:rPr lang="en-US" sz="1200" i="1" dirty="0" smtClean="0">
                <a:latin typeface="Georgia" panose="02040502050405020303" pitchFamily="18" charset="0"/>
              </a:rPr>
              <a:t>Customer requesting ride </a:t>
            </a:r>
            <a:r>
              <a:rPr lang="en-US" sz="1200" dirty="0" smtClean="0">
                <a:latin typeface="Georgia" panose="02040502050405020303" pitchFamily="18" charset="0"/>
              </a:rPr>
              <a:t>- happens in the world and is only observed by the machine, which will react accordingly.</a:t>
            </a:r>
            <a:endParaRPr lang="en-US" sz="1200" i="1" dirty="0" smtClean="0">
              <a:latin typeface="Georgia" panose="02040502050405020303" pitchFamily="18" charset="0"/>
            </a:endParaRPr>
          </a:p>
          <a:p>
            <a:pPr marL="214308" indent="-214308">
              <a:buFont typeface="Arial" panose="020B0604020202020204" pitchFamily="34" charset="0"/>
              <a:buChar char="•"/>
            </a:pPr>
            <a:r>
              <a:rPr lang="en-US" sz="1200" i="1" dirty="0" smtClean="0">
                <a:latin typeface="Georgia" panose="02040502050405020303" pitchFamily="18" charset="0"/>
              </a:rPr>
              <a:t>Taxi </a:t>
            </a:r>
            <a:r>
              <a:rPr lang="en-US" sz="1200" i="1" dirty="0">
                <a:latin typeface="Georgia" panose="02040502050405020303" pitchFamily="18" charset="0"/>
              </a:rPr>
              <a:t>moves</a:t>
            </a:r>
            <a:r>
              <a:rPr lang="en-US" sz="1200" dirty="0">
                <a:latin typeface="Georgia" panose="02040502050405020303" pitchFamily="18" charset="0"/>
              </a:rPr>
              <a:t> - is a shared phenomenon, which is controlled by the world and observed by the machine through the GPS system. </a:t>
            </a:r>
          </a:p>
          <a:p>
            <a:pPr marL="214308" indent="-214308">
              <a:buFont typeface="Arial" panose="020B0604020202020204" pitchFamily="34" charset="0"/>
              <a:buChar char="•"/>
            </a:pPr>
            <a:r>
              <a:rPr lang="en-US" sz="1200" i="1" dirty="0">
                <a:latin typeface="Georgia" panose="02040502050405020303" pitchFamily="18" charset="0"/>
              </a:rPr>
              <a:t>Taxi status update</a:t>
            </a:r>
            <a:r>
              <a:rPr lang="en-US" sz="1200" dirty="0">
                <a:latin typeface="Georgia" panose="02040502050405020303" pitchFamily="18" charset="0"/>
              </a:rPr>
              <a:t> - is also a phenomenon controlled by the world (i.e. the taxi driver that changes their status by picking up and dropping of customers) and observed by the system.</a:t>
            </a:r>
          </a:p>
          <a:p>
            <a:pPr marL="214308" indent="-214308">
              <a:buFont typeface="Arial" panose="020B0604020202020204" pitchFamily="34" charset="0"/>
              <a:buChar char="•"/>
            </a:pPr>
            <a:r>
              <a:rPr lang="en-US" sz="1200" i="1" dirty="0">
                <a:latin typeface="Georgia" panose="02040502050405020303" pitchFamily="18" charset="0"/>
              </a:rPr>
              <a:t>Customers receive notifications</a:t>
            </a:r>
            <a:r>
              <a:rPr lang="en-US" sz="1200" dirty="0">
                <a:latin typeface="Georgia" panose="02040502050405020303" pitchFamily="18" charset="0"/>
              </a:rPr>
              <a:t> - is machine-controlled, since customers receive updates about their rides by the system.</a:t>
            </a:r>
            <a:endParaRPr lang="it-IT" sz="1200" dirty="0">
              <a:latin typeface="Georgia" panose="02040502050405020303" pitchFamily="18" charset="0"/>
            </a:endParaRPr>
          </a:p>
          <a:p>
            <a:pPr marL="214308" indent="-214308">
              <a:buFont typeface="Arial" panose="020B0604020202020204" pitchFamily="34" charset="0"/>
              <a:buChar char="•"/>
            </a:pPr>
            <a:endParaRPr lang="it-IT" sz="1275" dirty="0"/>
          </a:p>
          <a:p>
            <a:pPr marL="214308" indent="-214308">
              <a:buFont typeface="Arial" panose="020B0604020202020204" pitchFamily="34" charset="0"/>
              <a:buChar char="•"/>
            </a:pPr>
            <a:endParaRPr lang="it-IT" sz="1275" dirty="0"/>
          </a:p>
          <a:p>
            <a:endParaRPr lang="it-IT" sz="1275" dirty="0"/>
          </a:p>
        </p:txBody>
      </p:sp>
    </p:spTree>
    <p:extLst>
      <p:ext uri="{BB962C8B-B14F-4D97-AF65-F5344CB8AC3E}">
        <p14:creationId xmlns:p14="http://schemas.microsoft.com/office/powerpoint/2010/main" val="160542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3.33333E-6 L -0.22565 0.00278 " pathEditMode="relative" rAng="0" ptsTypes="AA">
                                      <p:cBhvr>
                                        <p:cTn id="14" dur="2000" fill="hold"/>
                                        <p:tgtEl>
                                          <p:spTgt spid="4"/>
                                        </p:tgtEl>
                                        <p:attrNameLst>
                                          <p:attrName>ppt_x</p:attrName>
                                          <p:attrName>ppt_y</p:attrName>
                                        </p:attrNameLst>
                                      </p:cBhvr>
                                      <p:rCtr x="-11289" y="139"/>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Request </a:t>
            </a:r>
            <a:r>
              <a:rPr lang="en-US" sz="2800" dirty="0">
                <a:latin typeface="Georgia" panose="02040502050405020303" pitchFamily="18" charset="0"/>
              </a:rPr>
              <a:t>–  Customer’s demand to be picked up by a taxi, sent using the web or mobile application. </a:t>
            </a:r>
            <a:endParaRPr lang="en-US" sz="2800" dirty="0" smtClean="0">
              <a:latin typeface="Georgia" panose="02040502050405020303" pitchFamily="18" charset="0"/>
            </a:endParaRPr>
          </a:p>
          <a:p>
            <a:endParaRPr lang="it-IT" sz="2800" dirty="0">
              <a:latin typeface="Georgia" panose="02040502050405020303" pitchFamily="18" charset="0"/>
            </a:endParaRPr>
          </a:p>
          <a:p>
            <a:r>
              <a:rPr lang="en-US" sz="2800" i="1" dirty="0" smtClean="0">
                <a:latin typeface="Georgia" panose="02040502050405020303" pitchFamily="18" charset="0"/>
              </a:rPr>
              <a:t>Reservation </a:t>
            </a:r>
            <a:r>
              <a:rPr lang="en-US" sz="2800" dirty="0">
                <a:latin typeface="Georgia" panose="02040502050405020303" pitchFamily="18" charset="0"/>
              </a:rPr>
              <a:t>– Ride that has been reserved by a customer using the web or mobile application. </a:t>
            </a:r>
            <a:r>
              <a:rPr lang="en-US" sz="2800" dirty="0" smtClean="0">
                <a:latin typeface="Georgia" panose="02040502050405020303" pitchFamily="18" charset="0"/>
              </a:rPr>
              <a:t>It becomes automatically a request 10 minutes before the established time.</a:t>
            </a:r>
          </a:p>
          <a:p>
            <a:pPr marL="0" indent="0">
              <a:buNone/>
            </a:pPr>
            <a:endParaRPr lang="en-US" sz="2800" dirty="0" smtClean="0">
              <a:latin typeface="Georgia" panose="02040502050405020303" pitchFamily="18" charset="0"/>
            </a:endParaRPr>
          </a:p>
          <a:p>
            <a:endParaRPr lang="en-US" sz="2800" dirty="0">
              <a:latin typeface="Georgia" panose="02040502050405020303" pitchFamily="18" charset="0"/>
            </a:endParaRPr>
          </a:p>
          <a:p>
            <a:endParaRPr lang="it-IT" sz="2800" dirty="0">
              <a:latin typeface="Georgia" panose="02040502050405020303" pitchFamily="18" charset="0"/>
            </a:endParaRPr>
          </a:p>
        </p:txBody>
      </p:sp>
    </p:spTree>
    <p:extLst>
      <p:ext uri="{BB962C8B-B14F-4D97-AF65-F5344CB8AC3E}">
        <p14:creationId xmlns:p14="http://schemas.microsoft.com/office/powerpoint/2010/main" val="18625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b="1" dirty="0">
                <a:latin typeface="Georgia" panose="02040502050405020303" pitchFamily="18" charset="0"/>
              </a:rPr>
              <a:t>Non </a:t>
            </a:r>
            <a:r>
              <a:rPr lang="it-IT" b="1" dirty="0" err="1">
                <a:latin typeface="Georgia" panose="02040502050405020303" pitchFamily="18" charset="0"/>
              </a:rPr>
              <a:t>functional</a:t>
            </a:r>
            <a:r>
              <a:rPr lang="it-IT" b="1" dirty="0">
                <a:latin typeface="Georgia" panose="02040502050405020303" pitchFamily="18" charset="0"/>
              </a:rPr>
              <a:t> </a:t>
            </a:r>
            <a:r>
              <a:rPr lang="it-IT" b="1" dirty="0" err="1">
                <a:latin typeface="Georgia" panose="02040502050405020303" pitchFamily="18" charset="0"/>
              </a:rPr>
              <a:t>requirements</a:t>
            </a:r>
            <a:endParaRPr lang="it-IT" b="1" dirty="0">
              <a:latin typeface="Georgia" panose="02040502050405020303" pitchFamily="18" charset="0"/>
            </a:endParaRPr>
          </a:p>
        </p:txBody>
      </p:sp>
      <p:sp>
        <p:nvSpPr>
          <p:cNvPr id="3" name="Segnaposto contenuto 2"/>
          <p:cNvSpPr>
            <a:spLocks noGrp="1"/>
          </p:cNvSpPr>
          <p:nvPr>
            <p:ph idx="1"/>
          </p:nvPr>
        </p:nvSpPr>
        <p:spPr>
          <a:xfrm>
            <a:off x="628650" y="1947795"/>
            <a:ext cx="7886700" cy="3965325"/>
          </a:xfrm>
        </p:spPr>
        <p:txBody>
          <a:bodyPr>
            <a:normAutofit/>
          </a:bodyPr>
          <a:lstStyle/>
          <a:p>
            <a:pPr lvl="0"/>
            <a:r>
              <a:rPr lang="en-US" dirty="0" smtClean="0">
                <a:latin typeface="Georgia" panose="02040502050405020303" pitchFamily="18" charset="0"/>
              </a:rPr>
              <a:t>[</a:t>
            </a:r>
            <a:r>
              <a:rPr lang="en-US" b="1" dirty="0" smtClean="0">
                <a:latin typeface="Georgia" panose="02040502050405020303" pitchFamily="18" charset="0"/>
              </a:rPr>
              <a:t>N1</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system should be available 24/7.</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N2</a:t>
            </a:r>
            <a:r>
              <a:rPr lang="en-US" dirty="0" smtClean="0">
                <a:latin typeface="Georgia" panose="02040502050405020303" pitchFamily="18" charset="0"/>
              </a:rPr>
              <a:t>] The </a:t>
            </a:r>
            <a:r>
              <a:rPr lang="en-US" dirty="0">
                <a:latin typeface="Georgia" panose="02040502050405020303" pitchFamily="18" charset="0"/>
              </a:rPr>
              <a:t>waiting time for a taxi to come that is showed to customers should be updated every 30 seconds.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N3</a:t>
            </a:r>
            <a:r>
              <a:rPr lang="en-US" dirty="0" smtClean="0">
                <a:latin typeface="Georgia" panose="02040502050405020303" pitchFamily="18" charset="0"/>
              </a:rPr>
              <a:t>] Every </a:t>
            </a:r>
            <a:r>
              <a:rPr lang="en-US" dirty="0">
                <a:latin typeface="Georgia" panose="02040502050405020303" pitchFamily="18" charset="0"/>
              </a:rPr>
              <a:t>functionality offered by the mobile or web application after the login should be reachable within three clicks.</a:t>
            </a:r>
            <a:endParaRPr lang="it-IT" dirty="0">
              <a:latin typeface="Georgia" panose="02040502050405020303" pitchFamily="18" charset="0"/>
            </a:endParaRPr>
          </a:p>
          <a:p>
            <a:endParaRPr lang="it-IT" dirty="0"/>
          </a:p>
        </p:txBody>
      </p:sp>
    </p:spTree>
    <p:extLst>
      <p:ext uri="{BB962C8B-B14F-4D97-AF65-F5344CB8AC3E}">
        <p14:creationId xmlns:p14="http://schemas.microsoft.com/office/powerpoint/2010/main" val="17641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normAutofit/>
          </a:bodyPr>
          <a:lstStyle/>
          <a:p>
            <a:r>
              <a:rPr lang="en-US" dirty="0">
                <a:latin typeface="Georgia" panose="02040502050405020303" pitchFamily="18" charset="0"/>
              </a:rPr>
              <a:t>[</a:t>
            </a:r>
            <a:r>
              <a:rPr lang="en-US" b="1" dirty="0">
                <a:latin typeface="Georgia" panose="02040502050405020303" pitchFamily="18" charset="0"/>
              </a:rPr>
              <a:t>N4</a:t>
            </a:r>
            <a:r>
              <a:rPr lang="en-US" dirty="0">
                <a:latin typeface="Georgia" panose="02040502050405020303" pitchFamily="18" charset="0"/>
              </a:rPr>
              <a:t>] Mobile applications’ button available to taxi drivers should be big enough to be easily recognized and pressed while driving</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N5</a:t>
            </a:r>
            <a:r>
              <a:rPr lang="en-US" dirty="0" smtClean="0">
                <a:latin typeface="Georgia" panose="02040502050405020303" pitchFamily="18" charset="0"/>
              </a:rPr>
              <a:t>] Email </a:t>
            </a:r>
            <a:r>
              <a:rPr lang="en-US" dirty="0">
                <a:latin typeface="Georgia" panose="02040502050405020303" pitchFamily="18" charset="0"/>
              </a:rPr>
              <a:t>sent to the user in order to confirm registration should arrive in less than 10 minutes.</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N6</a:t>
            </a:r>
            <a:r>
              <a:rPr lang="en-US" dirty="0" smtClean="0">
                <a:latin typeface="Georgia" panose="02040502050405020303" pitchFamily="18" charset="0"/>
              </a:rPr>
              <a:t>] Web </a:t>
            </a:r>
            <a:r>
              <a:rPr lang="en-US" dirty="0">
                <a:latin typeface="Georgia" panose="02040502050405020303" pitchFamily="18" charset="0"/>
              </a:rPr>
              <a:t>and mobile applications should have a similar graphics so that the correlation between the two would be immediately identified by customers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314739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Non </a:t>
            </a:r>
            <a:r>
              <a:rPr lang="it-IT" b="1" dirty="0" err="1" smtClean="0">
                <a:latin typeface="Georgia" panose="02040502050405020303" pitchFamily="18" charset="0"/>
              </a:rPr>
              <a:t>functional</a:t>
            </a:r>
            <a:r>
              <a:rPr lang="it-IT" b="1" dirty="0" smtClean="0">
                <a:latin typeface="Georgia" panose="02040502050405020303" pitchFamily="18" charset="0"/>
              </a:rPr>
              <a:t> </a:t>
            </a:r>
            <a:r>
              <a:rPr lang="it-IT" b="1" dirty="0" err="1" smtClean="0">
                <a:latin typeface="Georgia" panose="02040502050405020303" pitchFamily="18" charset="0"/>
              </a:rPr>
              <a:t>requirements</a:t>
            </a:r>
            <a:endParaRPr lang="it-IT" dirty="0"/>
          </a:p>
        </p:txBody>
      </p:sp>
      <p:sp>
        <p:nvSpPr>
          <p:cNvPr id="3" name="Segnaposto contenuto 2"/>
          <p:cNvSpPr>
            <a:spLocks noGrp="1"/>
          </p:cNvSpPr>
          <p:nvPr>
            <p:ph idx="1"/>
          </p:nvPr>
        </p:nvSpPr>
        <p:spPr/>
        <p:txBody>
          <a:bodyPr/>
          <a:lstStyle/>
          <a:p>
            <a:r>
              <a:rPr lang="en-US" dirty="0">
                <a:latin typeface="Georgia" panose="02040502050405020303" pitchFamily="18" charset="0"/>
              </a:rPr>
              <a:t>[</a:t>
            </a:r>
            <a:r>
              <a:rPr lang="en-US" b="1" dirty="0" smtClean="0">
                <a:latin typeface="Georgia" panose="02040502050405020303" pitchFamily="18" charset="0"/>
              </a:rPr>
              <a:t>N7</a:t>
            </a:r>
            <a:r>
              <a:rPr lang="en-US" dirty="0" smtClean="0">
                <a:latin typeface="Georgia" panose="02040502050405020303" pitchFamily="18" charset="0"/>
              </a:rPr>
              <a:t>] </a:t>
            </a:r>
            <a:r>
              <a:rPr lang="en-US" dirty="0">
                <a:latin typeface="Georgia" panose="02040502050405020303" pitchFamily="18" charset="0"/>
              </a:rPr>
              <a:t>Mobile’s notifications should appear even when the user has not the app opened</a:t>
            </a:r>
            <a:r>
              <a:rPr lang="en-US" dirty="0" smtClean="0">
                <a:latin typeface="Georgia" panose="02040502050405020303" pitchFamily="18" charset="0"/>
              </a:rPr>
              <a:t>.</a:t>
            </a:r>
          </a:p>
          <a:p>
            <a:pPr lvl="0"/>
            <a:r>
              <a:rPr lang="en-US" dirty="0" smtClean="0">
                <a:latin typeface="Georgia" panose="02040502050405020303" pitchFamily="18" charset="0"/>
              </a:rPr>
              <a:t>[</a:t>
            </a:r>
            <a:r>
              <a:rPr lang="en-US" b="1" dirty="0" smtClean="0">
                <a:latin typeface="Georgia" panose="02040502050405020303" pitchFamily="18" charset="0"/>
              </a:rPr>
              <a:t>N8</a:t>
            </a:r>
            <a:r>
              <a:rPr lang="en-US" dirty="0" smtClean="0">
                <a:latin typeface="Georgia" panose="02040502050405020303" pitchFamily="18" charset="0"/>
              </a:rPr>
              <a:t>] The </a:t>
            </a:r>
            <a:r>
              <a:rPr lang="en-US" dirty="0">
                <a:latin typeface="Georgia" panose="02040502050405020303" pitchFamily="18" charset="0"/>
              </a:rPr>
              <a:t>description of the mobile application in the phone app store should point out clearly and briefly its functions, allowing a quick comprehension from any type of user.</a:t>
            </a:r>
            <a:endParaRPr lang="it-IT" dirty="0">
              <a:latin typeface="Georgia" panose="02040502050405020303" pitchFamily="18" charset="0"/>
            </a:endParaRPr>
          </a:p>
          <a:p>
            <a:pPr lvl="0"/>
            <a:r>
              <a:rPr lang="en-US" dirty="0" smtClean="0">
                <a:latin typeface="Georgia" panose="02040502050405020303" pitchFamily="18" charset="0"/>
              </a:rPr>
              <a:t>[</a:t>
            </a:r>
            <a:r>
              <a:rPr lang="en-US" b="1" dirty="0" smtClean="0">
                <a:latin typeface="Georgia" panose="02040502050405020303" pitchFamily="18" charset="0"/>
              </a:rPr>
              <a:t>N9</a:t>
            </a:r>
            <a:r>
              <a:rPr lang="en-US" dirty="0" smtClean="0">
                <a:latin typeface="Georgia" panose="02040502050405020303" pitchFamily="18" charset="0"/>
              </a:rPr>
              <a:t>] </a:t>
            </a:r>
            <a:r>
              <a:rPr lang="en-US" dirty="0" err="1" smtClean="0">
                <a:latin typeface="Georgia" panose="02040502050405020303" pitchFamily="18" charset="0"/>
              </a:rPr>
              <a:t>MyTaxiService’s</a:t>
            </a:r>
            <a:r>
              <a:rPr lang="en-US" dirty="0" smtClean="0">
                <a:latin typeface="Georgia" panose="02040502050405020303" pitchFamily="18" charset="0"/>
              </a:rPr>
              <a:t> </a:t>
            </a:r>
            <a:r>
              <a:rPr lang="en-US" dirty="0">
                <a:latin typeface="Georgia" panose="02040502050405020303" pitchFamily="18" charset="0"/>
              </a:rPr>
              <a:t>applications should always have imperceptible response time during the navigation within its forms</a:t>
            </a:r>
            <a:r>
              <a:rPr lang="en-US"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18434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Georgia" panose="02040502050405020303" pitchFamily="18" charset="0"/>
              </a:rPr>
              <a:t>Scenario with </a:t>
            </a:r>
            <a:r>
              <a:rPr lang="it-IT" b="1" dirty="0" err="1" smtClean="0">
                <a:latin typeface="Georgia" panose="02040502050405020303" pitchFamily="18" charset="0"/>
              </a:rPr>
              <a:t>mockups</a:t>
            </a:r>
            <a:endParaRPr lang="it-IT" b="1" dirty="0">
              <a:latin typeface="Georgia" panose="02040502050405020303" pitchFamily="18" charset="0"/>
            </a:endParaRPr>
          </a:p>
        </p:txBody>
      </p:sp>
      <p:sp>
        <p:nvSpPr>
          <p:cNvPr id="3" name="Segnaposto contenuto 2"/>
          <p:cNvSpPr>
            <a:spLocks noGrp="1"/>
          </p:cNvSpPr>
          <p:nvPr>
            <p:ph idx="1"/>
          </p:nvPr>
        </p:nvSpPr>
        <p:spPr>
          <a:xfrm>
            <a:off x="766354" y="1798551"/>
            <a:ext cx="7886700" cy="934992"/>
          </a:xfrm>
        </p:spPr>
        <p:txBody>
          <a:bodyPr/>
          <a:lstStyle/>
          <a:p>
            <a:pPr marL="0" indent="0">
              <a:buNone/>
            </a:pPr>
            <a:r>
              <a:rPr lang="en-US" dirty="0" smtClean="0">
                <a:latin typeface="Georgia" panose="02040502050405020303" pitchFamily="18" charset="0"/>
              </a:rPr>
              <a:t>Let’s see a possible scenario of use of MTS’s application with some explicative mockups.</a:t>
            </a:r>
            <a:endParaRPr lang="en-US" dirty="0">
              <a:latin typeface="Georgia" panose="02040502050405020303" pitchFamily="18" charset="0"/>
            </a:endParaRPr>
          </a:p>
        </p:txBody>
      </p:sp>
      <p:sp>
        <p:nvSpPr>
          <p:cNvPr id="4" name="CasellaDiTesto 3"/>
          <p:cNvSpPr txBox="1"/>
          <p:nvPr/>
        </p:nvSpPr>
        <p:spPr>
          <a:xfrm>
            <a:off x="766354" y="3056708"/>
            <a:ext cx="7437120" cy="2308324"/>
          </a:xfrm>
          <a:prstGeom prst="rect">
            <a:avLst/>
          </a:prstGeom>
          <a:noFill/>
        </p:spPr>
        <p:txBody>
          <a:bodyPr wrap="square" rtlCol="0">
            <a:spAutoFit/>
          </a:bodyPr>
          <a:lstStyle/>
          <a:p>
            <a:r>
              <a:rPr lang="en-US" dirty="0" smtClean="0">
                <a:latin typeface="Georgia" panose="02040502050405020303" pitchFamily="18" charset="0"/>
              </a:rPr>
              <a:t>Suppose that the student Luca Bianchi has to go to </a:t>
            </a:r>
            <a:r>
              <a:rPr lang="en-US" dirty="0" err="1" smtClean="0">
                <a:latin typeface="Georgia" panose="02040502050405020303" pitchFamily="18" charset="0"/>
              </a:rPr>
              <a:t>Politecnico</a:t>
            </a:r>
            <a:r>
              <a:rPr lang="en-US" dirty="0" smtClean="0">
                <a:latin typeface="Georgia" panose="02040502050405020303" pitchFamily="18" charset="0"/>
              </a:rPr>
              <a:t> di Milano to have an exam.</a:t>
            </a:r>
          </a:p>
          <a:p>
            <a:r>
              <a:rPr lang="en-US" dirty="0" smtClean="0">
                <a:latin typeface="Georgia" panose="02040502050405020303" pitchFamily="18" charset="0"/>
              </a:rPr>
              <a:t>Unfortunately, TRENORD has other plans: in fact, a strike is arranged exactly the day of Luca’s exam.</a:t>
            </a:r>
          </a:p>
          <a:p>
            <a:r>
              <a:rPr lang="en-US" dirty="0" smtClean="0">
                <a:latin typeface="Georgia" panose="02040502050405020303" pitchFamily="18" charset="0"/>
              </a:rPr>
              <a:t>Knowing that, Luca cautiously decide to reserve himself a taxi using an application his friends have been talking about: </a:t>
            </a:r>
            <a:r>
              <a:rPr lang="en-US" dirty="0" err="1" smtClean="0">
                <a:latin typeface="Georgia" panose="02040502050405020303" pitchFamily="18" charset="0"/>
              </a:rPr>
              <a:t>MyTaxiService</a:t>
            </a:r>
            <a:r>
              <a:rPr lang="en-US" dirty="0" smtClean="0">
                <a:latin typeface="Georgia" panose="02040502050405020303" pitchFamily="18" charset="0"/>
              </a:rPr>
              <a:t>.</a:t>
            </a:r>
          </a:p>
          <a:p>
            <a:r>
              <a:rPr lang="en-US" dirty="0" smtClean="0">
                <a:latin typeface="Georgia" panose="02040502050405020303" pitchFamily="18" charset="0"/>
              </a:rPr>
              <a:t>He turns on his laptop and after a quick google search he finds MTS’s website.</a:t>
            </a:r>
          </a:p>
        </p:txBody>
      </p:sp>
      <p:sp>
        <p:nvSpPr>
          <p:cNvPr id="6" name="CasellaDiTesto 5"/>
          <p:cNvSpPr txBox="1"/>
          <p:nvPr/>
        </p:nvSpPr>
        <p:spPr>
          <a:xfrm>
            <a:off x="766354" y="4349370"/>
            <a:ext cx="7877991" cy="369332"/>
          </a:xfrm>
          <a:prstGeom prst="rect">
            <a:avLst/>
          </a:prstGeom>
          <a:noFill/>
        </p:spPr>
        <p:txBody>
          <a:bodyPr wrap="square" rtlCol="0">
            <a:spAutoFit/>
          </a:bodyPr>
          <a:lstStyle/>
          <a:p>
            <a:r>
              <a:rPr lang="en-US" dirty="0" smtClean="0"/>
              <a:t>.</a:t>
            </a:r>
            <a:endParaRPr lang="en-US" dirty="0">
              <a:latin typeface="Georgia" panose="02040502050405020303" pitchFamily="18" charset="0"/>
            </a:endParaRPr>
          </a:p>
        </p:txBody>
      </p:sp>
    </p:spTree>
    <p:extLst>
      <p:ext uri="{BB962C8B-B14F-4D97-AF65-F5344CB8AC3E}">
        <p14:creationId xmlns:p14="http://schemas.microsoft.com/office/powerpoint/2010/main" val="1244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descr="C:\Users\Alessandro\Desktop\Ale\GitHubSynch\myTaxyService-SE2-PozziRomani\OtherStuff\Mockups\Web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994" y="1224733"/>
            <a:ext cx="6207755" cy="3861073"/>
          </a:xfrm>
          <a:prstGeom prst="rect">
            <a:avLst/>
          </a:prstGeom>
          <a:noFill/>
          <a:ln>
            <a:noFill/>
          </a:ln>
        </p:spPr>
      </p:pic>
      <p:sp>
        <p:nvSpPr>
          <p:cNvPr id="8" name="CasellaDiTesto 7"/>
          <p:cNvSpPr txBox="1"/>
          <p:nvPr/>
        </p:nvSpPr>
        <p:spPr>
          <a:xfrm>
            <a:off x="1588725" y="748937"/>
            <a:ext cx="5750292" cy="369332"/>
          </a:xfrm>
          <a:prstGeom prst="rect">
            <a:avLst/>
          </a:prstGeom>
          <a:noFill/>
        </p:spPr>
        <p:txBody>
          <a:bodyPr wrap="none" rtlCol="0">
            <a:spAutoFit/>
          </a:bodyPr>
          <a:lstStyle/>
          <a:p>
            <a:r>
              <a:rPr lang="en-US" dirty="0" smtClean="0">
                <a:latin typeface="Georgia" panose="02040502050405020303" pitchFamily="18" charset="0"/>
              </a:rPr>
              <a:t>This is how the home of the web application looks like:</a:t>
            </a:r>
            <a:endParaRPr lang="en-US" dirty="0">
              <a:latin typeface="Georgia" panose="02040502050405020303" pitchFamily="18" charset="0"/>
            </a:endParaRPr>
          </a:p>
        </p:txBody>
      </p:sp>
      <p:sp>
        <p:nvSpPr>
          <p:cNvPr id="9" name="CasellaDiTesto 8"/>
          <p:cNvSpPr txBox="1"/>
          <p:nvPr/>
        </p:nvSpPr>
        <p:spPr>
          <a:xfrm>
            <a:off x="1088571" y="5192270"/>
            <a:ext cx="7367452" cy="1200329"/>
          </a:xfrm>
          <a:prstGeom prst="rect">
            <a:avLst/>
          </a:prstGeom>
          <a:noFill/>
        </p:spPr>
        <p:txBody>
          <a:bodyPr wrap="square" rtlCol="0">
            <a:spAutoFit/>
          </a:bodyPr>
          <a:lstStyle/>
          <a:p>
            <a:r>
              <a:rPr lang="en-US" dirty="0" smtClean="0">
                <a:latin typeface="Georgia" panose="02040502050405020303" pitchFamily="18" charset="0"/>
              </a:rPr>
              <a:t>Luca has never used </a:t>
            </a:r>
            <a:r>
              <a:rPr lang="en-US" dirty="0" err="1" smtClean="0">
                <a:latin typeface="Georgia" panose="02040502050405020303" pitchFamily="18" charset="0"/>
              </a:rPr>
              <a:t>MyTaxiService</a:t>
            </a:r>
            <a:r>
              <a:rPr lang="en-US" dirty="0" smtClean="0">
                <a:latin typeface="Georgia" panose="02040502050405020303" pitchFamily="18" charset="0"/>
              </a:rPr>
              <a:t> before, so he doesn’t have an account.</a:t>
            </a:r>
          </a:p>
          <a:p>
            <a:r>
              <a:rPr lang="en-US" dirty="0" smtClean="0">
                <a:latin typeface="Georgia" panose="02040502050405020303" pitchFamily="18" charset="0"/>
              </a:rPr>
              <a:t>Since an account is required to access MTS’s services, he clicks on the “Register now” button.</a:t>
            </a:r>
            <a:endParaRPr lang="en-US" dirty="0">
              <a:latin typeface="Georgia" panose="02040502050405020303" pitchFamily="18" charset="0"/>
            </a:endParaRPr>
          </a:p>
        </p:txBody>
      </p:sp>
    </p:spTree>
    <p:extLst>
      <p:ext uri="{BB962C8B-B14F-4D97-AF65-F5344CB8AC3E}">
        <p14:creationId xmlns:p14="http://schemas.microsoft.com/office/powerpoint/2010/main" val="3658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fade">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538261" y="818606"/>
            <a:ext cx="7679327" cy="369332"/>
          </a:xfrm>
          <a:prstGeom prst="rect">
            <a:avLst/>
          </a:prstGeom>
          <a:noFill/>
        </p:spPr>
        <p:txBody>
          <a:bodyPr wrap="square" rtlCol="0">
            <a:spAutoFit/>
          </a:bodyPr>
          <a:lstStyle/>
          <a:p>
            <a:r>
              <a:rPr lang="en-US" dirty="0" smtClean="0">
                <a:latin typeface="Georgia" panose="02040502050405020303" pitchFamily="18" charset="0"/>
              </a:rPr>
              <a:t>The following registration form appears.</a:t>
            </a:r>
            <a:endParaRPr lang="en-US" dirty="0">
              <a:latin typeface="Georgia" panose="02040502050405020303" pitchFamily="18" charset="0"/>
            </a:endParaRPr>
          </a:p>
        </p:txBody>
      </p:sp>
      <p:sp>
        <p:nvSpPr>
          <p:cNvPr id="6" name="CasellaDiTesto 5"/>
          <p:cNvSpPr txBox="1"/>
          <p:nvPr/>
        </p:nvSpPr>
        <p:spPr>
          <a:xfrm>
            <a:off x="1942012" y="5978628"/>
            <a:ext cx="5541902" cy="369332"/>
          </a:xfrm>
          <a:prstGeom prst="rect">
            <a:avLst/>
          </a:prstGeom>
          <a:noFill/>
        </p:spPr>
        <p:txBody>
          <a:bodyPr wrap="none" rtlCol="0">
            <a:spAutoFit/>
          </a:bodyPr>
          <a:lstStyle/>
          <a:p>
            <a:r>
              <a:rPr lang="en-US" dirty="0" smtClean="0">
                <a:latin typeface="Georgia" panose="02040502050405020303" pitchFamily="18" charset="0"/>
              </a:rPr>
              <a:t>Luca quickly fills in all the fields and clicks “Submit”.</a:t>
            </a:r>
          </a:p>
        </p:txBody>
      </p:sp>
      <p:pic>
        <p:nvPicPr>
          <p:cNvPr id="8" name="Segnaposto contenuto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571" y="1332956"/>
            <a:ext cx="5006783" cy="4500654"/>
          </a:xfrm>
        </p:spPr>
      </p:pic>
    </p:spTree>
    <p:extLst>
      <p:ext uri="{BB962C8B-B14F-4D97-AF65-F5344CB8AC3E}">
        <p14:creationId xmlns:p14="http://schemas.microsoft.com/office/powerpoint/2010/main" val="9801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864" y="1620015"/>
            <a:ext cx="5863507" cy="3933436"/>
          </a:xfrm>
        </p:spPr>
      </p:pic>
      <p:sp>
        <p:nvSpPr>
          <p:cNvPr id="4" name="CasellaDiTesto 3"/>
          <p:cNvSpPr txBox="1"/>
          <p:nvPr/>
        </p:nvSpPr>
        <p:spPr>
          <a:xfrm>
            <a:off x="714103" y="592182"/>
            <a:ext cx="7801247" cy="923330"/>
          </a:xfrm>
          <a:prstGeom prst="rect">
            <a:avLst/>
          </a:prstGeom>
          <a:noFill/>
        </p:spPr>
        <p:txBody>
          <a:bodyPr wrap="square" rtlCol="0">
            <a:spAutoFit/>
          </a:bodyPr>
          <a:lstStyle/>
          <a:p>
            <a:r>
              <a:rPr lang="en-US" dirty="0" smtClean="0">
                <a:latin typeface="Georgia" panose="02040502050405020303" pitchFamily="18" charset="0"/>
              </a:rPr>
              <a:t>A few minutes later, Luca receives an email that confirms his registration. He goes back to MTS’s home, fills in the email and password fields, and logs in. The following screen appears:</a:t>
            </a:r>
            <a:endParaRPr lang="en-US" dirty="0">
              <a:latin typeface="Georgia" panose="02040502050405020303" pitchFamily="18" charset="0"/>
            </a:endParaRPr>
          </a:p>
        </p:txBody>
      </p:sp>
      <p:sp>
        <p:nvSpPr>
          <p:cNvPr id="7" name="CasellaDiTesto 6"/>
          <p:cNvSpPr txBox="1"/>
          <p:nvPr/>
        </p:nvSpPr>
        <p:spPr>
          <a:xfrm>
            <a:off x="714103" y="5657954"/>
            <a:ext cx="7933508" cy="646331"/>
          </a:xfrm>
          <a:prstGeom prst="rect">
            <a:avLst/>
          </a:prstGeom>
          <a:noFill/>
        </p:spPr>
        <p:txBody>
          <a:bodyPr wrap="square" rtlCol="0">
            <a:spAutoFit/>
          </a:bodyPr>
          <a:lstStyle/>
          <a:p>
            <a:r>
              <a:rPr lang="en-US" dirty="0" smtClean="0">
                <a:latin typeface="Georgia" panose="02040502050405020303" pitchFamily="18" charset="0"/>
              </a:rPr>
              <a:t>The “Reserve a ride” service seems to be suitable to Luca’s needs, so the student clicks on the correspondent button.</a:t>
            </a:r>
            <a:endParaRPr lang="en-US" dirty="0">
              <a:latin typeface="Georgia" panose="02040502050405020303" pitchFamily="18" charset="0"/>
            </a:endParaRPr>
          </a:p>
        </p:txBody>
      </p:sp>
    </p:spTree>
    <p:extLst>
      <p:ext uri="{BB962C8B-B14F-4D97-AF65-F5344CB8AC3E}">
        <p14:creationId xmlns:p14="http://schemas.microsoft.com/office/powerpoint/2010/main" val="125863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516" y="1337947"/>
            <a:ext cx="5262714" cy="4250654"/>
          </a:xfrm>
        </p:spPr>
      </p:pic>
      <p:sp>
        <p:nvSpPr>
          <p:cNvPr id="5" name="CasellaDiTesto 4"/>
          <p:cNvSpPr txBox="1"/>
          <p:nvPr/>
        </p:nvSpPr>
        <p:spPr>
          <a:xfrm>
            <a:off x="1359745" y="792480"/>
            <a:ext cx="6372257" cy="369332"/>
          </a:xfrm>
          <a:prstGeom prst="rect">
            <a:avLst/>
          </a:prstGeom>
          <a:noFill/>
        </p:spPr>
        <p:txBody>
          <a:bodyPr wrap="none" rtlCol="0">
            <a:spAutoFit/>
          </a:bodyPr>
          <a:lstStyle/>
          <a:p>
            <a:r>
              <a:rPr lang="en-US" dirty="0" smtClean="0">
                <a:latin typeface="Georgia" panose="02040502050405020303" pitchFamily="18" charset="0"/>
              </a:rPr>
              <a:t>Luca compiles the following form with required information.</a:t>
            </a:r>
            <a:endParaRPr lang="en-US" dirty="0">
              <a:latin typeface="Georgia" panose="02040502050405020303" pitchFamily="18" charset="0"/>
            </a:endParaRPr>
          </a:p>
        </p:txBody>
      </p:sp>
      <p:sp>
        <p:nvSpPr>
          <p:cNvPr id="6" name="CasellaDiTesto 5"/>
          <p:cNvSpPr txBox="1"/>
          <p:nvPr/>
        </p:nvSpPr>
        <p:spPr>
          <a:xfrm>
            <a:off x="1268280" y="5764736"/>
            <a:ext cx="7466417" cy="646331"/>
          </a:xfrm>
          <a:prstGeom prst="rect">
            <a:avLst/>
          </a:prstGeom>
          <a:noFill/>
        </p:spPr>
        <p:txBody>
          <a:bodyPr wrap="square" rtlCol="0">
            <a:spAutoFit/>
          </a:bodyPr>
          <a:lstStyle/>
          <a:p>
            <a:r>
              <a:rPr lang="en-US" dirty="0" smtClean="0">
                <a:latin typeface="Georgia" panose="02040502050405020303" pitchFamily="18" charset="0"/>
              </a:rPr>
              <a:t>He presses the “Submit” button, and shortly after a pop-up confirms that his reservation has been accepted by the system.</a:t>
            </a:r>
            <a:endParaRPr lang="en-US" dirty="0">
              <a:latin typeface="Georgia" panose="02040502050405020303" pitchFamily="18" charset="0"/>
            </a:endParaRPr>
          </a:p>
        </p:txBody>
      </p:sp>
    </p:spTree>
    <p:extLst>
      <p:ext uri="{BB962C8B-B14F-4D97-AF65-F5344CB8AC3E}">
        <p14:creationId xmlns:p14="http://schemas.microsoft.com/office/powerpoint/2010/main" val="212188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399" y="1700767"/>
            <a:ext cx="7886700" cy="3730195"/>
          </a:xfrm>
        </p:spPr>
      </p:pic>
      <p:sp>
        <p:nvSpPr>
          <p:cNvPr id="7" name="CasellaDiTesto 6"/>
          <p:cNvSpPr txBox="1"/>
          <p:nvPr/>
        </p:nvSpPr>
        <p:spPr>
          <a:xfrm>
            <a:off x="862149" y="635726"/>
            <a:ext cx="7653201" cy="646331"/>
          </a:xfrm>
          <a:prstGeom prst="rect">
            <a:avLst/>
          </a:prstGeom>
          <a:noFill/>
        </p:spPr>
        <p:txBody>
          <a:bodyPr wrap="square" rtlCol="0">
            <a:spAutoFit/>
          </a:bodyPr>
          <a:lstStyle/>
          <a:p>
            <a:r>
              <a:rPr lang="en-US" dirty="0" smtClean="0">
                <a:latin typeface="Georgia" panose="02040502050405020303" pitchFamily="18" charset="0"/>
              </a:rPr>
              <a:t>Using the “Show your history” function, Luca has another confirmation that his reservation has been regularly taken care by the system.</a:t>
            </a:r>
            <a:endParaRPr lang="en-US" dirty="0">
              <a:latin typeface="Georgia" panose="02040502050405020303" pitchFamily="18" charset="0"/>
            </a:endParaRPr>
          </a:p>
        </p:txBody>
      </p:sp>
      <p:sp>
        <p:nvSpPr>
          <p:cNvPr id="8" name="CasellaDiTesto 7"/>
          <p:cNvSpPr txBox="1"/>
          <p:nvPr/>
        </p:nvSpPr>
        <p:spPr>
          <a:xfrm>
            <a:off x="1250147" y="5665006"/>
            <a:ext cx="6877204" cy="369332"/>
          </a:xfrm>
          <a:prstGeom prst="rect">
            <a:avLst/>
          </a:prstGeom>
          <a:noFill/>
        </p:spPr>
        <p:txBody>
          <a:bodyPr wrap="none" rtlCol="0">
            <a:spAutoFit/>
          </a:bodyPr>
          <a:lstStyle/>
          <a:p>
            <a:r>
              <a:rPr lang="en-US" dirty="0" smtClean="0">
                <a:latin typeface="Georgia" panose="02040502050405020303" pitchFamily="18" charset="0"/>
              </a:rPr>
              <a:t>He notice also that he has the possibility to delete the reservation</a:t>
            </a:r>
            <a:r>
              <a:rPr lang="en-US" dirty="0" smtClean="0"/>
              <a:t>.</a:t>
            </a:r>
            <a:endParaRPr lang="en-US" dirty="0"/>
          </a:p>
        </p:txBody>
      </p:sp>
    </p:spTree>
    <p:extLst>
      <p:ext uri="{BB962C8B-B14F-4D97-AF65-F5344CB8AC3E}">
        <p14:creationId xmlns:p14="http://schemas.microsoft.com/office/powerpoint/2010/main" val="21997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836023" y="644434"/>
            <a:ext cx="7480663" cy="923330"/>
          </a:xfrm>
          <a:prstGeom prst="rect">
            <a:avLst/>
          </a:prstGeom>
          <a:noFill/>
        </p:spPr>
        <p:txBody>
          <a:bodyPr wrap="square" rtlCol="0">
            <a:spAutoFit/>
          </a:bodyPr>
          <a:lstStyle/>
          <a:p>
            <a:r>
              <a:rPr lang="en-US" dirty="0" smtClean="0">
                <a:latin typeface="Georgia" panose="02040502050405020303" pitchFamily="18" charset="0"/>
              </a:rPr>
              <a:t>Early in the morning, the day of Luca’s exam, the taxi driver Mario Rossi is starting his </a:t>
            </a:r>
            <a:r>
              <a:rPr lang="en-US" dirty="0" err="1" smtClean="0">
                <a:latin typeface="Georgia" panose="02040502050405020303" pitchFamily="18" charset="0"/>
              </a:rPr>
              <a:t>workshift</a:t>
            </a:r>
            <a:r>
              <a:rPr lang="en-US" dirty="0" smtClean="0">
                <a:latin typeface="Georgia" panose="02040502050405020303" pitchFamily="18" charset="0"/>
              </a:rPr>
              <a:t>. Mario enters his taxi and opens MTS’s app on his mobile phone.</a:t>
            </a:r>
            <a:endParaRPr lang="en-US" dirty="0">
              <a:latin typeface="Georgia" panose="02040502050405020303" pitchFamily="18" charset="0"/>
            </a:endParaRPr>
          </a:p>
        </p:txBody>
      </p:sp>
      <p:pic>
        <p:nvPicPr>
          <p:cNvPr id="5" name="Segnaposto contenuto 4" descr="C:\Users\Alessandro\Google Drive\Politecnico (MAGISTRALE)\SOFTWARE ENGINNEERING 2\PROGETTO\Project images\Mobile\MobileHom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sp>
        <p:nvSpPr>
          <p:cNvPr id="6" name="CasellaDiTesto 5"/>
          <p:cNvSpPr txBox="1"/>
          <p:nvPr/>
        </p:nvSpPr>
        <p:spPr>
          <a:xfrm>
            <a:off x="4306389" y="1837465"/>
            <a:ext cx="3870960" cy="4524315"/>
          </a:xfrm>
          <a:prstGeom prst="rect">
            <a:avLst/>
          </a:prstGeom>
          <a:noFill/>
        </p:spPr>
        <p:txBody>
          <a:bodyPr wrap="square" rtlCol="0">
            <a:spAutoFit/>
          </a:bodyPr>
          <a:lstStyle/>
          <a:p>
            <a:r>
              <a:rPr lang="en-US" dirty="0" smtClean="0">
                <a:latin typeface="Georgia" panose="02040502050405020303" pitchFamily="18" charset="0"/>
              </a:rPr>
              <a:t>He inserts his driver’s account information in the home and logs in.</a:t>
            </a:r>
          </a:p>
          <a:p>
            <a:r>
              <a:rPr lang="en-US" dirty="0" smtClean="0">
                <a:latin typeface="Georgia" panose="02040502050405020303" pitchFamily="18" charset="0"/>
              </a:rPr>
              <a:t>Now he is about to turn on the engine when he sees that the system has already a ride request for him.</a:t>
            </a:r>
          </a:p>
          <a:p>
            <a:r>
              <a:rPr lang="en-US" dirty="0" smtClean="0">
                <a:latin typeface="Georgia" panose="02040502050405020303" pitchFamily="18" charset="0"/>
              </a:rPr>
              <a:t>Mario taps on “See request”, and the details appear on his phone’s screen.</a:t>
            </a:r>
          </a:p>
          <a:p>
            <a:r>
              <a:rPr lang="en-US" dirty="0" smtClean="0">
                <a:latin typeface="Georgia" panose="02040502050405020303" pitchFamily="18" charset="0"/>
              </a:rPr>
              <a:t>He then decide to accept the request, and he taps on the green button. </a:t>
            </a:r>
          </a:p>
          <a:p>
            <a:r>
              <a:rPr lang="en-US" dirty="0" smtClean="0">
                <a:latin typeface="Georgia" panose="02040502050405020303" pitchFamily="18" charset="0"/>
              </a:rPr>
              <a:t>The app is now displaying all the required information, and Mario can easily reach Luca’s home.</a:t>
            </a:r>
          </a:p>
          <a:p>
            <a:endParaRPr lang="en-US" dirty="0">
              <a:latin typeface="Georgia" panose="02040502050405020303" pitchFamily="18" charset="0"/>
            </a:endParaRPr>
          </a:p>
        </p:txBody>
      </p:sp>
      <p:pic>
        <p:nvPicPr>
          <p:cNvPr id="7" name="Immagine 6" descr="C:\Users\Alessandro\Desktop\Ale\GitHubSynch\myTaxyService-SE2-PozziRomani\OtherStuff\Mockups\MobileTaxiDriverHome.png"/>
          <p:cNvPicPr/>
          <p:nvPr/>
        </p:nvPicPr>
        <p:blipFill>
          <a:blip r:embed="rId3">
            <a:extLst>
              <a:ext uri="{28A0092B-C50C-407E-A947-70E740481C1C}">
                <a14:useLocalDpi xmlns:a14="http://schemas.microsoft.com/office/drawing/2010/main" val="0"/>
              </a:ext>
            </a:extLst>
          </a:blip>
          <a:srcRect/>
          <a:stretch>
            <a:fillRect/>
          </a:stretch>
        </p:blipFill>
        <p:spPr bwMode="auto">
          <a:xfrm>
            <a:off x="1375955" y="1828778"/>
            <a:ext cx="2324100" cy="3752850"/>
          </a:xfrm>
          <a:prstGeom prst="rect">
            <a:avLst/>
          </a:prstGeom>
          <a:noFill/>
          <a:ln>
            <a:noFill/>
          </a:ln>
        </p:spPr>
      </p:pic>
      <p:pic>
        <p:nvPicPr>
          <p:cNvPr id="8" name="Immagine 7" descr="C:\Users\Alessandro\Desktop\Ale\GitHubSynch\myTaxyService-SE2-PozziRomani\OtherStuff\Mockups\MobileTaxiDriverRequestDetails.png"/>
          <p:cNvPicPr/>
          <p:nvPr/>
        </p:nvPicPr>
        <p:blipFill>
          <a:blip r:embed="rId4">
            <a:extLst>
              <a:ext uri="{28A0092B-C50C-407E-A947-70E740481C1C}">
                <a14:useLocalDpi xmlns:a14="http://schemas.microsoft.com/office/drawing/2010/main" val="0"/>
              </a:ext>
            </a:extLst>
          </a:blip>
          <a:srcRect/>
          <a:stretch>
            <a:fillRect/>
          </a:stretch>
        </p:blipFill>
        <p:spPr bwMode="auto">
          <a:xfrm>
            <a:off x="1375955" y="1828778"/>
            <a:ext cx="2311037" cy="3744163"/>
          </a:xfrm>
          <a:prstGeom prst="rect">
            <a:avLst/>
          </a:prstGeom>
          <a:noFill/>
          <a:ln>
            <a:noFill/>
          </a:ln>
        </p:spPr>
      </p:pic>
      <p:pic>
        <p:nvPicPr>
          <p:cNvPr id="9" name="Immagine 8" descr="C:\Users\Alessandro\Google Drive\Politecnico (MAGISTRALE)\SOFTWARE ENGINNEERING 2\PROGETTO\Project images\MobileTaxiDriverRideStatus.png"/>
          <p:cNvPicPr/>
          <p:nvPr/>
        </p:nvPicPr>
        <p:blipFill>
          <a:blip r:embed="rId5">
            <a:extLst>
              <a:ext uri="{28A0092B-C50C-407E-A947-70E740481C1C}">
                <a14:useLocalDpi xmlns:a14="http://schemas.microsoft.com/office/drawing/2010/main" val="0"/>
              </a:ext>
            </a:extLst>
          </a:blip>
          <a:srcRect/>
          <a:stretch>
            <a:fillRect/>
          </a:stretch>
        </p:blipFill>
        <p:spPr bwMode="auto">
          <a:xfrm>
            <a:off x="1375954" y="1872684"/>
            <a:ext cx="2311037" cy="3713287"/>
          </a:xfrm>
          <a:prstGeom prst="rect">
            <a:avLst/>
          </a:prstGeom>
          <a:noFill/>
          <a:ln>
            <a:noFill/>
          </a:ln>
        </p:spPr>
      </p:pic>
    </p:spTree>
    <p:extLst>
      <p:ext uri="{BB962C8B-B14F-4D97-AF65-F5344CB8AC3E}">
        <p14:creationId xmlns:p14="http://schemas.microsoft.com/office/powerpoint/2010/main" val="214027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5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xit" presetSubtype="32" fill="hold" nodeType="clickEffect">
                                  <p:stCondLst>
                                    <p:cond delay="0"/>
                                  </p:stCondLst>
                                  <p:childTnLst>
                                    <p:anim calcmode="lin" valueType="num">
                                      <p:cBhvr>
                                        <p:cTn id="33" dur="500"/>
                                        <p:tgtEl>
                                          <p:spTgt spid="7"/>
                                        </p:tgtEl>
                                        <p:attrNameLst>
                                          <p:attrName>ppt_w</p:attrName>
                                        </p:attrNameLst>
                                      </p:cBhvr>
                                      <p:tavLst>
                                        <p:tav tm="0">
                                          <p:val>
                                            <p:strVal val="ppt_w"/>
                                          </p:val>
                                        </p:tav>
                                        <p:tav tm="100000">
                                          <p:val>
                                            <p:fltVal val="0"/>
                                          </p:val>
                                        </p:tav>
                                      </p:tavLst>
                                    </p:anim>
                                    <p:anim calcmode="lin" valueType="num">
                                      <p:cBhvr>
                                        <p:cTn id="34" dur="500"/>
                                        <p:tgtEl>
                                          <p:spTgt spid="7"/>
                                        </p:tgtEl>
                                        <p:attrNameLst>
                                          <p:attrName>ppt_h</p:attrName>
                                        </p:attrNameLst>
                                      </p:cBhvr>
                                      <p:tavLst>
                                        <p:tav tm="0">
                                          <p:val>
                                            <p:strVal val="ppt_h"/>
                                          </p:val>
                                        </p:tav>
                                        <p:tav tm="100000">
                                          <p:val>
                                            <p:fltVal val="0"/>
                                          </p:val>
                                        </p:tav>
                                      </p:tavLst>
                                    </p:anim>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500"/>
                                        <p:tgtEl>
                                          <p:spTgt spid="6">
                                            <p:txEl>
                                              <p:pRg st="4" end="4"/>
                                            </p:txEl>
                                          </p:spTgt>
                                        </p:tgtEl>
                                      </p:cBhvr>
                                    </p:animEffect>
                                  </p:childTnLst>
                                </p:cTn>
                              </p:par>
                              <p:par>
                                <p:cTn id="55" presetID="53" presetClass="exit" presetSubtype="32" fill="hold" nodeType="withEffect">
                                  <p:stCondLst>
                                    <p:cond delay="0"/>
                                  </p:stCondLst>
                                  <p:childTnLst>
                                    <p:anim calcmode="lin" valueType="num">
                                      <p:cBhvr>
                                        <p:cTn id="56" dur="500"/>
                                        <p:tgtEl>
                                          <p:spTgt spid="8"/>
                                        </p:tgtEl>
                                        <p:attrNameLst>
                                          <p:attrName>ppt_w</p:attrName>
                                        </p:attrNameLst>
                                      </p:cBhvr>
                                      <p:tavLst>
                                        <p:tav tm="0">
                                          <p:val>
                                            <p:strVal val="ppt_w"/>
                                          </p:val>
                                        </p:tav>
                                        <p:tav tm="100000">
                                          <p:val>
                                            <p:fltVal val="0"/>
                                          </p:val>
                                        </p:tav>
                                      </p:tavLst>
                                    </p:anim>
                                    <p:anim calcmode="lin" valueType="num">
                                      <p:cBhvr>
                                        <p:cTn id="57" dur="500"/>
                                        <p:tgtEl>
                                          <p:spTgt spid="8"/>
                                        </p:tgtEl>
                                        <p:attrNameLst>
                                          <p:attrName>ppt_h</p:attrName>
                                        </p:attrNameLst>
                                      </p:cBhvr>
                                      <p:tavLst>
                                        <p:tav tm="0">
                                          <p:val>
                                            <p:strVal val="ppt_h"/>
                                          </p:val>
                                        </p:tav>
                                        <p:tav tm="100000">
                                          <p:val>
                                            <p:fltVal val="0"/>
                                          </p:val>
                                        </p:tav>
                                      </p:tavLst>
                                    </p:anim>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53" presetClass="entr" presetSubtype="16" fill="hold"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fill="hold"/>
                                        <p:tgtEl>
                                          <p:spTgt spid="9"/>
                                        </p:tgtEl>
                                        <p:attrNameLst>
                                          <p:attrName>ppt_w</p:attrName>
                                        </p:attrNameLst>
                                      </p:cBhvr>
                                      <p:tavLst>
                                        <p:tav tm="0">
                                          <p:val>
                                            <p:fltVal val="0"/>
                                          </p:val>
                                        </p:tav>
                                        <p:tav tm="100000">
                                          <p:val>
                                            <p:strVal val="#ppt_w"/>
                                          </p:val>
                                        </p:tav>
                                      </p:tavLst>
                                    </p:anim>
                                    <p:anim calcmode="lin" valueType="num">
                                      <p:cBhvr>
                                        <p:cTn id="63" dur="500" fill="hold"/>
                                        <p:tgtEl>
                                          <p:spTgt spid="9"/>
                                        </p:tgtEl>
                                        <p:attrNameLst>
                                          <p:attrName>ppt_h</p:attrName>
                                        </p:attrNameLst>
                                      </p:cBhvr>
                                      <p:tavLst>
                                        <p:tav tm="0">
                                          <p:val>
                                            <p:fltVal val="0"/>
                                          </p:val>
                                        </p:tav>
                                        <p:tav tm="100000">
                                          <p:val>
                                            <p:strVal val="#ppt_h"/>
                                          </p:val>
                                        </p:tav>
                                      </p:tavLst>
                                    </p:anim>
                                    <p:animEffect transition="in" filter="fade">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a:t>
            </a:r>
            <a:r>
              <a:rPr lang="en-US" sz="2400" dirty="0" smtClean="0">
                <a:latin typeface="Georgia" panose="02040502050405020303" pitchFamily="18" charset="0"/>
              </a:rPr>
              <a:t>driver.</a:t>
            </a:r>
          </a:p>
          <a:p>
            <a:pPr marL="0" indent="0">
              <a:buNone/>
            </a:pPr>
            <a:r>
              <a:rPr lang="en-US" sz="2400" dirty="0" smtClean="0">
                <a:latin typeface="Georgia" panose="02040502050405020303" pitchFamily="18" charset="0"/>
              </a:rPr>
              <a:t>In </a:t>
            </a:r>
            <a:r>
              <a:rPr lang="en-US" sz="2400" dirty="0">
                <a:latin typeface="Georgia" panose="02040502050405020303" pitchFamily="18" charset="0"/>
              </a:rPr>
              <a:t>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17729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olo 1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16" name="Segnaposto testo 15"/>
          <p:cNvSpPr>
            <a:spLocks noGrp="1"/>
          </p:cNvSpPr>
          <p:nvPr>
            <p:ph type="body" idx="1"/>
          </p:nvPr>
        </p:nvSpPr>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Registration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4" name="Segnaposto contenuto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301" y="2598496"/>
            <a:ext cx="4489699" cy="3449402"/>
          </a:xfrm>
        </p:spPr>
      </p:pic>
      <p:sp>
        <p:nvSpPr>
          <p:cNvPr id="17" name="Segnaposto testo 16"/>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Log</a:t>
            </a:r>
            <a:r>
              <a:rPr lang="it-IT" i="1" dirty="0" smtClean="0">
                <a:effectLst>
                  <a:outerShdw blurRad="38100" dist="38100" dir="2700000" algn="tl">
                    <a:srgbClr val="000000">
                      <a:alpha val="43137"/>
                    </a:srgbClr>
                  </a:outerShdw>
                </a:effectLst>
                <a:latin typeface="Georgia" panose="02040502050405020303" pitchFamily="18" charset="0"/>
              </a:rPr>
              <a:t> </a:t>
            </a:r>
            <a:r>
              <a:rPr lang="it-IT" b="0" i="1" dirty="0" smtClean="0">
                <a:effectLst>
                  <a:outerShdw blurRad="38100" dist="38100" dir="2700000" algn="tl">
                    <a:srgbClr val="000000">
                      <a:alpha val="43137"/>
                    </a:srgbClr>
                  </a:outerShdw>
                </a:effectLst>
                <a:latin typeface="Georgia" panose="02040502050405020303" pitchFamily="18" charset="0"/>
              </a:rPr>
              <a:t>in</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9" name="Segnaposto contenuto 1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50883" y="2604740"/>
            <a:ext cx="4466657" cy="3416548"/>
          </a:xfrm>
        </p:spPr>
      </p:pic>
    </p:spTree>
    <p:extLst>
      <p:ext uri="{BB962C8B-B14F-4D97-AF65-F5344CB8AC3E}">
        <p14:creationId xmlns:p14="http://schemas.microsoft.com/office/powerpoint/2010/main" val="75634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5576" y="260648"/>
            <a:ext cx="7715200" cy="1162050"/>
          </a:xfrm>
        </p:spPr>
        <p:txBody>
          <a:bodyPr>
            <a:normAutofit/>
          </a:bodyPr>
          <a:lstStyle/>
          <a:p>
            <a:r>
              <a:rPr lang="it-IT" sz="3600" b="0" dirty="0" smtClean="0">
                <a:latin typeface="Georgia" panose="02040502050405020303" pitchFamily="18" charset="0"/>
              </a:rPr>
              <a:t>Use Cases – </a:t>
            </a:r>
            <a:r>
              <a:rPr lang="it-IT" sz="2800" b="0" i="1" dirty="0" err="1" smtClean="0">
                <a:effectLst>
                  <a:outerShdw blurRad="38100" dist="38100" dir="2700000" algn="tl">
                    <a:srgbClr val="000000">
                      <a:alpha val="43137"/>
                    </a:srgbClr>
                  </a:outerShdw>
                </a:effectLst>
                <a:latin typeface="Georgia" panose="02040502050405020303" pitchFamily="18" charset="0"/>
              </a:rPr>
              <a:t>Request</a:t>
            </a:r>
            <a:r>
              <a:rPr lang="it-IT" sz="2800" b="0" i="1" dirty="0" smtClean="0">
                <a:effectLst>
                  <a:outerShdw blurRad="38100" dist="38100" dir="2700000" algn="tl">
                    <a:srgbClr val="000000">
                      <a:alpha val="43137"/>
                    </a:srgbClr>
                  </a:outerShdw>
                </a:effectLst>
                <a:latin typeface="Georgia" panose="02040502050405020303" pitchFamily="18" charset="0"/>
              </a:rPr>
              <a:t> &amp; </a:t>
            </a:r>
            <a:r>
              <a:rPr lang="it-IT" sz="2800" b="0" i="1" dirty="0" err="1" smtClean="0">
                <a:effectLst>
                  <a:outerShdw blurRad="38100" dist="38100" dir="2700000" algn="tl">
                    <a:srgbClr val="000000">
                      <a:alpha val="43137"/>
                    </a:srgbClr>
                  </a:outerShdw>
                </a:effectLst>
                <a:latin typeface="Georgia" panose="02040502050405020303" pitchFamily="18" charset="0"/>
              </a:rPr>
              <a:t>Reservation</a:t>
            </a:r>
            <a:endParaRPr lang="it-IT" sz="2800" b="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824" y="1484784"/>
            <a:ext cx="5986694" cy="4896544"/>
          </a:xfrm>
        </p:spPr>
      </p:pic>
      <p:sp>
        <p:nvSpPr>
          <p:cNvPr id="9" name="Segnaposto testo 8"/>
          <p:cNvSpPr>
            <a:spLocks noGrp="1"/>
          </p:cNvSpPr>
          <p:nvPr>
            <p:ph type="body" sz="half" idx="2"/>
          </p:nvPr>
        </p:nvSpPr>
        <p:spPr>
          <a:xfrm>
            <a:off x="457201" y="1628800"/>
            <a:ext cx="2386608" cy="4497363"/>
          </a:xfrm>
        </p:spPr>
        <p:txBody>
          <a:bodyPr/>
          <a:lstStyle/>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features</a:t>
            </a:r>
            <a:r>
              <a:rPr lang="it-IT" dirty="0" smtClean="0">
                <a:latin typeface="Georgia" panose="02040502050405020303" pitchFamily="18" charset="0"/>
              </a:rPr>
              <a:t> of the </a:t>
            </a:r>
            <a:r>
              <a:rPr lang="it-IT" dirty="0" err="1" smtClean="0">
                <a:latin typeface="Georgia" panose="02040502050405020303" pitchFamily="18" charset="0"/>
              </a:rPr>
              <a:t>application</a:t>
            </a:r>
            <a:r>
              <a:rPr lang="it-IT" dirty="0" smtClean="0">
                <a:latin typeface="Georgia" panose="02040502050405020303" pitchFamily="18" charset="0"/>
              </a:rPr>
              <a:t> involve the </a:t>
            </a:r>
            <a:r>
              <a:rPr lang="it-IT" dirty="0" err="1" smtClean="0">
                <a:latin typeface="Georgia" panose="02040502050405020303" pitchFamily="18" charset="0"/>
              </a:rPr>
              <a:t>same</a:t>
            </a:r>
            <a:r>
              <a:rPr lang="it-IT" dirty="0" smtClean="0">
                <a:latin typeface="Georgia" panose="02040502050405020303" pitchFamily="18" charset="0"/>
              </a:rPr>
              <a:t> set of </a:t>
            </a:r>
            <a:r>
              <a:rPr lang="it-IT" dirty="0" err="1" smtClean="0">
                <a:latin typeface="Georgia" panose="02040502050405020303" pitchFamily="18" charset="0"/>
              </a:rPr>
              <a:t>internal</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Even</a:t>
            </a:r>
            <a:r>
              <a:rPr lang="it-IT" dirty="0" smtClean="0">
                <a:latin typeface="Georgia" panose="02040502050405020303" pitchFamily="18" charset="0"/>
              </a:rPr>
              <a:t> </a:t>
            </a:r>
            <a:r>
              <a:rPr lang="it-IT" dirty="0" err="1" smtClean="0">
                <a:latin typeface="Georgia" panose="02040502050405020303" pitchFamily="18" charset="0"/>
              </a:rPr>
              <a:t>if</a:t>
            </a:r>
            <a:r>
              <a:rPr lang="it-IT" dirty="0" smtClean="0">
                <a:latin typeface="Georgia" panose="02040502050405020303" pitchFamily="18" charset="0"/>
              </a:rPr>
              <a:t> </a:t>
            </a:r>
            <a:r>
              <a:rPr lang="it-IT" dirty="0" err="1" smtClean="0">
                <a:latin typeface="Georgia" panose="02040502050405020303" pitchFamily="18" charset="0"/>
              </a:rPr>
              <a:t>externally</a:t>
            </a:r>
            <a:r>
              <a:rPr lang="it-IT" dirty="0" smtClean="0">
                <a:latin typeface="Georgia" panose="02040502050405020303" pitchFamily="18" charset="0"/>
              </a:rPr>
              <a:t> </a:t>
            </a:r>
            <a:r>
              <a:rPr lang="it-IT" dirty="0" err="1" smtClean="0">
                <a:latin typeface="Georgia" panose="02040502050405020303" pitchFamily="18" charset="0"/>
              </a:rPr>
              <a:t>they</a:t>
            </a:r>
            <a:r>
              <a:rPr lang="it-IT" dirty="0" smtClean="0">
                <a:latin typeface="Georgia" panose="02040502050405020303" pitchFamily="18" charset="0"/>
              </a:rPr>
              <a:t> are </a:t>
            </a:r>
            <a:r>
              <a:rPr lang="it-IT" dirty="0" err="1" smtClean="0">
                <a:latin typeface="Georgia" panose="02040502050405020303" pitchFamily="18" charset="0"/>
              </a:rPr>
              <a:t>different</a:t>
            </a:r>
            <a:r>
              <a:rPr lang="it-IT" dirty="0" smtClean="0">
                <a:latin typeface="Georgia" panose="02040502050405020303" pitchFamily="18" charset="0"/>
              </a:rPr>
              <a:t> </a:t>
            </a:r>
            <a:r>
              <a:rPr lang="it-IT" dirty="0" err="1" smtClean="0">
                <a:latin typeface="Georgia" panose="02040502050405020303" pitchFamily="18" charset="0"/>
              </a:rPr>
              <a:t>functionalities</a:t>
            </a:r>
            <a:r>
              <a:rPr lang="it-IT" dirty="0" smtClean="0">
                <a:latin typeface="Georgia" panose="02040502050405020303" pitchFamily="18" charset="0"/>
              </a:rPr>
              <a:t>, from the </a:t>
            </a:r>
            <a:r>
              <a:rPr lang="it-IT" dirty="0" err="1" smtClean="0">
                <a:latin typeface="Georgia" panose="02040502050405020303" pitchFamily="18" charset="0"/>
              </a:rPr>
              <a:t>system’s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basically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delayed</a:t>
            </a:r>
            <a:r>
              <a:rPr lang="it-IT" dirty="0" smtClean="0">
                <a:latin typeface="Georgia" panose="02040502050405020303" pitchFamily="18" charset="0"/>
              </a:rPr>
              <a:t> in time.</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smtClean="0">
                <a:latin typeface="Georgia" panose="02040502050405020303" pitchFamily="18" charset="0"/>
              </a:rPr>
              <a:t>The </a:t>
            </a:r>
            <a:r>
              <a:rPr lang="it-IT" dirty="0" err="1" smtClean="0">
                <a:latin typeface="Georgia" panose="02040502050405020303" pitchFamily="18" charset="0"/>
              </a:rPr>
              <a:t>main</a:t>
            </a:r>
            <a:r>
              <a:rPr lang="it-IT" dirty="0" smtClean="0">
                <a:latin typeface="Georgia" panose="02040502050405020303" pitchFamily="18" charset="0"/>
              </a:rPr>
              <a:t> </a:t>
            </a:r>
            <a:r>
              <a:rPr lang="it-IT" dirty="0" err="1" smtClean="0">
                <a:latin typeface="Georgia" panose="02040502050405020303" pitchFamily="18" charset="0"/>
              </a:rPr>
              <a:t>differences</a:t>
            </a:r>
            <a:r>
              <a:rPr lang="it-IT" dirty="0" smtClean="0">
                <a:latin typeface="Georgia" panose="02040502050405020303" pitchFamily="18" charset="0"/>
              </a:rPr>
              <a:t> </a:t>
            </a:r>
            <a:r>
              <a:rPr lang="it-IT" dirty="0" err="1" smtClean="0">
                <a:latin typeface="Georgia" panose="02040502050405020303" pitchFamily="18" charset="0"/>
              </a:rPr>
              <a:t>between</a:t>
            </a:r>
            <a:r>
              <a:rPr lang="it-IT" dirty="0" smtClean="0">
                <a:latin typeface="Georgia" panose="02040502050405020303" pitchFamily="18" charset="0"/>
              </a:rPr>
              <a:t> the </a:t>
            </a:r>
            <a:r>
              <a:rPr lang="it-IT" dirty="0" err="1" smtClean="0">
                <a:latin typeface="Georgia" panose="02040502050405020303" pitchFamily="18" charset="0"/>
              </a:rPr>
              <a:t>two</a:t>
            </a:r>
            <a:r>
              <a:rPr lang="it-IT" dirty="0" smtClean="0">
                <a:latin typeface="Georgia" panose="02040502050405020303" pitchFamily="18" charset="0"/>
              </a:rPr>
              <a:t> </a:t>
            </a:r>
            <a:r>
              <a:rPr lang="it-IT" dirty="0" err="1" smtClean="0">
                <a:latin typeface="Georgia" panose="02040502050405020303" pitchFamily="18" charset="0"/>
              </a:rPr>
              <a:t>will</a:t>
            </a:r>
            <a:r>
              <a:rPr lang="it-IT" dirty="0" smtClean="0">
                <a:latin typeface="Georgia" panose="02040502050405020303" pitchFamily="18" charset="0"/>
              </a:rPr>
              <a:t> be the </a:t>
            </a:r>
            <a:r>
              <a:rPr lang="it-IT" dirty="0" err="1" smtClean="0">
                <a:latin typeface="Georgia" panose="02040502050405020303" pitchFamily="18" charset="0"/>
              </a:rPr>
              <a:t>event</a:t>
            </a:r>
            <a:r>
              <a:rPr lang="it-IT" dirty="0" smtClean="0">
                <a:latin typeface="Georgia" panose="02040502050405020303" pitchFamily="18" charset="0"/>
              </a:rPr>
              <a:t> flow </a:t>
            </a:r>
            <a:r>
              <a:rPr lang="it-IT" dirty="0" err="1" smtClean="0">
                <a:latin typeface="Georgia" panose="02040502050405020303" pitchFamily="18" charset="0"/>
              </a:rPr>
              <a:t>visible</a:t>
            </a:r>
            <a:r>
              <a:rPr lang="it-IT" dirty="0" smtClean="0">
                <a:latin typeface="Georgia" panose="02040502050405020303" pitchFamily="18" charset="0"/>
              </a:rPr>
              <a:t> in the </a:t>
            </a:r>
            <a:r>
              <a:rPr lang="it-IT" dirty="0" err="1" smtClean="0">
                <a:latin typeface="Georgia" panose="02040502050405020303" pitchFamily="18" charset="0"/>
              </a:rPr>
              <a:t>sequence</a:t>
            </a:r>
            <a:r>
              <a:rPr lang="it-IT" dirty="0" smtClean="0">
                <a:latin typeface="Georgia" panose="02040502050405020303" pitchFamily="18" charset="0"/>
              </a:rPr>
              <a:t> </a:t>
            </a:r>
            <a:r>
              <a:rPr lang="it-IT" dirty="0" err="1" smtClean="0">
                <a:latin typeface="Georgia" panose="02040502050405020303" pitchFamily="18" charset="0"/>
              </a:rPr>
              <a:t>diagram</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217839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500"/>
                                        <p:tgtEl>
                                          <p:spTgt spid="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p:cNvSpPr>
            <a:spLocks noGrp="1"/>
          </p:cNvSpPr>
          <p:nvPr>
            <p:ph type="title"/>
          </p:nvPr>
        </p:nvSpPr>
        <p:spPr>
          <a:xfrm>
            <a:off x="395536" y="188640"/>
            <a:ext cx="1810544"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a:effectLst>
                  <a:outerShdw blurRad="38100" dist="38100" dir="2700000" algn="tl">
                    <a:srgbClr val="000000">
                      <a:alpha val="43137"/>
                    </a:srgbClr>
                  </a:outerShdw>
                </a:effectLst>
                <a:latin typeface="Georgia" panose="02040502050405020303" pitchFamily="18" charset="0"/>
              </a:rPr>
              <a:t>r</a:t>
            </a:r>
            <a:r>
              <a:rPr lang="it-IT" b="0" dirty="0" err="1" smtClean="0">
                <a:effectLst>
                  <a:outerShdw blurRad="38100" dist="38100" dir="2700000" algn="tl">
                    <a:srgbClr val="000000">
                      <a:alpha val="43137"/>
                    </a:srgbClr>
                  </a:outerShdw>
                </a:effectLst>
                <a:latin typeface="Georgia" panose="02040502050405020303" pitchFamily="18" charset="0"/>
              </a:rPr>
              <a:t>equest’s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sp>
        <p:nvSpPr>
          <p:cNvPr id="18" name="Segnaposto testo 17"/>
          <p:cNvSpPr>
            <a:spLocks noGrp="1"/>
          </p:cNvSpPr>
          <p:nvPr>
            <p:ph type="body" sz="half" idx="2"/>
          </p:nvPr>
        </p:nvSpPr>
        <p:spPr>
          <a:xfrm>
            <a:off x="179512" y="1435100"/>
            <a:ext cx="2088233" cy="4946228"/>
          </a:xfrm>
        </p:spPr>
        <p:txBody>
          <a:bodyPr>
            <a:normAutofit/>
          </a:bodyPr>
          <a:lstStyle/>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system</a:t>
            </a:r>
            <a:r>
              <a:rPr lang="it-IT" dirty="0" smtClean="0">
                <a:latin typeface="Georgia" panose="02040502050405020303" pitchFamily="18" charset="0"/>
              </a:rPr>
              <a:t> </a:t>
            </a:r>
            <a:r>
              <a:rPr lang="it-IT" dirty="0" err="1" smtClean="0">
                <a:latin typeface="Georgia" panose="02040502050405020303" pitchFamily="18" charset="0"/>
              </a:rPr>
              <a:t>immediately</a:t>
            </a:r>
            <a:r>
              <a:rPr lang="it-IT" dirty="0" smtClean="0">
                <a:latin typeface="Georgia" panose="02040502050405020303" pitchFamily="18" charset="0"/>
              </a:rPr>
              <a:t> </a:t>
            </a:r>
            <a:r>
              <a:rPr lang="it-IT" dirty="0" err="1" smtClean="0">
                <a:latin typeface="Georgia" panose="02040502050405020303" pitchFamily="18" charset="0"/>
              </a:rPr>
              <a:t>starts</a:t>
            </a:r>
            <a:r>
              <a:rPr lang="it-IT" dirty="0" smtClean="0">
                <a:latin typeface="Georgia" panose="02040502050405020303" pitchFamily="18" charset="0"/>
              </a:rPr>
              <a:t> to </a:t>
            </a:r>
            <a:r>
              <a:rPr lang="it-IT" dirty="0" err="1" smtClean="0">
                <a:latin typeface="Georgia" panose="02040502050405020303" pitchFamily="18" charset="0"/>
              </a:rPr>
              <a:t>search</a:t>
            </a:r>
            <a:r>
              <a:rPr lang="it-IT" dirty="0" smtClean="0">
                <a:latin typeface="Georgia" panose="02040502050405020303" pitchFamily="18" charset="0"/>
              </a:rPr>
              <a:t> a taxi.</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Before</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has</a:t>
            </a:r>
            <a:r>
              <a:rPr lang="it-IT" dirty="0" smtClean="0">
                <a:latin typeface="Georgia" panose="02040502050405020303" pitchFamily="18" charset="0"/>
              </a:rPr>
              <a:t> no state, </a:t>
            </a:r>
            <a:r>
              <a:rPr lang="it-IT" dirty="0" err="1" smtClean="0">
                <a:latin typeface="Georgia" panose="02040502050405020303" pitchFamily="18" charset="0"/>
              </a:rPr>
              <a:t>because</a:t>
            </a:r>
            <a:r>
              <a:rPr lang="it-IT" dirty="0" smtClean="0">
                <a:latin typeface="Georgia" panose="02040502050405020303" pitchFamily="18" charset="0"/>
              </a:rPr>
              <a:t> </a:t>
            </a:r>
            <a:r>
              <a:rPr lang="it-IT" dirty="0" err="1" smtClean="0">
                <a:latin typeface="Georgia" panose="02040502050405020303" pitchFamily="18" charset="0"/>
              </a:rPr>
              <a:t>it</a:t>
            </a:r>
            <a:r>
              <a:rPr lang="it-IT" dirty="0" smtClean="0">
                <a:latin typeface="Georgia" panose="02040502050405020303" pitchFamily="18" charset="0"/>
              </a:rPr>
              <a:t> </a:t>
            </a:r>
            <a:r>
              <a:rPr lang="it-IT" dirty="0" err="1" smtClean="0">
                <a:latin typeface="Georgia" panose="02040502050405020303" pitchFamily="18" charset="0"/>
              </a:rPr>
              <a:t>doesn’t</a:t>
            </a:r>
            <a:r>
              <a:rPr lang="it-IT" dirty="0" smtClean="0">
                <a:latin typeface="Georgia" panose="02040502050405020303" pitchFamily="18" charset="0"/>
              </a:rPr>
              <a:t> </a:t>
            </a:r>
            <a:r>
              <a:rPr lang="it-IT" dirty="0" err="1" smtClean="0">
                <a:latin typeface="Georgia" panose="02040502050405020303" pitchFamily="18" charset="0"/>
              </a:rPr>
              <a:t>exist</a:t>
            </a:r>
            <a:r>
              <a:rPr lang="it-IT" dirty="0" smtClean="0">
                <a:latin typeface="Georgia" panose="02040502050405020303" pitchFamily="18" charset="0"/>
              </a:rPr>
              <a:t> </a:t>
            </a:r>
            <a:r>
              <a:rPr lang="it-IT" dirty="0" err="1" smtClean="0">
                <a:latin typeface="Georgia" panose="02040502050405020303" pitchFamily="18" charset="0"/>
              </a:rPr>
              <a:t>yet</a:t>
            </a:r>
            <a:r>
              <a:rPr lang="it-IT" dirty="0" smtClean="0">
                <a:latin typeface="Georgia" panose="02040502050405020303" pitchFamily="18" charset="0"/>
              </a:rPr>
              <a:t> in the </a:t>
            </a:r>
            <a:r>
              <a:rPr lang="it-IT" dirty="0" err="1" smtClean="0">
                <a:latin typeface="Georgia" panose="02040502050405020303" pitchFamily="18" charset="0"/>
              </a:rPr>
              <a:t>system</a:t>
            </a:r>
            <a:r>
              <a:rPr lang="it-IT" dirty="0" smtClean="0">
                <a:latin typeface="Georgia" panose="02040502050405020303" pitchFamily="18" charset="0"/>
              </a:rPr>
              <a:t>.</a:t>
            </a:r>
          </a:p>
          <a:p>
            <a:pPr marL="285750" indent="-285750">
              <a:buFont typeface="Arial" panose="020B0604020202020204" pitchFamily="34" charset="0"/>
              <a:buChar char="•"/>
            </a:pPr>
            <a:endParaRPr lang="it-IT" dirty="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a:t>
            </a:r>
            <a:r>
              <a:rPr lang="it-IT" dirty="0" err="1" smtClean="0">
                <a:latin typeface="Georgia" panose="02040502050405020303" pitchFamily="18" charset="0"/>
              </a:rPr>
              <a:t>confirmation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NotAssigned</a:t>
            </a:r>
            <a:r>
              <a:rPr lang="it-IT" i="1" dirty="0">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smtClean="0">
              <a:latin typeface="Georgia" panose="02040502050405020303" pitchFamily="18" charset="0"/>
            </a:endParaRPr>
          </a:p>
          <a:p>
            <a:pPr marL="285750" indent="-285750">
              <a:buFont typeface="Arial" panose="020B0604020202020204" pitchFamily="34" charset="0"/>
              <a:buChar char="•"/>
            </a:pPr>
            <a:r>
              <a:rPr lang="it-IT" dirty="0" err="1" smtClean="0">
                <a:latin typeface="Georgia" panose="02040502050405020303" pitchFamily="18" charset="0"/>
              </a:rPr>
              <a:t>After</a:t>
            </a:r>
            <a:r>
              <a:rPr lang="it-IT" dirty="0" smtClean="0">
                <a:latin typeface="Georgia" panose="02040502050405020303" pitchFamily="18" charset="0"/>
              </a:rPr>
              <a:t> the last </a:t>
            </a:r>
            <a:r>
              <a:rPr lang="it-IT" dirty="0" err="1" smtClean="0">
                <a:latin typeface="Georgia" panose="02040502050405020303" pitchFamily="18" charset="0"/>
              </a:rPr>
              <a:t>operation</a:t>
            </a:r>
            <a:r>
              <a:rPr lang="it-IT" dirty="0" smtClean="0">
                <a:latin typeface="Georgia" panose="02040502050405020303" pitchFamily="18" charset="0"/>
              </a:rPr>
              <a:t>, the </a:t>
            </a:r>
            <a:r>
              <a:rPr lang="it-IT" dirty="0" err="1" smtClean="0">
                <a:latin typeface="Georgia" panose="02040502050405020303" pitchFamily="18" charset="0"/>
              </a:rPr>
              <a:t>request’s</a:t>
            </a:r>
            <a:r>
              <a:rPr lang="it-IT" dirty="0" smtClean="0">
                <a:latin typeface="Georgia" panose="02040502050405020303" pitchFamily="18" charset="0"/>
              </a:rPr>
              <a:t> state </a:t>
            </a:r>
            <a:r>
              <a:rPr lang="it-IT" dirty="0" err="1" smtClean="0">
                <a:latin typeface="Georgia" panose="02040502050405020303" pitchFamily="18" charset="0"/>
              </a:rPr>
              <a:t>is</a:t>
            </a:r>
            <a:r>
              <a:rPr lang="it-IT" dirty="0" smtClean="0">
                <a:latin typeface="Georgia" panose="02040502050405020303" pitchFamily="18" charset="0"/>
              </a:rPr>
              <a:t> </a:t>
            </a:r>
            <a:r>
              <a:rPr lang="it-IT" i="1" dirty="0" err="1" smtClean="0">
                <a:solidFill>
                  <a:srgbClr val="FF0000"/>
                </a:solidFill>
                <a:latin typeface="Georgia" panose="02040502050405020303" pitchFamily="18" charset="0"/>
              </a:rPr>
              <a:t>Assigned</a:t>
            </a:r>
            <a:r>
              <a:rPr lang="it-IT" i="1" dirty="0">
                <a:solidFill>
                  <a:srgbClr val="FF0000"/>
                </a:solidFill>
                <a:latin typeface="Georgia" panose="02040502050405020303" pitchFamily="18" charset="0"/>
              </a:rPr>
              <a:t>.</a:t>
            </a:r>
            <a:endParaRPr lang="it-IT"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dirty="0"/>
          </a:p>
        </p:txBody>
      </p:sp>
      <p:pic>
        <p:nvPicPr>
          <p:cNvPr id="21" name="Segnaposto contenuto 2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8538" y="260648"/>
            <a:ext cx="7848078" cy="6048671"/>
          </a:xfrm>
        </p:spPr>
      </p:pic>
    </p:spTree>
    <p:extLst>
      <p:ext uri="{BB962C8B-B14F-4D97-AF65-F5344CB8AC3E}">
        <p14:creationId xmlns:p14="http://schemas.microsoft.com/office/powerpoint/2010/main" val="407542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500"/>
                                        <p:tgtEl>
                                          <p:spTgt spid="1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fade">
                                      <p:cBhvr>
                                        <p:cTn id="19" dur="500"/>
                                        <p:tgtEl>
                                          <p:spTgt spid="1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xEl>
                                              <p:pRg st="4" end="4"/>
                                            </p:txEl>
                                          </p:spTgt>
                                        </p:tgtEl>
                                        <p:attrNameLst>
                                          <p:attrName>style.visibility</p:attrName>
                                        </p:attrNameLst>
                                      </p:cBhvr>
                                      <p:to>
                                        <p:strVal val="visible"/>
                                      </p:to>
                                    </p:set>
                                    <p:animEffect transition="in" filter="fade">
                                      <p:cBhvr>
                                        <p:cTn id="24" dur="500"/>
                                        <p:tgtEl>
                                          <p:spTgt spid="1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xEl>
                                              <p:pRg st="6" end="6"/>
                                            </p:txEl>
                                          </p:spTgt>
                                        </p:tgtEl>
                                        <p:attrNameLst>
                                          <p:attrName>style.visibility</p:attrName>
                                        </p:attrNameLst>
                                      </p:cBhvr>
                                      <p:to>
                                        <p:strVal val="visible"/>
                                      </p:to>
                                    </p:set>
                                    <p:animEffect transition="in" filter="fade">
                                      <p:cBhvr>
                                        <p:cTn id="29"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395536" y="188640"/>
            <a:ext cx="1882552" cy="1008112"/>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it-IT" b="0" dirty="0" err="1" smtClean="0">
                <a:effectLst>
                  <a:outerShdw blurRad="38100" dist="38100" dir="2700000" algn="tl">
                    <a:srgbClr val="000000">
                      <a:alpha val="43137"/>
                    </a:srgbClr>
                  </a:outerShdw>
                </a:effectLst>
                <a:latin typeface="Georgia" panose="02040502050405020303" pitchFamily="18" charset="0"/>
              </a:rPr>
              <a:t>Successful</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reservation’s</a:t>
            </a:r>
            <a:r>
              <a:rPr lang="it-IT" b="0" dirty="0" smtClean="0">
                <a:effectLst>
                  <a:outerShdw blurRad="38100" dist="38100" dir="2700000" algn="tl">
                    <a:srgbClr val="000000">
                      <a:alpha val="43137"/>
                    </a:srgbClr>
                  </a:outerShdw>
                </a:effectLst>
                <a:latin typeface="Georgia" panose="02040502050405020303" pitchFamily="18" charset="0"/>
              </a:rPr>
              <a:t> </a:t>
            </a:r>
            <a:r>
              <a:rPr lang="it-IT" b="0" dirty="0" err="1" smtClean="0">
                <a:effectLst>
                  <a:outerShdw blurRad="38100" dist="38100" dir="2700000" algn="tl">
                    <a:srgbClr val="000000">
                      <a:alpha val="43137"/>
                    </a:srgbClr>
                  </a:outerShdw>
                </a:effectLst>
                <a:latin typeface="Georgia" panose="02040502050405020303" pitchFamily="18" charset="0"/>
              </a:rPr>
              <a:t>event</a:t>
            </a:r>
            <a:r>
              <a:rPr lang="it-IT" b="0" dirty="0" smtClean="0">
                <a:effectLst>
                  <a:outerShdw blurRad="38100" dist="38100" dir="2700000" algn="tl">
                    <a:srgbClr val="000000">
                      <a:alpha val="43137"/>
                    </a:srgbClr>
                  </a:outerShdw>
                </a:effectLst>
                <a:latin typeface="Georgia" panose="02040502050405020303" pitchFamily="18" charset="0"/>
              </a:rPr>
              <a:t> flow</a:t>
            </a:r>
            <a:endParaRPr lang="it-IT" b="0" dirty="0">
              <a:effectLst>
                <a:outerShdw blurRad="38100" dist="38100" dir="2700000" algn="tl">
                  <a:srgbClr val="000000">
                    <a:alpha val="43137"/>
                  </a:srgbClr>
                </a:outerShdw>
              </a:effectLst>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1412" y="408198"/>
            <a:ext cx="7417171" cy="6189154"/>
          </a:xfrm>
        </p:spPr>
      </p:pic>
      <p:sp>
        <p:nvSpPr>
          <p:cNvPr id="6" name="Segnaposto testo 5"/>
          <p:cNvSpPr>
            <a:spLocks noGrp="1"/>
          </p:cNvSpPr>
          <p:nvPr>
            <p:ph type="body" sz="half" idx="2"/>
          </p:nvPr>
        </p:nvSpPr>
        <p:spPr>
          <a:xfrm>
            <a:off x="467544" y="1556792"/>
            <a:ext cx="1882552" cy="5018236"/>
          </a:xfrm>
        </p:spPr>
        <p:txBody>
          <a:bodyPr>
            <a:normAutofit/>
          </a:bodyPr>
          <a:lstStyle/>
          <a:p>
            <a:pPr marL="285750" indent="-285750">
              <a:buFont typeface="Arial" panose="020B0604020202020204" pitchFamily="34" charset="0"/>
              <a:buChar char="•"/>
            </a:pPr>
            <a:r>
              <a:rPr lang="it-IT" sz="1300" dirty="0" smtClean="0">
                <a:latin typeface="Georgia" panose="02040502050405020303" pitchFamily="18" charset="0"/>
              </a:rPr>
              <a:t>The </a:t>
            </a:r>
            <a:r>
              <a:rPr lang="it-IT" sz="1300" dirty="0" err="1" smtClean="0">
                <a:latin typeface="Georgia" panose="02040502050405020303" pitchFamily="18" charset="0"/>
              </a:rPr>
              <a:t>overlaps</a:t>
            </a:r>
            <a:r>
              <a:rPr lang="it-IT" sz="1300" dirty="0" smtClean="0">
                <a:latin typeface="Georgia" panose="02040502050405020303" pitchFamily="18" charset="0"/>
              </a:rPr>
              <a:t> </a:t>
            </a:r>
            <a:r>
              <a:rPr lang="it-IT" sz="1300" dirty="0" err="1" smtClean="0">
                <a:latin typeface="Georgia" panose="02040502050405020303" pitchFamily="18" charset="0"/>
              </a:rPr>
              <a:t>verification</a:t>
            </a:r>
            <a:r>
              <a:rPr lang="it-IT" sz="1300" dirty="0" smtClean="0">
                <a:latin typeface="Georgia" panose="02040502050405020303" pitchFamily="18" charset="0"/>
              </a:rPr>
              <a:t> and the taxi </a:t>
            </a:r>
            <a:r>
              <a:rPr lang="it-IT" sz="1300" dirty="0" err="1" smtClean="0">
                <a:latin typeface="Georgia" panose="02040502050405020303" pitchFamily="18" charset="0"/>
              </a:rPr>
              <a:t>search</a:t>
            </a:r>
            <a:r>
              <a:rPr lang="it-IT" sz="1300" dirty="0" smtClean="0">
                <a:latin typeface="Georgia" panose="02040502050405020303" pitchFamily="18" charset="0"/>
              </a:rPr>
              <a:t> are </a:t>
            </a:r>
            <a:r>
              <a:rPr lang="it-IT" sz="1300" dirty="0" err="1" smtClean="0">
                <a:latin typeface="Georgia" panose="02040502050405020303" pitchFamily="18" charset="0"/>
              </a:rPr>
              <a:t>delayed</a:t>
            </a:r>
            <a:r>
              <a:rPr lang="it-IT" sz="1300" dirty="0" smtClean="0">
                <a:latin typeface="Georgia" panose="02040502050405020303" pitchFamily="18" charset="0"/>
              </a:rPr>
              <a:t> </a:t>
            </a:r>
            <a:r>
              <a:rPr lang="it-IT" sz="1300" dirty="0" err="1" smtClean="0">
                <a:latin typeface="Georgia" panose="02040502050405020303" pitchFamily="18" charset="0"/>
              </a:rPr>
              <a:t>until</a:t>
            </a:r>
            <a:r>
              <a:rPr lang="it-IT" sz="1300" dirty="0" smtClean="0">
                <a:latin typeface="Georgia" panose="02040502050405020303" pitchFamily="18" charset="0"/>
              </a:rPr>
              <a:t> the last 10 minutes </a:t>
            </a:r>
            <a:r>
              <a:rPr lang="it-IT" sz="1300" dirty="0" err="1" smtClean="0">
                <a:latin typeface="Georgia" panose="02040502050405020303" pitchFamily="18" charset="0"/>
              </a:rPr>
              <a:t>before</a:t>
            </a:r>
            <a:r>
              <a:rPr lang="it-IT" sz="1300" dirty="0" smtClean="0">
                <a:latin typeface="Georgia" panose="02040502050405020303" pitchFamily="18" charset="0"/>
              </a:rPr>
              <a:t> the </a:t>
            </a:r>
            <a:r>
              <a:rPr lang="it-IT" sz="1300" dirty="0" err="1" smtClean="0">
                <a:latin typeface="Georgia" panose="02040502050405020303" pitchFamily="18" charset="0"/>
              </a:rPr>
              <a:t>established</a:t>
            </a:r>
            <a:r>
              <a:rPr lang="it-IT" sz="1300" dirty="0" smtClean="0">
                <a:latin typeface="Georgia" panose="02040502050405020303" pitchFamily="18" charset="0"/>
              </a:rPr>
              <a:t> time.</a:t>
            </a:r>
          </a:p>
          <a:p>
            <a:pPr marL="285750" indent="-285750">
              <a:buFont typeface="Arial" panose="020B0604020202020204" pitchFamily="34" charset="0"/>
              <a:buChar char="•"/>
            </a:pPr>
            <a:endParaRPr lang="it-IT" sz="1300" dirty="0">
              <a:latin typeface="Georgia" panose="02040502050405020303" pitchFamily="18" charset="0"/>
            </a:endParaRPr>
          </a:p>
          <a:p>
            <a:pPr marL="285750" indent="-285750">
              <a:buFont typeface="Arial" panose="020B0604020202020204" pitchFamily="34" charset="0"/>
              <a:buChar char="•"/>
            </a:pPr>
            <a:r>
              <a:rPr lang="it-IT" sz="1300" dirty="0" err="1" smtClean="0">
                <a:latin typeface="Georgia" panose="02040502050405020303" pitchFamily="18" charset="0"/>
              </a:rPr>
              <a:t>During</a:t>
            </a:r>
            <a:r>
              <a:rPr lang="it-IT" sz="1300" dirty="0" smtClean="0">
                <a:latin typeface="Georgia" panose="02040502050405020303" pitchFamily="18" charset="0"/>
              </a:rPr>
              <a:t> </a:t>
            </a:r>
            <a:r>
              <a:rPr lang="it-IT" sz="1300" dirty="0" err="1" smtClean="0">
                <a:latin typeface="Georgia" panose="02040502050405020303" pitchFamily="18" charset="0"/>
              </a:rPr>
              <a:t>that</a:t>
            </a:r>
            <a:r>
              <a:rPr lang="it-IT" sz="1300" dirty="0" smtClean="0">
                <a:latin typeface="Georgia" panose="02040502050405020303" pitchFamily="18" charset="0"/>
              </a:rPr>
              <a:t> </a:t>
            </a:r>
            <a:r>
              <a:rPr lang="it-IT" sz="1300" dirty="0" err="1" smtClean="0">
                <a:latin typeface="Georgia" panose="02040502050405020303" pitchFamily="18" charset="0"/>
              </a:rPr>
              <a:t>arbitrarily</a:t>
            </a:r>
            <a:r>
              <a:rPr lang="it-IT" sz="1300" dirty="0" smtClean="0">
                <a:latin typeface="Georgia" panose="02040502050405020303" pitchFamily="18" charset="0"/>
              </a:rPr>
              <a:t> long time the </a:t>
            </a:r>
            <a:r>
              <a:rPr lang="it-IT" sz="1300" dirty="0" err="1" smtClean="0">
                <a:latin typeface="Georgia" panose="02040502050405020303" pitchFamily="18" charset="0"/>
              </a:rPr>
              <a:t>reservation’s</a:t>
            </a:r>
            <a:r>
              <a:rPr lang="it-IT" sz="1300" dirty="0" smtClean="0">
                <a:latin typeface="Georgia" panose="02040502050405020303" pitchFamily="18" charset="0"/>
              </a:rPr>
              <a:t> state </a:t>
            </a:r>
            <a:r>
              <a:rPr lang="it-IT" sz="1300" dirty="0" err="1" smtClean="0">
                <a:latin typeface="Georgia" panose="02040502050405020303" pitchFamily="18" charset="0"/>
              </a:rPr>
              <a:t>is</a:t>
            </a:r>
            <a:r>
              <a:rPr lang="it-IT" sz="1300" dirty="0" smtClean="0">
                <a:latin typeface="Georgia" panose="02040502050405020303" pitchFamily="18" charset="0"/>
              </a:rPr>
              <a:t> </a:t>
            </a:r>
            <a:r>
              <a:rPr lang="it-IT" sz="1300" i="1" dirty="0" err="1" smtClean="0">
                <a:solidFill>
                  <a:srgbClr val="FF0000"/>
                </a:solidFill>
                <a:latin typeface="Georgia" panose="02040502050405020303" pitchFamily="18" charset="0"/>
              </a:rPr>
              <a:t>NotAssigned</a:t>
            </a:r>
            <a:r>
              <a:rPr lang="it-IT" sz="1300" i="1" dirty="0">
                <a:latin typeface="Georgia" panose="02040502050405020303" pitchFamily="18" charset="0"/>
              </a:rPr>
              <a:t>.</a:t>
            </a:r>
            <a:endParaRPr lang="it-IT" sz="1300" i="1" dirty="0" smtClean="0">
              <a:solidFill>
                <a:srgbClr val="FF0000"/>
              </a:solidFill>
              <a:latin typeface="Georgia" panose="02040502050405020303" pitchFamily="18" charset="0"/>
            </a:endParaRPr>
          </a:p>
          <a:p>
            <a:pPr marL="285750" indent="-285750">
              <a:buFont typeface="Arial" panose="020B0604020202020204" pitchFamily="34" charset="0"/>
              <a:buChar char="•"/>
            </a:pPr>
            <a:endParaRPr lang="it-IT" sz="1300" i="1" dirty="0">
              <a:solidFill>
                <a:srgbClr val="FF0000"/>
              </a:solidFill>
              <a:latin typeface="Georgia" panose="02040502050405020303" pitchFamily="18" charset="0"/>
            </a:endParaRPr>
          </a:p>
          <a:p>
            <a:pPr marL="285750" indent="-285750">
              <a:buFont typeface="Arial" panose="020B0604020202020204" pitchFamily="34" charset="0"/>
              <a:buChar char="•"/>
            </a:pPr>
            <a:r>
              <a:rPr lang="it-IT" sz="1300" dirty="0" err="1" smtClean="0">
                <a:latin typeface="Georgia" panose="02040502050405020303" pitchFamily="18" charset="0"/>
              </a:rPr>
              <a:t>All</a:t>
            </a:r>
            <a:r>
              <a:rPr lang="it-IT" sz="1300" dirty="0" smtClean="0">
                <a:latin typeface="Georgia" panose="02040502050405020303" pitchFamily="18" charset="0"/>
              </a:rPr>
              <a:t> the </a:t>
            </a:r>
            <a:r>
              <a:rPr lang="it-IT" sz="1300" dirty="0" err="1" smtClean="0">
                <a:latin typeface="Georgia" panose="02040502050405020303" pitchFamily="18" charset="0"/>
              </a:rPr>
              <a:t>other</a:t>
            </a:r>
            <a:r>
              <a:rPr lang="it-IT" sz="1300" dirty="0" smtClean="0">
                <a:latin typeface="Georgia" panose="02040502050405020303" pitchFamily="18" charset="0"/>
              </a:rPr>
              <a:t> </a:t>
            </a:r>
            <a:r>
              <a:rPr lang="it-IT" sz="1300" dirty="0" err="1" smtClean="0">
                <a:latin typeface="Georgia" panose="02040502050405020303" pitchFamily="18" charset="0"/>
              </a:rPr>
              <a:t>steps</a:t>
            </a:r>
            <a:r>
              <a:rPr lang="it-IT" sz="1300" dirty="0" smtClean="0">
                <a:latin typeface="Georgia" panose="02040502050405020303" pitchFamily="18" charset="0"/>
              </a:rPr>
              <a:t> and </a:t>
            </a:r>
            <a:r>
              <a:rPr lang="it-IT" sz="1300" dirty="0" err="1" smtClean="0">
                <a:latin typeface="Georgia" panose="02040502050405020303" pitchFamily="18" charset="0"/>
              </a:rPr>
              <a:t>ride’s</a:t>
            </a:r>
            <a:r>
              <a:rPr lang="it-IT" sz="1300" dirty="0" smtClean="0">
                <a:latin typeface="Georgia" panose="02040502050405020303" pitchFamily="18" charset="0"/>
              </a:rPr>
              <a:t> </a:t>
            </a:r>
            <a:r>
              <a:rPr lang="it-IT" sz="1300" dirty="0" err="1" smtClean="0">
                <a:latin typeface="Georgia" panose="02040502050405020303" pitchFamily="18" charset="0"/>
              </a:rPr>
              <a:t>states</a:t>
            </a:r>
            <a:r>
              <a:rPr lang="it-IT" sz="1300" dirty="0" smtClean="0">
                <a:latin typeface="Georgia" panose="02040502050405020303" pitchFamily="18" charset="0"/>
              </a:rPr>
              <a:t> are </a:t>
            </a:r>
            <a:r>
              <a:rPr lang="it-IT" sz="1300" dirty="0" err="1" smtClean="0">
                <a:latin typeface="Georgia" panose="02040502050405020303" pitchFamily="18" charset="0"/>
              </a:rPr>
              <a:t>basically</a:t>
            </a:r>
            <a:r>
              <a:rPr lang="it-IT" sz="1300" dirty="0" smtClean="0">
                <a:latin typeface="Georgia" panose="02040502050405020303" pitchFamily="18" charset="0"/>
              </a:rPr>
              <a:t> the </a:t>
            </a:r>
            <a:r>
              <a:rPr lang="it-IT" sz="1300" dirty="0" err="1" smtClean="0">
                <a:latin typeface="Georgia" panose="02040502050405020303" pitchFamily="18" charset="0"/>
              </a:rPr>
              <a:t>same</a:t>
            </a:r>
            <a:r>
              <a:rPr lang="it-IT" sz="1300" dirty="0" smtClean="0">
                <a:latin typeface="Georgia" panose="02040502050405020303" pitchFamily="18" charset="0"/>
              </a:rPr>
              <a:t> </a:t>
            </a:r>
            <a:r>
              <a:rPr lang="it-IT" sz="1300" dirty="0" err="1" smtClean="0">
                <a:latin typeface="Georgia" panose="02040502050405020303" pitchFamily="18" charset="0"/>
              </a:rPr>
              <a:t>as</a:t>
            </a:r>
            <a:r>
              <a:rPr lang="it-IT" sz="1300" dirty="0" smtClean="0">
                <a:latin typeface="Georgia" panose="02040502050405020303" pitchFamily="18" charset="0"/>
              </a:rPr>
              <a:t> in the </a:t>
            </a:r>
            <a:r>
              <a:rPr lang="it-IT" sz="1300" dirty="0" err="1" smtClean="0">
                <a:latin typeface="Georgia" panose="02040502050405020303" pitchFamily="18" charset="0"/>
              </a:rPr>
              <a:t>request’s</a:t>
            </a:r>
            <a:r>
              <a:rPr lang="it-IT" sz="1300" dirty="0" smtClean="0">
                <a:latin typeface="Georgia" panose="02040502050405020303" pitchFamily="18" charset="0"/>
              </a:rPr>
              <a:t> </a:t>
            </a:r>
            <a:r>
              <a:rPr lang="it-IT" sz="1300" dirty="0" err="1" smtClean="0">
                <a:latin typeface="Georgia" panose="02040502050405020303" pitchFamily="18" charset="0"/>
              </a:rPr>
              <a:t>event</a:t>
            </a:r>
            <a:r>
              <a:rPr lang="it-IT" sz="1300" dirty="0" smtClean="0">
                <a:latin typeface="Georgia" panose="02040502050405020303" pitchFamily="18" charset="0"/>
              </a:rPr>
              <a:t> flow.</a:t>
            </a:r>
            <a:endParaRPr lang="it-IT" sz="1300" dirty="0">
              <a:latin typeface="Georgia" panose="02040502050405020303" pitchFamily="18" charset="0"/>
            </a:endParaRPr>
          </a:p>
        </p:txBody>
      </p:sp>
    </p:spTree>
    <p:extLst>
      <p:ext uri="{BB962C8B-B14F-4D97-AF65-F5344CB8AC3E}">
        <p14:creationId xmlns:p14="http://schemas.microsoft.com/office/powerpoint/2010/main" val="30479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Use Cases</a:t>
            </a:r>
            <a:endParaRPr lang="it-IT" dirty="0">
              <a:latin typeface="Georgia" panose="02040502050405020303" pitchFamily="18" charset="0"/>
            </a:endParaRPr>
          </a:p>
        </p:txBody>
      </p:sp>
      <p:sp>
        <p:nvSpPr>
          <p:cNvPr id="6" name="Segnaposto testo 5"/>
          <p:cNvSpPr>
            <a:spLocks noGrp="1"/>
          </p:cNvSpPr>
          <p:nvPr>
            <p:ph type="body" idx="1"/>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Set </a:t>
            </a:r>
            <a:r>
              <a:rPr lang="it-IT" b="0" i="1" dirty="0" err="1" smtClean="0">
                <a:effectLst>
                  <a:outerShdw blurRad="38100" dist="38100" dir="2700000" algn="tl">
                    <a:srgbClr val="000000">
                      <a:alpha val="43137"/>
                    </a:srgbClr>
                  </a:outerShdw>
                </a:effectLst>
                <a:latin typeface="Georgia" panose="02040502050405020303" pitchFamily="18" charset="0"/>
              </a:rPr>
              <a:t>Availability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0" name="Segnaposto contenuto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4645" y="2935686"/>
            <a:ext cx="4292743" cy="3157610"/>
          </a:xfrm>
        </p:spPr>
      </p:pic>
      <p:sp>
        <p:nvSpPr>
          <p:cNvPr id="8" name="Segnaposto testo 7"/>
          <p:cNvSpPr>
            <a:spLocks noGrp="1"/>
          </p:cNvSpPr>
          <p:nvPr>
            <p:ph type="body" sz="quarter" idx="3"/>
          </p:nvPr>
        </p:nvSpPr>
        <p:spPr/>
        <p:txBody>
          <a:bodyPr/>
          <a:lstStyle/>
          <a:p>
            <a:pPr algn="ctr"/>
            <a:r>
              <a:rPr lang="it-IT" b="0" i="1" dirty="0" smtClean="0">
                <a:effectLst>
                  <a:outerShdw blurRad="38100" dist="38100" dir="2700000" algn="tl">
                    <a:srgbClr val="000000">
                      <a:alpha val="43137"/>
                    </a:srgbClr>
                  </a:outerShdw>
                </a:effectLst>
                <a:latin typeface="Georgia" panose="02040502050405020303" pitchFamily="18" charset="0"/>
              </a:rPr>
              <a:t>Create/Delete drivers</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645025" y="2840984"/>
            <a:ext cx="4241136" cy="3252312"/>
          </a:xfrm>
        </p:spPr>
      </p:pic>
    </p:spTree>
    <p:extLst>
      <p:ext uri="{BB962C8B-B14F-4D97-AF65-F5344CB8AC3E}">
        <p14:creationId xmlns:p14="http://schemas.microsoft.com/office/powerpoint/2010/main" val="29466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normAutofit/>
          </a:bodyPr>
          <a:lstStyle/>
          <a:p>
            <a:pPr algn="ctr"/>
            <a:r>
              <a:rPr lang="it-IT" sz="3600" b="0" dirty="0" smtClean="0">
                <a:latin typeface="Georgia" panose="02040502050405020303" pitchFamily="18" charset="0"/>
              </a:rPr>
              <a:t>Use Cases</a:t>
            </a:r>
            <a:endParaRPr lang="it-IT" sz="3100" b="0" i="1" dirty="0">
              <a:effectLst>
                <a:outerShdw blurRad="38100" dist="38100" dir="2700000" algn="tl">
                  <a:srgbClr val="000000">
                    <a:alpha val="43137"/>
                  </a:srgbClr>
                </a:outerShdw>
              </a:effectLst>
              <a:latin typeface="Georgia" panose="02040502050405020303" pitchFamily="18" charset="0"/>
            </a:endParaRPr>
          </a:p>
        </p:txBody>
      </p:sp>
      <p:sp>
        <p:nvSpPr>
          <p:cNvPr id="9" name="Segnaposto testo 8"/>
          <p:cNvSpPr>
            <a:spLocks noGrp="1"/>
          </p:cNvSpPr>
          <p:nvPr>
            <p:ph type="body" idx="1"/>
          </p:nvPr>
        </p:nvSpPr>
        <p:spPr>
          <a:xfrm>
            <a:off x="459804" y="1340768"/>
            <a:ext cx="4040188" cy="639762"/>
          </a:xfrm>
        </p:spPr>
        <p:txBody>
          <a:bodyPr>
            <a:normAutofit/>
          </a:bodyPr>
          <a:lstStyle/>
          <a:p>
            <a:pPr algn="ctr"/>
            <a:r>
              <a:rPr lang="it-IT" b="0" dirty="0" smtClean="0">
                <a:latin typeface="Georgia" panose="02040502050405020303" pitchFamily="18" charset="0"/>
              </a:rPr>
              <a:t> </a:t>
            </a:r>
            <a:r>
              <a:rPr lang="it-IT" b="0" i="1" dirty="0">
                <a:effectLst>
                  <a:outerShdw blurRad="38100" dist="38100" dir="2700000" algn="tl">
                    <a:srgbClr val="000000">
                      <a:alpha val="43137"/>
                    </a:srgbClr>
                  </a:outerShdw>
                </a:effectLst>
                <a:latin typeface="Georgia" panose="02040502050405020303" pitchFamily="18" charset="0"/>
              </a:rPr>
              <a:t>Delete a Ride</a:t>
            </a:r>
            <a:endParaRPr lang="it-IT" b="0" dirty="0">
              <a:latin typeface="Georgia" panose="02040502050405020303" pitchFamily="18" charset="0"/>
            </a:endParaRPr>
          </a:p>
        </p:txBody>
      </p:sp>
      <p:sp>
        <p:nvSpPr>
          <p:cNvPr id="2" name="Segnaposto testo 1"/>
          <p:cNvSpPr>
            <a:spLocks noGrp="1"/>
          </p:cNvSpPr>
          <p:nvPr>
            <p:ph type="body" sz="quarter" idx="3"/>
          </p:nvPr>
        </p:nvSpPr>
        <p:spPr>
          <a:xfrm>
            <a:off x="4644008" y="1340768"/>
            <a:ext cx="4041775" cy="639762"/>
          </a:xfrm>
        </p:spPr>
        <p:txBody>
          <a:bodyPr/>
          <a:lstStyle/>
          <a:p>
            <a:pPr algn="ctr"/>
            <a:r>
              <a:rPr lang="it-IT" b="0" i="1" dirty="0" err="1" smtClean="0">
                <a:effectLst>
                  <a:outerShdw blurRad="38100" dist="38100" dir="2700000" algn="tl">
                    <a:srgbClr val="000000">
                      <a:alpha val="43137"/>
                    </a:srgbClr>
                  </a:outerShdw>
                </a:effectLst>
                <a:latin typeface="Georgia" panose="02040502050405020303" pitchFamily="18" charset="0"/>
              </a:rPr>
              <a:t>History</a:t>
            </a:r>
            <a:endParaRPr lang="it-IT" b="0" i="1" dirty="0">
              <a:effectLst>
                <a:outerShdw blurRad="38100" dist="38100" dir="2700000" algn="tl">
                  <a:srgbClr val="000000">
                    <a:alpha val="43137"/>
                  </a:srgbClr>
                </a:outerShdw>
              </a:effectLst>
              <a:latin typeface="Georgia" panose="02040502050405020303" pitchFamily="18" charset="0"/>
            </a:endParaRPr>
          </a:p>
        </p:txBody>
      </p:sp>
      <p:pic>
        <p:nvPicPr>
          <p:cNvPr id="11" name="Segnaposto contenuto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45025" y="2204864"/>
            <a:ext cx="4041775" cy="3888432"/>
          </a:xfrm>
        </p:spPr>
      </p:pic>
      <p:pic>
        <p:nvPicPr>
          <p:cNvPr id="5" name="Segnaposto contenuto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269" y="2204864"/>
            <a:ext cx="4040188" cy="3391881"/>
          </a:xfrm>
        </p:spPr>
      </p:pic>
      <p:sp>
        <p:nvSpPr>
          <p:cNvPr id="8" name="CasellaDiTesto 7"/>
          <p:cNvSpPr txBox="1"/>
          <p:nvPr/>
        </p:nvSpPr>
        <p:spPr>
          <a:xfrm>
            <a:off x="395536" y="5517232"/>
            <a:ext cx="4248472" cy="1015663"/>
          </a:xfrm>
          <a:prstGeom prst="rect">
            <a:avLst/>
          </a:prstGeom>
          <a:noFill/>
        </p:spPr>
        <p:txBody>
          <a:bodyPr wrap="square" rtlCol="0">
            <a:spAutoFit/>
          </a:bodyPr>
          <a:lstStyle/>
          <a:p>
            <a:r>
              <a:rPr lang="it-IT" sz="1400" dirty="0" err="1">
                <a:latin typeface="Georgia" panose="02040502050405020303" pitchFamily="18" charset="0"/>
              </a:rPr>
              <a:t>Rides</a:t>
            </a:r>
            <a:r>
              <a:rPr lang="it-IT" sz="1400" dirty="0">
                <a:latin typeface="Georgia" panose="02040502050405020303" pitchFamily="18" charset="0"/>
              </a:rPr>
              <a:t>, </a:t>
            </a:r>
            <a:r>
              <a:rPr lang="it-IT" sz="1400" dirty="0" err="1">
                <a:latin typeface="Georgia" panose="02040502050405020303" pitchFamily="18" charset="0"/>
              </a:rPr>
              <a:t>either</a:t>
            </a:r>
            <a:r>
              <a:rPr lang="it-IT" sz="1400" dirty="0">
                <a:latin typeface="Georgia" panose="02040502050405020303" pitchFamily="18" charset="0"/>
              </a:rPr>
              <a:t> </a:t>
            </a:r>
            <a:r>
              <a:rPr lang="it-IT" sz="1400" dirty="0" err="1">
                <a:latin typeface="Georgia" panose="02040502050405020303" pitchFamily="18" charset="0"/>
              </a:rPr>
              <a:t>requests</a:t>
            </a:r>
            <a:r>
              <a:rPr lang="it-IT" sz="1400" dirty="0">
                <a:latin typeface="Georgia" panose="02040502050405020303" pitchFamily="18" charset="0"/>
              </a:rPr>
              <a:t> or </a:t>
            </a:r>
            <a:r>
              <a:rPr lang="it-IT" sz="1400" dirty="0" err="1">
                <a:latin typeface="Georgia" panose="02040502050405020303" pitchFamily="18" charset="0"/>
              </a:rPr>
              <a:t>reservations</a:t>
            </a:r>
            <a:r>
              <a:rPr lang="it-IT" sz="1400" dirty="0">
                <a:latin typeface="Georgia" panose="02040502050405020303" pitchFamily="18" charset="0"/>
              </a:rPr>
              <a:t>, can be </a:t>
            </a:r>
            <a:r>
              <a:rPr lang="it-IT" sz="1400" dirty="0" err="1" smtClean="0">
                <a:latin typeface="Georgia" panose="02040502050405020303" pitchFamily="18" charset="0"/>
              </a:rPr>
              <a:t>deleted</a:t>
            </a:r>
            <a:r>
              <a:rPr lang="it-IT" sz="1400" dirty="0">
                <a:latin typeface="Georgia" panose="02040502050405020303" pitchFamily="18" charset="0"/>
              </a:rPr>
              <a:t> </a:t>
            </a:r>
            <a:r>
              <a:rPr lang="it-IT" sz="1400" dirty="0" smtClean="0">
                <a:latin typeface="Georgia" panose="02040502050405020303" pitchFamily="18" charset="0"/>
              </a:rPr>
              <a:t>by </a:t>
            </a:r>
            <a:r>
              <a:rPr lang="it-IT" sz="1400" dirty="0">
                <a:latin typeface="Georgia" panose="02040502050405020303" pitchFamily="18" charset="0"/>
              </a:rPr>
              <a:t>the </a:t>
            </a:r>
            <a:r>
              <a:rPr lang="it-IT" sz="1400" dirty="0" err="1">
                <a:latin typeface="Georgia" panose="02040502050405020303" pitchFamily="18" charset="0"/>
              </a:rPr>
              <a:t>customer</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and </a:t>
            </a:r>
            <a:r>
              <a:rPr lang="it-IT" sz="1400" dirty="0" err="1">
                <a:latin typeface="Georgia" panose="02040502050405020303" pitchFamily="18" charset="0"/>
              </a:rPr>
              <a:t>only</a:t>
            </a:r>
            <a:r>
              <a:rPr lang="it-IT" sz="1400" dirty="0">
                <a:latin typeface="Georgia" panose="02040502050405020303" pitchFamily="18" charset="0"/>
              </a:rPr>
              <a:t> </a:t>
            </a:r>
            <a:r>
              <a:rPr lang="it-IT" sz="1400" dirty="0" err="1">
                <a:latin typeface="Georgia" panose="02040502050405020303" pitchFamily="18" charset="0"/>
              </a:rPr>
              <a:t>if</a:t>
            </a:r>
            <a:r>
              <a:rPr lang="it-IT" sz="1400" dirty="0">
                <a:latin typeface="Georgia" panose="02040502050405020303" pitchFamily="18" charset="0"/>
              </a:rPr>
              <a:t> the </a:t>
            </a:r>
            <a:r>
              <a:rPr lang="it-IT" sz="1400" dirty="0" err="1">
                <a:latin typeface="Georgia" panose="02040502050405020303" pitchFamily="18" charset="0"/>
              </a:rPr>
              <a:t>system</a:t>
            </a:r>
            <a:r>
              <a:rPr lang="it-IT" sz="1400" dirty="0">
                <a:latin typeface="Georgia" panose="02040502050405020303" pitchFamily="18" charset="0"/>
              </a:rPr>
              <a:t> </a:t>
            </a:r>
            <a:r>
              <a:rPr lang="it-IT" sz="1400" dirty="0" err="1">
                <a:latin typeface="Georgia" panose="02040502050405020303" pitchFamily="18" charset="0"/>
              </a:rPr>
              <a:t>hasn’t</a:t>
            </a:r>
            <a:r>
              <a:rPr lang="it-IT" sz="1400" dirty="0">
                <a:latin typeface="Georgia" panose="02040502050405020303" pitchFamily="18" charset="0"/>
              </a:rPr>
              <a:t> </a:t>
            </a:r>
            <a:r>
              <a:rPr lang="it-IT" sz="1400" dirty="0" err="1" smtClean="0">
                <a:latin typeface="Georgia" panose="02040502050405020303" pitchFamily="18" charset="0"/>
              </a:rPr>
              <a:t>already</a:t>
            </a:r>
            <a:r>
              <a:rPr lang="it-IT" sz="1400" dirty="0">
                <a:latin typeface="Georgia" panose="02040502050405020303" pitchFamily="18" charset="0"/>
              </a:rPr>
              <a:t> </a:t>
            </a:r>
            <a:r>
              <a:rPr lang="it-IT" sz="1400" dirty="0" err="1" smtClean="0">
                <a:latin typeface="Georgia" panose="02040502050405020303" pitchFamily="18" charset="0"/>
              </a:rPr>
              <a:t>assigned</a:t>
            </a:r>
            <a:r>
              <a:rPr lang="it-IT" sz="1400" dirty="0" smtClean="0">
                <a:latin typeface="Georgia" panose="02040502050405020303" pitchFamily="18" charset="0"/>
              </a:rPr>
              <a:t> </a:t>
            </a:r>
            <a:r>
              <a:rPr lang="it-IT" sz="1400" dirty="0">
                <a:latin typeface="Georgia" panose="02040502050405020303" pitchFamily="18" charset="0"/>
              </a:rPr>
              <a:t>a taxi to </a:t>
            </a:r>
            <a:r>
              <a:rPr lang="it-IT" sz="1400" dirty="0" err="1">
                <a:latin typeface="Georgia" panose="02040502050405020303" pitchFamily="18" charset="0"/>
              </a:rPr>
              <a:t>them</a:t>
            </a:r>
            <a:r>
              <a:rPr lang="it-IT" sz="1400" dirty="0">
                <a:latin typeface="Georgia" panose="02040502050405020303" pitchFamily="18" charset="0"/>
              </a:rPr>
              <a:t>.</a:t>
            </a:r>
          </a:p>
          <a:p>
            <a:endParaRPr lang="it-IT" dirty="0"/>
          </a:p>
        </p:txBody>
      </p:sp>
    </p:spTree>
    <p:extLst>
      <p:ext uri="{BB962C8B-B14F-4D97-AF65-F5344CB8AC3E}">
        <p14:creationId xmlns:p14="http://schemas.microsoft.com/office/powerpoint/2010/main" val="7350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1000"/>
                                        <p:tgtEl>
                                          <p:spTgt spid="2">
                                            <p:txEl>
                                              <p:pRg st="0" end="0"/>
                                            </p:txEl>
                                          </p:spTgt>
                                        </p:tgtEl>
                                      </p:cBhvr>
                                    </p:animEffect>
                                    <p:anim calcmode="lin" valueType="num">
                                      <p:cBhvr>
                                        <p:cTn id="2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467544" y="188640"/>
            <a:ext cx="8229600" cy="792088"/>
          </a:xfrm>
        </p:spPr>
        <p:txBody>
          <a:bodyPr/>
          <a:lstStyle/>
          <a:p>
            <a:r>
              <a:rPr lang="it-IT" dirty="0" smtClean="0">
                <a:latin typeface="Georgia" panose="02040502050405020303" pitchFamily="18" charset="0"/>
              </a:rPr>
              <a:t>Class </a:t>
            </a:r>
            <a:r>
              <a:rPr lang="it-IT" dirty="0" err="1" smtClean="0">
                <a:latin typeface="Georgia" panose="02040502050405020303" pitchFamily="18" charset="0"/>
              </a:rPr>
              <a:t>Diagram</a:t>
            </a:r>
            <a:endParaRPr lang="it-IT" dirty="0">
              <a:latin typeface="Georgia" panose="02040502050405020303" pitchFamily="18" charset="0"/>
            </a:endParaRPr>
          </a:p>
        </p:txBody>
      </p:sp>
      <p:pic>
        <p:nvPicPr>
          <p:cNvPr id="7" name="Segnaposto contenuto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96" y="980728"/>
            <a:ext cx="9108504" cy="5877272"/>
          </a:xfrm>
        </p:spPr>
      </p:pic>
    </p:spTree>
    <p:extLst>
      <p:ext uri="{BB962C8B-B14F-4D97-AF65-F5344CB8AC3E}">
        <p14:creationId xmlns:p14="http://schemas.microsoft.com/office/powerpoint/2010/main" val="10786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3" name="Segnaposto contenuto 2"/>
          <p:cNvSpPr>
            <a:spLocks noGrp="1"/>
          </p:cNvSpPr>
          <p:nvPr>
            <p:ph idx="1"/>
          </p:nvPr>
        </p:nvSpPr>
        <p:spPr>
          <a:xfrm>
            <a:off x="628650" y="2139085"/>
            <a:ext cx="7886700" cy="2659593"/>
          </a:xfrm>
        </p:spPr>
        <p:txBody>
          <a:bodyPr>
            <a:normAutofit/>
          </a:bodyPr>
          <a:lstStyle/>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Integer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Strings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Date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Time {}</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0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1425" dirty="0">
                <a:latin typeface="Lucida Console" panose="020B0609040504020204" pitchFamily="49" charset="0"/>
                <a:ea typeface="Calibri" panose="020F0502020204030204" pitchFamily="34" charset="0"/>
                <a:cs typeface="Times New Roman" panose="02020603050405020304" pitchFamily="18" charset="0"/>
              </a:rPr>
              <a:t> Coordinate{}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DriverStatus {Busy, Available}</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07000"/>
              </a:lnSpc>
              <a:buNone/>
            </a:pPr>
            <a:r>
              <a:rPr lang="en-US" sz="1425"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enum</a:t>
            </a:r>
            <a:r>
              <a:rPr lang="en-US" sz="1425" dirty="0">
                <a:latin typeface="Lucida Console" panose="020B0609040504020204" pitchFamily="49" charset="0"/>
                <a:ea typeface="Calibri" panose="020F0502020204030204" pitchFamily="34" charset="0"/>
                <a:cs typeface="Times New Roman" panose="02020603050405020304" pitchFamily="18" charset="0"/>
              </a:rPr>
              <a:t> RideStatus {Annulled, Assigned, Completed, NotAssigned}</a:t>
            </a:r>
            <a:endParaRPr lang="it-IT" sz="1425" dirty="0">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
        <p:nvSpPr>
          <p:cNvPr id="5" name="CasellaDiTesto 4"/>
          <p:cNvSpPr txBox="1"/>
          <p:nvPr/>
        </p:nvSpPr>
        <p:spPr>
          <a:xfrm>
            <a:off x="628650" y="1594679"/>
            <a:ext cx="2577950"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latin typeface="Georgia" panose="02040502050405020303" pitchFamily="18" charset="0"/>
              </a:rPr>
              <a:t>Some basic signatures:</a:t>
            </a:r>
          </a:p>
        </p:txBody>
      </p:sp>
      <p:sp>
        <p:nvSpPr>
          <p:cNvPr id="6" name="CasellaDiTesto 5"/>
          <p:cNvSpPr txBox="1"/>
          <p:nvPr/>
        </p:nvSpPr>
        <p:spPr>
          <a:xfrm>
            <a:off x="628650" y="4973752"/>
            <a:ext cx="8175716" cy="1200329"/>
          </a:xfrm>
          <a:prstGeom prst="rect">
            <a:avLst/>
          </a:prstGeom>
          <a:noFill/>
        </p:spPr>
        <p:txBody>
          <a:bodyPr wrap="square" rtlCol="0">
            <a:spAutoFit/>
          </a:bodyPr>
          <a:lstStyle/>
          <a:p>
            <a:r>
              <a:rPr lang="en-US" sz="1425" b="1" dirty="0">
                <a:latin typeface="Lucida Console" panose="020B0609040504020204" pitchFamily="49" charset="0"/>
                <a:ea typeface="Calibri" panose="020F0502020204030204" pitchFamily="34" charset="0"/>
                <a:cs typeface="Times New Roman" panose="02020603050405020304" pitchFamily="18" charset="0"/>
              </a:rPr>
              <a:t>Integer</a:t>
            </a:r>
            <a:r>
              <a:rPr lang="en-US" dirty="0" smtClean="0">
                <a:latin typeface="Georgia" panose="02040502050405020303" pitchFamily="18" charset="0"/>
              </a:rPr>
              <a:t>, </a:t>
            </a:r>
            <a:r>
              <a:rPr lang="en-US" sz="1425" b="1" dirty="0">
                <a:latin typeface="Lucida Console" panose="020B0609040504020204" pitchFamily="49" charset="0"/>
                <a:ea typeface="Calibri" panose="020F0502020204030204" pitchFamily="34" charset="0"/>
                <a:cs typeface="Times New Roman" panose="02020603050405020304" pitchFamily="18" charset="0"/>
              </a:rPr>
              <a:t>Date</a:t>
            </a:r>
            <a:r>
              <a:rPr lang="en-US" dirty="0" smtClean="0">
                <a:latin typeface="Georgia" panose="02040502050405020303" pitchFamily="18" charset="0"/>
              </a:rPr>
              <a:t> and </a:t>
            </a:r>
            <a:r>
              <a:rPr lang="en-US" sz="1425" b="1" dirty="0">
                <a:latin typeface="Lucida Console" panose="020B0609040504020204" pitchFamily="49" charset="0"/>
                <a:ea typeface="Calibri" panose="020F0502020204030204" pitchFamily="34" charset="0"/>
                <a:cs typeface="Times New Roman" panose="02020603050405020304" pitchFamily="18" charset="0"/>
              </a:rPr>
              <a:t>Time</a:t>
            </a:r>
            <a:r>
              <a:rPr lang="en-US" dirty="0" smtClean="0">
                <a:latin typeface="Georgia" panose="02040502050405020303" pitchFamily="18" charset="0"/>
              </a:rPr>
              <a:t> are used only to identify the type of attributes of some entities. </a:t>
            </a:r>
            <a:r>
              <a:rPr lang="en-US" sz="1425" b="1" dirty="0">
                <a:latin typeface="Lucida Console" panose="020B0609040504020204" pitchFamily="49" charset="0"/>
                <a:ea typeface="Calibri" panose="020F0502020204030204" pitchFamily="34" charset="0"/>
                <a:cs typeface="Times New Roman" panose="02020603050405020304" pitchFamily="18" charset="0"/>
              </a:rPr>
              <a:t>String</a:t>
            </a:r>
            <a:r>
              <a:rPr lang="en-US" dirty="0" smtClean="0">
                <a:latin typeface="Georgia" panose="02040502050405020303" pitchFamily="18" charset="0"/>
              </a:rPr>
              <a:t> have been used also to show the difference between users (i.e. email and telephone number cannot be equal among users).</a:t>
            </a:r>
          </a:p>
          <a:p>
            <a:endParaRPr lang="en-US" dirty="0"/>
          </a:p>
        </p:txBody>
      </p:sp>
    </p:spTree>
    <p:extLst>
      <p:ext uri="{BB962C8B-B14F-4D97-AF65-F5344CB8AC3E}">
        <p14:creationId xmlns:p14="http://schemas.microsoft.com/office/powerpoint/2010/main" val="163446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9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140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19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23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28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2295153"/>
            <a:ext cx="8062506" cy="4175316"/>
          </a:xfrm>
        </p:spPr>
        <p:txBody>
          <a:bodyPr numCol="2" spcCol="108000">
            <a:normAutofit fontScale="25000" lnSpcReduction="20000"/>
          </a:bodyPr>
          <a:lstStyle/>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it-IT"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Guest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Admin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spcAft>
                <a:spcPts val="0"/>
              </a:spcAft>
              <a:buNone/>
            </a:pPr>
            <a:endParaRPr lang="en-US" sz="5600" dirty="0" smtClean="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abstract</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surname: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password: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birth: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Date,</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email: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telephone: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Strings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spcBef>
                <a:spcPts val="1800"/>
              </a:spcBef>
              <a:spcAft>
                <a:spcPts val="1200"/>
              </a:spcAft>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Customer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sig</a:t>
            </a:r>
            <a:r>
              <a:rPr lang="en-US" sz="5600" dirty="0">
                <a:latin typeface="Lucida Console" panose="020B0609040504020204" pitchFamily="49" charset="0"/>
                <a:ea typeface="Calibri" panose="020F0502020204030204" pitchFamily="34" charset="0"/>
                <a:cs typeface="Times New Roman" panose="02020603050405020304" pitchFamily="18" charset="0"/>
              </a:rPr>
              <a:t> TaxiDriver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extends</a:t>
            </a:r>
            <a:r>
              <a:rPr lang="en-US" sz="5600" dirty="0">
                <a:latin typeface="Lucida Console" panose="020B0609040504020204" pitchFamily="49" charset="0"/>
                <a:ea typeface="Calibri" panose="020F0502020204030204" pitchFamily="34" charset="0"/>
                <a:cs typeface="Times New Roman" panose="02020603050405020304" pitchFamily="18" charset="0"/>
              </a:rPr>
              <a:t> RegUser{</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status: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DriverStatus,</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a:latin typeface="Lucida Console" panose="020B0609040504020204" pitchFamily="49" charset="0"/>
                <a:ea typeface="Calibri" panose="020F0502020204030204" pitchFamily="34" charset="0"/>
                <a:cs typeface="Times New Roman" panose="02020603050405020304" pitchFamily="18" charset="0"/>
              </a:rPr>
              <a:t>  taxi: </a:t>
            </a:r>
            <a:r>
              <a:rPr lang="en-US" sz="56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one</a:t>
            </a:r>
            <a:r>
              <a:rPr lang="en-US" sz="5600" dirty="0">
                <a:latin typeface="Lucida Console" panose="020B0609040504020204" pitchFamily="49" charset="0"/>
                <a:ea typeface="Calibri" panose="020F0502020204030204" pitchFamily="34" charset="0"/>
                <a:cs typeface="Times New Roman" panose="02020603050405020304" pitchFamily="18" charset="0"/>
              </a:rPr>
              <a:t> Taxi</a:t>
            </a:r>
            <a:endParaRPr lang="it-IT" sz="5600" dirty="0">
              <a:latin typeface="Lucida Console" panose="020B0609040504020204" pitchFamily="49" charset="0"/>
              <a:ea typeface="Calibri" panose="020F0502020204030204" pitchFamily="34" charset="0"/>
              <a:cs typeface="Times New Roman" panose="02020603050405020304" pitchFamily="18" charset="0"/>
            </a:endParaRPr>
          </a:p>
          <a:p>
            <a:pPr marL="0" indent="0">
              <a:lnSpc>
                <a:spcPct val="120000"/>
              </a:lnSpc>
              <a:buNone/>
            </a:pPr>
            <a:r>
              <a:rPr lang="en-US" sz="5600" dirty="0" smtClean="0">
                <a:latin typeface="Lucida Console" panose="020B0609040504020204" pitchFamily="49" charset="0"/>
                <a:ea typeface="Calibri" panose="020F0502020204030204" pitchFamily="34" charset="0"/>
                <a:cs typeface="Times New Roman" panose="02020603050405020304" pitchFamily="18" charset="0"/>
              </a:rPr>
              <a:t>}</a:t>
            </a:r>
          </a:p>
          <a:p>
            <a:pPr marL="0" indent="0">
              <a:lnSpc>
                <a:spcPct val="120000"/>
              </a:lnSpc>
              <a:spcAft>
                <a:spcPts val="0"/>
              </a:spcAft>
              <a:buNone/>
            </a:pPr>
            <a:endParaRPr lang="it-IT" sz="2900" dirty="0" smtClean="0">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9" name="CasellaDiTesto 8"/>
          <p:cNvSpPr txBox="1"/>
          <p:nvPr/>
        </p:nvSpPr>
        <p:spPr>
          <a:xfrm>
            <a:off x="628650" y="1594679"/>
            <a:ext cx="1912703"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User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84705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fade">
                                      <p:cBhvr>
                                        <p:cTn id="51" dur="500"/>
                                        <p:tgtEl>
                                          <p:spTgt spid="3">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7" end="17"/>
                                            </p:txEl>
                                          </p:spTgt>
                                        </p:tgtEl>
                                        <p:attrNameLst>
                                          <p:attrName>style.visibility</p:attrName>
                                        </p:attrNameLst>
                                      </p:cBhvr>
                                      <p:to>
                                        <p:strVal val="visible"/>
                                      </p:to>
                                    </p:set>
                                    <p:animEffect transition="in" filter="fade">
                                      <p:cBhvr>
                                        <p:cTn id="54" dur="500"/>
                                        <p:tgtEl>
                                          <p:spTgt spid="3">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animEffect transition="in" filter="fade">
                                      <p:cBhvr>
                                        <p:cTn id="57" dur="500"/>
                                        <p:tgtEl>
                                          <p:spTgt spid="3">
                                            <p:txEl>
                                              <p:pRg st="18" end="1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9" end="19"/>
                                            </p:txEl>
                                          </p:spTgt>
                                        </p:tgtEl>
                                        <p:attrNameLst>
                                          <p:attrName>style.visibility</p:attrName>
                                        </p:attrNameLst>
                                      </p:cBhvr>
                                      <p:to>
                                        <p:strVal val="visible"/>
                                      </p:to>
                                    </p:set>
                                    <p:animEffect transition="in" filter="fade">
                                      <p:cBhvr>
                                        <p:cTn id="60" dur="500"/>
                                        <p:tgtEl>
                                          <p:spTgt spid="3">
                                            <p:txEl>
                                              <p:pRg st="19" end="19"/>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20" end="20"/>
                                            </p:txEl>
                                          </p:spTgt>
                                        </p:tgtEl>
                                        <p:attrNameLst>
                                          <p:attrName>style.visibility</p:attrName>
                                        </p:attrNameLst>
                                      </p:cBhvr>
                                      <p:to>
                                        <p:strVal val="visible"/>
                                      </p:to>
                                    </p:set>
                                    <p:animEffect transition="in" filter="fade">
                                      <p:cBhvr>
                                        <p:cTn id="63" dur="500"/>
                                        <p:tgtEl>
                                          <p:spTgt spid="3">
                                            <p:txEl>
                                              <p:pRg st="20" end="2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21" end="21"/>
                                            </p:txEl>
                                          </p:spTgt>
                                        </p:tgtEl>
                                        <p:attrNameLst>
                                          <p:attrName>style.visibility</p:attrName>
                                        </p:attrNameLst>
                                      </p:cBhvr>
                                      <p:to>
                                        <p:strVal val="visible"/>
                                      </p:to>
                                    </p:set>
                                    <p:animEffect transition="in" filter="fade">
                                      <p:cBhvr>
                                        <p:cTn id="68" dur="500"/>
                                        <p:tgtEl>
                                          <p:spTgt spid="3">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2" end="22"/>
                                            </p:txEl>
                                          </p:spTgt>
                                        </p:tgtEl>
                                        <p:attrNameLst>
                                          <p:attrName>style.visibility</p:attrName>
                                        </p:attrNameLst>
                                      </p:cBhvr>
                                      <p:to>
                                        <p:strVal val="visible"/>
                                      </p:to>
                                    </p:set>
                                    <p:animEffect transition="in" filter="fade">
                                      <p:cBhvr>
                                        <p:cTn id="73" dur="500"/>
                                        <p:tgtEl>
                                          <p:spTgt spid="3">
                                            <p:txEl>
                                              <p:pRg st="22" end="22"/>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23" end="23"/>
                                            </p:txEl>
                                          </p:spTgt>
                                        </p:tgtEl>
                                        <p:attrNameLst>
                                          <p:attrName>style.visibility</p:attrName>
                                        </p:attrNameLst>
                                      </p:cBhvr>
                                      <p:to>
                                        <p:strVal val="visible"/>
                                      </p:to>
                                    </p:set>
                                    <p:animEffect transition="in" filter="fade">
                                      <p:cBhvr>
                                        <p:cTn id="76" dur="500"/>
                                        <p:tgtEl>
                                          <p:spTgt spid="3">
                                            <p:txEl>
                                              <p:pRg st="23" end="23"/>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4" end="24"/>
                                            </p:txEl>
                                          </p:spTgt>
                                        </p:tgtEl>
                                        <p:attrNameLst>
                                          <p:attrName>style.visibility</p:attrName>
                                        </p:attrNameLst>
                                      </p:cBhvr>
                                      <p:to>
                                        <p:strVal val="visible"/>
                                      </p:to>
                                    </p:set>
                                    <p:animEffect transition="in" filter="fade">
                                      <p:cBhvr>
                                        <p:cTn id="79" dur="500"/>
                                        <p:tgtEl>
                                          <p:spTgt spid="3">
                                            <p:txEl>
                                              <p:pRg st="24" end="24"/>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435428" y="1819051"/>
            <a:ext cx="6635931" cy="4459830"/>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endParaRPr lang="en-US" sz="1300" dirty="0">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6" name="CasellaDiTesto 5"/>
          <p:cNvSpPr txBox="1"/>
          <p:nvPr/>
        </p:nvSpPr>
        <p:spPr>
          <a:xfrm>
            <a:off x="628650" y="1594679"/>
            <a:ext cx="2175596"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System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7" name="CasellaDiTesto 6"/>
          <p:cNvSpPr txBox="1"/>
          <p:nvPr/>
        </p:nvSpPr>
        <p:spPr>
          <a:xfrm>
            <a:off x="705394" y="2272937"/>
            <a:ext cx="7809955" cy="3945054"/>
          </a:xfrm>
          <a:prstGeom prst="rect">
            <a:avLst/>
          </a:prstGeom>
          <a:noFill/>
        </p:spPr>
        <p:txBody>
          <a:bodyPr wrap="square" numCol="2" spcCol="432000" rtlCol="0">
            <a:spAutoFit/>
          </a:bodyPr>
          <a:lstStyle/>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TaxiQueue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hasTaxi: set Taxi</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hasTaxiQueue: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TaxiQueue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hasZone: some TaxiZone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System {</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 </a:t>
            </a:r>
            <a:r>
              <a:rPr lang="en-US"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Map,</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users: set User,</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taxiRide: set TaxiRide</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dirty="0" smtClean="0">
              <a:effectLst/>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62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13" end="13"/>
                                            </p:txEl>
                                          </p:spTgt>
                                        </p:tgtEl>
                                        <p:attrNameLst>
                                          <p:attrName>style.visibility</p:attrName>
                                        </p:attrNameLst>
                                      </p:cBhvr>
                                      <p:to>
                                        <p:strVal val="visible"/>
                                      </p:to>
                                    </p:set>
                                    <p:animEffect transition="in" filter="fade">
                                      <p:cBhvr>
                                        <p:cTn id="37" dur="500"/>
                                        <p:tgtEl>
                                          <p:spTgt spid="7">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4" end="14"/>
                                            </p:txEl>
                                          </p:spTgt>
                                        </p:tgtEl>
                                        <p:attrNameLst>
                                          <p:attrName>style.visibility</p:attrName>
                                        </p:attrNameLst>
                                      </p:cBhvr>
                                      <p:to>
                                        <p:strVal val="visible"/>
                                      </p:to>
                                    </p:set>
                                    <p:animEffect transition="in" filter="fade">
                                      <p:cBhvr>
                                        <p:cTn id="40" dur="500"/>
                                        <p:tgtEl>
                                          <p:spTgt spid="7">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16" end="16"/>
                                            </p:txEl>
                                          </p:spTgt>
                                        </p:tgtEl>
                                        <p:attrNameLst>
                                          <p:attrName>style.visibility</p:attrName>
                                        </p:attrNameLst>
                                      </p:cBhvr>
                                      <p:to>
                                        <p:strVal val="visible"/>
                                      </p:to>
                                    </p:set>
                                    <p:animEffect transition="in" filter="fade">
                                      <p:cBhvr>
                                        <p:cTn id="45" dur="500"/>
                                        <p:tgtEl>
                                          <p:spTgt spid="7">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7" end="17"/>
                                            </p:txEl>
                                          </p:spTgt>
                                        </p:tgtEl>
                                        <p:attrNameLst>
                                          <p:attrName>style.visibility</p:attrName>
                                        </p:attrNameLst>
                                      </p:cBhvr>
                                      <p:to>
                                        <p:strVal val="visible"/>
                                      </p:to>
                                    </p:set>
                                    <p:animEffect transition="in" filter="fade">
                                      <p:cBhvr>
                                        <p:cTn id="48" dur="500"/>
                                        <p:tgtEl>
                                          <p:spTgt spid="7">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8" end="18"/>
                                            </p:txEl>
                                          </p:spTgt>
                                        </p:tgtEl>
                                        <p:attrNameLst>
                                          <p:attrName>style.visibility</p:attrName>
                                        </p:attrNameLst>
                                      </p:cBhvr>
                                      <p:to>
                                        <p:strVal val="visible"/>
                                      </p:to>
                                    </p:set>
                                    <p:animEffect transition="in" filter="fade">
                                      <p:cBhvr>
                                        <p:cTn id="51" dur="500"/>
                                        <p:tgtEl>
                                          <p:spTgt spid="7">
                                            <p:txEl>
                                              <p:pRg st="18" end="1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9" end="19"/>
                                            </p:txEl>
                                          </p:spTgt>
                                        </p:tgtEl>
                                        <p:attrNameLst>
                                          <p:attrName>style.visibility</p:attrName>
                                        </p:attrNameLst>
                                      </p:cBhvr>
                                      <p:to>
                                        <p:strVal val="visible"/>
                                      </p:to>
                                    </p:set>
                                    <p:animEffect transition="in" filter="fade">
                                      <p:cBhvr>
                                        <p:cTn id="54" dur="500"/>
                                        <p:tgtEl>
                                          <p:spTgt spid="7">
                                            <p:txEl>
                                              <p:pRg st="19" end="1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7">
                                            <p:txEl>
                                              <p:pRg st="20" end="20"/>
                                            </p:txEl>
                                          </p:spTgt>
                                        </p:tgtEl>
                                        <p:attrNameLst>
                                          <p:attrName>style.visibility</p:attrName>
                                        </p:attrNameLst>
                                      </p:cBhvr>
                                      <p:to>
                                        <p:strVal val="visible"/>
                                      </p:to>
                                    </p:set>
                                    <p:animEffect transition="in" filter="fade">
                                      <p:cBhvr>
                                        <p:cTn id="57"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1548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628650" y="269116"/>
            <a:ext cx="7886700" cy="1325563"/>
          </a:xfrm>
        </p:spPr>
        <p:txBody>
          <a:bodyPr>
            <a:normAutofit/>
          </a:bodyPr>
          <a:lstStyle/>
          <a:p>
            <a:pPr algn="ctr"/>
            <a:r>
              <a:rPr lang="en-US" sz="4000" b="1" spc="-113" dirty="0">
                <a:effectLst>
                  <a:outerShdw blurRad="38100" dist="38100" dir="2700000" algn="tl">
                    <a:srgbClr val="000000">
                      <a:alpha val="43137"/>
                    </a:srgbClr>
                  </a:outerShdw>
                </a:effectLst>
                <a:latin typeface="Georgia" panose="02040502050405020303" pitchFamily="18" charset="0"/>
              </a:rPr>
              <a:t>Alloy - Signatures</a:t>
            </a:r>
          </a:p>
        </p:txBody>
      </p:sp>
      <p:sp>
        <p:nvSpPr>
          <p:cNvPr id="5" name="CasellaDiTesto 4"/>
          <p:cNvSpPr txBox="1"/>
          <p:nvPr/>
        </p:nvSpPr>
        <p:spPr>
          <a:xfrm>
            <a:off x="628650" y="1594679"/>
            <a:ext cx="2355132" cy="369332"/>
          </a:xfrm>
          <a:prstGeom prst="rect">
            <a:avLst/>
          </a:prstGeom>
          <a:noFill/>
        </p:spPr>
        <p:txBody>
          <a:bodyPr wrap="none" rtlCol="0">
            <a:spAutoFit/>
          </a:bodyPr>
          <a:lstStyle/>
          <a:p>
            <a:r>
              <a:rPr lang="en-US" i="1" dirty="0" smtClean="0">
                <a:effectLst>
                  <a:outerShdw blurRad="38100" dist="38100" dir="2700000" algn="tl">
                    <a:srgbClr val="000000">
                      <a:alpha val="43137"/>
                    </a:srgbClr>
                  </a:outerShdw>
                </a:effectLst>
                <a:latin typeface="Georgia" panose="02040502050405020303" pitchFamily="18" charset="0"/>
              </a:rPr>
              <a:t>Taxi ride signatures:</a:t>
            </a:r>
            <a:endParaRPr lang="en-US" i="1"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428352" y="2194560"/>
            <a:ext cx="8715648" cy="4814780"/>
          </a:xfrm>
          <a:prstGeom prst="rect">
            <a:avLst/>
          </a:prstGeom>
          <a:noFill/>
        </p:spPr>
        <p:txBody>
          <a:bodyPr wrap="square" numCol="2" spcCol="432000" rtlCol="0">
            <a:spAutoFit/>
          </a:bodyPr>
          <a:lstStyle/>
          <a:p>
            <a:pPr>
              <a:lnSpc>
                <a:spcPct val="107000"/>
              </a:lnSpc>
              <a:spcAft>
                <a:spcPts val="0"/>
              </a:spcAft>
            </a:pPr>
            <a:r>
              <a:rPr lang="en-US"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abstract</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origin: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destination: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date: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Date,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time: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Time,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waitingTime: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rideStatus: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RideStatus,</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hasCustomer: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Customer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en-US" sz="17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Request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Reservation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extends</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TaxiRide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endParaRPr lang="en-US"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sig</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Taxi {</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code: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Integer,</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position: </a:t>
            </a:r>
            <a:r>
              <a:rPr lang="en-US" sz="17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 Coordinate</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7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7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151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7" end="17"/>
                                            </p:txEl>
                                          </p:spTgt>
                                        </p:tgtEl>
                                        <p:attrNameLst>
                                          <p:attrName>style.visibility</p:attrName>
                                        </p:attrNameLst>
                                      </p:cBhvr>
                                      <p:to>
                                        <p:strVal val="visible"/>
                                      </p:to>
                                    </p:set>
                                    <p:animEffect transition="in" filter="fade">
                                      <p:cBhvr>
                                        <p:cTn id="44" dur="500"/>
                                        <p:tgtEl>
                                          <p:spTgt spid="6">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8" end="18"/>
                                            </p:txEl>
                                          </p:spTgt>
                                        </p:tgtEl>
                                        <p:attrNameLst>
                                          <p:attrName>style.visibility</p:attrName>
                                        </p:attrNameLst>
                                      </p:cBhvr>
                                      <p:to>
                                        <p:strVal val="visible"/>
                                      </p:to>
                                    </p:set>
                                    <p:animEffect transition="in" filter="fade">
                                      <p:cBhvr>
                                        <p:cTn id="47" dur="500"/>
                                        <p:tgtEl>
                                          <p:spTgt spid="6">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19" end="19"/>
                                            </p:txEl>
                                          </p:spTgt>
                                        </p:tgtEl>
                                        <p:attrNameLst>
                                          <p:attrName>style.visibility</p:attrName>
                                        </p:attrNameLst>
                                      </p:cBhvr>
                                      <p:to>
                                        <p:strVal val="visible"/>
                                      </p:to>
                                    </p:set>
                                    <p:animEffect transition="in" filter="fade">
                                      <p:cBhvr>
                                        <p:cTn id="50" dur="500"/>
                                        <p:tgtEl>
                                          <p:spTgt spid="6">
                                            <p:txEl>
                                              <p:pRg st="19" end="1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21" end="21"/>
                                            </p:txEl>
                                          </p:spTgt>
                                        </p:tgtEl>
                                        <p:attrNameLst>
                                          <p:attrName>style.visibility</p:attrName>
                                        </p:attrNameLst>
                                      </p:cBhvr>
                                      <p:to>
                                        <p:strVal val="visible"/>
                                      </p:to>
                                    </p:set>
                                    <p:animEffect transition="in" filter="fade">
                                      <p:cBhvr>
                                        <p:cTn id="55" dur="500"/>
                                        <p:tgtEl>
                                          <p:spTgt spid="6">
                                            <p:txEl>
                                              <p:pRg st="21" end="2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2" end="22"/>
                                            </p:txEl>
                                          </p:spTgt>
                                        </p:tgtEl>
                                        <p:attrNameLst>
                                          <p:attrName>style.visibility</p:attrName>
                                        </p:attrNameLst>
                                      </p:cBhvr>
                                      <p:to>
                                        <p:strVal val="visible"/>
                                      </p:to>
                                    </p:set>
                                    <p:animEffect transition="in" filter="fade">
                                      <p:cBhvr>
                                        <p:cTn id="58" dur="500"/>
                                        <p:tgtEl>
                                          <p:spTgt spid="6">
                                            <p:txEl>
                                              <p:pRg st="22" end="2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3" end="23"/>
                                            </p:txEl>
                                          </p:spTgt>
                                        </p:tgtEl>
                                        <p:attrNameLst>
                                          <p:attrName>style.visibility</p:attrName>
                                        </p:attrNameLst>
                                      </p:cBhvr>
                                      <p:to>
                                        <p:strVal val="visible"/>
                                      </p:to>
                                    </p:set>
                                    <p:animEffect transition="in" filter="fade">
                                      <p:cBhvr>
                                        <p:cTn id="61" dur="500"/>
                                        <p:tgtEl>
                                          <p:spTgt spid="6">
                                            <p:txEl>
                                              <p:pRg st="23" end="2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25" end="25"/>
                                            </p:txEl>
                                          </p:spTgt>
                                        </p:tgtEl>
                                        <p:attrNameLst>
                                          <p:attrName>style.visibility</p:attrName>
                                        </p:attrNameLst>
                                      </p:cBhvr>
                                      <p:to>
                                        <p:strVal val="visible"/>
                                      </p:to>
                                    </p:set>
                                    <p:animEffect transition="in" filter="fade">
                                      <p:cBhvr>
                                        <p:cTn id="66" dur="500"/>
                                        <p:tgtEl>
                                          <p:spTgt spid="6">
                                            <p:txEl>
                                              <p:pRg st="25" end="2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6" end="26"/>
                                            </p:txEl>
                                          </p:spTgt>
                                        </p:tgtEl>
                                        <p:attrNameLst>
                                          <p:attrName>style.visibility</p:attrName>
                                        </p:attrNameLst>
                                      </p:cBhvr>
                                      <p:to>
                                        <p:strVal val="visible"/>
                                      </p:to>
                                    </p:set>
                                    <p:animEffect transition="in" filter="fade">
                                      <p:cBhvr>
                                        <p:cTn id="69" dur="500"/>
                                        <p:tgtEl>
                                          <p:spTgt spid="6">
                                            <p:txEl>
                                              <p:pRg st="26" end="2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7" end="27"/>
                                            </p:txEl>
                                          </p:spTgt>
                                        </p:tgtEl>
                                        <p:attrNameLst>
                                          <p:attrName>style.visibility</p:attrName>
                                        </p:attrNameLst>
                                      </p:cBhvr>
                                      <p:to>
                                        <p:strVal val="visible"/>
                                      </p:to>
                                    </p:set>
                                    <p:animEffect transition="in" filter="fade">
                                      <p:cBhvr>
                                        <p:cTn id="72" dur="500"/>
                                        <p:tgtEl>
                                          <p:spTgt spid="6">
                                            <p:txEl>
                                              <p:pRg st="27" end="27"/>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28" end="28"/>
                                            </p:txEl>
                                          </p:spTgt>
                                        </p:tgtEl>
                                        <p:attrNameLst>
                                          <p:attrName>style.visibility</p:attrName>
                                        </p:attrNameLst>
                                      </p:cBhvr>
                                      <p:to>
                                        <p:strVal val="visible"/>
                                      </p:to>
                                    </p:set>
                                    <p:animEffect transition="in" filter="fade">
                                      <p:cBhvr>
                                        <p:cTn id="75" dur="500"/>
                                        <p:tgtEl>
                                          <p:spTgt spid="6">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6" name="CasellaDiTesto 5"/>
          <p:cNvSpPr txBox="1"/>
          <p:nvPr/>
        </p:nvSpPr>
        <p:spPr>
          <a:xfrm>
            <a:off x="759278" y="2263605"/>
            <a:ext cx="7886700" cy="1574277"/>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noDuplicateUsers{</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u1,u2: RegUser| (u1.email = u2.email)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(u1.telephone = u2.telephone)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a1,a2:Admin | (a1.email = a2.email)</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a1:Admin, u1:RegUser | (a1.email = u1.email)</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759279" y="1480456"/>
            <a:ext cx="7886700" cy="646331"/>
          </a:xfrm>
          <a:prstGeom prst="rect">
            <a:avLst/>
          </a:prstGeom>
          <a:noFill/>
        </p:spPr>
        <p:txBody>
          <a:bodyPr wrap="square" rtlCol="0">
            <a:spAutoFit/>
          </a:bodyPr>
          <a:lstStyle/>
          <a:p>
            <a:r>
              <a:rPr lang="en-US" dirty="0" smtClean="0">
                <a:latin typeface="Georgia" panose="02040502050405020303" pitchFamily="18" charset="0"/>
              </a:rPr>
              <a:t>No users have the same email address and telephone number (i.e. there are no duplicate users).</a:t>
            </a:r>
            <a:endParaRPr lang="en-US" dirty="0">
              <a:latin typeface="Georgia" panose="02040502050405020303" pitchFamily="18" charset="0"/>
            </a:endParaRPr>
          </a:p>
        </p:txBody>
      </p:sp>
      <p:sp>
        <p:nvSpPr>
          <p:cNvPr id="8" name="CasellaDiTesto 7"/>
          <p:cNvSpPr txBox="1"/>
          <p:nvPr/>
        </p:nvSpPr>
        <p:spPr>
          <a:xfrm>
            <a:off x="759278" y="4715069"/>
            <a:ext cx="7886700" cy="821122"/>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queueOneZone{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&lt;: hasTaxiQueue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-&gt; TaxiQueue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759278" y="4218650"/>
            <a:ext cx="7886700" cy="369332"/>
          </a:xfrm>
          <a:prstGeom prst="rect">
            <a:avLst/>
          </a:prstGeom>
          <a:noFill/>
        </p:spPr>
        <p:txBody>
          <a:bodyPr wrap="square" rtlCol="0">
            <a:spAutoFit/>
          </a:bodyPr>
          <a:lstStyle/>
          <a:p>
            <a:r>
              <a:rPr lang="en-US" dirty="0" smtClean="0">
                <a:latin typeface="Georgia" panose="02040502050405020303" pitchFamily="18" charset="0"/>
              </a:rPr>
              <a:t>Every taxi zone has exactly one taxi queue.</a:t>
            </a:r>
            <a:endParaRPr lang="en-US" dirty="0">
              <a:latin typeface="Georgia" panose="02040502050405020303" pitchFamily="18" charset="0"/>
            </a:endParaRPr>
          </a:p>
        </p:txBody>
      </p:sp>
    </p:spTree>
    <p:extLst>
      <p:ext uri="{BB962C8B-B14F-4D97-AF65-F5344CB8AC3E}">
        <p14:creationId xmlns:p14="http://schemas.microsoft.com/office/powerpoint/2010/main" val="19149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There are no drivers with the same taxi (and therefore every taxi has exactly one different driver).</a:t>
            </a:r>
            <a:endParaRPr lang="en-US" dirty="0">
              <a:latin typeface="Georgia" panose="02040502050405020303" pitchFamily="18" charset="0"/>
            </a:endParaRPr>
          </a:p>
        </p:txBody>
      </p:sp>
      <p:sp>
        <p:nvSpPr>
          <p:cNvPr id="3"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4" name="CasellaDiTesto 3"/>
          <p:cNvSpPr txBox="1"/>
          <p:nvPr/>
        </p:nvSpPr>
        <p:spPr>
          <a:xfrm>
            <a:off x="759278" y="2308403"/>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it-IT"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taxiOneDriver{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d1,d2:TaxiDriver | d1.taxi = d2.taxi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#TaxiDriver = # 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621542"/>
            <a:ext cx="7886700" cy="369332"/>
          </a:xfrm>
          <a:prstGeom prst="rect">
            <a:avLst/>
          </a:prstGeom>
          <a:noFill/>
        </p:spPr>
        <p:txBody>
          <a:bodyPr wrap="square" rtlCol="0">
            <a:spAutoFit/>
          </a:bodyPr>
          <a:lstStyle/>
          <a:p>
            <a:r>
              <a:rPr lang="en-US" dirty="0" smtClean="0">
                <a:latin typeface="Georgia" panose="02040502050405020303" pitchFamily="18" charset="0"/>
              </a:rPr>
              <a:t>Every taxi can be assigned to one and only one queue.</a:t>
            </a:r>
            <a:endParaRPr lang="en-US" dirty="0">
              <a:latin typeface="Georgia" panose="02040502050405020303" pitchFamily="18" charset="0"/>
            </a:endParaRPr>
          </a:p>
        </p:txBody>
      </p:sp>
      <p:sp>
        <p:nvSpPr>
          <p:cNvPr id="6" name="CasellaDiTesto 5"/>
          <p:cNvSpPr txBox="1"/>
          <p:nvPr/>
        </p:nvSpPr>
        <p:spPr>
          <a:xfrm>
            <a:off x="759278" y="4112142"/>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taxiOneQueue{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t1:Taxi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q1,q2:TaxiQueue | (t1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q2.hasTaxi)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t2:Taxi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lone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q3:TaxiQueue | t2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q3.hasTaxi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4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 map has the reference to every taxi zone.</a:t>
            </a:r>
            <a:endParaRPr lang="en-US" dirty="0">
              <a:latin typeface="Georgia" panose="02040502050405020303" pitchFamily="18" charset="0"/>
            </a:endParaRPr>
          </a:p>
        </p:txBody>
      </p:sp>
      <p:sp>
        <p:nvSpPr>
          <p:cNvPr id="4" name="CasellaDiTesto 3"/>
          <p:cNvSpPr txBox="1"/>
          <p:nvPr/>
        </p:nvSpPr>
        <p:spPr>
          <a:xfrm>
            <a:off x="759278" y="1971698"/>
            <a:ext cx="7886700" cy="820289"/>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taxiZoneInMap</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Map.hasZone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078891"/>
            <a:ext cx="7886700" cy="646331"/>
          </a:xfrm>
          <a:prstGeom prst="rect">
            <a:avLst/>
          </a:prstGeom>
          <a:noFill/>
        </p:spPr>
        <p:txBody>
          <a:bodyPr wrap="square" rtlCol="0">
            <a:spAutoFit/>
          </a:bodyPr>
          <a:lstStyle/>
          <a:p>
            <a:r>
              <a:rPr lang="en-US" dirty="0" smtClean="0">
                <a:latin typeface="Georgia" panose="02040502050405020303" pitchFamily="18" charset="0"/>
              </a:rPr>
              <a:t>A taxi (driver) cannot have more than one TaxiRide with the status “Assigned”.</a:t>
            </a:r>
            <a:endParaRPr lang="en-US" dirty="0">
              <a:latin typeface="Georgia" panose="02040502050405020303" pitchFamily="18" charset="0"/>
            </a:endParaRPr>
          </a:p>
        </p:txBody>
      </p:sp>
      <p:sp>
        <p:nvSpPr>
          <p:cNvPr id="6" name="CasellaDiTesto 5"/>
          <p:cNvSpPr txBox="1"/>
          <p:nvPr/>
        </p:nvSpPr>
        <p:spPr>
          <a:xfrm>
            <a:off x="759278" y="38123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driverOneRide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r1,r2:TaxiRide | (r1.taxi = r2.taxi)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r1.rideStatus)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099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No more than one “Assigned” taxi ride for customer and no more than one request for customer.</a:t>
            </a:r>
            <a:endParaRPr lang="en-US" dirty="0">
              <a:latin typeface="Georgia" panose="02040502050405020303" pitchFamily="18" charset="0"/>
            </a:endParaRPr>
          </a:p>
        </p:txBody>
      </p:sp>
      <p:sp>
        <p:nvSpPr>
          <p:cNvPr id="4" name="CasellaDiTesto 3"/>
          <p:cNvSpPr txBox="1"/>
          <p:nvPr/>
        </p:nvSpPr>
        <p:spPr>
          <a:xfrm>
            <a:off x="759278" y="2206829"/>
            <a:ext cx="7886700" cy="429117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RideLimit{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r1,r2:TaxiRide | (r1.rideStatus = r2.rideStatus)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(r1.hasCustomer = 	r2.hasCustomer) </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r1,r2:Request | (r1.rideStatus = r2.rideStatus)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r1,r2:Request |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disj</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r1:Request, r2:Reservation| (r1.rideStatus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(r2.rideStatus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it-IT" sz="1100" dirty="0">
                <a:latin typeface="Lucida Console" panose="020B0609040504020204" pitchFamily="49" charset="0"/>
                <a:ea typeface="Calibri" panose="020F0502020204030204" pitchFamily="34" charset="0"/>
                <a:cs typeface="Times New Roman" panose="02020603050405020304" pitchFamily="18" charset="0"/>
              </a:rPr>
              <a:t> </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(r1.hasCustomer = 	r2.hasCustomer)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3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There are not taxi paired with a ride with the “Not Assigned” status.</a:t>
            </a:r>
            <a:endParaRPr lang="en-US" dirty="0">
              <a:latin typeface="Georgia" panose="02040502050405020303" pitchFamily="18" charset="0"/>
            </a:endParaRPr>
          </a:p>
        </p:txBody>
      </p:sp>
      <p:sp>
        <p:nvSpPr>
          <p:cNvPr id="4" name="CasellaDiTesto 3"/>
          <p:cNvSpPr txBox="1"/>
          <p:nvPr/>
        </p:nvSpPr>
        <p:spPr>
          <a:xfrm>
            <a:off x="759278" y="1977890"/>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noTaxiNotAssigned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314022"/>
            <a:ext cx="7886700" cy="369332"/>
          </a:xfrm>
          <a:prstGeom prst="rect">
            <a:avLst/>
          </a:prstGeom>
          <a:noFill/>
        </p:spPr>
        <p:txBody>
          <a:bodyPr wrap="square" rtlCol="0">
            <a:spAutoFit/>
          </a:bodyPr>
          <a:lstStyle/>
          <a:p>
            <a:r>
              <a:rPr lang="en-US" dirty="0" smtClean="0">
                <a:latin typeface="Georgia" panose="02040502050405020303" pitchFamily="18" charset="0"/>
              </a:rPr>
              <a:t>“Assigned” and “Completed” rides must be bound to a taxi.</a:t>
            </a:r>
            <a:endParaRPr lang="en-US" dirty="0">
              <a:latin typeface="Georgia" panose="02040502050405020303" pitchFamily="18" charset="0"/>
            </a:endParaRPr>
          </a:p>
        </p:txBody>
      </p:sp>
      <p:sp>
        <p:nvSpPr>
          <p:cNvPr id="6" name="CasellaDiTesto 5"/>
          <p:cNvSpPr txBox="1"/>
          <p:nvPr/>
        </p:nvSpPr>
        <p:spPr>
          <a:xfrm>
            <a:off x="759278" y="3758793"/>
            <a:ext cx="7886700" cy="113319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600" dirty="0" err="1" smtClean="0">
                <a:effectLst/>
                <a:latin typeface="Lucida Console" panose="020B0609040504020204" pitchFamily="49" charset="0"/>
                <a:ea typeface="Calibri" panose="020F0502020204030204" pitchFamily="34" charset="0"/>
                <a:cs typeface="Times New Roman" panose="02020603050405020304" pitchFamily="18" charset="0"/>
              </a:rPr>
              <a:t>TaxiRideStatus</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NotAssigned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r1.rideStatus!= Annulled) </a:t>
            </a:r>
            <a:r>
              <a:rPr lang="en-US" sz="16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 (#r1.taxi=1)</a:t>
            </a:r>
            <a:endParaRPr lang="it-IT" sz="12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2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921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The system must have the reference to all users and rides.</a:t>
            </a:r>
            <a:endParaRPr lang="en-US" dirty="0">
              <a:latin typeface="Georgia" panose="02040502050405020303" pitchFamily="18" charset="0"/>
            </a:endParaRPr>
          </a:p>
        </p:txBody>
      </p:sp>
      <p:sp>
        <p:nvSpPr>
          <p:cNvPr id="4" name="CasellaDiTesto 3"/>
          <p:cNvSpPr txBox="1"/>
          <p:nvPr/>
        </p:nvSpPr>
        <p:spPr>
          <a:xfrm>
            <a:off x="759278" y="1977890"/>
            <a:ext cx="7886700" cy="1067280"/>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u1:User | u1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System.taxiRide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7" name="CasellaDiTesto 6"/>
          <p:cNvSpPr txBox="1"/>
          <p:nvPr/>
        </p:nvSpPr>
        <p:spPr>
          <a:xfrm>
            <a:off x="759278" y="3340148"/>
            <a:ext cx="7886700" cy="369332"/>
          </a:xfrm>
          <a:prstGeom prst="rect">
            <a:avLst/>
          </a:prstGeom>
          <a:noFill/>
        </p:spPr>
        <p:txBody>
          <a:bodyPr wrap="square" rtlCol="0">
            <a:spAutoFit/>
          </a:bodyPr>
          <a:lstStyle/>
          <a:p>
            <a:r>
              <a:rPr lang="en-US" dirty="0" smtClean="0">
                <a:latin typeface="Georgia" panose="02040502050405020303" pitchFamily="18" charset="0"/>
              </a:rPr>
              <a:t>Annulled rides must not be linked </a:t>
            </a:r>
            <a:r>
              <a:rPr lang="en-US" smtClean="0">
                <a:latin typeface="Georgia" panose="02040502050405020303" pitchFamily="18" charset="0"/>
              </a:rPr>
              <a:t>to any </a:t>
            </a:r>
            <a:r>
              <a:rPr lang="en-US" dirty="0" smtClean="0">
                <a:latin typeface="Georgia" panose="02040502050405020303" pitchFamily="18" charset="0"/>
              </a:rPr>
              <a:t>taxi.</a:t>
            </a:r>
            <a:endParaRPr lang="en-US" dirty="0">
              <a:latin typeface="Georgia" panose="02040502050405020303" pitchFamily="18" charset="0"/>
            </a:endParaRPr>
          </a:p>
        </p:txBody>
      </p:sp>
      <p:sp>
        <p:nvSpPr>
          <p:cNvPr id="8" name="CasellaDiTesto 7"/>
          <p:cNvSpPr txBox="1"/>
          <p:nvPr/>
        </p:nvSpPr>
        <p:spPr>
          <a:xfrm>
            <a:off x="759278" y="3784919"/>
            <a:ext cx="7886700" cy="833305"/>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AnnulledNoTaxi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Annulled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none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9" name="CasellaDiTesto 8"/>
          <p:cNvSpPr txBox="1"/>
          <p:nvPr/>
        </p:nvSpPr>
        <p:spPr>
          <a:xfrm>
            <a:off x="759278" y="4807542"/>
            <a:ext cx="7886700" cy="369332"/>
          </a:xfrm>
          <a:prstGeom prst="rect">
            <a:avLst/>
          </a:prstGeom>
          <a:noFill/>
        </p:spPr>
        <p:txBody>
          <a:bodyPr wrap="square" rtlCol="0">
            <a:spAutoFit/>
          </a:bodyPr>
          <a:lstStyle/>
          <a:p>
            <a:r>
              <a:rPr lang="en-US" dirty="0" smtClean="0">
                <a:latin typeface="Georgia" panose="02040502050405020303" pitchFamily="18" charset="0"/>
              </a:rPr>
              <a:t>The origin of a ride cannot be equal to its destination.</a:t>
            </a:r>
            <a:endParaRPr lang="en-US" dirty="0">
              <a:latin typeface="Georgia" panose="02040502050405020303" pitchFamily="18" charset="0"/>
            </a:endParaRPr>
          </a:p>
        </p:txBody>
      </p:sp>
      <p:sp>
        <p:nvSpPr>
          <p:cNvPr id="10" name="CasellaDiTesto 9"/>
          <p:cNvSpPr txBox="1"/>
          <p:nvPr/>
        </p:nvSpPr>
        <p:spPr>
          <a:xfrm>
            <a:off x="759278" y="5289663"/>
            <a:ext cx="7886700" cy="820289"/>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originDifferentDestination{</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(r1.origin = r1.destination)</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9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p:bldP spid="8" grpId="0" animBg="1"/>
      <p:bldP spid="9" grpId="0"/>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646331"/>
          </a:xfrm>
          <a:prstGeom prst="rect">
            <a:avLst/>
          </a:prstGeom>
          <a:noFill/>
        </p:spPr>
        <p:txBody>
          <a:bodyPr wrap="square" rtlCol="0">
            <a:spAutoFit/>
          </a:bodyPr>
          <a:lstStyle/>
          <a:p>
            <a:r>
              <a:rPr lang="en-US" dirty="0" smtClean="0">
                <a:latin typeface="Georgia" panose="02040502050405020303" pitchFamily="18" charset="0"/>
              </a:rPr>
              <a:t>A busy taxi must not be in a queue (because, of course, it contains only available taxis).</a:t>
            </a:r>
            <a:endParaRPr lang="en-US" dirty="0">
              <a:latin typeface="Georgia" panose="02040502050405020303" pitchFamily="18" charset="0"/>
            </a:endParaRPr>
          </a:p>
        </p:txBody>
      </p:sp>
      <p:sp>
        <p:nvSpPr>
          <p:cNvPr id="4" name="CasellaDiTesto 3"/>
          <p:cNvSpPr txBox="1"/>
          <p:nvPr/>
        </p:nvSpPr>
        <p:spPr>
          <a:xfrm>
            <a:off x="759278" y="213590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taxiBusyQueue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d1:TaxiDriver | ((d1.status = Busy)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q1:TaxiQueue | 					d1.taxi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443986"/>
            <a:ext cx="7886700" cy="369332"/>
          </a:xfrm>
          <a:prstGeom prst="rect">
            <a:avLst/>
          </a:prstGeom>
          <a:noFill/>
        </p:spPr>
        <p:txBody>
          <a:bodyPr wrap="square" rtlCol="0">
            <a:spAutoFit/>
          </a:bodyPr>
          <a:lstStyle/>
          <a:p>
            <a:r>
              <a:rPr lang="en-US" dirty="0" smtClean="0">
                <a:latin typeface="Georgia" panose="02040502050405020303" pitchFamily="18" charset="0"/>
              </a:rPr>
              <a:t>An available taxi must be in a queue. </a:t>
            </a:r>
            <a:endParaRPr lang="en-US" dirty="0">
              <a:latin typeface="Georgia" panose="02040502050405020303" pitchFamily="18" charset="0"/>
            </a:endParaRPr>
          </a:p>
        </p:txBody>
      </p:sp>
      <p:sp>
        <p:nvSpPr>
          <p:cNvPr id="6" name="CasellaDiTesto 5"/>
          <p:cNvSpPr txBox="1"/>
          <p:nvPr/>
        </p:nvSpPr>
        <p:spPr>
          <a:xfrm>
            <a:off x="759278" y="3881977"/>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taxiAvailableQueue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d1:TaxiDriver | ((d1.status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q1:TaxiQueue | d1.taxi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q1.hasTaxi))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33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Facts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489577"/>
            <a:ext cx="7886700" cy="369332"/>
          </a:xfrm>
          <a:prstGeom prst="rect">
            <a:avLst/>
          </a:prstGeom>
          <a:noFill/>
        </p:spPr>
        <p:txBody>
          <a:bodyPr wrap="square" rtlCol="0">
            <a:spAutoFit/>
          </a:bodyPr>
          <a:lstStyle/>
          <a:p>
            <a:r>
              <a:rPr lang="en-US" dirty="0" smtClean="0">
                <a:latin typeface="Georgia" panose="02040502050405020303" pitchFamily="18" charset="0"/>
              </a:rPr>
              <a:t>An “Assigned” taxi must imply that its driver is busy. </a:t>
            </a:r>
            <a:endParaRPr lang="en-US" dirty="0">
              <a:latin typeface="Georgia" panose="02040502050405020303" pitchFamily="18" charset="0"/>
            </a:endParaRPr>
          </a:p>
        </p:txBody>
      </p:sp>
      <p:sp>
        <p:nvSpPr>
          <p:cNvPr id="4" name="CasellaDiTesto 3"/>
          <p:cNvSpPr txBox="1"/>
          <p:nvPr/>
        </p:nvSpPr>
        <p:spPr>
          <a:xfrm>
            <a:off x="759278" y="1971698"/>
            <a:ext cx="7886700" cy="108029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assignedEqualBusy</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taxi.t.rideStatus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taxi.t.status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=Available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5" name="CasellaDiTesto 4"/>
          <p:cNvSpPr txBox="1"/>
          <p:nvPr/>
        </p:nvSpPr>
        <p:spPr>
          <a:xfrm>
            <a:off x="759278" y="3348857"/>
            <a:ext cx="7886700" cy="369332"/>
          </a:xfrm>
          <a:prstGeom prst="rect">
            <a:avLst/>
          </a:prstGeom>
          <a:noFill/>
        </p:spPr>
        <p:txBody>
          <a:bodyPr wrap="square" rtlCol="0">
            <a:spAutoFit/>
          </a:bodyPr>
          <a:lstStyle/>
          <a:p>
            <a:r>
              <a:rPr lang="en-US" dirty="0" smtClean="0">
                <a:latin typeface="Georgia" panose="02040502050405020303" pitchFamily="18" charset="0"/>
              </a:rPr>
              <a:t>An “</a:t>
            </a:r>
            <a:r>
              <a:rPr lang="en-US" dirty="0" err="1" smtClean="0">
                <a:latin typeface="Georgia" panose="02040502050405020303" pitchFamily="18" charset="0"/>
              </a:rPr>
              <a:t>Avaliable</a:t>
            </a:r>
            <a:r>
              <a:rPr lang="en-US" dirty="0" smtClean="0">
                <a:latin typeface="Georgia" panose="02040502050405020303" pitchFamily="18" charset="0"/>
              </a:rPr>
              <a:t>” taxi driver must not have any ride “Assigned”.</a:t>
            </a:r>
            <a:endParaRPr lang="en-US" dirty="0">
              <a:latin typeface="Georgia" panose="02040502050405020303" pitchFamily="18" charset="0"/>
            </a:endParaRPr>
          </a:p>
        </p:txBody>
      </p:sp>
      <p:sp>
        <p:nvSpPr>
          <p:cNvPr id="6" name="CasellaDiTesto 5"/>
          <p:cNvSpPr txBox="1"/>
          <p:nvPr/>
        </p:nvSpPr>
        <p:spPr>
          <a:xfrm>
            <a:off x="759278" y="3796144"/>
            <a:ext cx="7886700" cy="1327286"/>
          </a:xfrm>
          <a:prstGeom prst="rect">
            <a:avLst/>
          </a:prstGeom>
          <a:effectLst>
            <a:glow rad="635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fact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availableEqualnotAssigned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no</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r.rideStatus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Assigned)</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404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61794"/>
            <a:ext cx="7886700" cy="646331"/>
          </a:xfrm>
          <a:prstGeom prst="rect">
            <a:avLst/>
          </a:prstGeom>
          <a:noFill/>
        </p:spPr>
        <p:txBody>
          <a:bodyPr wrap="square" rtlCol="0">
            <a:spAutoFit/>
          </a:bodyPr>
          <a:lstStyle/>
          <a:p>
            <a:r>
              <a:rPr lang="en-US" dirty="0" smtClean="0">
                <a:latin typeface="Georgia" panose="02040502050405020303" pitchFamily="18" charset="0"/>
              </a:rPr>
              <a:t>These are some of the predicates that we </a:t>
            </a:r>
            <a:r>
              <a:rPr lang="en-US" dirty="0">
                <a:latin typeface="Georgia" panose="02040502050405020303" pitchFamily="18" charset="0"/>
              </a:rPr>
              <a:t>have </a:t>
            </a:r>
            <a:r>
              <a:rPr lang="en-US" dirty="0" smtClean="0">
                <a:latin typeface="Georgia" panose="02040502050405020303" pitchFamily="18" charset="0"/>
              </a:rPr>
              <a:t>used </a:t>
            </a:r>
            <a:r>
              <a:rPr lang="en-US" dirty="0">
                <a:latin typeface="Georgia" panose="02040502050405020303" pitchFamily="18" charset="0"/>
              </a:rPr>
              <a:t>with some assertions and in the </a:t>
            </a:r>
            <a:r>
              <a:rPr lang="en-US" i="1" dirty="0">
                <a:latin typeface="Georgia" panose="02040502050405020303" pitchFamily="18" charset="0"/>
              </a:rPr>
              <a:t>show()</a:t>
            </a:r>
            <a:r>
              <a:rPr lang="en-US" dirty="0">
                <a:latin typeface="Georgia" panose="02040502050405020303" pitchFamily="18" charset="0"/>
              </a:rPr>
              <a:t> predicate in order to generate some specific </a:t>
            </a:r>
            <a:r>
              <a:rPr lang="en-US" dirty="0" smtClean="0">
                <a:latin typeface="Georgia" panose="02040502050405020303" pitchFamily="18" charset="0"/>
              </a:rPr>
              <a:t>worlds:</a:t>
            </a:r>
            <a:endParaRPr lang="it-IT" dirty="0">
              <a:latin typeface="Georgia" panose="02040502050405020303" pitchFamily="18" charset="0"/>
            </a:endParaRPr>
          </a:p>
        </p:txBody>
      </p:sp>
      <p:sp>
        <p:nvSpPr>
          <p:cNvPr id="4" name="CasellaDiTesto 3"/>
          <p:cNvSpPr txBox="1"/>
          <p:nvPr/>
        </p:nvSpPr>
        <p:spPr>
          <a:xfrm>
            <a:off x="759278" y="2012083"/>
            <a:ext cx="8146870" cy="4291175"/>
          </a:xfrm>
          <a:prstGeom prst="rect">
            <a:avLst/>
          </a:prstGeom>
          <a:noFill/>
        </p:spPr>
        <p:txBody>
          <a:bodyPr wrap="square" numCol="1" rtlCol="0">
            <a:spAutoFit/>
          </a:bodyPr>
          <a:lstStyle/>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assigned ride</a:t>
            </a: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addAssignedRide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Assigned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an annulled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addAnnulledRide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Annulled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a completed ride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addCompletedRide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(s1,s2:System){</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r1:TaxiRide | r1.rideStatus = Completed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and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r1</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8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a:t>
            </a:r>
            <a:r>
              <a:rPr lang="en-US" sz="2800" dirty="0" smtClean="0">
                <a:latin typeface="Georgia" panose="02040502050405020303" pitchFamily="18" charset="0"/>
              </a:rPr>
              <a:t>chooses </a:t>
            </a:r>
            <a:r>
              <a:rPr lang="en-US" sz="2800" dirty="0">
                <a:latin typeface="Georgia" panose="02040502050405020303" pitchFamily="18" charset="0"/>
              </a:rPr>
              <a:t>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402581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Predicates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322163"/>
            <a:ext cx="7641772" cy="5279137"/>
          </a:xfrm>
          <a:prstGeom prst="rect">
            <a:avLst/>
          </a:prstGeom>
          <a:noFill/>
        </p:spPr>
        <p:txBody>
          <a:bodyPr wrap="square" numCol="1" rtlCol="0">
            <a:spAutoFit/>
          </a:bodyPr>
          <a:lstStyle/>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add2Customer(s1,s2:System,c1,c2:Customer){</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s2.users=s1.users + c1+c2</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0"/>
              </a:spcAft>
            </a:pP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reservations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add2Reservation(s1,s2:System, 							res1,res2:Reservation){</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res1 + res2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2 requests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add2Request(s1,s2:System, req1,req2:Request){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s2.taxiRide=s1.taxiRide + req1 + req2 </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//Add 1 busy and 1 available taxi driver</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err="1"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pred</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atleast1busy1available{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Busy</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some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d.status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Available</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5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7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61794"/>
            <a:ext cx="7886700" cy="646331"/>
          </a:xfrm>
          <a:prstGeom prst="rect">
            <a:avLst/>
          </a:prstGeom>
          <a:noFill/>
        </p:spPr>
        <p:txBody>
          <a:bodyPr wrap="square" rtlCol="0">
            <a:spAutoFit/>
          </a:bodyPr>
          <a:lstStyle/>
          <a:p>
            <a:r>
              <a:rPr lang="en-US" dirty="0" smtClean="0">
                <a:latin typeface="Georgia" panose="02040502050405020303" pitchFamily="18" charset="0"/>
              </a:rPr>
              <a:t>These are some of the assertions that we have used to verify the consistency of our model:</a:t>
            </a:r>
            <a:endParaRPr lang="it-IT" dirty="0">
              <a:latin typeface="Georgia" panose="02040502050405020303" pitchFamily="18" charset="0"/>
            </a:endParaRPr>
          </a:p>
        </p:txBody>
      </p:sp>
      <p:sp>
        <p:nvSpPr>
          <p:cNvPr id="4" name="CasellaDiTesto 3"/>
          <p:cNvSpPr txBox="1"/>
          <p:nvPr/>
        </p:nvSpPr>
        <p:spPr>
          <a:xfrm>
            <a:off x="759278" y="1908125"/>
            <a:ext cx="7641772" cy="4574907"/>
          </a:xfrm>
          <a:prstGeom prst="rect">
            <a:avLst/>
          </a:prstGeom>
          <a:noFill/>
        </p:spPr>
        <p:txBody>
          <a:bodyPr wrap="square" numCol="1" rtlCol="0">
            <a:spAutoFit/>
          </a:bodyPr>
          <a:lstStyle/>
          <a:p>
            <a:pPr>
              <a:lnSpc>
                <a:spcPct val="107000"/>
              </a:lnSpc>
            </a:pPr>
            <a:r>
              <a:rPr lang="en-US" sz="1500" dirty="0" smtClean="0">
                <a:solidFill>
                  <a:srgbClr val="006600"/>
                </a:solidFill>
                <a:effectLst/>
                <a:latin typeface="Lucida Console" panose="020B0609040504020204" pitchFamily="49" charset="0"/>
                <a:ea typeface="Calibri" panose="020F0502020204030204" pitchFamily="34" charset="0"/>
                <a:cs typeface="Times New Roman" panose="02020603050405020304" pitchFamily="18" charset="0"/>
              </a:rPr>
              <a:t>// All these cardinality equivalences must be satisfied </a:t>
            </a:r>
            <a:endParaRPr lang="it-IT" sz="1100" dirty="0" smtClean="0">
              <a:solidFill>
                <a:srgbClr val="006600"/>
              </a:solidFill>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numbersEquivalence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 = #TaxiDriver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#TaxiZone = #TaxiQueue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System.users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 User</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System.taxiRide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#TaxiRide</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status.Available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TaxiQueue.hasTaxi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the number of available taxi must be equal to the number of taxi in all the queues</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Busy taxi drivers may not be assigned to a ride, because of the possibility of standard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driversStandardCustomer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s1,s2:System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addBusyWithoutRide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[s1,s2]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status.Busy</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(TaxiDriver &lt;: 				taxi).(TaxiRide.(TaxiRide &lt;:taxi)))</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2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Assertions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CasellaDiTesto 2"/>
          <p:cNvSpPr txBox="1"/>
          <p:nvPr/>
        </p:nvSpPr>
        <p:spPr>
          <a:xfrm>
            <a:off x="759278" y="1284063"/>
            <a:ext cx="7641772" cy="4882683"/>
          </a:xfrm>
          <a:prstGeom prst="rect">
            <a:avLst/>
          </a:prstGeom>
          <a:noFill/>
        </p:spPr>
        <p:txBody>
          <a:bodyPr wrap="square" numCol="1" rtlCol="0">
            <a:spAutoFit/>
          </a:bodyPr>
          <a:lstStyle/>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//All the available taxi belongs to a taxi zone</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allAvailableInOneZone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((TaxiDriver &lt;: taxi).t).status = Available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implies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z:TaxiZone | 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in</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z.hasTaxiQueue.hasTaxi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taxi without drivers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noTaxiWithoutDrivers</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p>
          <a:p>
            <a:pPr>
              <a:lnSpc>
                <a:spcPct val="107000"/>
              </a:lnSpc>
              <a:spcAft>
                <a:spcPts val="800"/>
              </a:spcAft>
            </a:pP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//There are no drivers without taxi</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noDriversWithoutTaxi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d:TaxiDriver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t:Taxi |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d.taxi</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pPr>
            <a:r>
              <a:rPr lang="en-US"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rPr>
              <a:t>// no ride without customers</a:t>
            </a:r>
            <a:endParaRPr lang="it-IT" sz="1500" dirty="0">
              <a:solidFill>
                <a:srgbClr val="006600"/>
              </a:solidFill>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assert</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noRideWithoutCustomer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all</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r:TaxiRide | </a:t>
            </a:r>
            <a:r>
              <a:rPr lang="en-US" sz="1500" b="1" dirty="0" smtClean="0">
                <a:solidFill>
                  <a:srgbClr val="1F00DA"/>
                </a:solidFill>
                <a:effectLst/>
                <a:latin typeface="Lucida Console" panose="020B0609040504020204" pitchFamily="49" charset="0"/>
                <a:ea typeface="Calibri" panose="020F0502020204030204" pitchFamily="34" charset="0"/>
                <a:cs typeface="Times New Roman" panose="02020603050405020304" pitchFamily="18" charset="0"/>
              </a:rPr>
              <a:t>one</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c:Customer| </a:t>
            </a:r>
            <a:r>
              <a:rPr lang="en-US" sz="1500" dirty="0" err="1" smtClean="0">
                <a:effectLst/>
                <a:latin typeface="Lucida Console" panose="020B0609040504020204" pitchFamily="49" charset="0"/>
                <a:ea typeface="Calibri" panose="020F0502020204030204" pitchFamily="34" charset="0"/>
                <a:cs typeface="Times New Roman" panose="02020603050405020304" pitchFamily="18" charset="0"/>
              </a:rPr>
              <a:t>r.hasCustomer</a:t>
            </a: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 = c</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a:p>
            <a:pPr>
              <a:lnSpc>
                <a:spcPct val="107000"/>
              </a:lnSpc>
              <a:spcAft>
                <a:spcPts val="800"/>
              </a:spcAft>
            </a:pPr>
            <a:r>
              <a:rPr lang="en-US" sz="1500" dirty="0" smtClean="0">
                <a:effectLst/>
                <a:latin typeface="Lucida Console" panose="020B0609040504020204" pitchFamily="49" charset="0"/>
                <a:ea typeface="Calibri" panose="020F0502020204030204" pitchFamily="34" charset="0"/>
                <a:cs typeface="Times New Roman" panose="02020603050405020304" pitchFamily="18" charset="0"/>
              </a:rPr>
              <a:t>}</a:t>
            </a:r>
            <a:endParaRPr lang="it-IT" sz="1100" dirty="0" smtClean="0">
              <a:effectLst/>
              <a:latin typeface="Lucida Console" panose="020B060904050402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sp>
        <p:nvSpPr>
          <p:cNvPr id="3" name="Rettangolo 2"/>
          <p:cNvSpPr/>
          <p:nvPr/>
        </p:nvSpPr>
        <p:spPr>
          <a:xfrm>
            <a:off x="85725" y="1319429"/>
            <a:ext cx="8560253" cy="388696"/>
          </a:xfrm>
          <a:prstGeom prst="rect">
            <a:avLst/>
          </a:prstGeom>
        </p:spPr>
        <p:txBody>
          <a:bodyPr wrap="square">
            <a:spAutoFit/>
          </a:bodyPr>
          <a:lstStyle/>
          <a:p>
            <a:pPr marL="449580" algn="just">
              <a:lnSpc>
                <a:spcPct val="107000"/>
              </a:lnSpc>
              <a:spcAft>
                <a:spcPts val="800"/>
              </a:spcAft>
            </a:pPr>
            <a:r>
              <a:rPr lang="en-US" dirty="0" smtClean="0">
                <a:effectLst/>
                <a:latin typeface="Georgia" panose="02040502050405020303" pitchFamily="18" charset="0"/>
                <a:ea typeface="Calibri" panose="020F0502020204030204" pitchFamily="34" charset="0"/>
                <a:cs typeface="Arial" panose="020B0604020202020204" pitchFamily="34" charset="0"/>
              </a:rPr>
              <a:t>This is a possible world with two taxi rides, a single taxi driver and a customer. </a:t>
            </a:r>
            <a:endParaRPr lang="it-IT" dirty="0">
              <a:effectLst/>
              <a:latin typeface="Georgia" panose="02040502050405020303" pitchFamily="18" charset="0"/>
              <a:ea typeface="Calibri" panose="020F0502020204030204" pitchFamily="34" charset="0"/>
              <a:cs typeface="Arial" panose="020B0604020202020204" pitchFamily="34" charset="0"/>
            </a:endParaRPr>
          </a:p>
        </p:txBody>
      </p:sp>
      <p:pic>
        <p:nvPicPr>
          <p:cNvPr id="4" name="Immagine 3" descr="C:\Users\Alessandro\Desktop\Ale\GitHubSynch\myTaxyService-SE2-PozziRomani\OtherStuff\Alloy images\world 1 (1 customer, 1 driver, 2 ride).png"/>
          <p:cNvPicPr/>
          <p:nvPr/>
        </p:nvPicPr>
        <p:blipFill rotWithShape="1">
          <a:blip r:embed="rId2">
            <a:extLst>
              <a:ext uri="{28A0092B-C50C-407E-A947-70E740481C1C}">
                <a14:useLocalDpi xmlns:a14="http://schemas.microsoft.com/office/drawing/2010/main" val="0"/>
              </a:ext>
            </a:extLst>
          </a:blip>
          <a:srcRect l="9423" r="6951"/>
          <a:stretch/>
        </p:blipFill>
        <p:spPr bwMode="auto">
          <a:xfrm>
            <a:off x="-27392" y="1988623"/>
            <a:ext cx="9171392" cy="45550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593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4 SIMPLE (1 driver busy, 2 cust, 2 ride ass-noass).png"/>
          <p:cNvPicPr/>
          <p:nvPr/>
        </p:nvPicPr>
        <p:blipFill>
          <a:blip r:embed="rId2">
            <a:extLst>
              <a:ext uri="{28A0092B-C50C-407E-A947-70E740481C1C}">
                <a14:useLocalDpi xmlns:a14="http://schemas.microsoft.com/office/drawing/2010/main" val="0"/>
              </a:ext>
            </a:extLst>
          </a:blip>
          <a:srcRect/>
          <a:stretch>
            <a:fillRect/>
          </a:stretch>
        </p:blipFill>
        <p:spPr bwMode="auto">
          <a:xfrm>
            <a:off x="-146050" y="2178050"/>
            <a:ext cx="9504214" cy="4603750"/>
          </a:xfrm>
          <a:prstGeom prst="rect">
            <a:avLst/>
          </a:prstGeom>
          <a:noFill/>
          <a:ln>
            <a:noFill/>
          </a:ln>
        </p:spPr>
      </p:pic>
      <p:sp>
        <p:nvSpPr>
          <p:cNvPr id="4" name="Rettangolo 3"/>
          <p:cNvSpPr/>
          <p:nvPr/>
        </p:nvSpPr>
        <p:spPr>
          <a:xfrm>
            <a:off x="121103" y="1327477"/>
            <a:ext cx="8524875" cy="685059"/>
          </a:xfrm>
          <a:prstGeom prst="rect">
            <a:avLst/>
          </a:prstGeom>
        </p:spPr>
        <p:txBody>
          <a:bodyPr wrap="square">
            <a:spAutoFit/>
          </a:bodyPr>
          <a:lstStyle/>
          <a:p>
            <a:pPr marL="449580" algn="just">
              <a:lnSpc>
                <a:spcPct val="107000"/>
              </a:lnSpc>
              <a:spcAft>
                <a:spcPts val="800"/>
              </a:spcAft>
            </a:pPr>
            <a:r>
              <a:rPr lang="en-US" dirty="0" smtClean="0">
                <a:effectLst/>
                <a:latin typeface="Georgia" panose="02040502050405020303" pitchFamily="18" charset="0"/>
                <a:ea typeface="Calibri" panose="020F0502020204030204" pitchFamily="34" charset="0"/>
                <a:cs typeface="Arial" panose="020B0604020202020204" pitchFamily="34" charset="0"/>
              </a:rPr>
              <a:t>In the following alternative worlds, Strings and other non-essential signatures have been removed in order to clarify the relation between the main entities.</a:t>
            </a:r>
            <a:endParaRPr lang="it-IT" dirty="0">
              <a:effectLst/>
              <a:latin typeface="Georgia" panose="020405020504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25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759278" y="556499"/>
            <a:ext cx="7886700" cy="102846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pc="-113" dirty="0" smtClean="0">
                <a:effectLst>
                  <a:outerShdw blurRad="38100" dist="38100" dir="2700000" algn="tl">
                    <a:srgbClr val="000000">
                      <a:alpha val="43137"/>
                    </a:srgbClr>
                  </a:outerShdw>
                </a:effectLst>
                <a:latin typeface="Georgia" panose="02040502050405020303" pitchFamily="18" charset="0"/>
              </a:rPr>
              <a:t>Alloy - Worlds</a:t>
            </a:r>
            <a:endParaRPr lang="en-US" sz="4000" b="1" spc="-113" dirty="0">
              <a:effectLst>
                <a:outerShdw blurRad="38100" dist="38100" dir="2700000" algn="tl">
                  <a:srgbClr val="000000">
                    <a:alpha val="43137"/>
                  </a:srgbClr>
                </a:outerShdw>
              </a:effectLst>
              <a:latin typeface="Georgia" panose="02040502050405020303" pitchFamily="18" charset="0"/>
            </a:endParaRPr>
          </a:p>
        </p:txBody>
      </p:sp>
      <p:pic>
        <p:nvPicPr>
          <p:cNvPr id="3" name="Immagine 2" descr="C:\Users\Alessandro\Desktop\Ale\GitHubSynch\myTaxyService-SE2-PozziRomani\OtherStuff\Alloy images\world 5 SIMPLE (2 driver av-bu, 4 ride, 2 cust, 1 admin).png"/>
          <p:cNvPicPr/>
          <p:nvPr/>
        </p:nvPicPr>
        <p:blipFill rotWithShape="1">
          <a:blip r:embed="rId2">
            <a:extLst>
              <a:ext uri="{28A0092B-C50C-407E-A947-70E740481C1C}">
                <a14:useLocalDpi xmlns:a14="http://schemas.microsoft.com/office/drawing/2010/main" val="0"/>
              </a:ext>
            </a:extLst>
          </a:blip>
          <a:srcRect l="8112" r="5421"/>
          <a:stretch/>
        </p:blipFill>
        <p:spPr bwMode="auto">
          <a:xfrm>
            <a:off x="54428" y="1423988"/>
            <a:ext cx="9296400" cy="53482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900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215808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4013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fontScale="85000" lnSpcReduction="2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sz="2400" dirty="0">
              <a:latin typeface="Georgia" panose="02040502050405020303"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6941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4053</Words>
  <Application>Microsoft Office PowerPoint</Application>
  <PresentationFormat>Presentazione su schermo (4:3)</PresentationFormat>
  <Paragraphs>469</Paragraphs>
  <Slides>65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65</vt:i4>
      </vt:variant>
    </vt:vector>
  </HeadingPairs>
  <TitlesOfParts>
    <vt:vector size="72" baseType="lpstr">
      <vt:lpstr>Arial</vt:lpstr>
      <vt:lpstr>Calibri</vt:lpstr>
      <vt:lpstr>Calibri Light</vt:lpstr>
      <vt:lpstr>Georgia</vt:lpstr>
      <vt:lpstr>Lucida Console</vt:lpstr>
      <vt:lpstr>Times New Roman</vt: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Goals and functional requirements</vt:lpstr>
      <vt:lpstr>The world and the machine</vt:lpstr>
      <vt:lpstr>The world</vt:lpstr>
      <vt:lpstr>The machine</vt:lpstr>
      <vt:lpstr>The Shared Phenomena</vt:lpstr>
      <vt:lpstr>Non functional requirements</vt:lpstr>
      <vt:lpstr>Non functional requirements</vt:lpstr>
      <vt:lpstr>Non functional requirements</vt:lpstr>
      <vt:lpstr>Scenario with mockups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Use Cases</vt:lpstr>
      <vt:lpstr>Use Cases – Request &amp; Reservation</vt:lpstr>
      <vt:lpstr>Successful request’s event flow</vt:lpstr>
      <vt:lpstr>Successful reservation’s event flow</vt:lpstr>
      <vt:lpstr>Use Cases</vt:lpstr>
      <vt:lpstr>Use Cases</vt:lpstr>
      <vt:lpstr>Class Diagram</vt:lpstr>
      <vt:lpstr>Alloy - Signatures</vt:lpstr>
      <vt:lpstr>Alloy - Signatures</vt:lpstr>
      <vt:lpstr>Alloy - Signatures</vt:lpstr>
      <vt:lpstr>Alloy - Signatures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1</cp:revision>
  <dcterms:created xsi:type="dcterms:W3CDTF">2015-11-10T17:03:09Z</dcterms:created>
  <dcterms:modified xsi:type="dcterms:W3CDTF">2015-11-10T17:04:38Z</dcterms:modified>
</cp:coreProperties>
</file>