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96" r:id="rId2"/>
    <p:sldId id="286" r:id="rId3"/>
    <p:sldId id="257" r:id="rId4"/>
    <p:sldId id="258" r:id="rId5"/>
    <p:sldId id="259" r:id="rId6"/>
    <p:sldId id="261" r:id="rId7"/>
    <p:sldId id="262" r:id="rId8"/>
    <p:sldId id="263" r:id="rId9"/>
    <p:sldId id="264"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7" d="100"/>
          <a:sy n="147" d="100"/>
        </p:scale>
        <p:origin x="-58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BD4A-FB1D-4504-809F-F0525AF57330}" type="datetimeFigureOut">
              <a:rPr lang="it-IT" smtClean="0"/>
              <a:t>20/02/2016</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742C1D-6328-4595-BB50-B9B20B0EF912}" type="slidenum">
              <a:rPr lang="it-IT" smtClean="0"/>
              <a:t>‹N›</a:t>
            </a:fld>
            <a:endParaRPr lang="it-IT"/>
          </a:p>
        </p:txBody>
      </p:sp>
    </p:spTree>
    <p:extLst>
      <p:ext uri="{BB962C8B-B14F-4D97-AF65-F5344CB8AC3E}">
        <p14:creationId xmlns:p14="http://schemas.microsoft.com/office/powerpoint/2010/main" val="21093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72EA31CD-A800-429B-9EE1-03AECEAD5F85}" type="slidenum">
              <a:rPr lang="en-US" smtClean="0"/>
              <a:t>37</a:t>
            </a:fld>
            <a:endParaRPr lang="en-US"/>
          </a:p>
        </p:txBody>
      </p:sp>
    </p:spTree>
    <p:extLst>
      <p:ext uri="{BB962C8B-B14F-4D97-AF65-F5344CB8AC3E}">
        <p14:creationId xmlns:p14="http://schemas.microsoft.com/office/powerpoint/2010/main" val="393832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1597819"/>
            <a:ext cx="7772400" cy="1102519"/>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F92D8D1E-79E1-4046-BAF4-7831E395F259}" type="datetimeFigureOut">
              <a:rPr lang="it-IT" smtClean="0"/>
              <a:t>20/02/2016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2183045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92D8D1E-79E1-4046-BAF4-7831E395F259}" type="datetimeFigureOut">
              <a:rPr lang="it-IT" smtClean="0"/>
              <a:t>20/02/2016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254036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154781"/>
            <a:ext cx="2057400" cy="329088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154781"/>
            <a:ext cx="6019800" cy="329088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92D8D1E-79E1-4046-BAF4-7831E395F259}" type="datetimeFigureOut">
              <a:rPr lang="it-IT" smtClean="0"/>
              <a:t>20/02/2016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96910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92D8D1E-79E1-4046-BAF4-7831E395F259}" type="datetimeFigureOut">
              <a:rPr lang="it-IT" smtClean="0"/>
              <a:t>20/02/2016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1299094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3305176"/>
            <a:ext cx="7772400" cy="1021556"/>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F92D8D1E-79E1-4046-BAF4-7831E395F259}" type="datetimeFigureOut">
              <a:rPr lang="it-IT" smtClean="0"/>
              <a:t>20/02/2016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156204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F92D8D1E-79E1-4046-BAF4-7831E395F259}" type="datetimeFigureOut">
              <a:rPr lang="it-IT" smtClean="0"/>
              <a:t>20/02/2016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165095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85725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F92D8D1E-79E1-4046-BAF4-7831E395F259}" type="datetimeFigureOut">
              <a:rPr lang="it-IT" smtClean="0"/>
              <a:t>20/02/2016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19625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F92D8D1E-79E1-4046-BAF4-7831E395F259}" type="datetimeFigureOut">
              <a:rPr lang="it-IT" smtClean="0"/>
              <a:t>20/02/2016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310754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92D8D1E-79E1-4046-BAF4-7831E395F259}" type="datetimeFigureOut">
              <a:rPr lang="it-IT" smtClean="0"/>
              <a:t>20/02/2016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373606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1" y="204787"/>
            <a:ext cx="3008313" cy="871538"/>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92D8D1E-79E1-4046-BAF4-7831E395F259}" type="datetimeFigureOut">
              <a:rPr lang="it-IT" smtClean="0"/>
              <a:t>20/02/2016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402682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3600450"/>
            <a:ext cx="5486400" cy="425054"/>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92D8D1E-79E1-4046-BAF4-7831E395F259}" type="datetimeFigureOut">
              <a:rPr lang="it-IT" smtClean="0"/>
              <a:t>20/02/2016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39D6446-8185-4E1F-A801-5CEBFE7D494D}" type="slidenum">
              <a:rPr lang="it-IT" smtClean="0"/>
              <a:t>‹N›</a:t>
            </a:fld>
            <a:endParaRPr lang="it-IT"/>
          </a:p>
        </p:txBody>
      </p:sp>
    </p:spTree>
    <p:extLst>
      <p:ext uri="{BB962C8B-B14F-4D97-AF65-F5344CB8AC3E}">
        <p14:creationId xmlns:p14="http://schemas.microsoft.com/office/powerpoint/2010/main" val="72983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92D8D1E-79E1-4046-BAF4-7831E395F259}" type="datetimeFigureOut">
              <a:rPr lang="it-IT" smtClean="0"/>
              <a:t>20/02/2016</a:t>
            </a:fld>
            <a:endParaRPr lang="it-IT"/>
          </a:p>
        </p:txBody>
      </p:sp>
      <p:sp>
        <p:nvSpPr>
          <p:cNvPr id="5" name="Segnaposto piè di pa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9D6446-8185-4E1F-A801-5CEBFE7D494D}" type="slidenum">
              <a:rPr lang="it-IT" smtClean="0"/>
              <a:t>‹N›</a:t>
            </a:fld>
            <a:endParaRPr lang="it-IT"/>
          </a:p>
        </p:txBody>
      </p:sp>
    </p:spTree>
    <p:extLst>
      <p:ext uri="{BB962C8B-B14F-4D97-AF65-F5344CB8AC3E}">
        <p14:creationId xmlns:p14="http://schemas.microsoft.com/office/powerpoint/2010/main" val="59644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982679" y="2571750"/>
            <a:ext cx="5451639" cy="2052228"/>
          </a:xfrm>
        </p:spPr>
        <p:txBody>
          <a:bodyPr>
            <a:normAutofit/>
          </a:bodyPr>
          <a:lstStyle/>
          <a:p>
            <a:r>
              <a:rPr lang="it-IT" sz="1600" b="1" dirty="0">
                <a:solidFill>
                  <a:schemeClr val="accent2">
                    <a:lumMod val="75000"/>
                  </a:schemeClr>
                </a:solidFill>
                <a:latin typeface="Cambria" panose="02040503050406030204" pitchFamily="18" charset="0"/>
              </a:rPr>
              <a:t>Politecnico di Milano</a:t>
            </a:r>
            <a:endParaRPr lang="en-US" sz="1600" b="1" dirty="0">
              <a:solidFill>
                <a:schemeClr val="accent2">
                  <a:lumMod val="75000"/>
                </a:schemeClr>
              </a:solidFill>
              <a:latin typeface="Cambria" panose="02040503050406030204" pitchFamily="18" charset="0"/>
            </a:endParaRPr>
          </a:p>
          <a:p>
            <a:r>
              <a:rPr lang="it-IT" sz="1600" b="1" dirty="0">
                <a:solidFill>
                  <a:schemeClr val="accent2">
                    <a:lumMod val="75000"/>
                  </a:schemeClr>
                </a:solidFill>
                <a:latin typeface="Cambria" panose="02040503050406030204" pitchFamily="18" charset="0"/>
              </a:rPr>
              <a:t>A.A. 2015-2016</a:t>
            </a:r>
            <a:endParaRPr lang="en-US" sz="1600" b="1" dirty="0">
              <a:solidFill>
                <a:schemeClr val="accent2">
                  <a:lumMod val="75000"/>
                </a:schemeClr>
              </a:solidFill>
              <a:latin typeface="Cambria" panose="02040503050406030204" pitchFamily="18" charset="0"/>
            </a:endParaRPr>
          </a:p>
          <a:p>
            <a:r>
              <a:rPr lang="en-US" sz="1600" b="1" dirty="0">
                <a:solidFill>
                  <a:schemeClr val="accent2">
                    <a:lumMod val="75000"/>
                  </a:schemeClr>
                </a:solidFill>
                <a:latin typeface="Cambria" panose="02040503050406030204" pitchFamily="18" charset="0"/>
              </a:rPr>
              <a:t>Software Engineering 2 project: </a:t>
            </a:r>
            <a:endParaRPr lang="en-US" sz="1600" b="1" dirty="0" smtClean="0">
              <a:solidFill>
                <a:schemeClr val="accent2">
                  <a:lumMod val="75000"/>
                </a:schemeClr>
              </a:solidFill>
              <a:latin typeface="Cambria" panose="02040503050406030204" pitchFamily="18" charset="0"/>
            </a:endParaRPr>
          </a:p>
          <a:p>
            <a:r>
              <a:rPr lang="en-US" sz="2800" b="1" dirty="0" err="1" smtClean="0">
                <a:solidFill>
                  <a:schemeClr val="accent2">
                    <a:lumMod val="75000"/>
                  </a:schemeClr>
                </a:solidFill>
                <a:latin typeface="Cambria" panose="02040503050406030204" pitchFamily="18" charset="0"/>
              </a:rPr>
              <a:t>MyTaxiService</a:t>
            </a:r>
            <a:r>
              <a:rPr lang="en-US" sz="2800" b="1" dirty="0">
                <a:solidFill>
                  <a:schemeClr val="accent2">
                    <a:lumMod val="75000"/>
                  </a:schemeClr>
                </a:solidFill>
                <a:latin typeface="Cambria" panose="02040503050406030204" pitchFamily="18" charset="0"/>
              </a:rPr>
              <a:t> </a:t>
            </a:r>
            <a:endParaRPr lang="en-US" sz="2800" dirty="0">
              <a:solidFill>
                <a:schemeClr val="accent2">
                  <a:lumMod val="75000"/>
                </a:schemeClr>
              </a:solidFill>
              <a:latin typeface="Cambria" panose="02040503050406030204" pitchFamily="18" charset="0"/>
            </a:endParaRPr>
          </a:p>
          <a:p>
            <a:r>
              <a:rPr lang="it-IT" sz="1600" i="1" dirty="0">
                <a:solidFill>
                  <a:schemeClr val="accent2">
                    <a:lumMod val="75000"/>
                  </a:schemeClr>
                </a:solidFill>
                <a:latin typeface="Cambria" panose="02040503050406030204" pitchFamily="18" charset="0"/>
              </a:rPr>
              <a:t>Alessandro Pozzi (</a:t>
            </a:r>
            <a:r>
              <a:rPr lang="it-IT" sz="1600" i="1" dirty="0" err="1">
                <a:solidFill>
                  <a:schemeClr val="accent2">
                    <a:lumMod val="75000"/>
                  </a:schemeClr>
                </a:solidFill>
                <a:latin typeface="Cambria" panose="02040503050406030204" pitchFamily="18" charset="0"/>
              </a:rPr>
              <a:t>matr</a:t>
            </a:r>
            <a:r>
              <a:rPr lang="it-IT" sz="1600" i="1" dirty="0">
                <a:solidFill>
                  <a:schemeClr val="accent2">
                    <a:lumMod val="75000"/>
                  </a:schemeClr>
                </a:solidFill>
                <a:latin typeface="Cambria" panose="02040503050406030204" pitchFamily="18" charset="0"/>
              </a:rPr>
              <a:t>. </a:t>
            </a:r>
            <a:r>
              <a:rPr lang="it-IT" sz="1600" i="1" dirty="0">
                <a:solidFill>
                  <a:schemeClr val="accent2">
                    <a:lumMod val="75000"/>
                  </a:schemeClr>
                </a:solidFill>
                <a:latin typeface="Cambria" panose="02040503050406030204" pitchFamily="18" charset="0"/>
              </a:rPr>
              <a:t>852358), </a:t>
            </a:r>
            <a:endParaRPr lang="it-IT" sz="1600" i="1" dirty="0" smtClean="0">
              <a:solidFill>
                <a:schemeClr val="accent2">
                  <a:lumMod val="75000"/>
                </a:schemeClr>
              </a:solidFill>
              <a:latin typeface="Cambria" panose="02040503050406030204" pitchFamily="18" charset="0"/>
            </a:endParaRPr>
          </a:p>
          <a:p>
            <a:r>
              <a:rPr lang="it-IT" sz="1600" i="1" dirty="0" smtClean="0">
                <a:solidFill>
                  <a:schemeClr val="accent2">
                    <a:lumMod val="75000"/>
                  </a:schemeClr>
                </a:solidFill>
                <a:latin typeface="Cambria" panose="02040503050406030204" pitchFamily="18" charset="0"/>
              </a:rPr>
              <a:t>Marco </a:t>
            </a:r>
            <a:r>
              <a:rPr lang="it-IT" sz="1600" i="1" dirty="0">
                <a:solidFill>
                  <a:schemeClr val="accent2">
                    <a:lumMod val="75000"/>
                  </a:schemeClr>
                </a:solidFill>
                <a:latin typeface="Cambria" panose="02040503050406030204" pitchFamily="18" charset="0"/>
              </a:rPr>
              <a:t>Romani (</a:t>
            </a:r>
            <a:r>
              <a:rPr lang="it-IT" sz="1600" i="1" dirty="0" err="1">
                <a:solidFill>
                  <a:schemeClr val="accent2">
                    <a:lumMod val="75000"/>
                  </a:schemeClr>
                </a:solidFill>
                <a:latin typeface="Cambria" panose="02040503050406030204" pitchFamily="18" charset="0"/>
              </a:rPr>
              <a:t>matr</a:t>
            </a:r>
            <a:r>
              <a:rPr lang="it-IT" sz="1600" i="1" dirty="0">
                <a:solidFill>
                  <a:schemeClr val="accent2">
                    <a:lumMod val="75000"/>
                  </a:schemeClr>
                </a:solidFill>
                <a:latin typeface="Cambria" panose="02040503050406030204" pitchFamily="18" charset="0"/>
              </a:rPr>
              <a:t>. 852361)</a:t>
            </a:r>
            <a:endParaRPr lang="en-US" sz="1600" i="1" dirty="0">
              <a:solidFill>
                <a:schemeClr val="accent2">
                  <a:lumMod val="75000"/>
                </a:schemeClr>
              </a:solidFill>
              <a:latin typeface="Cambria" panose="02040503050406030204" pitchFamily="18" charset="0"/>
            </a:endParaRPr>
          </a:p>
        </p:txBody>
      </p:sp>
      <p:pic>
        <p:nvPicPr>
          <p:cNvPr id="4" name="Immagine 3"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5382" y="357504"/>
            <a:ext cx="2106234" cy="2106234"/>
          </a:xfrm>
          <a:prstGeom prst="rect">
            <a:avLst/>
          </a:prstGeom>
          <a:noFill/>
          <a:ln>
            <a:noFill/>
          </a:ln>
        </p:spPr>
      </p:pic>
    </p:spTree>
    <p:extLst>
      <p:ext uri="{BB962C8B-B14F-4D97-AF65-F5344CB8AC3E}">
        <p14:creationId xmlns:p14="http://schemas.microsoft.com/office/powerpoint/2010/main" val="2427661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652249" y="2355726"/>
            <a:ext cx="5915025" cy="2054852"/>
          </a:xfrm>
        </p:spPr>
        <p:txBody>
          <a:bodyPr>
            <a:normAutofit fontScale="70000" lnSpcReduction="20000"/>
          </a:bodyPr>
          <a:lstStyle/>
          <a:p>
            <a:r>
              <a:rPr lang="en-US" dirty="0">
                <a:latin typeface="Cambria" panose="02040503050406030204" pitchFamily="18" charset="0"/>
              </a:rPr>
              <a:t>[R1] The system should send updates through email and/or in-app notification, as specified by the customer.</a:t>
            </a:r>
            <a:endParaRPr lang="it-IT" dirty="0">
              <a:latin typeface="Cambria" panose="02040503050406030204" pitchFamily="18" charset="0"/>
            </a:endParaRPr>
          </a:p>
          <a:p>
            <a:r>
              <a:rPr lang="en-US" dirty="0">
                <a:latin typeface="Cambria" panose="02040503050406030204" pitchFamily="18" charset="0"/>
              </a:rPr>
              <a:t>[R2] Absence of taxis available, reservations overlaps, taxi average waiting time and taxi assigned to customers are events that must be notified to the customer.</a:t>
            </a:r>
            <a:endParaRPr lang="it-IT" dirty="0">
              <a:latin typeface="Cambria" panose="02040503050406030204" pitchFamily="18" charset="0"/>
            </a:endParaRPr>
          </a:p>
        </p:txBody>
      </p:sp>
      <p:sp>
        <p:nvSpPr>
          <p:cNvPr id="5" name="CasellaDiTesto 4"/>
          <p:cNvSpPr txBox="1"/>
          <p:nvPr/>
        </p:nvSpPr>
        <p:spPr>
          <a:xfrm>
            <a:off x="1635920" y="1164496"/>
            <a:ext cx="5872163"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G6</a:t>
            </a:r>
            <a:r>
              <a:rPr lang="en-US" sz="2100" i="1" dirty="0"/>
              <a:t>] Allow customers to be notified of any relevant update connected to their requests and reservations.</a:t>
            </a:r>
            <a:endParaRPr lang="it-IT" sz="2100" dirty="0"/>
          </a:p>
          <a:p>
            <a:endParaRPr lang="it-IT" sz="1350" dirty="0"/>
          </a:p>
        </p:txBody>
      </p:sp>
      <p:sp>
        <p:nvSpPr>
          <p:cNvPr id="4" name="Titolo 1"/>
          <p:cNvSpPr>
            <a:spLocks noGrp="1"/>
          </p:cNvSpPr>
          <p:nvPr>
            <p:ph type="title"/>
          </p:nvPr>
        </p:nvSpPr>
        <p:spPr>
          <a:xfrm>
            <a:off x="575557" y="267494"/>
            <a:ext cx="7992888" cy="720080"/>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307899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593058" y="2571750"/>
            <a:ext cx="5915025" cy="2201048"/>
          </a:xfrm>
        </p:spPr>
        <p:txBody>
          <a:bodyPr>
            <a:normAutofit fontScale="47500" lnSpcReduction="20000"/>
          </a:bodyPr>
          <a:lstStyle/>
          <a:p>
            <a:r>
              <a:rPr lang="en-US" dirty="0">
                <a:latin typeface="Cambria" panose="02040503050406030204" pitchFamily="18" charset="0"/>
              </a:rPr>
              <a:t>[R1] Customers must leave a valid phone number in order to complete the registration phase.</a:t>
            </a:r>
            <a:endParaRPr lang="it-IT" dirty="0">
              <a:latin typeface="Cambria" panose="02040503050406030204" pitchFamily="18" charset="0"/>
            </a:endParaRPr>
          </a:p>
          <a:p>
            <a:r>
              <a:rPr lang="en-US" dirty="0">
                <a:latin typeface="Cambria" panose="02040503050406030204" pitchFamily="18" charset="0"/>
              </a:rPr>
              <a:t>[R2] Taxi drivers must be able to access to the customer’s phone number when the system has paired them.</a:t>
            </a:r>
            <a:endParaRPr lang="it-IT" dirty="0">
              <a:latin typeface="Cambria" panose="02040503050406030204" pitchFamily="18" charset="0"/>
            </a:endParaRPr>
          </a:p>
          <a:p>
            <a:r>
              <a:rPr lang="en-US" dirty="0">
                <a:latin typeface="Cambria" panose="02040503050406030204" pitchFamily="18" charset="0"/>
              </a:rPr>
              <a:t>[R3] Customers must receive the taxi drivers’ contact number after the system has paired them.</a:t>
            </a:r>
            <a:endParaRPr lang="it-IT" dirty="0">
              <a:latin typeface="Cambria" panose="02040503050406030204" pitchFamily="18" charset="0"/>
            </a:endParaRPr>
          </a:p>
          <a:p>
            <a:r>
              <a:rPr lang="en-US" dirty="0">
                <a:latin typeface="Cambria" panose="02040503050406030204" pitchFamily="18" charset="0"/>
              </a:rPr>
              <a:t>[R4] Customers must receive the taxi code in order to be able to recognize its driver.</a:t>
            </a:r>
            <a:endParaRPr lang="it-IT" dirty="0">
              <a:latin typeface="Cambria" panose="02040503050406030204" pitchFamily="18" charset="0"/>
            </a:endParaRPr>
          </a:p>
        </p:txBody>
      </p:sp>
      <p:sp>
        <p:nvSpPr>
          <p:cNvPr id="5" name="CasellaDiTesto 4"/>
          <p:cNvSpPr txBox="1"/>
          <p:nvPr/>
        </p:nvSpPr>
        <p:spPr>
          <a:xfrm>
            <a:off x="1635919" y="1059582"/>
            <a:ext cx="5744393" cy="126957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G7</a:t>
            </a:r>
            <a:r>
              <a:rPr lang="en-US" sz="2100" i="1" dirty="0"/>
              <a:t>] Customers and taxi drivers must be able to contact each other after the system has paired them.</a:t>
            </a:r>
            <a:endParaRPr lang="it-IT" sz="2100" dirty="0"/>
          </a:p>
          <a:p>
            <a:endParaRPr lang="it-IT" sz="1350" dirty="0"/>
          </a:p>
        </p:txBody>
      </p:sp>
      <p:sp>
        <p:nvSpPr>
          <p:cNvPr id="4" name="Titolo 1"/>
          <p:cNvSpPr>
            <a:spLocks noGrp="1"/>
          </p:cNvSpPr>
          <p:nvPr>
            <p:ph type="title"/>
          </p:nvPr>
        </p:nvSpPr>
        <p:spPr>
          <a:xfrm>
            <a:off x="395536" y="195486"/>
            <a:ext cx="8280920" cy="836305"/>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355522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609785" y="2355726"/>
            <a:ext cx="5915025" cy="1514348"/>
          </a:xfrm>
        </p:spPr>
        <p:txBody>
          <a:bodyPr>
            <a:normAutofit/>
          </a:bodyPr>
          <a:lstStyle/>
          <a:p>
            <a:r>
              <a:rPr lang="en-US" sz="2400" dirty="0">
                <a:latin typeface="Cambria" panose="02040503050406030204" pitchFamily="18" charset="0"/>
              </a:rPr>
              <a:t>[R1] Customers can </a:t>
            </a:r>
            <a:r>
              <a:rPr lang="en-US" sz="2400" dirty="0" smtClean="0">
                <a:latin typeface="Cambria" panose="02040503050406030204" pitchFamily="18" charset="0"/>
              </a:rPr>
              <a:t>delete a </a:t>
            </a:r>
            <a:r>
              <a:rPr lang="en-US" sz="2400" dirty="0">
                <a:latin typeface="Cambria" panose="02040503050406030204" pitchFamily="18" charset="0"/>
              </a:rPr>
              <a:t>request or reservation only if it has not been assigned to a taxi driver yet.</a:t>
            </a:r>
            <a:endParaRPr lang="it-IT" sz="2400" dirty="0">
              <a:latin typeface="Cambria" panose="02040503050406030204" pitchFamily="18" charset="0"/>
            </a:endParaRPr>
          </a:p>
        </p:txBody>
      </p:sp>
      <p:sp>
        <p:nvSpPr>
          <p:cNvPr id="5" name="CasellaDiTesto 4"/>
          <p:cNvSpPr txBox="1"/>
          <p:nvPr/>
        </p:nvSpPr>
        <p:spPr>
          <a:xfrm>
            <a:off x="1631217" y="1155184"/>
            <a:ext cx="5872163"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G8</a:t>
            </a:r>
            <a:r>
              <a:rPr lang="en-US" sz="2100" i="1" dirty="0"/>
              <a:t>] Allow customers to delete requests and reservations. </a:t>
            </a:r>
            <a:endParaRPr lang="it-IT" sz="2100" dirty="0"/>
          </a:p>
          <a:p>
            <a:endParaRPr lang="it-IT" sz="1350" dirty="0"/>
          </a:p>
        </p:txBody>
      </p:sp>
      <p:sp>
        <p:nvSpPr>
          <p:cNvPr id="4" name="Titolo 1"/>
          <p:cNvSpPr>
            <a:spLocks noGrp="1"/>
          </p:cNvSpPr>
          <p:nvPr>
            <p:ph type="title"/>
          </p:nvPr>
        </p:nvSpPr>
        <p:spPr>
          <a:xfrm>
            <a:off x="611560" y="273846"/>
            <a:ext cx="8064895" cy="757945"/>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282103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solidFill>
                  <a:schemeClr val="accent2">
                    <a:lumMod val="75000"/>
                  </a:schemeClr>
                </a:solidFill>
                <a:latin typeface="Georgia" panose="02040502050405020303" pitchFamily="18" charset="0"/>
              </a:rPr>
              <a:t>The world and the machine</a:t>
            </a:r>
            <a:endParaRPr lang="it-IT" dirty="0">
              <a:solidFill>
                <a:schemeClr val="accent2">
                  <a:lumMod val="75000"/>
                </a:schemeClr>
              </a:solidFill>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88555" y="1447694"/>
            <a:ext cx="4520961" cy="3013975"/>
          </a:xfrm>
        </p:spPr>
      </p:pic>
    </p:spTree>
    <p:extLst>
      <p:ext uri="{BB962C8B-B14F-4D97-AF65-F5344CB8AC3E}">
        <p14:creationId xmlns:p14="http://schemas.microsoft.com/office/powerpoint/2010/main" val="398563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solidFill>
                  <a:schemeClr val="accent2">
                    <a:lumMod val="75000"/>
                  </a:schemeClr>
                </a:solidFill>
                <a:latin typeface="Georgia" panose="02040502050405020303" pitchFamily="18" charset="0"/>
              </a:rPr>
              <a:t>The </a:t>
            </a:r>
            <a:r>
              <a:rPr lang="it-IT" dirty="0">
                <a:solidFill>
                  <a:schemeClr val="accent2">
                    <a:lumMod val="75000"/>
                  </a:schemeClr>
                </a:solidFill>
                <a:latin typeface="Georgia" panose="02040502050405020303" pitchFamily="18" charset="0"/>
              </a:rPr>
              <a:t>world</a:t>
            </a:r>
          </a:p>
        </p:txBody>
      </p:sp>
      <p:pic>
        <p:nvPicPr>
          <p:cNvPr id="4" name="Segnaposto contenuto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6285" y="1669853"/>
            <a:ext cx="3671441" cy="2447628"/>
          </a:xfrm>
        </p:spPr>
      </p:pic>
      <p:sp>
        <p:nvSpPr>
          <p:cNvPr id="5" name="Rettangolo 4"/>
          <p:cNvSpPr/>
          <p:nvPr/>
        </p:nvSpPr>
        <p:spPr>
          <a:xfrm>
            <a:off x="5036120" y="2261763"/>
            <a:ext cx="2743200" cy="1254189"/>
          </a:xfrm>
          <a:prstGeom prst="rect">
            <a:avLst/>
          </a:prstGeom>
        </p:spPr>
        <p:txBody>
          <a:bodyPr wrap="square" lIns="68580" tIns="34290" rIns="68580" bIns="34290">
            <a:spAutoFit/>
          </a:bodyPr>
          <a:lstStyle/>
          <a:p>
            <a:pPr marL="160731" indent="-160731">
              <a:buFont typeface="Arial" panose="020B0604020202020204" pitchFamily="34" charset="0"/>
              <a:buChar char="•"/>
            </a:pPr>
            <a:r>
              <a:rPr lang="en-US" sz="1100" i="1" dirty="0">
                <a:latin typeface="Georgia" panose="02040502050405020303" pitchFamily="18" charset="0"/>
              </a:rPr>
              <a:t>Taxi picks up customers</a:t>
            </a:r>
            <a:r>
              <a:rPr lang="en-US" sz="1100" dirty="0">
                <a:latin typeface="Georgia" panose="02040502050405020303" pitchFamily="18" charset="0"/>
              </a:rPr>
              <a:t> – happens exclusively in the world and it is not observed by the machine</a:t>
            </a:r>
          </a:p>
          <a:p>
            <a:pPr marL="160731" indent="-160731">
              <a:buFont typeface="Arial" panose="020B0604020202020204" pitchFamily="34" charset="0"/>
              <a:buChar char="•"/>
            </a:pPr>
            <a:endParaRPr lang="en-US" sz="1100" dirty="0">
              <a:latin typeface="Georgia" panose="02040502050405020303" pitchFamily="18" charset="0"/>
            </a:endParaRPr>
          </a:p>
          <a:p>
            <a:pPr marL="160731" indent="-160731">
              <a:buFont typeface="Arial" panose="020B0604020202020204" pitchFamily="34" charset="0"/>
              <a:buChar char="•"/>
            </a:pPr>
            <a:r>
              <a:rPr lang="en-US" sz="1100" i="1" dirty="0">
                <a:latin typeface="Georgia" panose="02040502050405020303" pitchFamily="18" charset="0"/>
              </a:rPr>
              <a:t>Taxi drops customers to destination –</a:t>
            </a:r>
            <a:r>
              <a:rPr lang="en-US" sz="1100" dirty="0">
                <a:latin typeface="Georgia" panose="02040502050405020303" pitchFamily="18" charset="0"/>
              </a:rPr>
              <a:t> it is not seen by the machine, which can only see the driver’s change of status</a:t>
            </a:r>
            <a:endParaRPr lang="it-IT" sz="1100" i="1" dirty="0">
              <a:latin typeface="Georgia" panose="02040502050405020303" pitchFamily="18" charset="0"/>
            </a:endParaRPr>
          </a:p>
        </p:txBody>
      </p:sp>
    </p:spTree>
    <p:extLst>
      <p:ext uri="{BB962C8B-B14F-4D97-AF65-F5344CB8AC3E}">
        <p14:creationId xmlns:p14="http://schemas.microsoft.com/office/powerpoint/2010/main" val="703769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3047 0.00047 " pathEditMode="relative" rAng="0" ptsTypes="AA">
                                      <p:cBhvr>
                                        <p:cTn id="14" dur="2000" fill="hold"/>
                                        <p:tgtEl>
                                          <p:spTgt spid="4"/>
                                        </p:tgtEl>
                                        <p:attrNameLst>
                                          <p:attrName>ppt_x</p:attrName>
                                          <p:attrName>ppt_y</p:attrName>
                                        </p:attrNameLst>
                                      </p:cBhvr>
                                      <p:rCtr x="-11523" y="23"/>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solidFill>
                  <a:schemeClr val="accent2">
                    <a:lumMod val="75000"/>
                  </a:schemeClr>
                </a:solidFill>
                <a:latin typeface="Georgia" panose="02040502050405020303" pitchFamily="18" charset="0"/>
              </a:rPr>
              <a:t>The </a:t>
            </a:r>
            <a:r>
              <a:rPr lang="it-IT" dirty="0">
                <a:solidFill>
                  <a:schemeClr val="accent2">
                    <a:lumMod val="75000"/>
                  </a:schemeClr>
                </a:solidFill>
                <a:latin typeface="Georgia" panose="02040502050405020303" pitchFamily="18" charset="0"/>
              </a:rPr>
              <a:t>machine</a:t>
            </a: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6285" y="1669853"/>
            <a:ext cx="3671441" cy="2447628"/>
          </a:xfrm>
        </p:spPr>
      </p:pic>
      <p:sp>
        <p:nvSpPr>
          <p:cNvPr id="5" name="CasellaDiTesto 4"/>
          <p:cNvSpPr txBox="1"/>
          <p:nvPr/>
        </p:nvSpPr>
        <p:spPr>
          <a:xfrm>
            <a:off x="5061444" y="1699112"/>
            <a:ext cx="2596661" cy="2406428"/>
          </a:xfrm>
          <a:prstGeom prst="rect">
            <a:avLst/>
          </a:prstGeom>
          <a:noFill/>
        </p:spPr>
        <p:txBody>
          <a:bodyPr wrap="square" lIns="68580" tIns="34290" rIns="68580" bIns="34290" rtlCol="0">
            <a:spAutoFit/>
          </a:bodyPr>
          <a:lstStyle/>
          <a:p>
            <a:pPr marL="160731" indent="-160731">
              <a:buFont typeface="Arial" panose="020B0604020202020204" pitchFamily="34" charset="0"/>
              <a:buChar char="•"/>
            </a:pPr>
            <a:r>
              <a:rPr lang="en-US" sz="1000" i="1" dirty="0">
                <a:latin typeface="Georgia" panose="02040502050405020303" pitchFamily="18" charset="0"/>
              </a:rPr>
              <a:t>Users database</a:t>
            </a:r>
            <a:r>
              <a:rPr lang="it-IT" sz="1000" dirty="0">
                <a:latin typeface="Georgia" panose="02040502050405020303" pitchFamily="18" charset="0"/>
              </a:rPr>
              <a:t> – </a:t>
            </a:r>
            <a:r>
              <a:rPr lang="en-US" sz="1000" dirty="0">
                <a:latin typeface="Georgia" panose="02040502050405020303" pitchFamily="18" charset="0"/>
              </a:rPr>
              <a:t>Contains</a:t>
            </a:r>
            <a:r>
              <a:rPr lang="it-IT" sz="1000" dirty="0">
                <a:latin typeface="Georgia" panose="02040502050405020303" pitchFamily="18" charset="0"/>
              </a:rPr>
              <a:t> </a:t>
            </a:r>
            <a:r>
              <a:rPr lang="it-IT" sz="1000" dirty="0" err="1">
                <a:latin typeface="Georgia" panose="02040502050405020303" pitchFamily="18" charset="0"/>
              </a:rPr>
              <a:t>all</a:t>
            </a:r>
            <a:r>
              <a:rPr lang="it-IT" sz="1000" dirty="0">
                <a:latin typeface="Georgia" panose="02040502050405020303" pitchFamily="18" charset="0"/>
              </a:rPr>
              <a:t> the </a:t>
            </a:r>
            <a:r>
              <a:rPr lang="it-IT" sz="1000" dirty="0" err="1">
                <a:latin typeface="Georgia" panose="02040502050405020303" pitchFamily="18" charset="0"/>
              </a:rPr>
              <a:t>users</a:t>
            </a:r>
            <a:r>
              <a:rPr lang="it-IT" sz="1000" dirty="0">
                <a:latin typeface="Georgia" panose="02040502050405020303" pitchFamily="18" charset="0"/>
              </a:rPr>
              <a:t>’ accounts: </a:t>
            </a:r>
            <a:r>
              <a:rPr lang="it-IT" sz="1000" dirty="0" err="1">
                <a:latin typeface="Georgia" panose="02040502050405020303" pitchFamily="18" charset="0"/>
              </a:rPr>
              <a:t>Admins</a:t>
            </a:r>
            <a:r>
              <a:rPr lang="it-IT" sz="1000" dirty="0">
                <a:latin typeface="Georgia" panose="02040502050405020303" pitchFamily="18" charset="0"/>
              </a:rPr>
              <a:t>, Taxi drivers and </a:t>
            </a:r>
            <a:r>
              <a:rPr lang="it-IT" sz="1000" dirty="0" err="1">
                <a:latin typeface="Georgia" panose="02040502050405020303" pitchFamily="18" charset="0"/>
              </a:rPr>
              <a:t>Customers</a:t>
            </a:r>
            <a:endParaRPr lang="it-IT" sz="1000" dirty="0">
              <a:latin typeface="Georgia" panose="02040502050405020303" pitchFamily="18" charset="0"/>
            </a:endParaRPr>
          </a:p>
          <a:p>
            <a:pPr marL="160731" indent="-160731">
              <a:buFont typeface="Arial" panose="020B0604020202020204" pitchFamily="34" charset="0"/>
              <a:buChar char="•"/>
            </a:pPr>
            <a:r>
              <a:rPr lang="en-US" sz="1000" i="1" dirty="0">
                <a:latin typeface="Georgia" panose="02040502050405020303" pitchFamily="18" charset="0"/>
              </a:rPr>
              <a:t>Taxi identifier database - </a:t>
            </a:r>
            <a:r>
              <a:rPr lang="en-US" sz="1000" dirty="0">
                <a:latin typeface="Georgia" panose="02040502050405020303" pitchFamily="18" charset="0"/>
              </a:rPr>
              <a:t>contain all the information about taxis and their assigned drivers.</a:t>
            </a:r>
          </a:p>
          <a:p>
            <a:pPr marL="160731" indent="-160731">
              <a:buFont typeface="Arial" panose="020B0604020202020204" pitchFamily="34" charset="0"/>
              <a:buChar char="•"/>
            </a:pPr>
            <a:r>
              <a:rPr lang="en-US" sz="1000" i="1" dirty="0">
                <a:latin typeface="Georgia" panose="02040502050405020303" pitchFamily="18" charset="0"/>
              </a:rPr>
              <a:t>Taxi ride database - </a:t>
            </a:r>
            <a:r>
              <a:rPr lang="en-US" sz="1000" dirty="0">
                <a:latin typeface="Georgia" panose="02040502050405020303" pitchFamily="18" charset="0"/>
              </a:rPr>
              <a:t>Store all the information regarding actual, past and future taxi rides</a:t>
            </a:r>
          </a:p>
          <a:p>
            <a:pPr marL="160731" indent="-160731">
              <a:buFont typeface="Arial" panose="020B0604020202020204" pitchFamily="34" charset="0"/>
              <a:buChar char="•"/>
            </a:pPr>
            <a:r>
              <a:rPr lang="en-US" sz="1000" i="1" dirty="0">
                <a:latin typeface="Georgia" panose="02040502050405020303" pitchFamily="18" charset="0"/>
              </a:rPr>
              <a:t>City map and taxi zones system – </a:t>
            </a:r>
            <a:r>
              <a:rPr lang="en-US" sz="1000" dirty="0">
                <a:latin typeface="Georgia" panose="02040502050405020303" pitchFamily="18" charset="0"/>
              </a:rPr>
              <a:t>Contains and manages the taxi zones and the queues</a:t>
            </a:r>
            <a:endParaRPr lang="en-US" sz="1000" i="1" dirty="0">
              <a:latin typeface="Georgia" panose="02040502050405020303" pitchFamily="18" charset="0"/>
            </a:endParaRPr>
          </a:p>
          <a:p>
            <a:pPr marL="160731" indent="-160731">
              <a:buFont typeface="Arial" panose="020B0604020202020204" pitchFamily="34" charset="0"/>
              <a:buChar char="•"/>
            </a:pPr>
            <a:r>
              <a:rPr lang="en-US" sz="1000" i="1" dirty="0">
                <a:latin typeface="Georgia" panose="02040502050405020303" pitchFamily="18" charset="0"/>
              </a:rPr>
              <a:t>Request, reservation and allocation system – </a:t>
            </a:r>
            <a:r>
              <a:rPr lang="en-US" sz="1000" dirty="0">
                <a:latin typeface="Georgia" panose="02040502050405020303" pitchFamily="18" charset="0"/>
              </a:rPr>
              <a:t>manages the main application logic</a:t>
            </a:r>
          </a:p>
        </p:txBody>
      </p:sp>
    </p:spTree>
    <p:extLst>
      <p:ext uri="{BB962C8B-B14F-4D97-AF65-F5344CB8AC3E}">
        <p14:creationId xmlns:p14="http://schemas.microsoft.com/office/powerpoint/2010/main" val="11406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63 -0.00069 " pathEditMode="fixed" rAng="0" ptsTypes="AA">
                                      <p:cBhvr>
                                        <p:cTn id="14" dur="2000" fill="hold"/>
                                        <p:tgtEl>
                                          <p:spTgt spid="4"/>
                                        </p:tgtEl>
                                        <p:attrNameLst>
                                          <p:attrName>ppt_x</p:attrName>
                                          <p:attrName>ppt_y</p:attrName>
                                        </p:attrNameLst>
                                      </p:cBhvr>
                                      <p:rCtr x="-11315" y="-4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solidFill>
                  <a:schemeClr val="accent2">
                    <a:lumMod val="75000"/>
                  </a:schemeClr>
                </a:solidFill>
                <a:latin typeface="Georgia" panose="02040502050405020303" pitchFamily="18" charset="0"/>
              </a:rPr>
              <a:t>The </a:t>
            </a:r>
            <a:r>
              <a:rPr lang="it-IT" dirty="0" err="1">
                <a:solidFill>
                  <a:schemeClr val="accent2">
                    <a:lumMod val="75000"/>
                  </a:schemeClr>
                </a:solidFill>
                <a:latin typeface="Georgia" panose="02040502050405020303" pitchFamily="18" charset="0"/>
              </a:rPr>
              <a:t>S</a:t>
            </a:r>
            <a:r>
              <a:rPr lang="it-IT" dirty="0" err="1" smtClean="0">
                <a:solidFill>
                  <a:schemeClr val="accent2">
                    <a:lumMod val="75000"/>
                  </a:schemeClr>
                </a:solidFill>
                <a:latin typeface="Georgia" panose="02040502050405020303" pitchFamily="18" charset="0"/>
              </a:rPr>
              <a:t>hared</a:t>
            </a:r>
            <a:r>
              <a:rPr lang="it-IT" dirty="0" smtClean="0">
                <a:solidFill>
                  <a:schemeClr val="accent2">
                    <a:lumMod val="75000"/>
                  </a:schemeClr>
                </a:solidFill>
                <a:latin typeface="Georgia" panose="02040502050405020303" pitchFamily="18" charset="0"/>
              </a:rPr>
              <a:t> </a:t>
            </a:r>
            <a:r>
              <a:rPr lang="it-IT" dirty="0" err="1">
                <a:solidFill>
                  <a:schemeClr val="accent2">
                    <a:lumMod val="75000"/>
                  </a:schemeClr>
                </a:solidFill>
                <a:latin typeface="Georgia" panose="02040502050405020303" pitchFamily="18" charset="0"/>
              </a:rPr>
              <a:t>P</a:t>
            </a:r>
            <a:r>
              <a:rPr lang="it-IT" dirty="0" err="1" smtClean="0">
                <a:solidFill>
                  <a:schemeClr val="accent2">
                    <a:lumMod val="75000"/>
                  </a:schemeClr>
                </a:solidFill>
                <a:latin typeface="Georgia" panose="02040502050405020303" pitchFamily="18" charset="0"/>
              </a:rPr>
              <a:t>henomena</a:t>
            </a:r>
            <a:endParaRPr lang="it-IT" dirty="0">
              <a:solidFill>
                <a:schemeClr val="accent2">
                  <a:lumMod val="75000"/>
                </a:schemeClr>
              </a:solidFill>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6285" y="1669853"/>
            <a:ext cx="3671441" cy="2447628"/>
          </a:xfrm>
        </p:spPr>
      </p:pic>
      <p:sp>
        <p:nvSpPr>
          <p:cNvPr id="5" name="CasellaDiTesto 4"/>
          <p:cNvSpPr txBox="1"/>
          <p:nvPr/>
        </p:nvSpPr>
        <p:spPr>
          <a:xfrm>
            <a:off x="5139511" y="1499509"/>
            <a:ext cx="2536422" cy="3577903"/>
          </a:xfrm>
          <a:prstGeom prst="rect">
            <a:avLst/>
          </a:prstGeom>
          <a:noFill/>
        </p:spPr>
        <p:txBody>
          <a:bodyPr wrap="square" lIns="68580" tIns="34290" rIns="68580" bIns="34290" rtlCol="0">
            <a:spAutoFit/>
          </a:bodyPr>
          <a:lstStyle/>
          <a:p>
            <a:pPr marL="160731" indent="-160731">
              <a:buFont typeface="Arial" panose="020B0604020202020204" pitchFamily="34" charset="0"/>
              <a:buChar char="•"/>
            </a:pPr>
            <a:r>
              <a:rPr lang="en-US" sz="900" i="1" dirty="0">
                <a:latin typeface="Georgia" panose="02040502050405020303" pitchFamily="18" charset="0"/>
              </a:rPr>
              <a:t>Taxi allocation</a:t>
            </a:r>
            <a:r>
              <a:rPr lang="en-US" sz="900" dirty="0">
                <a:latin typeface="Georgia" panose="02040502050405020303" pitchFamily="18" charset="0"/>
              </a:rPr>
              <a:t> - </a:t>
            </a:r>
            <a:r>
              <a:rPr lang="en-US" sz="900" dirty="0">
                <a:latin typeface="Georgia" panose="02040502050405020303" pitchFamily="18" charset="0"/>
                <a:ea typeface="Calibri" panose="020F0502020204030204" pitchFamily="34" charset="0"/>
                <a:cs typeface="Arial" panose="020B0604020202020204" pitchFamily="34" charset="0"/>
              </a:rPr>
              <a:t>is a particular entity: </a:t>
            </a:r>
            <a:r>
              <a:rPr lang="en-US" sz="900" dirty="0" smtClean="0">
                <a:latin typeface="Georgia" panose="02040502050405020303" pitchFamily="18" charset="0"/>
                <a:ea typeface="Calibri" panose="020F0502020204030204" pitchFamily="34" charset="0"/>
                <a:cs typeface="Arial" panose="020B0604020202020204" pitchFamily="34" charset="0"/>
              </a:rPr>
              <a:t>for MTS customers  it’s observed </a:t>
            </a:r>
            <a:r>
              <a:rPr lang="en-US" sz="900" dirty="0">
                <a:latin typeface="Georgia" panose="02040502050405020303" pitchFamily="18" charset="0"/>
                <a:ea typeface="Calibri" panose="020F0502020204030204" pitchFamily="34" charset="0"/>
                <a:cs typeface="Arial" panose="020B0604020202020204" pitchFamily="34" charset="0"/>
              </a:rPr>
              <a:t>by the world and controlled by the </a:t>
            </a:r>
            <a:r>
              <a:rPr lang="en-US" sz="900" dirty="0" smtClean="0">
                <a:latin typeface="Georgia" panose="02040502050405020303" pitchFamily="18" charset="0"/>
                <a:ea typeface="Calibri" panose="020F0502020204030204" pitchFamily="34" charset="0"/>
                <a:cs typeface="Arial" panose="020B0604020202020204" pitchFamily="34" charset="0"/>
              </a:rPr>
              <a:t>machine; for </a:t>
            </a:r>
            <a:r>
              <a:rPr lang="en-US" sz="900" dirty="0">
                <a:latin typeface="Georgia" panose="02040502050405020303" pitchFamily="18" charset="0"/>
                <a:ea typeface="Calibri" panose="020F0502020204030204" pitchFamily="34" charset="0"/>
                <a:cs typeface="Arial" panose="020B0604020202020204" pitchFamily="34" charset="0"/>
              </a:rPr>
              <a:t>standard </a:t>
            </a:r>
            <a:r>
              <a:rPr lang="en-US" sz="900" dirty="0" smtClean="0">
                <a:latin typeface="Georgia" panose="02040502050405020303" pitchFamily="18" charset="0"/>
                <a:ea typeface="Calibri" panose="020F0502020204030204" pitchFamily="34" charset="0"/>
                <a:cs typeface="Arial" panose="020B0604020202020204" pitchFamily="34" charset="0"/>
              </a:rPr>
              <a:t>customers it </a:t>
            </a:r>
            <a:r>
              <a:rPr lang="en-US" sz="900" dirty="0">
                <a:latin typeface="Georgia" panose="02040502050405020303" pitchFamily="18" charset="0"/>
                <a:ea typeface="Calibri" panose="020F0502020204030204" pitchFamily="34" charset="0"/>
                <a:cs typeface="Arial" panose="020B0604020202020204" pitchFamily="34" charset="0"/>
              </a:rPr>
              <a:t>is observed by the machine (with the GPS and taxi zones system) and controlled by the </a:t>
            </a:r>
            <a:r>
              <a:rPr lang="en-US" sz="900" dirty="0" smtClean="0">
                <a:latin typeface="Georgia" panose="02040502050405020303" pitchFamily="18" charset="0"/>
                <a:ea typeface="Calibri" panose="020F0502020204030204" pitchFamily="34" charset="0"/>
                <a:cs typeface="Arial" panose="020B0604020202020204" pitchFamily="34" charset="0"/>
              </a:rPr>
              <a:t>world.</a:t>
            </a:r>
          </a:p>
          <a:p>
            <a:pPr marL="160731" indent="-160731">
              <a:buFont typeface="Arial" panose="020B0604020202020204" pitchFamily="34" charset="0"/>
              <a:buChar char="•"/>
            </a:pPr>
            <a:endParaRPr lang="en-US" sz="900" dirty="0">
              <a:latin typeface="Georgia" panose="02040502050405020303" pitchFamily="18" charset="0"/>
              <a:ea typeface="Calibri" panose="020F0502020204030204" pitchFamily="34" charset="0"/>
              <a:cs typeface="Arial" panose="020B0604020202020204" pitchFamily="34" charset="0"/>
            </a:endParaRPr>
          </a:p>
          <a:p>
            <a:pPr marL="160731" indent="-160731">
              <a:buFont typeface="Arial" panose="020B0604020202020204" pitchFamily="34" charset="0"/>
              <a:buChar char="•"/>
            </a:pPr>
            <a:r>
              <a:rPr lang="en-US" sz="900" i="1" dirty="0">
                <a:latin typeface="Georgia" panose="02040502050405020303" pitchFamily="18" charset="0"/>
              </a:rPr>
              <a:t>Customer requesting ride </a:t>
            </a:r>
            <a:r>
              <a:rPr lang="en-US" sz="900" dirty="0">
                <a:latin typeface="Georgia" panose="02040502050405020303" pitchFamily="18" charset="0"/>
              </a:rPr>
              <a:t>- happens in the world and is only observed by the machine, which will react accordingly.</a:t>
            </a:r>
            <a:endParaRPr lang="en-US" sz="900" i="1" dirty="0">
              <a:latin typeface="Georgia" panose="02040502050405020303" pitchFamily="18" charset="0"/>
            </a:endParaRPr>
          </a:p>
          <a:p>
            <a:pPr marL="160731" indent="-160731">
              <a:buFont typeface="Arial" panose="020B0604020202020204" pitchFamily="34" charset="0"/>
              <a:buChar char="•"/>
            </a:pPr>
            <a:r>
              <a:rPr lang="en-US" sz="900" i="1" dirty="0">
                <a:latin typeface="Georgia" panose="02040502050405020303" pitchFamily="18" charset="0"/>
              </a:rPr>
              <a:t>Taxi moves</a:t>
            </a:r>
            <a:r>
              <a:rPr lang="en-US" sz="900" dirty="0">
                <a:latin typeface="Georgia" panose="02040502050405020303" pitchFamily="18" charset="0"/>
              </a:rPr>
              <a:t> - is a shared phenomenon, which is controlled by the world and observed by the machine through the GPS system. </a:t>
            </a:r>
          </a:p>
          <a:p>
            <a:pPr marL="160731" indent="-160731">
              <a:buFont typeface="Arial" panose="020B0604020202020204" pitchFamily="34" charset="0"/>
              <a:buChar char="•"/>
            </a:pPr>
            <a:r>
              <a:rPr lang="en-US" sz="900" i="1" dirty="0">
                <a:latin typeface="Georgia" panose="02040502050405020303" pitchFamily="18" charset="0"/>
              </a:rPr>
              <a:t>Taxi status update</a:t>
            </a:r>
            <a:r>
              <a:rPr lang="en-US" sz="900" dirty="0">
                <a:latin typeface="Georgia" panose="02040502050405020303" pitchFamily="18" charset="0"/>
              </a:rPr>
              <a:t> - is also a phenomenon controlled by the world (i.e. the taxi driver that changes their status by picking up and dropping of customers) and observed by the system.</a:t>
            </a:r>
          </a:p>
          <a:p>
            <a:pPr marL="160731" indent="-160731">
              <a:buFont typeface="Arial" panose="020B0604020202020204" pitchFamily="34" charset="0"/>
              <a:buChar char="•"/>
            </a:pPr>
            <a:r>
              <a:rPr lang="en-US" sz="900" i="1" dirty="0">
                <a:latin typeface="Georgia" panose="02040502050405020303" pitchFamily="18" charset="0"/>
              </a:rPr>
              <a:t>Customers receive notifications</a:t>
            </a:r>
            <a:r>
              <a:rPr lang="en-US" sz="900" dirty="0">
                <a:latin typeface="Georgia" panose="02040502050405020303" pitchFamily="18" charset="0"/>
              </a:rPr>
              <a:t> - is machine-controlled, since customers receive updates about their rides by the system.</a:t>
            </a:r>
            <a:endParaRPr lang="it-IT" sz="900" dirty="0">
              <a:latin typeface="Georgia" panose="02040502050405020303" pitchFamily="18" charset="0"/>
            </a:endParaRPr>
          </a:p>
          <a:p>
            <a:pPr marL="160731" indent="-160731">
              <a:buFont typeface="Arial" panose="020B0604020202020204" pitchFamily="34" charset="0"/>
              <a:buChar char="•"/>
            </a:pPr>
            <a:endParaRPr lang="it-IT" sz="1000" dirty="0"/>
          </a:p>
          <a:p>
            <a:pPr marL="160731" indent="-160731">
              <a:buFont typeface="Arial" panose="020B0604020202020204" pitchFamily="34" charset="0"/>
              <a:buChar char="•"/>
            </a:pPr>
            <a:endParaRPr lang="it-IT" sz="1000" dirty="0"/>
          </a:p>
          <a:p>
            <a:endParaRPr lang="it-IT" sz="1000" dirty="0"/>
          </a:p>
        </p:txBody>
      </p:sp>
    </p:spTree>
    <p:extLst>
      <p:ext uri="{BB962C8B-B14F-4D97-AF65-F5344CB8AC3E}">
        <p14:creationId xmlns:p14="http://schemas.microsoft.com/office/powerpoint/2010/main" val="350933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565 0.00278 " pathEditMode="relative" rAng="0" ptsTypes="AA">
                                      <p:cBhvr>
                                        <p:cTn id="14" dur="2000" fill="hold"/>
                                        <p:tgtEl>
                                          <p:spTgt spid="4"/>
                                        </p:tgtEl>
                                        <p:attrNameLst>
                                          <p:attrName>ppt_x</p:attrName>
                                          <p:attrName>ppt_y</p:attrName>
                                        </p:attrNameLst>
                                      </p:cBhvr>
                                      <p:rCtr x="-11289" y="13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500"/>
                                        <p:tgtEl>
                                          <p:spTgt spid="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1493658" y="141480"/>
            <a:ext cx="6172200" cy="594066"/>
          </a:xfrm>
        </p:spPr>
        <p:txBody>
          <a:bodyPr>
            <a:normAutofit fontScale="90000"/>
          </a:bodyPr>
          <a:lstStyle/>
          <a:p>
            <a:r>
              <a:rPr lang="it-IT" dirty="0" smtClean="0">
                <a:solidFill>
                  <a:schemeClr val="accent2">
                    <a:lumMod val="75000"/>
                  </a:schemeClr>
                </a:solidFill>
                <a:latin typeface="Georgia" panose="02040502050405020303" pitchFamily="18" charset="0"/>
              </a:rPr>
              <a:t>Class </a:t>
            </a:r>
            <a:r>
              <a:rPr lang="it-IT" dirty="0" err="1" smtClean="0">
                <a:solidFill>
                  <a:schemeClr val="accent2">
                    <a:lumMod val="75000"/>
                  </a:schemeClr>
                </a:solidFill>
                <a:latin typeface="Georgia" panose="02040502050405020303" pitchFamily="18" charset="0"/>
              </a:rPr>
              <a:t>Diagram</a:t>
            </a:r>
            <a:endParaRPr lang="it-IT" dirty="0">
              <a:solidFill>
                <a:schemeClr val="accent2">
                  <a:lumMod val="75000"/>
                </a:schemeClr>
              </a:solidFill>
              <a:latin typeface="Georgia" panose="02040502050405020303" pitchFamily="18" charset="0"/>
            </a:endParaRPr>
          </a:p>
        </p:txBody>
      </p:sp>
      <p:pic>
        <p:nvPicPr>
          <p:cNvPr id="7" name="Segnaposto contenuto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69622" y="735546"/>
            <a:ext cx="6831378" cy="4407954"/>
          </a:xfrm>
        </p:spPr>
      </p:pic>
    </p:spTree>
    <p:extLst>
      <p:ext uri="{BB962C8B-B14F-4D97-AF65-F5344CB8AC3E}">
        <p14:creationId xmlns:p14="http://schemas.microsoft.com/office/powerpoint/2010/main" val="155303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323528" y="915566"/>
            <a:ext cx="8229600" cy="1429667"/>
          </a:xfrm>
        </p:spPr>
        <p:txBody>
          <a:bodyPr>
            <a:noAutofit/>
          </a:bodyPr>
          <a:lstStyle/>
          <a:p>
            <a:r>
              <a:rPr lang="it-IT" sz="8000" dirty="0" smtClean="0">
                <a:solidFill>
                  <a:schemeClr val="accent2">
                    <a:lumMod val="75000"/>
                  </a:schemeClr>
                </a:solidFill>
                <a:latin typeface="Adobe Fangsong Std R" pitchFamily="18" charset="-128"/>
                <a:ea typeface="Adobe Fangsong Std R" pitchFamily="18" charset="-128"/>
              </a:rPr>
              <a:t>Design</a:t>
            </a:r>
            <a:endParaRPr lang="it-IT" sz="8000" dirty="0">
              <a:solidFill>
                <a:schemeClr val="accent2">
                  <a:lumMod val="75000"/>
                </a:schemeClr>
              </a:solidFill>
              <a:latin typeface="Adobe Fangsong Std R" pitchFamily="18" charset="-128"/>
              <a:ea typeface="Adobe Fangsong Std R" pitchFamily="18" charset="-128"/>
            </a:endParaRPr>
          </a:p>
        </p:txBody>
      </p:sp>
    </p:spTree>
    <p:extLst>
      <p:ext uri="{BB962C8B-B14F-4D97-AF65-F5344CB8AC3E}">
        <p14:creationId xmlns:p14="http://schemas.microsoft.com/office/powerpoint/2010/main" val="548736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97180" y="220190"/>
            <a:ext cx="8229600" cy="857250"/>
          </a:xfrm>
        </p:spPr>
        <p:txBody>
          <a:bodyPr>
            <a:normAutofit/>
          </a:bodyPr>
          <a:lstStyle/>
          <a:p>
            <a:pPr algn="ctr"/>
            <a:r>
              <a:rPr lang="en-US" sz="4500" dirty="0" smtClean="0">
                <a:solidFill>
                  <a:schemeClr val="accent2">
                    <a:lumMod val="75000"/>
                  </a:schemeClr>
                </a:solidFill>
                <a:latin typeface="Cambria" panose="02040503050406030204" pitchFamily="18" charset="0"/>
              </a:rPr>
              <a:t>Problem overview</a:t>
            </a:r>
            <a:endParaRPr lang="en-US" sz="4500" dirty="0">
              <a:solidFill>
                <a:schemeClr val="accent2">
                  <a:lumMod val="75000"/>
                </a:schemeClr>
              </a:solidFill>
              <a:latin typeface="Cambria" panose="02040503050406030204" pitchFamily="18" charset="0"/>
            </a:endParaRPr>
          </a:p>
        </p:txBody>
      </p:sp>
      <p:sp>
        <p:nvSpPr>
          <p:cNvPr id="6" name="CasellaDiTesto 5"/>
          <p:cNvSpPr txBox="1"/>
          <p:nvPr/>
        </p:nvSpPr>
        <p:spPr>
          <a:xfrm>
            <a:off x="628650" y="1195251"/>
            <a:ext cx="2205989"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Different users communicating over the internet with a single system</a:t>
            </a:r>
          </a:p>
        </p:txBody>
      </p:sp>
      <p:sp>
        <p:nvSpPr>
          <p:cNvPr id="7" name="CasellaDiTesto 6"/>
          <p:cNvSpPr txBox="1"/>
          <p:nvPr/>
        </p:nvSpPr>
        <p:spPr>
          <a:xfrm>
            <a:off x="628649" y="3717664"/>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must notify multiple users </a:t>
            </a:r>
            <a:r>
              <a:rPr lang="en-US" sz="1300" dirty="0" smtClean="0"/>
              <a:t>when some events occur</a:t>
            </a:r>
            <a:endParaRPr lang="en-US" sz="1300" dirty="0"/>
          </a:p>
        </p:txBody>
      </p:sp>
      <p:sp>
        <p:nvSpPr>
          <p:cNvPr id="8" name="CasellaDiTesto 7"/>
          <p:cNvSpPr txBox="1"/>
          <p:nvPr/>
        </p:nvSpPr>
        <p:spPr>
          <a:xfrm>
            <a:off x="628650" y="2047603"/>
            <a:ext cx="2205991" cy="4924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Users can use different platforms (mobile and web)</a:t>
            </a:r>
          </a:p>
        </p:txBody>
      </p:sp>
      <p:sp>
        <p:nvSpPr>
          <p:cNvPr id="9" name="CasellaDiTesto 8"/>
          <p:cNvSpPr txBox="1"/>
          <p:nvPr/>
        </p:nvSpPr>
        <p:spPr>
          <a:xfrm>
            <a:off x="628648" y="2780780"/>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a:t>
            </a:r>
            <a:r>
              <a:rPr lang="en-US" sz="1300" dirty="0" smtClean="0"/>
              <a:t>accepts </a:t>
            </a:r>
            <a:r>
              <a:rPr lang="en-US" sz="1300" dirty="0"/>
              <a:t>user’s requests and elaborate an answer in a short time</a:t>
            </a:r>
          </a:p>
        </p:txBody>
      </p:sp>
      <p:sp>
        <p:nvSpPr>
          <p:cNvPr id="11" name="Freccia a destra 10"/>
          <p:cNvSpPr/>
          <p:nvPr/>
        </p:nvSpPr>
        <p:spPr>
          <a:xfrm>
            <a:off x="3095897" y="1397808"/>
            <a:ext cx="2632166" cy="274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ccia a destra 11"/>
          <p:cNvSpPr/>
          <p:nvPr/>
        </p:nvSpPr>
        <p:spPr>
          <a:xfrm>
            <a:off x="3095897" y="214628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p:cNvSpPr txBox="1">
            <a:spLocks/>
          </p:cNvSpPr>
          <p:nvPr/>
        </p:nvSpPr>
        <p:spPr>
          <a:xfrm>
            <a:off x="5989319" y="1293934"/>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Client-Server three-tier Architecture</a:t>
            </a:r>
          </a:p>
        </p:txBody>
      </p:sp>
      <p:sp>
        <p:nvSpPr>
          <p:cNvPr id="14" name="Freccia a destra 13"/>
          <p:cNvSpPr/>
          <p:nvPr/>
        </p:nvSpPr>
        <p:spPr>
          <a:xfrm>
            <a:off x="3095897" y="318589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ccia a destra 14"/>
          <p:cNvSpPr/>
          <p:nvPr/>
        </p:nvSpPr>
        <p:spPr>
          <a:xfrm>
            <a:off x="3095897" y="3920220"/>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CasellaDiTesto 15"/>
          <p:cNvSpPr txBox="1">
            <a:spLocks/>
          </p:cNvSpPr>
          <p:nvPr/>
        </p:nvSpPr>
        <p:spPr>
          <a:xfrm>
            <a:off x="5989319" y="2983336"/>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Event-based </a:t>
            </a:r>
            <a:r>
              <a:rPr lang="en-US" sz="1650" dirty="0" smtClean="0">
                <a:latin typeface="Cambria" panose="02040503050406030204" pitchFamily="18" charset="0"/>
              </a:rPr>
              <a:t>architecture with </a:t>
            </a:r>
            <a:r>
              <a:rPr lang="en-US" sz="1650" dirty="0">
                <a:latin typeface="Cambria" panose="02040503050406030204" pitchFamily="18" charset="0"/>
              </a:rPr>
              <a:t>Publisher-Subscribe</a:t>
            </a:r>
          </a:p>
        </p:txBody>
      </p:sp>
      <p:sp>
        <p:nvSpPr>
          <p:cNvPr id="17" name="Freccia a destra 16"/>
          <p:cNvSpPr/>
          <p:nvPr/>
        </p:nvSpPr>
        <p:spPr>
          <a:xfrm rot="21062330">
            <a:off x="3089579" y="2695265"/>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6725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67544" y="1059582"/>
            <a:ext cx="8229600" cy="857250"/>
          </a:xfrm>
        </p:spPr>
        <p:txBody>
          <a:bodyPr>
            <a:noAutofit/>
          </a:bodyPr>
          <a:lstStyle/>
          <a:p>
            <a:r>
              <a:rPr lang="it-IT" sz="7700" dirty="0" err="1" smtClean="0">
                <a:solidFill>
                  <a:schemeClr val="accent2">
                    <a:lumMod val="75000"/>
                  </a:schemeClr>
                </a:solidFill>
                <a:latin typeface="Adobe Fangsong Std R" pitchFamily="18" charset="-128"/>
                <a:ea typeface="Adobe Fangsong Std R" pitchFamily="18" charset="-128"/>
              </a:rPr>
              <a:t>Requirements</a:t>
            </a:r>
            <a:endParaRPr lang="it-IT" sz="7700" dirty="0">
              <a:solidFill>
                <a:schemeClr val="accent2">
                  <a:lumMod val="75000"/>
                </a:schemeClr>
              </a:solidFill>
              <a:latin typeface="Adobe Fangsong Std R" pitchFamily="18" charset="-128"/>
              <a:ea typeface="Adobe Fangsong Std R" pitchFamily="18" charset="-128"/>
            </a:endParaRPr>
          </a:p>
        </p:txBody>
      </p:sp>
    </p:spTree>
    <p:extLst>
      <p:ext uri="{BB962C8B-B14F-4D97-AF65-F5344CB8AC3E}">
        <p14:creationId xmlns:p14="http://schemas.microsoft.com/office/powerpoint/2010/main" val="1762743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21829"/>
            <a:ext cx="8229600" cy="857250"/>
          </a:xfrm>
        </p:spPr>
        <p:txBody>
          <a:bodyPr>
            <a:normAutofit/>
          </a:bodyPr>
          <a:lstStyle/>
          <a:p>
            <a:pPr algn="ctr"/>
            <a:r>
              <a:rPr lang="en-US" sz="4000" dirty="0" smtClean="0">
                <a:solidFill>
                  <a:schemeClr val="accent2">
                    <a:lumMod val="75000"/>
                  </a:schemeClr>
                </a:solidFill>
                <a:latin typeface="Cambria" panose="02040503050406030204" pitchFamily="18" charset="0"/>
              </a:rPr>
              <a:t>Three tier architecture</a:t>
            </a:r>
            <a:endParaRPr lang="en-US" sz="4000" dirty="0">
              <a:solidFill>
                <a:schemeClr val="accent2">
                  <a:lumMod val="75000"/>
                </a:schemeClr>
              </a:solidFill>
            </a:endParaRPr>
          </a:p>
        </p:txBody>
      </p:sp>
      <p:pic>
        <p:nvPicPr>
          <p:cNvPr id="4" name="Immagine 3"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5" name="Rettangolo 4"/>
          <p:cNvSpPr/>
          <p:nvPr/>
        </p:nvSpPr>
        <p:spPr>
          <a:xfrm>
            <a:off x="4236853" y="1179079"/>
            <a:ext cx="4505366" cy="2052100"/>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Top tier (Client)</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The users’ machines (mobile phones and computers) will have the only purpose to load the Graphical User Interface (GUI)</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No application logic is involved at this level</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Clients will only be able to send requests to the web server and application server.</a:t>
            </a:r>
            <a:endParaRPr lang="it-IT" sz="1500" b="1" dirty="0">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512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7" name="Rettangolo 6"/>
          <p:cNvSpPr/>
          <p:nvPr/>
        </p:nvSpPr>
        <p:spPr>
          <a:xfrm>
            <a:off x="4236853" y="1179079"/>
            <a:ext cx="4505366" cy="2870016"/>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Web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Manages the web requests sent by clients using the web application. </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can be resolved with a static content page, the web server will generate and send the response itself.</a:t>
            </a:r>
            <a:endParaRPr lang="it-IT" sz="1500" dirty="0">
              <a:latin typeface="Cambria" panose="02040503050406030204" pitchFamily="18" charset="0"/>
            </a:endParaRP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comports a dynamic content, the web server will delegate the dynamic response generation to the application server</a:t>
            </a:r>
            <a:endParaRPr lang="it-IT" sz="1500" dirty="0">
              <a:latin typeface="Cambria" panose="02040503050406030204" pitchFamily="18" charset="0"/>
              <a:ea typeface="Calibri" panose="020F0502020204030204" pitchFamily="34" charset="0"/>
              <a:cs typeface="Times New Roman" panose="02020603050405020304" pitchFamily="18" charset="0"/>
            </a:endParaRPr>
          </a:p>
        </p:txBody>
      </p:sp>
      <p:sp>
        <p:nvSpPr>
          <p:cNvPr id="6"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Three tier architecture</a:t>
            </a:r>
            <a:endParaRPr lang="en-US" sz="4000" dirty="0">
              <a:solidFill>
                <a:schemeClr val="accent2">
                  <a:lumMod val="75000"/>
                </a:schemeClr>
              </a:solidFill>
            </a:endParaRPr>
          </a:p>
        </p:txBody>
      </p:sp>
    </p:spTree>
    <p:extLst>
      <p:ext uri="{BB962C8B-B14F-4D97-AF65-F5344CB8AC3E}">
        <p14:creationId xmlns:p14="http://schemas.microsoft.com/office/powerpoint/2010/main" val="368630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3841821"/>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Application Server</a:t>
            </a:r>
          </a:p>
          <a:p>
            <a:pPr marL="600075" lvl="1" indent="-257175">
              <a:lnSpc>
                <a:spcPct val="107000"/>
              </a:lnSpc>
              <a:spcAft>
                <a:spcPts val="600"/>
              </a:spcAft>
              <a:buFont typeface="Arial" panose="020B0604020202020204" pitchFamily="34" charset="0"/>
              <a:buChar char="•"/>
            </a:pPr>
            <a:r>
              <a:rPr lang="en-US" sz="1500" smtClean="0">
                <a:latin typeface="Cambria" panose="02040503050406030204" pitchFamily="18" charset="0"/>
              </a:rPr>
              <a:t>Contains the </a:t>
            </a:r>
            <a:r>
              <a:rPr lang="en-US" sz="1500" dirty="0">
                <a:latin typeface="Cambria" panose="02040503050406030204" pitchFamily="18" charset="0"/>
              </a:rPr>
              <a:t>business logic</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 lightweight APIs to be used directly by mobile application clients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Web application clients will access this component indirectly, through the Web Server.</a:t>
            </a:r>
            <a:endParaRPr lang="it-IT" sz="1500" dirty="0">
              <a:latin typeface="Cambria" panose="02040503050406030204" pitchFamily="18" charset="0"/>
            </a:endParaRPr>
          </a:p>
          <a:p>
            <a:pPr marL="257175" indent="-257175">
              <a:lnSpc>
                <a:spcPct val="107000"/>
              </a:lnSpc>
              <a:spcAft>
                <a:spcPts val="600"/>
              </a:spcAft>
              <a:buFont typeface="Arial" panose="020B0604020202020204" pitchFamily="34" charset="0"/>
              <a:buChar char="•"/>
            </a:pPr>
            <a:r>
              <a:rPr lang="it-IT" sz="1500" i="1" dirty="0" err="1">
                <a:latin typeface="Cambria" panose="02040503050406030204" pitchFamily="18" charset="0"/>
              </a:rPr>
              <a:t>Admin’s</a:t>
            </a:r>
            <a:r>
              <a:rPr lang="it-IT" sz="1500" i="1" dirty="0">
                <a:latin typeface="Cambria" panose="02040503050406030204" pitchFamily="18" charset="0"/>
              </a:rPr>
              <a:t> GUI</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Specific interface for Administrators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Allows Admins to access to their exclusive functions dialoguing directly with the business logic </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Three tier architecture</a:t>
            </a:r>
            <a:endParaRPr lang="en-US" sz="4000" dirty="0">
              <a:solidFill>
                <a:schemeClr val="accent2">
                  <a:lumMod val="75000"/>
                </a:schemeClr>
              </a:solidFill>
            </a:endParaRPr>
          </a:p>
        </p:txBody>
      </p:sp>
    </p:spTree>
    <p:extLst>
      <p:ext uri="{BB962C8B-B14F-4D97-AF65-F5344CB8AC3E}">
        <p14:creationId xmlns:p14="http://schemas.microsoft.com/office/powerpoint/2010/main" val="126040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1481175"/>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Bottom tier (Database)</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Separated from the previous one with a (possibly local) network</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Contains all the data that MyTaxiService needs to store</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Three tier architecture</a:t>
            </a:r>
            <a:endParaRPr lang="en-US" sz="4000" dirty="0">
              <a:solidFill>
                <a:schemeClr val="accent2">
                  <a:lumMod val="75000"/>
                </a:schemeClr>
              </a:solidFill>
            </a:endParaRPr>
          </a:p>
        </p:txBody>
      </p:sp>
    </p:spTree>
    <p:extLst>
      <p:ext uri="{BB962C8B-B14F-4D97-AF65-F5344CB8AC3E}">
        <p14:creationId xmlns:p14="http://schemas.microsoft.com/office/powerpoint/2010/main" val="236311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588817" y="1212192"/>
            <a:ext cx="6206837" cy="300082"/>
          </a:xfrm>
          <a:prstGeom prst="rect">
            <a:avLst/>
          </a:prstGeom>
          <a:noFill/>
        </p:spPr>
        <p:txBody>
          <a:bodyPr wrap="square" rtlCol="0">
            <a:spAutoFit/>
          </a:bodyPr>
          <a:lstStyle/>
          <a:p>
            <a:r>
              <a:rPr lang="en-US" sz="1350" dirty="0">
                <a:latin typeface="Cambria" panose="02040503050406030204" pitchFamily="18" charset="0"/>
              </a:rPr>
              <a:t>The core of MTS’s application logic is </a:t>
            </a:r>
            <a:r>
              <a:rPr lang="en-US" sz="1350" b="1" dirty="0">
                <a:latin typeface="Cambria" panose="02040503050406030204" pitchFamily="18" charset="0"/>
              </a:rPr>
              <a:t>event-based</a:t>
            </a:r>
            <a:r>
              <a:rPr lang="en-US" sz="1350" dirty="0">
                <a:latin typeface="Cambria" panose="02040503050406030204" pitchFamily="18" charset="0"/>
              </a:rPr>
              <a:t>:</a:t>
            </a:r>
          </a:p>
        </p:txBody>
      </p:sp>
      <p:sp>
        <p:nvSpPr>
          <p:cNvPr id="9" name="Freccia a destra 8"/>
          <p:cNvSpPr/>
          <p:nvPr/>
        </p:nvSpPr>
        <p:spPr>
          <a:xfrm>
            <a:off x="3408218" y="2296350"/>
            <a:ext cx="1614055"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Cambria" panose="02040503050406030204" pitchFamily="18" charset="0"/>
              </a:rPr>
              <a:t>Generates</a:t>
            </a:r>
          </a:p>
        </p:txBody>
      </p:sp>
      <p:sp>
        <p:nvSpPr>
          <p:cNvPr id="10" name="CasellaDiTesto 9"/>
          <p:cNvSpPr txBox="1"/>
          <p:nvPr/>
        </p:nvSpPr>
        <p:spPr>
          <a:xfrm>
            <a:off x="858982" y="2047118"/>
            <a:ext cx="2320637"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350" dirty="0">
                <a:latin typeface="Cambria" panose="02040503050406030204" pitchFamily="18" charset="0"/>
              </a:rPr>
              <a:t>Significant change of state (users modifying theirs account information, drivers changing status, </a:t>
            </a:r>
            <a:r>
              <a:rPr lang="en-US" sz="1350" dirty="0" err="1">
                <a:latin typeface="Cambria" panose="02040503050406030204" pitchFamily="18" charset="0"/>
              </a:rPr>
              <a:t>etc</a:t>
            </a:r>
            <a:r>
              <a:rPr lang="en-US" sz="1350" dirty="0">
                <a:latin typeface="Cambria" panose="02040503050406030204" pitchFamily="18" charset="0"/>
              </a:rPr>
              <a:t>)</a:t>
            </a:r>
          </a:p>
        </p:txBody>
      </p:sp>
      <p:sp>
        <p:nvSpPr>
          <p:cNvPr id="11" name="Stella a 12 punte 10"/>
          <p:cNvSpPr/>
          <p:nvPr/>
        </p:nvSpPr>
        <p:spPr>
          <a:xfrm>
            <a:off x="5250872" y="2047117"/>
            <a:ext cx="1544782" cy="1025237"/>
          </a:xfrm>
          <a:prstGeom prst="star12">
            <a:avLst/>
          </a:prstGeom>
          <a:solidFill>
            <a:srgbClr val="DA5D00"/>
          </a:solidFill>
          <a:ln>
            <a:solidFill>
              <a:srgbClr val="DA5D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latin typeface="Cambria" panose="02040503050406030204" pitchFamily="18" charset="0"/>
              </a:rPr>
              <a:t>Event</a:t>
            </a:r>
          </a:p>
        </p:txBody>
      </p:sp>
      <p:sp>
        <p:nvSpPr>
          <p:cNvPr id="13" name="Rettangolo 12"/>
          <p:cNvSpPr/>
          <p:nvPr/>
        </p:nvSpPr>
        <p:spPr>
          <a:xfrm>
            <a:off x="6961909" y="2109612"/>
            <a:ext cx="1302328" cy="900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350" dirty="0">
                <a:latin typeface="Cambria" panose="02040503050406030204" pitchFamily="18" charset="0"/>
              </a:rPr>
              <a:t>The system will handle it accordingly</a:t>
            </a:r>
          </a:p>
        </p:txBody>
      </p:sp>
      <p:sp>
        <p:nvSpPr>
          <p:cNvPr id="14" name="CasellaDiTesto 13"/>
          <p:cNvSpPr txBox="1"/>
          <p:nvPr/>
        </p:nvSpPr>
        <p:spPr>
          <a:xfrm>
            <a:off x="628650" y="3740053"/>
            <a:ext cx="7723909" cy="715581"/>
          </a:xfrm>
          <a:prstGeom prst="rect">
            <a:avLst/>
          </a:prstGeom>
          <a:noFill/>
        </p:spPr>
        <p:txBody>
          <a:bodyPr wrap="square" rtlCol="0">
            <a:spAutoFit/>
          </a:bodyPr>
          <a:lstStyle/>
          <a:p>
            <a:r>
              <a:rPr lang="en-US" sz="1350" dirty="0">
                <a:latin typeface="Cambria" panose="02040503050406030204" pitchFamily="18" charset="0"/>
              </a:rPr>
              <a:t>In particular, the managing of the customer’s requests and taxi rides will be modeled with the </a:t>
            </a:r>
            <a:r>
              <a:rPr lang="en-US" sz="1350" b="1" dirty="0">
                <a:latin typeface="Cambria" panose="02040503050406030204" pitchFamily="18" charset="0"/>
              </a:rPr>
              <a:t>publisher-subscribe pattern.</a:t>
            </a:r>
          </a:p>
          <a:p>
            <a:endParaRPr lang="en-US" sz="1350" dirty="0"/>
          </a:p>
        </p:txBody>
      </p:sp>
      <p:sp>
        <p:nvSpPr>
          <p:cNvPr id="1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Event-based architecture</a:t>
            </a:r>
            <a:endParaRPr lang="en-US" sz="4000" dirty="0">
              <a:solidFill>
                <a:schemeClr val="accent2">
                  <a:lumMod val="75000"/>
                </a:schemeClr>
              </a:solidFill>
            </a:endParaRPr>
          </a:p>
        </p:txBody>
      </p:sp>
    </p:spTree>
    <p:extLst>
      <p:ext uri="{BB962C8B-B14F-4D97-AF65-F5344CB8AC3E}">
        <p14:creationId xmlns:p14="http://schemas.microsoft.com/office/powerpoint/2010/main" val="37406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3" grpId="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Publish-Subscribe pattern</a:t>
            </a:r>
            <a:endParaRPr lang="en-US" sz="4000" dirty="0">
              <a:solidFill>
                <a:schemeClr val="accent2">
                  <a:lumMod val="75000"/>
                </a:schemeClr>
              </a:solidFill>
            </a:endParaRPr>
          </a:p>
        </p:txBody>
      </p:sp>
      <p:sp>
        <p:nvSpPr>
          <p:cNvPr id="3" name="CasellaDiTesto 2"/>
          <p:cNvSpPr txBox="1"/>
          <p:nvPr/>
        </p:nvSpPr>
        <p:spPr>
          <a:xfrm>
            <a:off x="68356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CUSTOMER</a:t>
            </a:r>
          </a:p>
        </p:txBody>
      </p:sp>
      <p:sp>
        <p:nvSpPr>
          <p:cNvPr id="4" name="Freccia in giù 3"/>
          <p:cNvSpPr/>
          <p:nvPr/>
        </p:nvSpPr>
        <p:spPr>
          <a:xfrm>
            <a:off x="4391979" y="2283718"/>
            <a:ext cx="28803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sellaDiTesto 4"/>
          <p:cNvSpPr txBox="1"/>
          <p:nvPr/>
        </p:nvSpPr>
        <p:spPr>
          <a:xfrm>
            <a:off x="2464911" y="1828770"/>
            <a:ext cx="1057744" cy="307777"/>
          </a:xfrm>
          <a:prstGeom prst="rect">
            <a:avLst/>
          </a:prstGeom>
          <a:noFill/>
        </p:spPr>
        <p:txBody>
          <a:bodyPr wrap="square" rtlCol="0">
            <a:spAutoFit/>
          </a:bodyPr>
          <a:lstStyle/>
          <a:p>
            <a:r>
              <a:rPr lang="en-US" sz="1400" dirty="0" smtClean="0">
                <a:latin typeface="Cambria" panose="02040503050406030204" pitchFamily="18" charset="0"/>
              </a:rPr>
              <a:t>Asks for</a:t>
            </a:r>
          </a:p>
        </p:txBody>
      </p:sp>
      <p:sp>
        <p:nvSpPr>
          <p:cNvPr id="7" name="CasellaDiTesto 6"/>
          <p:cNvSpPr txBox="1"/>
          <p:nvPr/>
        </p:nvSpPr>
        <p:spPr>
          <a:xfrm>
            <a:off x="3851920" y="1384260"/>
            <a:ext cx="1368151" cy="72007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RIDE</a:t>
            </a:r>
          </a:p>
        </p:txBody>
      </p:sp>
      <p:sp>
        <p:nvSpPr>
          <p:cNvPr id="11" name="Freccia a destra 10"/>
          <p:cNvSpPr/>
          <p:nvPr/>
        </p:nvSpPr>
        <p:spPr>
          <a:xfrm>
            <a:off x="2216338" y="1591616"/>
            <a:ext cx="1491565" cy="277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e 11"/>
          <p:cNvSpPr/>
          <p:nvPr/>
        </p:nvSpPr>
        <p:spPr>
          <a:xfrm>
            <a:off x="3732444" y="3399201"/>
            <a:ext cx="1656184" cy="9973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TOPIC</a:t>
            </a:r>
            <a:endParaRPr lang="en-US" dirty="0"/>
          </a:p>
        </p:txBody>
      </p:sp>
      <p:sp>
        <p:nvSpPr>
          <p:cNvPr id="14" name="CasellaDiTesto 13"/>
          <p:cNvSpPr txBox="1"/>
          <p:nvPr/>
        </p:nvSpPr>
        <p:spPr>
          <a:xfrm>
            <a:off x="3419872" y="2365675"/>
            <a:ext cx="1057744" cy="523220"/>
          </a:xfrm>
          <a:prstGeom prst="rect">
            <a:avLst/>
          </a:prstGeom>
          <a:noFill/>
        </p:spPr>
        <p:txBody>
          <a:bodyPr wrap="square" rtlCol="0">
            <a:spAutoFit/>
          </a:bodyPr>
          <a:lstStyle/>
          <a:p>
            <a:r>
              <a:rPr lang="en-US" sz="1400" dirty="0" smtClean="0">
                <a:latin typeface="Cambria" panose="02040503050406030204" pitchFamily="18" charset="0"/>
              </a:rPr>
              <a:t>The system generates </a:t>
            </a:r>
          </a:p>
        </p:txBody>
      </p:sp>
      <p:cxnSp>
        <p:nvCxnSpPr>
          <p:cNvPr id="16" name="Connettore 7 15"/>
          <p:cNvCxnSpPr/>
          <p:nvPr/>
        </p:nvCxnSpPr>
        <p:spPr>
          <a:xfrm rot="10800000">
            <a:off x="1595953" y="2168755"/>
            <a:ext cx="2002739" cy="1729108"/>
          </a:xfrm>
          <a:prstGeom prst="curvedConnector3">
            <a:avLst>
              <a:gd name="adj1" fmla="val 99928"/>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ttangolo 18"/>
          <p:cNvSpPr/>
          <p:nvPr/>
        </p:nvSpPr>
        <p:spPr>
          <a:xfrm>
            <a:off x="526370" y="3507854"/>
            <a:ext cx="1781609" cy="1200018"/>
          </a:xfrm>
          <a:prstGeom prst="rect">
            <a:avLst/>
          </a:prstGeom>
        </p:spPr>
        <p:txBody>
          <a:bodyPr wrap="square">
            <a:spAutoFit/>
          </a:bodyPr>
          <a:lstStyle/>
          <a:p>
            <a:r>
              <a:rPr lang="en-US" sz="1400" dirty="0" smtClean="0">
                <a:latin typeface="Cambria" panose="02040503050406030204" pitchFamily="18" charset="0"/>
              </a:rPr>
              <a:t>The customer is automatically </a:t>
            </a:r>
            <a:r>
              <a:rPr lang="en-US" sz="1400" b="1" dirty="0" smtClean="0">
                <a:latin typeface="Cambria" panose="02040503050406030204" pitchFamily="18" charset="0"/>
              </a:rPr>
              <a:t>subscribed</a:t>
            </a:r>
            <a:r>
              <a:rPr lang="en-US" sz="1400" dirty="0" smtClean="0">
                <a:latin typeface="Cambria" panose="02040503050406030204" pitchFamily="18" charset="0"/>
              </a:rPr>
              <a:t> to the topic and can receive its notifications</a:t>
            </a:r>
            <a:endParaRPr lang="en-US" sz="1400" dirty="0">
              <a:latin typeface="Cambria" panose="02040503050406030204" pitchFamily="18" charset="0"/>
            </a:endParaRPr>
          </a:p>
        </p:txBody>
      </p:sp>
      <p:sp>
        <p:nvSpPr>
          <p:cNvPr id="22" name="CasellaDiTesto 21"/>
          <p:cNvSpPr txBox="1"/>
          <p:nvPr/>
        </p:nvSpPr>
        <p:spPr>
          <a:xfrm>
            <a:off x="716428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DRIVER</a:t>
            </a:r>
          </a:p>
        </p:txBody>
      </p:sp>
      <p:sp>
        <p:nvSpPr>
          <p:cNvPr id="23" name="Freccia a destra 22"/>
          <p:cNvSpPr/>
          <p:nvPr/>
        </p:nvSpPr>
        <p:spPr>
          <a:xfrm rot="10800000">
            <a:off x="5501169" y="1607362"/>
            <a:ext cx="1447094" cy="251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p:cNvSpPr txBox="1"/>
          <p:nvPr/>
        </p:nvSpPr>
        <p:spPr>
          <a:xfrm>
            <a:off x="5473299" y="1855810"/>
            <a:ext cx="1897067" cy="738664"/>
          </a:xfrm>
          <a:prstGeom prst="rect">
            <a:avLst/>
          </a:prstGeom>
          <a:noFill/>
        </p:spPr>
        <p:txBody>
          <a:bodyPr wrap="square" rtlCol="0">
            <a:spAutoFit/>
          </a:bodyPr>
          <a:lstStyle/>
          <a:p>
            <a:r>
              <a:rPr lang="en-US" sz="1400" dirty="0" smtClean="0">
                <a:latin typeface="Cambria" panose="02040503050406030204" pitchFamily="18" charset="0"/>
              </a:rPr>
              <a:t>Accepts the ride request and gets associated to the ride</a:t>
            </a:r>
          </a:p>
        </p:txBody>
      </p:sp>
      <p:cxnSp>
        <p:nvCxnSpPr>
          <p:cNvPr id="25" name="Connettore 7 24"/>
          <p:cNvCxnSpPr/>
          <p:nvPr/>
        </p:nvCxnSpPr>
        <p:spPr>
          <a:xfrm flipV="1">
            <a:off x="5522380" y="2225141"/>
            <a:ext cx="2506006" cy="1714761"/>
          </a:xfrm>
          <a:prstGeom prst="curvedConnector3">
            <a:avLst>
              <a:gd name="adj1" fmla="val 99614"/>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Rettangolo 39"/>
          <p:cNvSpPr/>
          <p:nvPr/>
        </p:nvSpPr>
        <p:spPr>
          <a:xfrm>
            <a:off x="7312316" y="3657862"/>
            <a:ext cx="1781609" cy="738664"/>
          </a:xfrm>
          <a:prstGeom prst="rect">
            <a:avLst/>
          </a:prstGeom>
        </p:spPr>
        <p:txBody>
          <a:bodyPr wrap="square">
            <a:spAutoFit/>
          </a:bodyPr>
          <a:lstStyle/>
          <a:p>
            <a:r>
              <a:rPr lang="en-US" sz="1400" dirty="0" smtClean="0">
                <a:latin typeface="Cambria" panose="02040503050406030204" pitchFamily="18" charset="0"/>
              </a:rPr>
              <a:t>The driver is </a:t>
            </a:r>
            <a:r>
              <a:rPr lang="en-US" sz="1400" b="1" dirty="0" smtClean="0">
                <a:latin typeface="Cambria" panose="02040503050406030204" pitchFamily="18" charset="0"/>
              </a:rPr>
              <a:t>subscribed</a:t>
            </a:r>
            <a:r>
              <a:rPr lang="en-US" sz="1400" dirty="0" smtClean="0">
                <a:latin typeface="Cambria" panose="02040503050406030204" pitchFamily="18" charset="0"/>
              </a:rPr>
              <a:t> to the same topic too</a:t>
            </a:r>
            <a:endParaRPr lang="en-US" sz="1400" dirty="0">
              <a:latin typeface="Cambria" panose="02040503050406030204" pitchFamily="18" charset="0"/>
            </a:endParaRPr>
          </a:p>
        </p:txBody>
      </p:sp>
    </p:spTree>
    <p:extLst>
      <p:ext uri="{BB962C8B-B14F-4D97-AF65-F5344CB8AC3E}">
        <p14:creationId xmlns:p14="http://schemas.microsoft.com/office/powerpoint/2010/main" val="384571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animBg="1"/>
      <p:bldP spid="11" grpId="0" animBg="1"/>
      <p:bldP spid="12" grpId="0" animBg="1"/>
      <p:bldP spid="14" grpId="0"/>
      <p:bldP spid="19" grpId="0"/>
      <p:bldP spid="22" grpId="0" animBg="1"/>
      <p:bldP spid="23" grpId="0" animBg="1"/>
      <p:bldP spid="24" grpId="0"/>
      <p:bldP spid="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dirty="0" smtClean="0">
                <a:solidFill>
                  <a:schemeClr val="accent2">
                    <a:lumMod val="75000"/>
                  </a:schemeClr>
                </a:solidFill>
                <a:latin typeface="Cambria" panose="02040503050406030204" pitchFamily="18" charset="0"/>
              </a:rPr>
              <a:t>Publish-Subscribe pattern</a:t>
            </a:r>
            <a:endParaRPr lang="en-US" sz="4000" dirty="0">
              <a:solidFill>
                <a:schemeClr val="accent2">
                  <a:lumMod val="75000"/>
                </a:schemeClr>
              </a:solidFill>
            </a:endParaRPr>
          </a:p>
        </p:txBody>
      </p:sp>
      <p:sp>
        <p:nvSpPr>
          <p:cNvPr id="3" name="CasellaDiTesto 2"/>
          <p:cNvSpPr txBox="1"/>
          <p:nvPr/>
        </p:nvSpPr>
        <p:spPr>
          <a:xfrm>
            <a:off x="1403648" y="2387186"/>
            <a:ext cx="1872208" cy="1224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BROKER</a:t>
            </a:r>
            <a:endParaRPr lang="en-US" sz="1350" dirty="0">
              <a:latin typeface="Cambria" panose="02040503050406030204" pitchFamily="18" charset="0"/>
            </a:endParaRPr>
          </a:p>
        </p:txBody>
      </p:sp>
      <p:sp>
        <p:nvSpPr>
          <p:cNvPr id="8" name="Freccia in giù 7"/>
          <p:cNvSpPr/>
          <p:nvPr/>
        </p:nvSpPr>
        <p:spPr>
          <a:xfrm>
            <a:off x="2291603" y="1867400"/>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p:cNvSpPr txBox="1"/>
          <p:nvPr/>
        </p:nvSpPr>
        <p:spPr>
          <a:xfrm>
            <a:off x="1835696" y="1347614"/>
            <a:ext cx="1008112"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Publisher</a:t>
            </a:r>
          </a:p>
        </p:txBody>
      </p:sp>
      <p:sp>
        <p:nvSpPr>
          <p:cNvPr id="11" name="CasellaDiTesto 10"/>
          <p:cNvSpPr txBox="1"/>
          <p:nvPr/>
        </p:nvSpPr>
        <p:spPr>
          <a:xfrm>
            <a:off x="3500264" y="2299448"/>
            <a:ext cx="4197927" cy="1546577"/>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An intermediary component that performs the </a:t>
            </a:r>
            <a:r>
              <a:rPr lang="en-US" sz="1350" b="1" dirty="0">
                <a:latin typeface="Cambria" panose="02040503050406030204" pitchFamily="18" charset="0"/>
              </a:rPr>
              <a:t>queue management </a:t>
            </a:r>
            <a:r>
              <a:rPr lang="en-US" sz="1350" dirty="0">
                <a:latin typeface="Cambria" panose="02040503050406030204" pitchFamily="18" charset="0"/>
              </a:rPr>
              <a:t>and the </a:t>
            </a:r>
            <a:r>
              <a:rPr lang="en-US" sz="1350" b="1" dirty="0">
                <a:latin typeface="Cambria" panose="02040503050406030204" pitchFamily="18" charset="0"/>
              </a:rPr>
              <a:t>filtering</a:t>
            </a:r>
            <a:r>
              <a:rPr lang="en-US" sz="1350" dirty="0">
                <a:latin typeface="Cambria" panose="02040503050406030204" pitchFamily="18" charset="0"/>
              </a:rPr>
              <a:t> of the messages</a:t>
            </a:r>
          </a:p>
          <a:p>
            <a:pPr marL="214313" indent="-214313">
              <a:buFont typeface="Arial" panose="020B0604020202020204" pitchFamily="34" charset="0"/>
              <a:buChar char="•"/>
            </a:pPr>
            <a:r>
              <a:rPr lang="en-US" sz="1350" b="1" dirty="0">
                <a:latin typeface="Cambria" panose="02040503050406030204" pitchFamily="18" charset="0"/>
              </a:rPr>
              <a:t>Filter </a:t>
            </a:r>
            <a:r>
              <a:rPr lang="en-US" sz="1350" dirty="0">
                <a:latin typeface="Cambria" panose="02040503050406030204" pitchFamily="18" charset="0"/>
              </a:rPr>
              <a:t>messages based on their </a:t>
            </a:r>
            <a:r>
              <a:rPr lang="en-US" sz="1350" b="1" dirty="0">
                <a:latin typeface="Cambria" panose="02040503050406030204" pitchFamily="18" charset="0"/>
              </a:rPr>
              <a:t>content</a:t>
            </a:r>
            <a:r>
              <a:rPr lang="en-US" sz="1350" dirty="0">
                <a:latin typeface="Cambria" panose="02040503050406030204" pitchFamily="18" charset="0"/>
              </a:rPr>
              <a:t>, so that taxi drivers and customers related to the same topic won’t receive necessary the same notification or message</a:t>
            </a:r>
          </a:p>
        </p:txBody>
      </p:sp>
      <p:sp>
        <p:nvSpPr>
          <p:cNvPr id="12" name="CasellaDiTesto 11"/>
          <p:cNvSpPr txBox="1"/>
          <p:nvPr/>
        </p:nvSpPr>
        <p:spPr>
          <a:xfrm>
            <a:off x="3211844" y="1205847"/>
            <a:ext cx="4197927" cy="715581"/>
          </a:xfrm>
          <a:prstGeom prst="rect">
            <a:avLst/>
          </a:prstGeom>
          <a:noFill/>
        </p:spPr>
        <p:txBody>
          <a:bodyPr wrap="square" rtlCol="0">
            <a:spAutoFit/>
          </a:bodyPr>
          <a:lstStyle/>
          <a:p>
            <a:r>
              <a:rPr lang="en-US" sz="1350" dirty="0" smtClean="0">
                <a:latin typeface="Cambria" panose="02040503050406030204" pitchFamily="18" charset="0"/>
              </a:rPr>
              <a:t>A logical component of the system that creates a publication on a </a:t>
            </a:r>
            <a:r>
              <a:rPr lang="en-US" sz="1350" b="1" dirty="0" smtClean="0">
                <a:latin typeface="Cambria" panose="02040503050406030204" pitchFamily="18" charset="0"/>
              </a:rPr>
              <a:t>topic </a:t>
            </a:r>
            <a:r>
              <a:rPr lang="en-US" sz="1350" dirty="0" smtClean="0">
                <a:latin typeface="Cambria" panose="02040503050406030204" pitchFamily="18" charset="0"/>
              </a:rPr>
              <a:t>when something relevant happens</a:t>
            </a:r>
            <a:endParaRPr lang="en-US" sz="1350" b="1" dirty="0">
              <a:latin typeface="Cambria" panose="02040503050406030204" pitchFamily="18" charset="0"/>
            </a:endParaRPr>
          </a:p>
        </p:txBody>
      </p:sp>
      <p:sp>
        <p:nvSpPr>
          <p:cNvPr id="13" name="Freccia in giù 12"/>
          <p:cNvSpPr/>
          <p:nvPr/>
        </p:nvSpPr>
        <p:spPr>
          <a:xfrm>
            <a:off x="2291603" y="3788514"/>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p:cNvSpPr txBox="1"/>
          <p:nvPr/>
        </p:nvSpPr>
        <p:spPr>
          <a:xfrm>
            <a:off x="1787413" y="4397754"/>
            <a:ext cx="1082317" cy="4391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Subscribers</a:t>
            </a:r>
          </a:p>
        </p:txBody>
      </p:sp>
      <p:sp>
        <p:nvSpPr>
          <p:cNvPr id="15" name="CasellaDiTesto 14"/>
          <p:cNvSpPr txBox="1"/>
          <p:nvPr/>
        </p:nvSpPr>
        <p:spPr>
          <a:xfrm>
            <a:off x="3211843" y="4363433"/>
            <a:ext cx="4197927" cy="507831"/>
          </a:xfrm>
          <a:prstGeom prst="rect">
            <a:avLst/>
          </a:prstGeom>
          <a:noFill/>
        </p:spPr>
        <p:txBody>
          <a:bodyPr wrap="square" rtlCol="0">
            <a:spAutoFit/>
          </a:bodyPr>
          <a:lstStyle/>
          <a:p>
            <a:r>
              <a:rPr lang="en-US" sz="1350" dirty="0" smtClean="0">
                <a:latin typeface="Cambria" panose="02040503050406030204" pitchFamily="18" charset="0"/>
              </a:rPr>
              <a:t>Messages are delivered to the subscribers (taxi drivers and customers)</a:t>
            </a:r>
            <a:endParaRPr lang="en-US" sz="1350" b="1" dirty="0">
              <a:latin typeface="Cambria" panose="02040503050406030204" pitchFamily="18" charset="0"/>
            </a:endParaRPr>
          </a:p>
        </p:txBody>
      </p:sp>
    </p:spTree>
    <p:extLst>
      <p:ext uri="{BB962C8B-B14F-4D97-AF65-F5344CB8AC3E}">
        <p14:creationId xmlns:p14="http://schemas.microsoft.com/office/powerpoint/2010/main" val="222472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P spid="12" grpId="0"/>
      <p:bldP spid="13" grpId="0" animBg="1"/>
      <p:bldP spid="14" grpId="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67494"/>
            <a:ext cx="8229600" cy="720080"/>
          </a:xfrm>
        </p:spPr>
        <p:txBody>
          <a:bodyPr>
            <a:normAutofit fontScale="90000"/>
          </a:bodyPr>
          <a:lstStyle/>
          <a:p>
            <a:pPr algn="ctr"/>
            <a:r>
              <a:rPr lang="it-IT" dirty="0" smtClean="0">
                <a:solidFill>
                  <a:schemeClr val="accent2">
                    <a:lumMod val="75000"/>
                  </a:schemeClr>
                </a:solidFill>
                <a:latin typeface="Cambria" panose="02040503050406030204" pitchFamily="18" charset="0"/>
              </a:rPr>
              <a:t>Components</a:t>
            </a:r>
            <a:endParaRPr lang="it-IT" dirty="0">
              <a:solidFill>
                <a:schemeClr val="accent2">
                  <a:lumMod val="75000"/>
                </a:schemeClr>
              </a:solidFill>
              <a:latin typeface="Cambria" panose="02040503050406030204" pitchFamily="18" charset="0"/>
            </a:endParaRPr>
          </a:p>
        </p:txBody>
      </p:sp>
      <p:pic>
        <p:nvPicPr>
          <p:cNvPr id="5" name="Segnaposto contenut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504" y="987574"/>
            <a:ext cx="8784976" cy="3960441"/>
          </a:xfrm>
        </p:spPr>
      </p:pic>
    </p:spTree>
    <p:extLst>
      <p:ext uri="{BB962C8B-B14F-4D97-AF65-F5344CB8AC3E}">
        <p14:creationId xmlns:p14="http://schemas.microsoft.com/office/powerpoint/2010/main" val="5727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781595"/>
          </a:xfrm>
        </p:spPr>
        <p:txBody>
          <a:bodyPr/>
          <a:lstStyle/>
          <a:p>
            <a:pPr algn="ctr"/>
            <a:r>
              <a:rPr lang="it-IT" dirty="0" smtClean="0">
                <a:solidFill>
                  <a:schemeClr val="accent2">
                    <a:lumMod val="75000"/>
                  </a:schemeClr>
                </a:solidFill>
                <a:latin typeface="Cambria" panose="02040503050406030204" pitchFamily="18" charset="0"/>
              </a:rPr>
              <a:t>Deployment</a:t>
            </a:r>
            <a:endParaRPr lang="it-IT" dirty="0">
              <a:solidFill>
                <a:schemeClr val="accent2">
                  <a:lumMod val="75000"/>
                </a:schemeClr>
              </a:solidFill>
              <a:latin typeface="Cambria" panose="02040503050406030204" pitchFamily="18" charset="0"/>
            </a:endParaRPr>
          </a:p>
        </p:txBody>
      </p:sp>
      <p:pic>
        <p:nvPicPr>
          <p:cNvPr id="5" name="Segnaposto contenut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96" y="987574"/>
            <a:ext cx="9073008" cy="4155927"/>
          </a:xfrm>
        </p:spPr>
      </p:pic>
    </p:spTree>
    <p:extLst>
      <p:ext uri="{BB962C8B-B14F-4D97-AF65-F5344CB8AC3E}">
        <p14:creationId xmlns:p14="http://schemas.microsoft.com/office/powerpoint/2010/main" val="346254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395536" y="1131590"/>
            <a:ext cx="8229600" cy="857250"/>
          </a:xfrm>
        </p:spPr>
        <p:txBody>
          <a:bodyPr>
            <a:noAutofit/>
          </a:bodyPr>
          <a:lstStyle/>
          <a:p>
            <a:r>
              <a:rPr lang="it-IT" sz="6000" dirty="0" smtClean="0">
                <a:solidFill>
                  <a:schemeClr val="accent2">
                    <a:lumMod val="75000"/>
                  </a:schemeClr>
                </a:solidFill>
                <a:latin typeface="Adobe Fangsong Std R" pitchFamily="18" charset="-128"/>
                <a:ea typeface="Adobe Fangsong Std R" pitchFamily="18" charset="-128"/>
              </a:rPr>
              <a:t>Integration Test Plan</a:t>
            </a:r>
            <a:endParaRPr lang="it-IT" sz="6000" dirty="0">
              <a:solidFill>
                <a:schemeClr val="accent2">
                  <a:lumMod val="75000"/>
                </a:schemeClr>
              </a:solidFill>
              <a:latin typeface="Adobe Fangsong Std R" pitchFamily="18" charset="-128"/>
              <a:ea typeface="Adobe Fangsong Std R" pitchFamily="18" charset="-128"/>
            </a:endParaRPr>
          </a:p>
        </p:txBody>
      </p:sp>
    </p:spTree>
    <p:extLst>
      <p:ext uri="{BB962C8B-B14F-4D97-AF65-F5344CB8AC3E}">
        <p14:creationId xmlns:p14="http://schemas.microsoft.com/office/powerpoint/2010/main" val="8807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solidFill>
                  <a:schemeClr val="accent2">
                    <a:lumMod val="75000"/>
                  </a:schemeClr>
                </a:solidFill>
                <a:latin typeface="Georgia" panose="02040502050405020303" pitchFamily="18" charset="0"/>
              </a:rPr>
              <a:t>Domain </a:t>
            </a:r>
            <a:r>
              <a:rPr lang="it-IT" dirty="0" err="1" smtClean="0">
                <a:solidFill>
                  <a:schemeClr val="accent2">
                    <a:lumMod val="75000"/>
                  </a:schemeClr>
                </a:solidFill>
                <a:latin typeface="Georgia" panose="02040502050405020303" pitchFamily="18" charset="0"/>
              </a:rPr>
              <a:t>Assumptions</a:t>
            </a:r>
            <a:endParaRPr lang="it-IT" dirty="0">
              <a:solidFill>
                <a:schemeClr val="accent2">
                  <a:lumMod val="75000"/>
                </a:schemeClr>
              </a:solidFill>
              <a:latin typeface="Georgia" panose="02040502050405020303" pitchFamily="18" charset="0"/>
            </a:endParaRPr>
          </a:p>
        </p:txBody>
      </p:sp>
      <p:sp>
        <p:nvSpPr>
          <p:cNvPr id="6" name="Segnaposto contenuto 5"/>
          <p:cNvSpPr>
            <a:spLocks noGrp="1"/>
          </p:cNvSpPr>
          <p:nvPr>
            <p:ph idx="1"/>
          </p:nvPr>
        </p:nvSpPr>
        <p:spPr/>
        <p:txBody>
          <a:bodyPr>
            <a:normAutofit fontScale="92500" lnSpcReduction="20000"/>
          </a:bodyPr>
          <a:lstStyle/>
          <a:p>
            <a:r>
              <a:rPr lang="en-US" dirty="0" smtClean="0">
                <a:latin typeface="Cambria" panose="02040503050406030204" pitchFamily="18" charset="0"/>
              </a:rPr>
              <a:t> </a:t>
            </a:r>
            <a:r>
              <a:rPr lang="en-US" sz="2400" dirty="0">
                <a:latin typeface="Cambria" panose="02040503050406030204" pitchFamily="18" charset="0"/>
              </a:rPr>
              <a:t>Requests and reservations can be cancelled if and only if no taxi have been assigned to the customer. </a:t>
            </a:r>
            <a:endParaRPr lang="en-US" sz="2400" dirty="0" smtClean="0">
              <a:latin typeface="Cambria" panose="02040503050406030204" pitchFamily="18" charset="0"/>
            </a:endParaRPr>
          </a:p>
          <a:p>
            <a:endParaRPr lang="en-US" sz="2400" dirty="0">
              <a:latin typeface="Cambria" panose="02040503050406030204" pitchFamily="18" charset="0"/>
            </a:endParaRPr>
          </a:p>
          <a:p>
            <a:r>
              <a:rPr lang="en-US" sz="2400" dirty="0" smtClean="0">
                <a:latin typeface="Cambria" panose="02040503050406030204" pitchFamily="18" charset="0"/>
              </a:rPr>
              <a:t> Customers are not allowed to request a taxi ride if any other request made by the same account has not been fulfilled yet.</a:t>
            </a:r>
          </a:p>
          <a:p>
            <a:pPr marL="0" indent="0">
              <a:buNone/>
            </a:pPr>
            <a:endParaRPr lang="en-US" sz="2400" dirty="0" smtClean="0">
              <a:latin typeface="Cambria" panose="02040503050406030204" pitchFamily="18" charset="0"/>
            </a:endParaRPr>
          </a:p>
          <a:p>
            <a:r>
              <a:rPr lang="en-US" sz="2400" dirty="0" smtClean="0">
                <a:latin typeface="Cambria" panose="02040503050406030204" pitchFamily="18" charset="0"/>
              </a:rPr>
              <a:t> Customers are allowed to perform unlimited taxi reservations. However, due to the fact that overlaps between two reservations are not predictable, the system will cancel any impracticable reservation identified at runtime. </a:t>
            </a:r>
            <a:endParaRPr lang="it-IT" sz="2400" dirty="0" smtClean="0">
              <a:latin typeface="Cambria" panose="02040503050406030204" pitchFamily="18" charset="0"/>
            </a:endParaRPr>
          </a:p>
          <a:p>
            <a:endParaRPr lang="en-US" sz="2400" dirty="0">
              <a:latin typeface="Cambria" panose="02040503050406030204" pitchFamily="18" charset="0"/>
            </a:endParaRPr>
          </a:p>
          <a:p>
            <a:endParaRPr lang="it-IT" sz="2400" dirty="0">
              <a:latin typeface="Georgia" panose="02040502050405020303" pitchFamily="18" charset="0"/>
            </a:endParaRPr>
          </a:p>
        </p:txBody>
      </p:sp>
    </p:spTree>
    <p:extLst>
      <p:ext uri="{BB962C8B-B14F-4D97-AF65-F5344CB8AC3E}">
        <p14:creationId xmlns:p14="http://schemas.microsoft.com/office/powerpoint/2010/main" val="341570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dirty="0" smtClean="0">
                <a:solidFill>
                  <a:schemeClr val="accent2">
                    <a:lumMod val="75000"/>
                  </a:schemeClr>
                </a:solidFill>
                <a:latin typeface="Cambria" panose="02040503050406030204" pitchFamily="18" charset="0"/>
              </a:rPr>
              <a:t>Integration Testing Plan</a:t>
            </a:r>
            <a:endParaRPr lang="en-US" dirty="0">
              <a:solidFill>
                <a:schemeClr val="accent2">
                  <a:lumMod val="75000"/>
                </a:schemeClr>
              </a:solidFill>
              <a:latin typeface="Cambria" panose="02040503050406030204" pitchFamily="18" charset="0"/>
            </a:endParaRPr>
          </a:p>
        </p:txBody>
      </p:sp>
      <p:sp>
        <p:nvSpPr>
          <p:cNvPr id="4" name="CasellaDiTesto 3"/>
          <p:cNvSpPr txBox="1"/>
          <p:nvPr/>
        </p:nvSpPr>
        <p:spPr>
          <a:xfrm>
            <a:off x="674370" y="1358537"/>
            <a:ext cx="7607482" cy="2562240"/>
          </a:xfrm>
          <a:prstGeom prst="rect">
            <a:avLst/>
          </a:prstGeom>
          <a:noFill/>
        </p:spPr>
        <p:txBody>
          <a:bodyPr wrap="square" lIns="68580" tIns="34290" rIns="68580" bIns="34290" rtlCol="0">
            <a:spAutoFit/>
          </a:bodyPr>
          <a:lstStyle/>
          <a:p>
            <a:r>
              <a:rPr lang="en-US" dirty="0">
                <a:latin typeface="Cambria" panose="02040503050406030204" pitchFamily="18" charset="0"/>
              </a:rPr>
              <a:t>The components are divided in 3 </a:t>
            </a:r>
            <a:r>
              <a:rPr lang="en-US" b="1" dirty="0">
                <a:latin typeface="Cambria" panose="02040503050406030204" pitchFamily="18" charset="0"/>
              </a:rPr>
              <a:t>subsystems</a:t>
            </a:r>
            <a:r>
              <a:rPr lang="en-US" dirty="0">
                <a:latin typeface="Cambria" panose="02040503050406030204" pitchFamily="18" charset="0"/>
              </a:rPr>
              <a:t>:</a:t>
            </a:r>
          </a:p>
          <a:p>
            <a:endParaRPr lang="en-US" dirty="0">
              <a:latin typeface="Cambria" panose="02040503050406030204" pitchFamily="18" charset="0"/>
            </a:endParaRPr>
          </a:p>
          <a:p>
            <a:pPr marL="214313" indent="-214313">
              <a:buFont typeface="Arial" panose="020B0604020202020204" pitchFamily="34" charset="0"/>
              <a:buChar char="•"/>
            </a:pPr>
            <a:r>
              <a:rPr lang="en-US" i="1" dirty="0">
                <a:latin typeface="Cambria" panose="02040503050406030204" pitchFamily="18" charset="0"/>
              </a:rPr>
              <a:t>Application Server</a:t>
            </a:r>
          </a:p>
          <a:p>
            <a:pPr marL="214313" indent="-214313">
              <a:buFont typeface="Arial" panose="020B0604020202020204" pitchFamily="34" charset="0"/>
              <a:buChar char="•"/>
            </a:pPr>
            <a:endParaRPr lang="en-US" dirty="0">
              <a:latin typeface="Cambria" panose="02040503050406030204" pitchFamily="18" charset="0"/>
            </a:endParaRPr>
          </a:p>
          <a:p>
            <a:pPr marL="214313" indent="-214313">
              <a:buFont typeface="Arial" panose="020B0604020202020204" pitchFamily="34" charset="0"/>
              <a:buChar char="•"/>
            </a:pPr>
            <a:r>
              <a:rPr lang="en-US" i="1" dirty="0">
                <a:latin typeface="Cambria" panose="02040503050406030204" pitchFamily="18" charset="0"/>
              </a:rPr>
              <a:t>Web Server</a:t>
            </a:r>
          </a:p>
          <a:p>
            <a:pPr marL="214313" indent="-214313">
              <a:buFont typeface="Arial" panose="020B0604020202020204" pitchFamily="34" charset="0"/>
              <a:buChar char="•"/>
            </a:pPr>
            <a:endParaRPr lang="en-US" i="1" dirty="0">
              <a:latin typeface="Cambria" panose="02040503050406030204" pitchFamily="18" charset="0"/>
            </a:endParaRPr>
          </a:p>
          <a:p>
            <a:pPr marL="214313" indent="-214313">
              <a:buFont typeface="Arial" panose="020B0604020202020204" pitchFamily="34" charset="0"/>
              <a:buChar char="•"/>
            </a:pPr>
            <a:r>
              <a:rPr lang="en-US" i="1" dirty="0">
                <a:latin typeface="Cambria" panose="02040503050406030204" pitchFamily="18" charset="0"/>
              </a:rPr>
              <a:t>Client</a:t>
            </a:r>
          </a:p>
          <a:p>
            <a:endParaRPr lang="en-US" dirty="0">
              <a:latin typeface="Cambria" panose="02040503050406030204" pitchFamily="18" charset="0"/>
            </a:endParaRPr>
          </a:p>
          <a:p>
            <a:r>
              <a:rPr lang="en-US" dirty="0">
                <a:latin typeface="Cambria" panose="02040503050406030204" pitchFamily="18" charset="0"/>
              </a:rPr>
              <a:t>Each subsystem can be tested separately.</a:t>
            </a:r>
            <a:endParaRPr lang="en-US" dirty="0">
              <a:latin typeface="Cambria" panose="02040503050406030204" pitchFamily="18" charset="0"/>
            </a:endParaRPr>
          </a:p>
        </p:txBody>
      </p:sp>
    </p:spTree>
    <p:extLst>
      <p:ext uri="{BB962C8B-B14F-4D97-AF65-F5344CB8AC3E}">
        <p14:creationId xmlns:p14="http://schemas.microsoft.com/office/powerpoint/2010/main" val="282659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dirty="0" smtClean="0">
                <a:solidFill>
                  <a:schemeClr val="accent2">
                    <a:lumMod val="75000"/>
                  </a:schemeClr>
                </a:solidFill>
                <a:latin typeface="Cambria" panose="02040503050406030204" pitchFamily="18" charset="0"/>
              </a:rPr>
              <a:t>Integration Strategy</a:t>
            </a:r>
            <a:endParaRPr lang="en-US" dirty="0">
              <a:solidFill>
                <a:schemeClr val="accent2">
                  <a:lumMod val="75000"/>
                </a:schemeClr>
              </a:solidFill>
            </a:endParaRPr>
          </a:p>
        </p:txBody>
      </p:sp>
      <p:sp>
        <p:nvSpPr>
          <p:cNvPr id="3" name="CasellaDiTesto 2"/>
          <p:cNvSpPr txBox="1"/>
          <p:nvPr/>
        </p:nvSpPr>
        <p:spPr>
          <a:xfrm>
            <a:off x="674369" y="1358538"/>
            <a:ext cx="8025494" cy="2885405"/>
          </a:xfrm>
          <a:prstGeom prst="rect">
            <a:avLst/>
          </a:prstGeom>
          <a:noFill/>
        </p:spPr>
        <p:txBody>
          <a:bodyPr wrap="square" lIns="68580" tIns="34290" rIns="68580" bIns="34290" rtlCol="0">
            <a:spAutoFit/>
          </a:bodyPr>
          <a:lstStyle/>
          <a:p>
            <a:pPr marL="257175" indent="-257175">
              <a:buFont typeface="Arial" panose="020B0604020202020204" pitchFamily="34" charset="0"/>
              <a:buChar char="•"/>
            </a:pPr>
            <a:r>
              <a:rPr lang="en-US" sz="2000" i="1" dirty="0">
                <a:latin typeface="Cambria" panose="02040503050406030204" pitchFamily="18" charset="0"/>
              </a:rPr>
              <a:t>Application Server  </a:t>
            </a:r>
            <a:r>
              <a:rPr lang="en-US" sz="2000" i="1" dirty="0">
                <a:latin typeface="Cambria" panose="02040503050406030204" pitchFamily="18" charset="0"/>
                <a:sym typeface="Wingdings" panose="05000000000000000000" pitchFamily="2" charset="2"/>
              </a:rPr>
              <a:t>  </a:t>
            </a:r>
            <a:r>
              <a:rPr lang="en-US" sz="2000" b="1" dirty="0">
                <a:latin typeface="Cambria" panose="02040503050406030204" pitchFamily="18" charset="0"/>
                <a:sym typeface="Wingdings" panose="05000000000000000000" pitchFamily="2" charset="2"/>
              </a:rPr>
              <a:t>Bottom-up</a:t>
            </a:r>
            <a:r>
              <a:rPr lang="en-US" sz="2000" dirty="0">
                <a:latin typeface="Cambria" panose="02040503050406030204" pitchFamily="18" charset="0"/>
                <a:sym typeface="Wingdings" panose="05000000000000000000" pitchFamily="2" charset="2"/>
              </a:rPr>
              <a:t> strategy</a:t>
            </a:r>
          </a:p>
          <a:p>
            <a:pPr marL="257175" indent="-257175">
              <a:buFont typeface="Arial" panose="020B0604020202020204" pitchFamily="34" charset="0"/>
              <a:buChar char="•"/>
            </a:pPr>
            <a:endParaRPr lang="en-US" dirty="0">
              <a:latin typeface="Cambria" panose="02040503050406030204" pitchFamily="18" charset="0"/>
              <a:sym typeface="Wingdings" panose="05000000000000000000" pitchFamily="2" charset="2"/>
            </a:endParaRPr>
          </a:p>
          <a:p>
            <a:r>
              <a:rPr lang="en-US" b="1" dirty="0">
                <a:latin typeface="Cambria" panose="02040503050406030204" pitchFamily="18" charset="0"/>
              </a:rPr>
              <a:t>Stubs</a:t>
            </a:r>
            <a:r>
              <a:rPr lang="en-US" dirty="0">
                <a:latin typeface="Cambria" panose="02040503050406030204" pitchFamily="18" charset="0"/>
              </a:rPr>
              <a:t> will be used only for external component not to be tested (e.g. Client, Email Server, etc.)</a:t>
            </a:r>
          </a:p>
          <a:p>
            <a:endParaRPr lang="en-US" dirty="0">
              <a:latin typeface="Cambria" panose="02040503050406030204" pitchFamily="18" charset="0"/>
            </a:endParaRPr>
          </a:p>
          <a:p>
            <a:pPr marL="257175" indent="-257175">
              <a:buFont typeface="Arial" panose="020B0604020202020204" pitchFamily="34" charset="0"/>
              <a:buChar char="•"/>
            </a:pPr>
            <a:r>
              <a:rPr lang="en-US" sz="2000" i="1" dirty="0">
                <a:latin typeface="Cambria" panose="02040503050406030204" pitchFamily="18" charset="0"/>
              </a:rPr>
              <a:t>Web Server </a:t>
            </a:r>
            <a:r>
              <a:rPr lang="en-US" sz="2000" dirty="0">
                <a:latin typeface="Cambria" panose="02040503050406030204" pitchFamily="18" charset="0"/>
                <a:sym typeface="Wingdings" panose="05000000000000000000" pitchFamily="2" charset="2"/>
              </a:rPr>
              <a:t>and </a:t>
            </a:r>
            <a:r>
              <a:rPr lang="en-US" sz="2000" i="1" dirty="0">
                <a:latin typeface="Cambria" panose="02040503050406030204" pitchFamily="18" charset="0"/>
                <a:sym typeface="Wingdings" panose="05000000000000000000" pitchFamily="2" charset="2"/>
              </a:rPr>
              <a:t>Client </a:t>
            </a:r>
            <a:r>
              <a:rPr lang="en-US" sz="2000" dirty="0">
                <a:latin typeface="Cambria" panose="02040503050406030204" pitchFamily="18" charset="0"/>
                <a:sym typeface="Wingdings" panose="05000000000000000000" pitchFamily="2" charset="2"/>
              </a:rPr>
              <a:t>  No precise integration strategy is needed</a:t>
            </a:r>
          </a:p>
          <a:p>
            <a:pPr marL="257175" indent="-257175">
              <a:buFont typeface="Arial" panose="020B0604020202020204" pitchFamily="34" charset="0"/>
              <a:buChar char="•"/>
            </a:pPr>
            <a:endParaRPr lang="en-US" i="1" dirty="0">
              <a:latin typeface="Cambria" panose="02040503050406030204" pitchFamily="18" charset="0"/>
              <a:sym typeface="Wingdings" panose="05000000000000000000" pitchFamily="2" charset="2"/>
            </a:endParaRPr>
          </a:p>
          <a:p>
            <a:pPr marL="257175" indent="-257175">
              <a:buFontTx/>
              <a:buChar char="-"/>
            </a:pPr>
            <a:r>
              <a:rPr lang="en-US" dirty="0">
                <a:latin typeface="Cambria" panose="02040503050406030204" pitchFamily="18" charset="0"/>
              </a:rPr>
              <a:t>They strongly rely on remote services and network communication</a:t>
            </a:r>
          </a:p>
          <a:p>
            <a:pPr marL="257175" indent="-257175">
              <a:buFontTx/>
              <a:buChar char="-"/>
            </a:pPr>
            <a:r>
              <a:rPr lang="en-US" dirty="0">
                <a:latin typeface="Cambria" panose="02040503050406030204" pitchFamily="18" charset="0"/>
              </a:rPr>
              <a:t>They deal with the Graphical User Interface</a:t>
            </a:r>
          </a:p>
          <a:p>
            <a:pPr marL="257175" indent="-257175">
              <a:buFontTx/>
              <a:buChar char="-"/>
            </a:pPr>
            <a:r>
              <a:rPr lang="en-US" dirty="0">
                <a:latin typeface="Cambria" panose="02040503050406030204" pitchFamily="18" charset="0"/>
              </a:rPr>
              <a:t>They can be tested without complex integrations (stubs and drivers provided)</a:t>
            </a:r>
          </a:p>
        </p:txBody>
      </p:sp>
    </p:spTree>
    <p:extLst>
      <p:ext uri="{BB962C8B-B14F-4D97-AF65-F5344CB8AC3E}">
        <p14:creationId xmlns:p14="http://schemas.microsoft.com/office/powerpoint/2010/main" val="113903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100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175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250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50719" y="169341"/>
            <a:ext cx="7886700" cy="994172"/>
          </a:xfrm>
        </p:spPr>
        <p:txBody>
          <a:bodyPr>
            <a:normAutofit/>
          </a:bodyPr>
          <a:lstStyle/>
          <a:p>
            <a:pPr algn="ctr"/>
            <a:r>
              <a:rPr lang="en-US" sz="3000" dirty="0">
                <a:solidFill>
                  <a:schemeClr val="accent2">
                    <a:lumMod val="75000"/>
                  </a:schemeClr>
                </a:solidFill>
                <a:latin typeface="Cambria" panose="02040503050406030204" pitchFamily="18" charset="0"/>
              </a:rPr>
              <a:t>Application Server: Bottom-up testing</a:t>
            </a:r>
            <a:endParaRPr lang="en-US" sz="3000" dirty="0">
              <a:solidFill>
                <a:schemeClr val="accent2">
                  <a:lumMod val="75000"/>
                </a:schemeClr>
              </a:solidFill>
            </a:endParaRPr>
          </a:p>
        </p:txBody>
      </p:sp>
      <p:sp>
        <p:nvSpPr>
          <p:cNvPr id="3" name="CasellaDiTesto 2"/>
          <p:cNvSpPr txBox="1"/>
          <p:nvPr/>
        </p:nvSpPr>
        <p:spPr>
          <a:xfrm>
            <a:off x="628650" y="1102053"/>
            <a:ext cx="7607482" cy="623248"/>
          </a:xfrm>
          <a:prstGeom prst="rect">
            <a:avLst/>
          </a:prstGeom>
          <a:noFill/>
        </p:spPr>
        <p:txBody>
          <a:bodyPr wrap="square" lIns="68580" tIns="34290" rIns="68580" bIns="34290" rtlCol="0">
            <a:spAutoFit/>
          </a:bodyPr>
          <a:lstStyle/>
          <a:p>
            <a:r>
              <a:rPr lang="en-US" b="1" dirty="0">
                <a:latin typeface="Cambria" panose="02040503050406030204" pitchFamily="18" charset="0"/>
              </a:rPr>
              <a:t>Step 1: </a:t>
            </a:r>
            <a:r>
              <a:rPr lang="en-US" i="1" dirty="0" err="1">
                <a:latin typeface="Cambria" panose="02040503050406030204" pitchFamily="18" charset="0"/>
              </a:rPr>
              <a:t>DatabaseManager</a:t>
            </a:r>
            <a:r>
              <a:rPr lang="en-US" dirty="0">
                <a:latin typeface="Cambria" panose="02040503050406030204" pitchFamily="18" charset="0"/>
              </a:rPr>
              <a:t>, </a:t>
            </a:r>
            <a:r>
              <a:rPr lang="en-US" i="1" dirty="0" err="1">
                <a:latin typeface="Cambria" panose="02040503050406030204" pitchFamily="18" charset="0"/>
              </a:rPr>
              <a:t>QueueManager</a:t>
            </a:r>
            <a:r>
              <a:rPr lang="en-US" dirty="0">
                <a:latin typeface="Cambria" panose="02040503050406030204" pitchFamily="18" charset="0"/>
              </a:rPr>
              <a:t> and </a:t>
            </a:r>
            <a:r>
              <a:rPr lang="en-US" i="1" dirty="0" err="1">
                <a:latin typeface="Cambria" panose="02040503050406030204" pitchFamily="18" charset="0"/>
              </a:rPr>
              <a:t>MessageBroker</a:t>
            </a:r>
            <a:r>
              <a:rPr lang="en-US" dirty="0">
                <a:latin typeface="Cambria" panose="02040503050406030204" pitchFamily="18" charset="0"/>
              </a:rPr>
              <a:t> </a:t>
            </a:r>
            <a:r>
              <a:rPr lang="en-US" dirty="0">
                <a:latin typeface="Cambria" panose="02040503050406030204" pitchFamily="18" charset="0"/>
              </a:rPr>
              <a:t>are tested independently.</a:t>
            </a:r>
            <a:endParaRPr lang="en-US" dirty="0">
              <a:latin typeface="Cambria" panose="02040503050406030204" pitchFamily="18" charset="0"/>
            </a:endParaRPr>
          </a:p>
        </p:txBody>
      </p:sp>
      <p:pic>
        <p:nvPicPr>
          <p:cNvPr id="1026" name="Picture 2" descr="Level 1"/>
          <p:cNvPicPr>
            <a:picLocks noChangeAspect="1" noChangeArrowheads="1"/>
          </p:cNvPicPr>
          <p:nvPr/>
        </p:nvPicPr>
        <p:blipFill>
          <a:blip r:embed="rId2">
            <a:extLst>
              <a:ext uri="{28A0092B-C50C-407E-A947-70E740481C1C}">
                <a14:useLocalDpi xmlns:a14="http://schemas.microsoft.com/office/drawing/2010/main" val="0"/>
              </a:ext>
            </a:extLst>
          </a:blip>
          <a:srcRect l="1617" t="10338" r="3352" b="20674"/>
          <a:stretch>
            <a:fillRect/>
          </a:stretch>
        </p:blipFill>
        <p:spPr bwMode="auto">
          <a:xfrm>
            <a:off x="628650" y="1828883"/>
            <a:ext cx="7561763" cy="275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e 4"/>
          <p:cNvSpPr/>
          <p:nvPr/>
        </p:nvSpPr>
        <p:spPr>
          <a:xfrm>
            <a:off x="1985555" y="2043839"/>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6" name="Ovale 5"/>
          <p:cNvSpPr/>
          <p:nvPr/>
        </p:nvSpPr>
        <p:spPr>
          <a:xfrm>
            <a:off x="4794069" y="2024244"/>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4" name="CasellaDiTesto 3"/>
          <p:cNvSpPr txBox="1"/>
          <p:nvPr/>
        </p:nvSpPr>
        <p:spPr>
          <a:xfrm>
            <a:off x="2873830" y="4538977"/>
            <a:ext cx="3188133" cy="300083"/>
          </a:xfrm>
          <a:prstGeom prst="rect">
            <a:avLst/>
          </a:prstGeom>
          <a:noFill/>
        </p:spPr>
        <p:txBody>
          <a:bodyPr wrap="none" lIns="68580" tIns="34290" rIns="68580" bIns="34290" rtlCol="0">
            <a:spAutoFit/>
          </a:bodyPr>
          <a:lstStyle/>
          <a:p>
            <a:r>
              <a:rPr lang="en-US" sz="1500" dirty="0">
                <a:solidFill>
                  <a:srgbClr val="FF0000"/>
                </a:solidFill>
                <a:latin typeface="Cambria" panose="02040503050406030204" pitchFamily="18" charset="0"/>
              </a:rPr>
              <a:t>Next step: </a:t>
            </a:r>
            <a:r>
              <a:rPr lang="en-US" sz="1500" b="1" dirty="0">
                <a:solidFill>
                  <a:srgbClr val="FF0000"/>
                </a:solidFill>
                <a:latin typeface="Cambria" panose="02040503050406030204" pitchFamily="18" charset="0"/>
              </a:rPr>
              <a:t>User Manager </a:t>
            </a:r>
            <a:r>
              <a:rPr lang="en-US" sz="1500" dirty="0">
                <a:solidFill>
                  <a:srgbClr val="FF0000"/>
                </a:solidFill>
                <a:latin typeface="Cambria" panose="02040503050406030204" pitchFamily="18" charset="0"/>
              </a:rPr>
              <a:t>Integration</a:t>
            </a:r>
            <a:endParaRPr lang="en-US" sz="15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406240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vel 2"/>
          <p:cNvPicPr>
            <a:picLocks noChangeAspect="1" noChangeArrowheads="1"/>
          </p:cNvPicPr>
          <p:nvPr/>
        </p:nvPicPr>
        <p:blipFill>
          <a:blip r:embed="rId2">
            <a:extLst>
              <a:ext uri="{28A0092B-C50C-407E-A947-70E740481C1C}">
                <a14:useLocalDpi xmlns:a14="http://schemas.microsoft.com/office/drawing/2010/main" val="0"/>
              </a:ext>
            </a:extLst>
          </a:blip>
          <a:srcRect l="6146" t="5486" r="18547" b="7599"/>
          <a:stretch>
            <a:fillRect/>
          </a:stretch>
        </p:blipFill>
        <p:spPr bwMode="auto">
          <a:xfrm>
            <a:off x="474105" y="1169126"/>
            <a:ext cx="7304232" cy="3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sellaDiTesto 6"/>
          <p:cNvSpPr txBox="1"/>
          <p:nvPr/>
        </p:nvSpPr>
        <p:spPr>
          <a:xfrm>
            <a:off x="587963" y="428686"/>
            <a:ext cx="7607482" cy="346249"/>
          </a:xfrm>
          <a:prstGeom prst="rect">
            <a:avLst/>
          </a:prstGeom>
          <a:noFill/>
        </p:spPr>
        <p:txBody>
          <a:bodyPr wrap="square" lIns="68580" tIns="34290" rIns="68580" bIns="34290" rtlCol="0">
            <a:spAutoFit/>
          </a:bodyPr>
          <a:lstStyle/>
          <a:p>
            <a:r>
              <a:rPr lang="en-US" b="1" dirty="0">
                <a:latin typeface="Cambria" panose="02040503050406030204" pitchFamily="18" charset="0"/>
              </a:rPr>
              <a:t>Step 2:</a:t>
            </a:r>
            <a:r>
              <a:rPr lang="en-US" dirty="0">
                <a:latin typeface="Cambria" panose="02040503050406030204" pitchFamily="18" charset="0"/>
              </a:rPr>
              <a:t> </a:t>
            </a:r>
            <a:r>
              <a:rPr lang="en-US" i="1" dirty="0">
                <a:latin typeface="Cambria" panose="02040503050406030204" pitchFamily="18" charset="0"/>
              </a:rPr>
              <a:t>User Manager.</a:t>
            </a:r>
            <a:endParaRPr lang="en-US" i="1" dirty="0">
              <a:latin typeface="Cambria" panose="02040503050406030204" pitchFamily="18" charset="0"/>
            </a:endParaRPr>
          </a:p>
        </p:txBody>
      </p:sp>
      <p:sp>
        <p:nvSpPr>
          <p:cNvPr id="9" name="Ovale 8"/>
          <p:cNvSpPr/>
          <p:nvPr/>
        </p:nvSpPr>
        <p:spPr>
          <a:xfrm>
            <a:off x="3285310" y="1169127"/>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10" name="Ovale 9"/>
          <p:cNvSpPr/>
          <p:nvPr/>
        </p:nvSpPr>
        <p:spPr>
          <a:xfrm>
            <a:off x="587962" y="1949633"/>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11" name="Ovale 10"/>
          <p:cNvSpPr/>
          <p:nvPr/>
        </p:nvSpPr>
        <p:spPr>
          <a:xfrm>
            <a:off x="4568735" y="1743643"/>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12" name="Ovale 11"/>
          <p:cNvSpPr/>
          <p:nvPr/>
        </p:nvSpPr>
        <p:spPr>
          <a:xfrm>
            <a:off x="6697981" y="1675313"/>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13" name="CasellaDiTesto 12"/>
          <p:cNvSpPr txBox="1"/>
          <p:nvPr/>
        </p:nvSpPr>
        <p:spPr>
          <a:xfrm>
            <a:off x="4568735" y="821989"/>
            <a:ext cx="3184526" cy="300083"/>
          </a:xfrm>
          <a:prstGeom prst="rect">
            <a:avLst/>
          </a:prstGeom>
          <a:noFill/>
        </p:spPr>
        <p:txBody>
          <a:bodyPr wrap="none" lIns="68580" tIns="34290" rIns="68580" bIns="34290" rtlCol="0">
            <a:spAutoFit/>
          </a:bodyPr>
          <a:lstStyle/>
          <a:p>
            <a:r>
              <a:rPr lang="en-US" sz="1500" dirty="0">
                <a:solidFill>
                  <a:srgbClr val="FF0000"/>
                </a:solidFill>
                <a:latin typeface="Cambria" panose="02040503050406030204" pitchFamily="18" charset="0"/>
              </a:rPr>
              <a:t>Next step: </a:t>
            </a:r>
            <a:r>
              <a:rPr lang="en-US" sz="1500" b="1" dirty="0">
                <a:solidFill>
                  <a:srgbClr val="FF0000"/>
                </a:solidFill>
                <a:latin typeface="Cambria" panose="02040503050406030204" pitchFamily="18" charset="0"/>
              </a:rPr>
              <a:t>Ride Manager </a:t>
            </a:r>
            <a:r>
              <a:rPr lang="en-US" sz="1500" dirty="0">
                <a:solidFill>
                  <a:srgbClr val="FF0000"/>
                </a:solidFill>
                <a:latin typeface="Cambria" panose="02040503050406030204" pitchFamily="18" charset="0"/>
              </a:rPr>
              <a:t>Integration</a:t>
            </a:r>
            <a:endParaRPr lang="en-US" sz="15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58785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evel 3"/>
          <p:cNvPicPr>
            <a:picLocks noChangeAspect="1" noChangeArrowheads="1"/>
          </p:cNvPicPr>
          <p:nvPr/>
        </p:nvPicPr>
        <p:blipFill>
          <a:blip r:embed="rId2">
            <a:extLst>
              <a:ext uri="{28A0092B-C50C-407E-A947-70E740481C1C}">
                <a14:useLocalDpi xmlns:a14="http://schemas.microsoft.com/office/drawing/2010/main" val="0"/>
              </a:ext>
            </a:extLst>
          </a:blip>
          <a:srcRect l="5901" t="4904" r="15392" b="5534"/>
          <a:stretch>
            <a:fillRect/>
          </a:stretch>
        </p:blipFill>
        <p:spPr bwMode="auto">
          <a:xfrm>
            <a:off x="914400" y="356923"/>
            <a:ext cx="7202376" cy="4443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sellaDiTesto 4"/>
          <p:cNvSpPr txBox="1"/>
          <p:nvPr/>
        </p:nvSpPr>
        <p:spPr>
          <a:xfrm>
            <a:off x="4905237" y="585440"/>
            <a:ext cx="2377306" cy="346249"/>
          </a:xfrm>
          <a:prstGeom prst="rect">
            <a:avLst/>
          </a:prstGeom>
          <a:noFill/>
        </p:spPr>
        <p:txBody>
          <a:bodyPr wrap="square" lIns="68580" tIns="34290" rIns="68580" bIns="34290" rtlCol="0">
            <a:spAutoFit/>
          </a:bodyPr>
          <a:lstStyle/>
          <a:p>
            <a:r>
              <a:rPr lang="en-US" b="1" dirty="0">
                <a:latin typeface="Cambria" panose="02040503050406030204" pitchFamily="18" charset="0"/>
              </a:rPr>
              <a:t>Step 3:</a:t>
            </a:r>
            <a:r>
              <a:rPr lang="en-US" dirty="0">
                <a:latin typeface="Cambria" panose="02040503050406030204" pitchFamily="18" charset="0"/>
              </a:rPr>
              <a:t> </a:t>
            </a:r>
            <a:r>
              <a:rPr lang="en-US" i="1" dirty="0" err="1">
                <a:latin typeface="Cambria" panose="02040503050406030204" pitchFamily="18" charset="0"/>
              </a:rPr>
              <a:t>RidesManager</a:t>
            </a:r>
            <a:r>
              <a:rPr lang="en-US" i="1" dirty="0">
                <a:latin typeface="Cambria" panose="02040503050406030204" pitchFamily="18" charset="0"/>
              </a:rPr>
              <a:t>.</a:t>
            </a:r>
            <a:endParaRPr lang="en-US" i="1" dirty="0">
              <a:latin typeface="Cambria" panose="02040503050406030204" pitchFamily="18" charset="0"/>
            </a:endParaRPr>
          </a:p>
        </p:txBody>
      </p:sp>
      <p:sp>
        <p:nvSpPr>
          <p:cNvPr id="6" name="Ovale 5"/>
          <p:cNvSpPr/>
          <p:nvPr/>
        </p:nvSpPr>
        <p:spPr>
          <a:xfrm>
            <a:off x="1045162" y="1322616"/>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7" name="Ovale 6"/>
          <p:cNvSpPr/>
          <p:nvPr/>
        </p:nvSpPr>
        <p:spPr>
          <a:xfrm>
            <a:off x="2841306" y="346585"/>
            <a:ext cx="888275" cy="411979"/>
          </a:xfrm>
          <a:prstGeom prst="ellipse">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en-US"/>
          </a:p>
        </p:txBody>
      </p:sp>
      <p:sp>
        <p:nvSpPr>
          <p:cNvPr id="8" name="CasellaDiTesto 7"/>
          <p:cNvSpPr txBox="1"/>
          <p:nvPr/>
        </p:nvSpPr>
        <p:spPr>
          <a:xfrm>
            <a:off x="117578" y="521075"/>
            <a:ext cx="2743443" cy="530915"/>
          </a:xfrm>
          <a:prstGeom prst="rect">
            <a:avLst/>
          </a:prstGeom>
          <a:noFill/>
        </p:spPr>
        <p:txBody>
          <a:bodyPr wrap="none" lIns="68580" tIns="34290" rIns="68580" bIns="34290" rtlCol="0">
            <a:spAutoFit/>
          </a:bodyPr>
          <a:lstStyle/>
          <a:p>
            <a:r>
              <a:rPr lang="en-US" sz="1500" dirty="0">
                <a:solidFill>
                  <a:srgbClr val="FF0000"/>
                </a:solidFill>
                <a:latin typeface="Cambria" panose="02040503050406030204" pitchFamily="18" charset="0"/>
              </a:rPr>
              <a:t>Next step: </a:t>
            </a:r>
          </a:p>
          <a:p>
            <a:r>
              <a:rPr lang="en-US" sz="1500" b="1" dirty="0">
                <a:solidFill>
                  <a:srgbClr val="FF0000"/>
                </a:solidFill>
                <a:latin typeface="Cambria" panose="02040503050406030204" pitchFamily="18" charset="0"/>
              </a:rPr>
              <a:t>Application Server </a:t>
            </a:r>
            <a:r>
              <a:rPr lang="en-US" sz="1500" dirty="0">
                <a:solidFill>
                  <a:srgbClr val="FF0000"/>
                </a:solidFill>
                <a:latin typeface="Cambria" panose="02040503050406030204" pitchFamily="18" charset="0"/>
              </a:rPr>
              <a:t>Integration</a:t>
            </a:r>
            <a:endParaRPr lang="en-US" sz="15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220178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evel 4"/>
          <p:cNvPicPr>
            <a:picLocks noChangeAspect="1" noChangeArrowheads="1"/>
          </p:cNvPicPr>
          <p:nvPr/>
        </p:nvPicPr>
        <p:blipFill>
          <a:blip r:embed="rId2">
            <a:extLst>
              <a:ext uri="{28A0092B-C50C-407E-A947-70E740481C1C}">
                <a14:useLocalDpi xmlns:a14="http://schemas.microsoft.com/office/drawing/2010/main" val="0"/>
              </a:ext>
            </a:extLst>
          </a:blip>
          <a:srcRect l="8319" t="3831" r="20805" b="4999"/>
          <a:stretch>
            <a:fillRect/>
          </a:stretch>
        </p:blipFill>
        <p:spPr bwMode="auto">
          <a:xfrm>
            <a:off x="1669769" y="226295"/>
            <a:ext cx="6200603" cy="480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sellaDiTesto 2"/>
          <p:cNvSpPr txBox="1"/>
          <p:nvPr/>
        </p:nvSpPr>
        <p:spPr>
          <a:xfrm>
            <a:off x="5486535" y="729132"/>
            <a:ext cx="2711234" cy="346249"/>
          </a:xfrm>
          <a:prstGeom prst="rect">
            <a:avLst/>
          </a:prstGeom>
          <a:noFill/>
        </p:spPr>
        <p:txBody>
          <a:bodyPr wrap="square" lIns="68580" tIns="34290" rIns="68580" bIns="34290" rtlCol="0">
            <a:spAutoFit/>
          </a:bodyPr>
          <a:lstStyle/>
          <a:p>
            <a:r>
              <a:rPr lang="en-US" b="1" dirty="0">
                <a:latin typeface="Cambria" panose="02040503050406030204" pitchFamily="18" charset="0"/>
              </a:rPr>
              <a:t>Step 4:</a:t>
            </a:r>
            <a:r>
              <a:rPr lang="en-US" dirty="0">
                <a:latin typeface="Cambria" panose="02040503050406030204" pitchFamily="18" charset="0"/>
              </a:rPr>
              <a:t> </a:t>
            </a:r>
            <a:r>
              <a:rPr lang="en-US" i="1" dirty="0">
                <a:latin typeface="Cambria" panose="02040503050406030204" pitchFamily="18" charset="0"/>
              </a:rPr>
              <a:t>Application Server.</a:t>
            </a:r>
            <a:endParaRPr lang="en-US" i="1" dirty="0">
              <a:latin typeface="Cambria" panose="02040503050406030204" pitchFamily="18" charset="0"/>
            </a:endParaRPr>
          </a:p>
        </p:txBody>
      </p:sp>
      <p:sp>
        <p:nvSpPr>
          <p:cNvPr id="5" name="CasellaDiTesto 4"/>
          <p:cNvSpPr txBox="1"/>
          <p:nvPr/>
        </p:nvSpPr>
        <p:spPr>
          <a:xfrm>
            <a:off x="483496" y="809923"/>
            <a:ext cx="1717754" cy="530915"/>
          </a:xfrm>
          <a:prstGeom prst="rect">
            <a:avLst/>
          </a:prstGeom>
          <a:noFill/>
        </p:spPr>
        <p:txBody>
          <a:bodyPr wrap="square" lIns="68580" tIns="34290" rIns="68580" bIns="34290" rtlCol="0">
            <a:spAutoFit/>
          </a:bodyPr>
          <a:lstStyle/>
          <a:p>
            <a:r>
              <a:rPr lang="en-US" sz="1500" dirty="0">
                <a:solidFill>
                  <a:srgbClr val="FF0000"/>
                </a:solidFill>
                <a:latin typeface="Cambria" panose="02040503050406030204" pitchFamily="18" charset="0"/>
              </a:rPr>
              <a:t>This was the last component!</a:t>
            </a:r>
            <a:endParaRPr lang="en-US" sz="15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23784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evel 5"/>
          <p:cNvPicPr>
            <a:picLocks noChangeAspect="1" noChangeArrowheads="1"/>
          </p:cNvPicPr>
          <p:nvPr/>
        </p:nvPicPr>
        <p:blipFill>
          <a:blip r:embed="rId2">
            <a:extLst>
              <a:ext uri="{28A0092B-C50C-407E-A947-70E740481C1C}">
                <a14:useLocalDpi xmlns:a14="http://schemas.microsoft.com/office/drawing/2010/main" val="0"/>
              </a:ext>
            </a:extLst>
          </a:blip>
          <a:srcRect l="7063" t="4204" r="29164" b="4843"/>
          <a:stretch>
            <a:fillRect/>
          </a:stretch>
        </p:blipFill>
        <p:spPr bwMode="auto">
          <a:xfrm>
            <a:off x="1235631" y="100354"/>
            <a:ext cx="6184072" cy="486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sellaDiTesto 2"/>
          <p:cNvSpPr txBox="1"/>
          <p:nvPr/>
        </p:nvSpPr>
        <p:spPr>
          <a:xfrm>
            <a:off x="4755015" y="369903"/>
            <a:ext cx="4003631" cy="346249"/>
          </a:xfrm>
          <a:prstGeom prst="rect">
            <a:avLst/>
          </a:prstGeom>
          <a:noFill/>
        </p:spPr>
        <p:txBody>
          <a:bodyPr wrap="square" lIns="68580" tIns="34290" rIns="68580" bIns="34290" rtlCol="0">
            <a:spAutoFit/>
          </a:bodyPr>
          <a:lstStyle/>
          <a:p>
            <a:r>
              <a:rPr lang="en-US" b="1" dirty="0">
                <a:latin typeface="Cambria" panose="02040503050406030204" pitchFamily="18" charset="0"/>
              </a:rPr>
              <a:t>Final result: </a:t>
            </a:r>
            <a:r>
              <a:rPr lang="en-US" dirty="0">
                <a:latin typeface="Cambria" panose="02040503050406030204" pitchFamily="18" charset="0"/>
              </a:rPr>
              <a:t>all components tested.</a:t>
            </a:r>
            <a:endParaRPr lang="en-US" i="1" dirty="0">
              <a:latin typeface="Cambria" panose="02040503050406030204" pitchFamily="18" charset="0"/>
            </a:endParaRPr>
          </a:p>
        </p:txBody>
      </p:sp>
    </p:spTree>
    <p:extLst>
      <p:ext uri="{BB962C8B-B14F-4D97-AF65-F5344CB8AC3E}">
        <p14:creationId xmlns:p14="http://schemas.microsoft.com/office/powerpoint/2010/main" val="28235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ebServer"/>
          <p:cNvPicPr>
            <a:picLocks noChangeAspect="1" noChangeArrowheads="1"/>
          </p:cNvPicPr>
          <p:nvPr/>
        </p:nvPicPr>
        <p:blipFill>
          <a:blip r:embed="rId3">
            <a:extLst>
              <a:ext uri="{28A0092B-C50C-407E-A947-70E740481C1C}">
                <a14:useLocalDpi xmlns:a14="http://schemas.microsoft.com/office/drawing/2010/main" val="0"/>
              </a:ext>
            </a:extLst>
          </a:blip>
          <a:srcRect l="13461" t="10716" r="18864" b="16487"/>
          <a:stretch>
            <a:fillRect/>
          </a:stretch>
        </p:blipFill>
        <p:spPr bwMode="auto">
          <a:xfrm>
            <a:off x="879976" y="1303055"/>
            <a:ext cx="3280166" cy="260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Client"/>
          <p:cNvPicPr>
            <a:picLocks noChangeAspect="1" noChangeArrowheads="1"/>
          </p:cNvPicPr>
          <p:nvPr/>
        </p:nvPicPr>
        <p:blipFill>
          <a:blip r:embed="rId4">
            <a:extLst>
              <a:ext uri="{28A0092B-C50C-407E-A947-70E740481C1C}">
                <a14:useLocalDpi xmlns:a14="http://schemas.microsoft.com/office/drawing/2010/main" val="0"/>
              </a:ext>
            </a:extLst>
          </a:blip>
          <a:srcRect l="8047" t="11853" r="49348" b="17383"/>
          <a:stretch>
            <a:fillRect/>
          </a:stretch>
        </p:blipFill>
        <p:spPr bwMode="auto">
          <a:xfrm>
            <a:off x="5130744" y="1115854"/>
            <a:ext cx="2236709" cy="3115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asellaDiTesto 3"/>
          <p:cNvSpPr txBox="1"/>
          <p:nvPr/>
        </p:nvSpPr>
        <p:spPr>
          <a:xfrm>
            <a:off x="1733279" y="1029878"/>
            <a:ext cx="2711234" cy="392415"/>
          </a:xfrm>
          <a:prstGeom prst="rect">
            <a:avLst/>
          </a:prstGeom>
          <a:noFill/>
        </p:spPr>
        <p:txBody>
          <a:bodyPr wrap="square" lIns="68580" tIns="34290" rIns="68580" bIns="34290" rtlCol="0">
            <a:spAutoFit/>
          </a:bodyPr>
          <a:lstStyle/>
          <a:p>
            <a:r>
              <a:rPr lang="en-US" sz="2100" b="1" dirty="0">
                <a:latin typeface="Cambria" panose="02040503050406030204" pitchFamily="18" charset="0"/>
              </a:rPr>
              <a:t>Web Server</a:t>
            </a:r>
            <a:endParaRPr lang="en-US" sz="2100" i="1" dirty="0">
              <a:latin typeface="Cambria" panose="02040503050406030204" pitchFamily="18" charset="0"/>
            </a:endParaRPr>
          </a:p>
        </p:txBody>
      </p:sp>
      <p:sp>
        <p:nvSpPr>
          <p:cNvPr id="5" name="CasellaDiTesto 4"/>
          <p:cNvSpPr txBox="1"/>
          <p:nvPr/>
        </p:nvSpPr>
        <p:spPr>
          <a:xfrm>
            <a:off x="6044973" y="1034188"/>
            <a:ext cx="1407388" cy="392415"/>
          </a:xfrm>
          <a:prstGeom prst="rect">
            <a:avLst/>
          </a:prstGeom>
          <a:noFill/>
        </p:spPr>
        <p:txBody>
          <a:bodyPr wrap="square" lIns="68580" tIns="34290" rIns="68580" bIns="34290" rtlCol="0">
            <a:spAutoFit/>
          </a:bodyPr>
          <a:lstStyle/>
          <a:p>
            <a:r>
              <a:rPr lang="en-US" sz="2100" b="1" dirty="0">
                <a:latin typeface="Cambria" panose="02040503050406030204" pitchFamily="18" charset="0"/>
              </a:rPr>
              <a:t>Client</a:t>
            </a:r>
            <a:endParaRPr lang="en-US" sz="2100" i="1" dirty="0">
              <a:latin typeface="Cambria" panose="02040503050406030204" pitchFamily="18" charset="0"/>
            </a:endParaRPr>
          </a:p>
        </p:txBody>
      </p:sp>
      <p:sp>
        <p:nvSpPr>
          <p:cNvPr id="2" name="CasellaDiTesto 1"/>
          <p:cNvSpPr txBox="1"/>
          <p:nvPr/>
        </p:nvSpPr>
        <p:spPr>
          <a:xfrm>
            <a:off x="553404" y="4193234"/>
            <a:ext cx="8365688" cy="330860"/>
          </a:xfrm>
          <a:prstGeom prst="rect">
            <a:avLst/>
          </a:prstGeom>
          <a:noFill/>
        </p:spPr>
        <p:txBody>
          <a:bodyPr wrap="none" lIns="68580" tIns="34290" rIns="68580" bIns="34290" rtlCol="0">
            <a:spAutoFit/>
          </a:bodyPr>
          <a:lstStyle/>
          <a:p>
            <a:r>
              <a:rPr lang="en-US" sz="1700" dirty="0">
                <a:latin typeface="Cambria" panose="02040503050406030204" pitchFamily="18" charset="0"/>
              </a:rPr>
              <a:t>As said before, </a:t>
            </a:r>
            <a:r>
              <a:rPr lang="en-US" sz="1700" b="1" dirty="0">
                <a:latin typeface="Cambria" panose="02040503050406030204" pitchFamily="18" charset="0"/>
              </a:rPr>
              <a:t>Client</a:t>
            </a:r>
            <a:r>
              <a:rPr lang="en-US" sz="1700" dirty="0">
                <a:latin typeface="Cambria" panose="02040503050406030204" pitchFamily="18" charset="0"/>
              </a:rPr>
              <a:t> and </a:t>
            </a:r>
            <a:r>
              <a:rPr lang="en-US" sz="1700" b="1" dirty="0">
                <a:latin typeface="Cambria" panose="02040503050406030204" pitchFamily="18" charset="0"/>
              </a:rPr>
              <a:t>Web Server </a:t>
            </a:r>
            <a:r>
              <a:rPr lang="en-US" sz="1700" dirty="0">
                <a:latin typeface="Cambria" panose="02040503050406030204" pitchFamily="18" charset="0"/>
              </a:rPr>
              <a:t>can be tested alone, using only </a:t>
            </a:r>
            <a:r>
              <a:rPr lang="en-US" sz="1700" b="1" dirty="0">
                <a:latin typeface="Cambria" panose="02040503050406030204" pitchFamily="18" charset="0"/>
              </a:rPr>
              <a:t>stubs</a:t>
            </a:r>
            <a:r>
              <a:rPr lang="en-US" sz="1700" dirty="0">
                <a:latin typeface="Cambria" panose="02040503050406030204" pitchFamily="18" charset="0"/>
              </a:rPr>
              <a:t> and </a:t>
            </a:r>
            <a:r>
              <a:rPr lang="en-US" sz="1700" b="1" dirty="0">
                <a:latin typeface="Cambria" panose="02040503050406030204" pitchFamily="18" charset="0"/>
              </a:rPr>
              <a:t>drivers</a:t>
            </a:r>
            <a:r>
              <a:rPr lang="en-US" sz="1700" dirty="0">
                <a:latin typeface="Cambria" panose="02040503050406030204" pitchFamily="18" charset="0"/>
              </a:rPr>
              <a:t>.</a:t>
            </a:r>
            <a:endParaRPr lang="en-US" sz="1700" dirty="0">
              <a:latin typeface="Cambria" panose="02040503050406030204" pitchFamily="18" charset="0"/>
            </a:endParaRPr>
          </a:p>
        </p:txBody>
      </p:sp>
      <p:sp>
        <p:nvSpPr>
          <p:cNvPr id="7" name="Titolo 1"/>
          <p:cNvSpPr txBox="1">
            <a:spLocks/>
          </p:cNvSpPr>
          <p:nvPr/>
        </p:nvSpPr>
        <p:spPr>
          <a:xfrm>
            <a:off x="380456" y="185335"/>
            <a:ext cx="7886700" cy="844543"/>
          </a:xfrm>
          <a:prstGeom prst="rect">
            <a:avLst/>
          </a:prstGeom>
        </p:spPr>
        <p:txBody>
          <a:bodyPr lIns="68580" tIns="34290" rIns="68580" bIns="3429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accent2">
                    <a:lumMod val="75000"/>
                  </a:schemeClr>
                </a:solidFill>
                <a:latin typeface="Cambria" panose="02040503050406030204" pitchFamily="18" charset="0"/>
              </a:rPr>
              <a:t>Web Server and Client</a:t>
            </a:r>
            <a:endParaRPr lang="en-US" sz="3600" dirty="0">
              <a:solidFill>
                <a:schemeClr val="accent2">
                  <a:lumMod val="75000"/>
                </a:schemeClr>
              </a:solidFill>
            </a:endParaRPr>
          </a:p>
        </p:txBody>
      </p:sp>
    </p:spTree>
    <p:extLst>
      <p:ext uri="{BB962C8B-B14F-4D97-AF65-F5344CB8AC3E}">
        <p14:creationId xmlns:p14="http://schemas.microsoft.com/office/powerpoint/2010/main" val="39131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 calcmode="lin" valueType="num">
                                      <p:cBhvr>
                                        <p:cTn id="10" dur="500" fill="hold"/>
                                        <p:tgtEl>
                                          <p:spTgt spid="6146"/>
                                        </p:tgtEl>
                                        <p:attrNameLst>
                                          <p:attrName>ppt_w</p:attrName>
                                        </p:attrNameLst>
                                      </p:cBhvr>
                                      <p:tavLst>
                                        <p:tav tm="0">
                                          <p:val>
                                            <p:fltVal val="0"/>
                                          </p:val>
                                        </p:tav>
                                        <p:tav tm="100000">
                                          <p:val>
                                            <p:strVal val="#ppt_w"/>
                                          </p:val>
                                        </p:tav>
                                      </p:tavLst>
                                    </p:anim>
                                    <p:anim calcmode="lin" valueType="num">
                                      <p:cBhvr>
                                        <p:cTn id="11" dur="500" fill="hold"/>
                                        <p:tgtEl>
                                          <p:spTgt spid="6146"/>
                                        </p:tgtEl>
                                        <p:attrNameLst>
                                          <p:attrName>ppt_h</p:attrName>
                                        </p:attrNameLst>
                                      </p:cBhvr>
                                      <p:tavLst>
                                        <p:tav tm="0">
                                          <p:val>
                                            <p:fltVal val="0"/>
                                          </p:val>
                                        </p:tav>
                                        <p:tav tm="100000">
                                          <p:val>
                                            <p:strVal val="#ppt_h"/>
                                          </p:val>
                                        </p:tav>
                                      </p:tavLst>
                                    </p:anim>
                                    <p:animEffect transition="in" filter="fad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53" presetClass="entr" presetSubtype="16" fill="hold" nodeType="withEffect">
                                  <p:stCondLst>
                                    <p:cond delay="0"/>
                                  </p:stCondLst>
                                  <p:childTnLst>
                                    <p:set>
                                      <p:cBhvr>
                                        <p:cTn id="19" dur="1" fill="hold">
                                          <p:stCondLst>
                                            <p:cond delay="0"/>
                                          </p:stCondLst>
                                        </p:cTn>
                                        <p:tgtEl>
                                          <p:spTgt spid="6147"/>
                                        </p:tgtEl>
                                        <p:attrNameLst>
                                          <p:attrName>style.visibility</p:attrName>
                                        </p:attrNameLst>
                                      </p:cBhvr>
                                      <p:to>
                                        <p:strVal val="visible"/>
                                      </p:to>
                                    </p:set>
                                    <p:anim calcmode="lin" valueType="num">
                                      <p:cBhvr>
                                        <p:cTn id="20" dur="500" fill="hold"/>
                                        <p:tgtEl>
                                          <p:spTgt spid="6147"/>
                                        </p:tgtEl>
                                        <p:attrNameLst>
                                          <p:attrName>ppt_w</p:attrName>
                                        </p:attrNameLst>
                                      </p:cBhvr>
                                      <p:tavLst>
                                        <p:tav tm="0">
                                          <p:val>
                                            <p:fltVal val="0"/>
                                          </p:val>
                                        </p:tav>
                                        <p:tav tm="100000">
                                          <p:val>
                                            <p:strVal val="#ppt_w"/>
                                          </p:val>
                                        </p:tav>
                                      </p:tavLst>
                                    </p:anim>
                                    <p:anim calcmode="lin" valueType="num">
                                      <p:cBhvr>
                                        <p:cTn id="21" dur="500" fill="hold"/>
                                        <p:tgtEl>
                                          <p:spTgt spid="6147"/>
                                        </p:tgtEl>
                                        <p:attrNameLst>
                                          <p:attrName>ppt_h</p:attrName>
                                        </p:attrNameLst>
                                      </p:cBhvr>
                                      <p:tavLst>
                                        <p:tav tm="0">
                                          <p:val>
                                            <p:fltVal val="0"/>
                                          </p:val>
                                        </p:tav>
                                        <p:tav tm="100000">
                                          <p:val>
                                            <p:strVal val="#ppt_h"/>
                                          </p:val>
                                        </p:tav>
                                      </p:tavLst>
                                    </p:anim>
                                    <p:animEffect transition="in" filter="fade">
                                      <p:cBhvr>
                                        <p:cTn id="22" dur="500"/>
                                        <p:tgtEl>
                                          <p:spTgt spid="61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1059582"/>
            <a:ext cx="8229600" cy="857250"/>
          </a:xfrm>
        </p:spPr>
        <p:txBody>
          <a:bodyPr>
            <a:noAutofit/>
          </a:bodyPr>
          <a:lstStyle/>
          <a:p>
            <a:r>
              <a:rPr lang="it-IT" sz="7200" dirty="0" err="1" smtClean="0">
                <a:solidFill>
                  <a:schemeClr val="accent2">
                    <a:lumMod val="75000"/>
                  </a:schemeClr>
                </a:solidFill>
                <a:latin typeface="Adobe Fangsong Std R" pitchFamily="18" charset="-128"/>
                <a:ea typeface="Adobe Fangsong Std R" pitchFamily="18" charset="-128"/>
              </a:rPr>
              <a:t>Cost</a:t>
            </a:r>
            <a:r>
              <a:rPr lang="it-IT" sz="7200" dirty="0" smtClean="0">
                <a:solidFill>
                  <a:schemeClr val="accent2">
                    <a:lumMod val="75000"/>
                  </a:schemeClr>
                </a:solidFill>
                <a:latin typeface="Adobe Fangsong Std R" pitchFamily="18" charset="-128"/>
                <a:ea typeface="Adobe Fangsong Std R" pitchFamily="18" charset="-128"/>
              </a:rPr>
              <a:t> </a:t>
            </a:r>
            <a:r>
              <a:rPr lang="it-IT" sz="7200" dirty="0" err="1" smtClean="0">
                <a:solidFill>
                  <a:schemeClr val="accent2">
                    <a:lumMod val="75000"/>
                  </a:schemeClr>
                </a:solidFill>
                <a:latin typeface="Adobe Fangsong Std R" pitchFamily="18" charset="-128"/>
                <a:ea typeface="Adobe Fangsong Std R" pitchFamily="18" charset="-128"/>
              </a:rPr>
              <a:t>Estimation</a:t>
            </a:r>
            <a:endParaRPr lang="it-IT" sz="7200" dirty="0">
              <a:solidFill>
                <a:schemeClr val="accent2">
                  <a:lumMod val="75000"/>
                </a:schemeClr>
              </a:solidFill>
              <a:latin typeface="Adobe Fangsong Std R" pitchFamily="18" charset="-128"/>
              <a:ea typeface="Adobe Fangsong Std R" pitchFamily="18" charset="-128"/>
            </a:endParaRPr>
          </a:p>
        </p:txBody>
      </p:sp>
    </p:spTree>
    <p:extLst>
      <p:ext uri="{BB962C8B-B14F-4D97-AF65-F5344CB8AC3E}">
        <p14:creationId xmlns:p14="http://schemas.microsoft.com/office/powerpoint/2010/main" val="24115759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215062"/>
            <a:ext cx="8156123" cy="994172"/>
          </a:xfrm>
        </p:spPr>
        <p:txBody>
          <a:bodyPr>
            <a:normAutofit/>
          </a:bodyPr>
          <a:lstStyle/>
          <a:p>
            <a:pPr algn="ctr"/>
            <a:r>
              <a:rPr lang="en-US" sz="3200" dirty="0">
                <a:solidFill>
                  <a:schemeClr val="accent2">
                    <a:lumMod val="75000"/>
                  </a:schemeClr>
                </a:solidFill>
                <a:latin typeface="Cambria" panose="02040503050406030204" pitchFamily="18" charset="0"/>
              </a:rPr>
              <a:t>Function Points – Measurement parameters</a:t>
            </a:r>
          </a:p>
        </p:txBody>
      </p:sp>
      <p:sp>
        <p:nvSpPr>
          <p:cNvPr id="4" name="CasellaDiTesto 3"/>
          <p:cNvSpPr txBox="1"/>
          <p:nvPr/>
        </p:nvSpPr>
        <p:spPr>
          <a:xfrm>
            <a:off x="548640" y="1098199"/>
            <a:ext cx="7765868" cy="761747"/>
          </a:xfrm>
          <a:prstGeom prst="rect">
            <a:avLst/>
          </a:prstGeom>
          <a:noFill/>
        </p:spPr>
        <p:txBody>
          <a:bodyPr wrap="square" lIns="68580" tIns="34290" rIns="68580" bIns="34290" rtlCol="0">
            <a:spAutoFit/>
          </a:bodyPr>
          <a:lstStyle/>
          <a:p>
            <a:r>
              <a:rPr lang="en-US" sz="1500" dirty="0">
                <a:latin typeface="Cambria" panose="02040503050406030204" pitchFamily="18" charset="0"/>
              </a:rPr>
              <a:t>Most of the operations and data files have been considered of </a:t>
            </a:r>
            <a:r>
              <a:rPr lang="en-US" sz="1500" b="1" dirty="0">
                <a:latin typeface="Cambria" panose="02040503050406030204" pitchFamily="18" charset="0"/>
              </a:rPr>
              <a:t>simple</a:t>
            </a:r>
            <a:r>
              <a:rPr lang="en-US" sz="1500" dirty="0">
                <a:latin typeface="Cambria" panose="02040503050406030204" pitchFamily="18" charset="0"/>
              </a:rPr>
              <a:t> or </a:t>
            </a:r>
            <a:r>
              <a:rPr lang="en-US" sz="1500" b="1" dirty="0">
                <a:latin typeface="Cambria" panose="02040503050406030204" pitchFamily="18" charset="0"/>
              </a:rPr>
              <a:t>medium </a:t>
            </a:r>
            <a:r>
              <a:rPr lang="en-US" sz="1500" dirty="0">
                <a:latin typeface="Cambria" panose="02040503050406030204" pitchFamily="18" charset="0"/>
              </a:rPr>
              <a:t>complexity.</a:t>
            </a:r>
          </a:p>
          <a:p>
            <a:endParaRPr lang="en-US" sz="1500" dirty="0">
              <a:latin typeface="Cambria" panose="02040503050406030204" pitchFamily="18" charset="0"/>
            </a:endParaRPr>
          </a:p>
          <a:p>
            <a:pPr algn="ctr"/>
            <a:r>
              <a:rPr lang="en-US" sz="1500" b="1" dirty="0">
                <a:latin typeface="Cambria" panose="02040503050406030204" pitchFamily="18" charset="0"/>
              </a:rPr>
              <a:t>Criteria </a:t>
            </a:r>
            <a:r>
              <a:rPr lang="en-US" sz="1500" dirty="0">
                <a:latin typeface="Cambria" panose="02040503050406030204" pitchFamily="18" charset="0"/>
              </a:rPr>
              <a:t>used:</a:t>
            </a:r>
          </a:p>
        </p:txBody>
      </p:sp>
      <p:sp>
        <p:nvSpPr>
          <p:cNvPr id="5" name="CasellaDiTesto 4"/>
          <p:cNvSpPr txBox="1"/>
          <p:nvPr/>
        </p:nvSpPr>
        <p:spPr>
          <a:xfrm>
            <a:off x="548639" y="1931792"/>
            <a:ext cx="3703322" cy="2839239"/>
          </a:xfrm>
          <a:prstGeom prst="rect">
            <a:avLst/>
          </a:prstGeom>
          <a:noFill/>
        </p:spPr>
        <p:txBody>
          <a:bodyPr wrap="square" lIns="68580" tIns="34290" rIns="68580" bIns="34290" rtlCol="0">
            <a:spAutoFit/>
          </a:bodyPr>
          <a:lstStyle/>
          <a:p>
            <a:pPr marL="0" lvl="2"/>
            <a:r>
              <a:rPr lang="en-US" sz="1500" i="1" dirty="0">
                <a:latin typeface="Cambria" panose="02040503050406030204" pitchFamily="18" charset="0"/>
              </a:rPr>
              <a:t>Internal / External logical </a:t>
            </a:r>
            <a:r>
              <a:rPr lang="en-US" sz="1500" i="1" dirty="0">
                <a:latin typeface="Cambria" panose="02040503050406030204" pitchFamily="18" charset="0"/>
              </a:rPr>
              <a:t>files</a:t>
            </a:r>
          </a:p>
          <a:p>
            <a:pPr marL="0" lvl="2"/>
            <a:endParaRPr lang="en-US" sz="1500" i="1" dirty="0">
              <a:latin typeface="Cambria" panose="02040503050406030204" pitchFamily="18" charset="0"/>
            </a:endParaRPr>
          </a:p>
          <a:p>
            <a:pPr marL="0" lvl="2"/>
            <a:r>
              <a:rPr lang="en-US" sz="1500" b="1" dirty="0">
                <a:latin typeface="Cambria" panose="02040503050406030204" pitchFamily="18" charset="0"/>
              </a:rPr>
              <a:t>SIMPLE</a:t>
            </a:r>
            <a:endParaRPr lang="en-US" sz="1500" b="1" i="1" dirty="0">
              <a:latin typeface="Cambria" panose="02040503050406030204" pitchFamily="18" charset="0"/>
            </a:endParaRPr>
          </a:p>
          <a:p>
            <a:pPr marL="257175" lvl="2" indent="-257175">
              <a:buFont typeface="Arial" panose="020B0604020202020204" pitchFamily="34" charset="0"/>
              <a:buChar char="•"/>
            </a:pPr>
            <a:r>
              <a:rPr lang="en-US" sz="1500" dirty="0">
                <a:latin typeface="Cambria" panose="02040503050406030204" pitchFamily="18" charset="0"/>
              </a:rPr>
              <a:t>Few basic fields</a:t>
            </a:r>
          </a:p>
          <a:p>
            <a:pPr marL="257175" lvl="2" indent="-257175">
              <a:buFont typeface="Arial" panose="020B0604020202020204" pitchFamily="34" charset="0"/>
              <a:buChar char="•"/>
            </a:pPr>
            <a:r>
              <a:rPr lang="en-US" sz="1500" dirty="0">
                <a:latin typeface="Cambria" panose="02040503050406030204" pitchFamily="18" charset="0"/>
              </a:rPr>
              <a:t>Not related with other data structures</a:t>
            </a:r>
          </a:p>
          <a:p>
            <a:pPr marL="0" lvl="2"/>
            <a:r>
              <a:rPr lang="en-US" sz="1500" dirty="0">
                <a:latin typeface="Cambria" panose="02040503050406030204" pitchFamily="18" charset="0"/>
              </a:rPr>
              <a:t>Example: User, Taxi.</a:t>
            </a:r>
          </a:p>
          <a:p>
            <a:pPr marL="0" lvl="2"/>
            <a:endParaRPr lang="en-US" sz="1500" dirty="0">
              <a:latin typeface="Cambria" panose="02040503050406030204" pitchFamily="18" charset="0"/>
            </a:endParaRPr>
          </a:p>
          <a:p>
            <a:pPr marL="0" lvl="2"/>
            <a:r>
              <a:rPr lang="en-US" sz="1500" b="1" dirty="0">
                <a:latin typeface="Cambria" panose="02040503050406030204" pitchFamily="18" charset="0"/>
              </a:rPr>
              <a:t>MEDIUM</a:t>
            </a:r>
          </a:p>
          <a:p>
            <a:pPr marL="257175" lvl="2" indent="-257175">
              <a:buFont typeface="Arial" panose="020B0604020202020204" pitchFamily="34" charset="0"/>
              <a:buChar char="•"/>
            </a:pPr>
            <a:r>
              <a:rPr lang="en-US" sz="1500" dirty="0">
                <a:latin typeface="Cambria" panose="02040503050406030204" pitchFamily="18" charset="0"/>
              </a:rPr>
              <a:t>Many fields, possibly critical</a:t>
            </a:r>
          </a:p>
          <a:p>
            <a:pPr marL="257175" lvl="2" indent="-257175">
              <a:buFont typeface="Arial" panose="020B0604020202020204" pitchFamily="34" charset="0"/>
              <a:buChar char="•"/>
            </a:pPr>
            <a:r>
              <a:rPr lang="en-US" sz="1500" dirty="0">
                <a:latin typeface="Cambria" panose="02040503050406030204" pitchFamily="18" charset="0"/>
              </a:rPr>
              <a:t>Non basic data structures (e.g. graphs)</a:t>
            </a:r>
          </a:p>
          <a:p>
            <a:pPr marL="0" lvl="2"/>
            <a:r>
              <a:rPr lang="en-US" sz="1500" dirty="0">
                <a:latin typeface="Cambria" panose="02040503050406030204" pitchFamily="18" charset="0"/>
              </a:rPr>
              <a:t>Example: Rides, City Zones</a:t>
            </a:r>
            <a:endParaRPr lang="en-US" sz="1500" dirty="0">
              <a:latin typeface="Cambria" panose="02040503050406030204" pitchFamily="18" charset="0"/>
            </a:endParaRPr>
          </a:p>
          <a:p>
            <a:endParaRPr lang="en-US" sz="1500" dirty="0">
              <a:latin typeface="Cambria" panose="02040503050406030204" pitchFamily="18" charset="0"/>
            </a:endParaRPr>
          </a:p>
        </p:txBody>
      </p:sp>
      <p:sp>
        <p:nvSpPr>
          <p:cNvPr id="6" name="CasellaDiTesto 5"/>
          <p:cNvSpPr txBox="1"/>
          <p:nvPr/>
        </p:nvSpPr>
        <p:spPr>
          <a:xfrm>
            <a:off x="4611186" y="1931793"/>
            <a:ext cx="3703322" cy="3300904"/>
          </a:xfrm>
          <a:prstGeom prst="rect">
            <a:avLst/>
          </a:prstGeom>
          <a:noFill/>
        </p:spPr>
        <p:txBody>
          <a:bodyPr wrap="square" lIns="68580" tIns="34290" rIns="68580" bIns="34290" rtlCol="0">
            <a:spAutoFit/>
          </a:bodyPr>
          <a:lstStyle/>
          <a:p>
            <a:pPr marL="0" lvl="2"/>
            <a:r>
              <a:rPr lang="en-US" sz="1500" i="1" dirty="0">
                <a:latin typeface="Cambria" panose="02040503050406030204" pitchFamily="18" charset="0"/>
              </a:rPr>
              <a:t>External input / output</a:t>
            </a:r>
            <a:r>
              <a:rPr lang="en-US" sz="1500" i="1" dirty="0">
                <a:latin typeface="Cambria" panose="02040503050406030204" pitchFamily="18" charset="0"/>
              </a:rPr>
              <a:t> </a:t>
            </a:r>
            <a:r>
              <a:rPr lang="en-US" sz="1500" i="1" dirty="0">
                <a:latin typeface="Cambria" panose="02040503050406030204" pitchFamily="18" charset="0"/>
              </a:rPr>
              <a:t>/ inquiries</a:t>
            </a:r>
          </a:p>
          <a:p>
            <a:pPr marL="0" lvl="2"/>
            <a:endParaRPr lang="en-US" sz="1500" i="1" dirty="0">
              <a:latin typeface="Cambria" panose="02040503050406030204" pitchFamily="18" charset="0"/>
            </a:endParaRPr>
          </a:p>
          <a:p>
            <a:pPr marL="0" lvl="2"/>
            <a:r>
              <a:rPr lang="en-US" sz="1500" b="1" dirty="0">
                <a:latin typeface="Cambria" panose="02040503050406030204" pitchFamily="18" charset="0"/>
              </a:rPr>
              <a:t>SIMPLE</a:t>
            </a:r>
            <a:endParaRPr lang="en-US" sz="1500" b="1" i="1" dirty="0">
              <a:latin typeface="Cambria" panose="02040503050406030204" pitchFamily="18" charset="0"/>
            </a:endParaRPr>
          </a:p>
          <a:p>
            <a:pPr marL="257175" lvl="2" indent="-257175">
              <a:buFont typeface="Arial" panose="020B0604020202020204" pitchFamily="34" charset="0"/>
              <a:buChar char="•"/>
            </a:pPr>
            <a:r>
              <a:rPr lang="en-US" sz="1500" dirty="0">
                <a:latin typeface="Cambria" panose="02040503050406030204" pitchFamily="18" charset="0"/>
              </a:rPr>
              <a:t>Basic functionalities</a:t>
            </a:r>
          </a:p>
          <a:p>
            <a:pPr marL="257175" lvl="2" indent="-257175">
              <a:buFont typeface="Arial" panose="020B0604020202020204" pitchFamily="34" charset="0"/>
              <a:buChar char="•"/>
            </a:pPr>
            <a:r>
              <a:rPr lang="en-US" sz="1500" dirty="0">
                <a:latin typeface="Cambria" panose="02040503050406030204" pitchFamily="18" charset="0"/>
              </a:rPr>
              <a:t>Little or no data processing</a:t>
            </a:r>
          </a:p>
          <a:p>
            <a:pPr marL="0" lvl="2"/>
            <a:r>
              <a:rPr lang="en-US" sz="1500" dirty="0">
                <a:latin typeface="Cambria" panose="02040503050406030204" pitchFamily="18" charset="0"/>
              </a:rPr>
              <a:t>Example: Login, Logout.</a:t>
            </a:r>
          </a:p>
          <a:p>
            <a:pPr marL="0" lvl="2"/>
            <a:endParaRPr lang="en-US" sz="1500" dirty="0">
              <a:latin typeface="Cambria" panose="02040503050406030204" pitchFamily="18" charset="0"/>
            </a:endParaRPr>
          </a:p>
          <a:p>
            <a:pPr marL="0" lvl="2"/>
            <a:r>
              <a:rPr lang="en-US" sz="1500" b="1" dirty="0">
                <a:latin typeface="Cambria" panose="02040503050406030204" pitchFamily="18" charset="0"/>
              </a:rPr>
              <a:t>MEDIUM</a:t>
            </a:r>
          </a:p>
          <a:p>
            <a:pPr marL="257175" lvl="2" indent="-257175">
              <a:buFont typeface="Arial" panose="020B0604020202020204" pitchFamily="34" charset="0"/>
              <a:buChar char="•"/>
            </a:pPr>
            <a:r>
              <a:rPr lang="en-US" sz="1500" dirty="0">
                <a:latin typeface="Cambria" panose="02040503050406030204" pitchFamily="18" charset="0"/>
              </a:rPr>
              <a:t>More data processing or data </a:t>
            </a:r>
            <a:r>
              <a:rPr lang="en-US" sz="1500" dirty="0" err="1">
                <a:latin typeface="Cambria" panose="02040503050406030204" pitchFamily="18" charset="0"/>
              </a:rPr>
              <a:t>retrival</a:t>
            </a:r>
            <a:endParaRPr lang="en-US" sz="1500" dirty="0">
              <a:latin typeface="Cambria" panose="02040503050406030204" pitchFamily="18" charset="0"/>
            </a:endParaRPr>
          </a:p>
          <a:p>
            <a:pPr marL="257175" lvl="2" indent="-257175">
              <a:buFont typeface="Arial" panose="020B0604020202020204" pitchFamily="34" charset="0"/>
              <a:buChar char="•"/>
            </a:pPr>
            <a:r>
              <a:rPr lang="en-US" sz="1500" dirty="0">
                <a:latin typeface="Cambria" panose="02040503050406030204" pitchFamily="18" charset="0"/>
              </a:rPr>
              <a:t>May involve multiple type of data</a:t>
            </a:r>
          </a:p>
          <a:p>
            <a:pPr marL="0" lvl="2"/>
            <a:r>
              <a:rPr lang="en-US" sz="1500" dirty="0">
                <a:latin typeface="Cambria" panose="02040503050406030204" pitchFamily="18" charset="0"/>
              </a:rPr>
              <a:t>Example: Request a taxi, Visualize the rides history.</a:t>
            </a:r>
          </a:p>
          <a:p>
            <a:pPr marL="257175" lvl="2" indent="-257175">
              <a:buFont typeface="Arial" panose="020B0604020202020204" pitchFamily="34" charset="0"/>
              <a:buChar char="•"/>
            </a:pPr>
            <a:endParaRPr lang="en-US" sz="1500" dirty="0">
              <a:latin typeface="Cambria" panose="02040503050406030204" pitchFamily="18" charset="0"/>
            </a:endParaRPr>
          </a:p>
          <a:p>
            <a:endParaRPr lang="en-US" sz="1500" dirty="0">
              <a:latin typeface="Cambria" panose="02040503050406030204" pitchFamily="18" charset="0"/>
            </a:endParaRPr>
          </a:p>
        </p:txBody>
      </p:sp>
    </p:spTree>
    <p:extLst>
      <p:ext uri="{BB962C8B-B14F-4D97-AF65-F5344CB8AC3E}">
        <p14:creationId xmlns:p14="http://schemas.microsoft.com/office/powerpoint/2010/main" val="55126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500"/>
                                        <p:tgtEl>
                                          <p:spTgt spid="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fade">
                                      <p:cBhvr>
                                        <p:cTn id="45" dur="500"/>
                                        <p:tgtEl>
                                          <p:spTgt spid="5">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0" end="0"/>
                                            </p:txEl>
                                          </p:spTgt>
                                        </p:tgtEl>
                                        <p:attrNameLst>
                                          <p:attrName>style.visibility</p:attrName>
                                        </p:attrNameLst>
                                      </p:cBhvr>
                                      <p:to>
                                        <p:strVal val="visible"/>
                                      </p:to>
                                    </p:set>
                                    <p:animEffect transition="in" filter="fade">
                                      <p:cBhvr>
                                        <p:cTn id="50" dur="500"/>
                                        <p:tgtEl>
                                          <p:spTgt spid="6">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Effect transition="in" filter="fade">
                                      <p:cBhvr>
                                        <p:cTn id="55" dur="500"/>
                                        <p:tgtEl>
                                          <p:spTgt spid="6">
                                            <p:txEl>
                                              <p:pRg st="2" end="2"/>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3" end="3"/>
                                            </p:txEl>
                                          </p:spTgt>
                                        </p:tgtEl>
                                        <p:attrNameLst>
                                          <p:attrName>style.visibility</p:attrName>
                                        </p:attrNameLst>
                                      </p:cBhvr>
                                      <p:to>
                                        <p:strVal val="visible"/>
                                      </p:to>
                                    </p:set>
                                    <p:animEffect transition="in" filter="fade">
                                      <p:cBhvr>
                                        <p:cTn id="58" dur="500"/>
                                        <p:tgtEl>
                                          <p:spTgt spid="6">
                                            <p:txEl>
                                              <p:pRg st="3" end="3"/>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Effect transition="in" filter="fade">
                                      <p:cBhvr>
                                        <p:cTn id="61" dur="500"/>
                                        <p:tgtEl>
                                          <p:spTgt spid="6">
                                            <p:txEl>
                                              <p:pRg st="4" end="4"/>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animEffect transition="in" filter="fade">
                                      <p:cBhvr>
                                        <p:cTn id="64" dur="500"/>
                                        <p:tgtEl>
                                          <p:spTgt spid="6">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
                                            <p:txEl>
                                              <p:pRg st="7" end="7"/>
                                            </p:txEl>
                                          </p:spTgt>
                                        </p:tgtEl>
                                        <p:attrNameLst>
                                          <p:attrName>style.visibility</p:attrName>
                                        </p:attrNameLst>
                                      </p:cBhvr>
                                      <p:to>
                                        <p:strVal val="visible"/>
                                      </p:to>
                                    </p:set>
                                    <p:animEffect transition="in" filter="fade">
                                      <p:cBhvr>
                                        <p:cTn id="69" dur="500"/>
                                        <p:tgtEl>
                                          <p:spTgt spid="6">
                                            <p:txEl>
                                              <p:pRg st="7" end="7"/>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8" end="8"/>
                                            </p:txEl>
                                          </p:spTgt>
                                        </p:tgtEl>
                                        <p:attrNameLst>
                                          <p:attrName>style.visibility</p:attrName>
                                        </p:attrNameLst>
                                      </p:cBhvr>
                                      <p:to>
                                        <p:strVal val="visible"/>
                                      </p:to>
                                    </p:set>
                                    <p:animEffect transition="in" filter="fade">
                                      <p:cBhvr>
                                        <p:cTn id="72" dur="500"/>
                                        <p:tgtEl>
                                          <p:spTgt spid="6">
                                            <p:txEl>
                                              <p:pRg st="8" end="8"/>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animEffect transition="in" filter="fade">
                                      <p:cBhvr>
                                        <p:cTn id="75" dur="500"/>
                                        <p:tgtEl>
                                          <p:spTgt spid="6">
                                            <p:txEl>
                                              <p:pRg st="9" end="9"/>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0" end="10"/>
                                            </p:txEl>
                                          </p:spTgt>
                                        </p:tgtEl>
                                        <p:attrNameLst>
                                          <p:attrName>style.visibility</p:attrName>
                                        </p:attrNameLst>
                                      </p:cBhvr>
                                      <p:to>
                                        <p:strVal val="visible"/>
                                      </p:to>
                                    </p:set>
                                    <p:animEffect transition="in" filter="fade">
                                      <p:cBhvr>
                                        <p:cTn id="7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accent2">
                    <a:lumMod val="75000"/>
                  </a:schemeClr>
                </a:solidFill>
                <a:latin typeface="Georgia" panose="02040502050405020303" pitchFamily="18" charset="0"/>
              </a:rPr>
              <a:t>Domain </a:t>
            </a:r>
            <a:r>
              <a:rPr lang="it-IT" dirty="0" err="1" smtClean="0">
                <a:solidFill>
                  <a:schemeClr val="accent2">
                    <a:lumMod val="75000"/>
                  </a:schemeClr>
                </a:solidFill>
                <a:latin typeface="Georgia" panose="02040502050405020303" pitchFamily="18" charset="0"/>
              </a:rPr>
              <a:t>Assumptions</a:t>
            </a:r>
            <a:endParaRPr lang="it-IT" dirty="0">
              <a:solidFill>
                <a:schemeClr val="accent2">
                  <a:lumMod val="75000"/>
                </a:schemeClr>
              </a:solidFill>
              <a:latin typeface="Georgia" panose="02040502050405020303" pitchFamily="18" charset="0"/>
            </a:endParaRPr>
          </a:p>
        </p:txBody>
      </p:sp>
      <p:sp>
        <p:nvSpPr>
          <p:cNvPr id="3" name="Segnaposto contenuto 2"/>
          <p:cNvSpPr>
            <a:spLocks noGrp="1"/>
          </p:cNvSpPr>
          <p:nvPr>
            <p:ph idx="1"/>
          </p:nvPr>
        </p:nvSpPr>
        <p:spPr/>
        <p:txBody>
          <a:bodyPr>
            <a:normAutofit fontScale="55000" lnSpcReduction="20000"/>
          </a:bodyPr>
          <a:lstStyle/>
          <a:p>
            <a:r>
              <a:rPr lang="en-US" dirty="0" smtClean="0"/>
              <a:t> </a:t>
            </a:r>
            <a:r>
              <a:rPr lang="en-US" dirty="0">
                <a:latin typeface="Cambria" panose="02040503050406030204" pitchFamily="18" charset="0"/>
              </a:rPr>
              <a:t>Taxi drivers will manually update their status (available or busy) with the mobile app every time they pick up or drop off standard customers. On the contrary, when drivers accept a ride request by MTS customers, the “busy” </a:t>
            </a:r>
            <a:r>
              <a:rPr lang="en-US" dirty="0" smtClean="0">
                <a:latin typeface="Cambria" panose="02040503050406030204" pitchFamily="18" charset="0"/>
              </a:rPr>
              <a:t>status </a:t>
            </a:r>
            <a:r>
              <a:rPr lang="en-US" dirty="0">
                <a:latin typeface="Cambria" panose="02040503050406030204" pitchFamily="18" charset="0"/>
              </a:rPr>
              <a:t>will be automatically set up by the system. Anyway, the “available” status must still be selected manually after the customer has been taken to destination. </a:t>
            </a:r>
            <a:endParaRPr lang="en-US" dirty="0" smtClean="0">
              <a:latin typeface="Cambria" panose="02040503050406030204" pitchFamily="18" charset="0"/>
            </a:endParaRPr>
          </a:p>
          <a:p>
            <a:endParaRPr lang="en-US" dirty="0" smtClean="0">
              <a:latin typeface="Cambria" panose="02040503050406030204" pitchFamily="18" charset="0"/>
            </a:endParaRPr>
          </a:p>
          <a:p>
            <a:r>
              <a:rPr lang="en-US" dirty="0" smtClean="0">
                <a:latin typeface="Cambria" panose="02040503050406030204" pitchFamily="18" charset="0"/>
              </a:rPr>
              <a:t> Payment and specific duties related to the taxi service are not considered and managed by the application. </a:t>
            </a:r>
            <a:r>
              <a:rPr lang="en-US" dirty="0" err="1" smtClean="0">
                <a:latin typeface="Cambria" panose="02040503050406030204" pitchFamily="18" charset="0"/>
              </a:rPr>
              <a:t>MyTaxiService</a:t>
            </a:r>
            <a:r>
              <a:rPr lang="en-US" dirty="0" smtClean="0">
                <a:latin typeface="Cambria" panose="02040503050406030204" pitchFamily="18" charset="0"/>
              </a:rPr>
              <a:t> is meant to be only an interface between customers and taxi drivers.</a:t>
            </a:r>
            <a:endParaRPr lang="en-US" dirty="0">
              <a:latin typeface="Cambria" panose="02040503050406030204" pitchFamily="18" charset="0"/>
            </a:endParaRPr>
          </a:p>
          <a:p>
            <a:endParaRPr lang="en-US" dirty="0">
              <a:latin typeface="Cambria" panose="02040503050406030204" pitchFamily="18" charset="0"/>
            </a:endParaRPr>
          </a:p>
          <a:p>
            <a:r>
              <a:rPr lang="en-US" dirty="0" smtClean="0">
                <a:latin typeface="Cambria" panose="02040503050406030204" pitchFamily="18" charset="0"/>
              </a:rPr>
              <a:t> </a:t>
            </a:r>
            <a:r>
              <a:rPr lang="en-US" dirty="0" smtClean="0">
                <a:latin typeface="Cambria" panose="02040503050406030204" pitchFamily="18" charset="0"/>
              </a:rPr>
              <a:t> A taxi driver account cannot be used as a customer account, and vice versa. This means that if a taxi driver wants to access the customer’s services, he will need to create a customer account. </a:t>
            </a:r>
          </a:p>
          <a:p>
            <a:endParaRPr lang="it-IT" dirty="0">
              <a:latin typeface="Cambria" panose="02040503050406030204" pitchFamily="18" charset="0"/>
            </a:endParaRPr>
          </a:p>
        </p:txBody>
      </p:sp>
    </p:spTree>
    <p:extLst>
      <p:ext uri="{BB962C8B-B14F-4D97-AF65-F5344CB8AC3E}">
        <p14:creationId xmlns:p14="http://schemas.microsoft.com/office/powerpoint/2010/main" val="301344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628650" y="215062"/>
            <a:ext cx="815612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lumMod val="75000"/>
                  </a:schemeClr>
                </a:solidFill>
                <a:latin typeface="Cambria" panose="02040503050406030204" pitchFamily="18" charset="0"/>
              </a:rPr>
              <a:t>Function Points</a:t>
            </a:r>
            <a:endParaRPr lang="en-US" sz="3200" dirty="0">
              <a:solidFill>
                <a:schemeClr val="accent2">
                  <a:lumMod val="75000"/>
                </a:schemeClr>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5" name="CasellaDiTesto 4"/>
              <p:cNvSpPr txBox="1"/>
              <p:nvPr/>
            </p:nvSpPr>
            <p:spPr>
              <a:xfrm>
                <a:off x="568234" y="1529274"/>
                <a:ext cx="7765868" cy="2377574"/>
              </a:xfrm>
              <a:prstGeom prst="rect">
                <a:avLst/>
              </a:prstGeom>
              <a:noFill/>
            </p:spPr>
            <p:txBody>
              <a:bodyPr wrap="square" lIns="68580" tIns="34290" rIns="68580" bIns="34290" rtlCol="0">
                <a:spAutoFit/>
              </a:bodyPr>
              <a:lstStyle/>
              <a:p>
                <a:pPr algn="ctr"/>
                <a:r>
                  <a:rPr lang="en-US" sz="1500" dirty="0">
                    <a:latin typeface="Cambria" panose="02040503050406030204" pitchFamily="18" charset="0"/>
                  </a:rPr>
                  <a:t>The un-adjusted function points (UFP) obtained was</a:t>
                </a:r>
              </a:p>
              <a:p>
                <a:endParaRPr lang="en-US" sz="1500" dirty="0">
                  <a:latin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en-US" sz="1500" i="1">
                          <a:latin typeface="Cambria Math"/>
                        </a:rPr>
                        <m:t>𝑈𝐹𝑃</m:t>
                      </m:r>
                      <m:r>
                        <a:rPr lang="en-US" sz="1500" i="1">
                          <a:latin typeface="Cambria Math"/>
                        </a:rPr>
                        <m:t>=120</m:t>
                      </m:r>
                    </m:oMath>
                  </m:oMathPara>
                </a14:m>
                <a:endParaRPr lang="it-IT" sz="1500" dirty="0">
                  <a:latin typeface="Cambria" panose="02040503050406030204" pitchFamily="18" charset="0"/>
                </a:endParaRPr>
              </a:p>
              <a:p>
                <a:endParaRPr lang="it-IT" sz="1500" dirty="0">
                  <a:latin typeface="Cambria" panose="02040503050406030204" pitchFamily="18" charset="0"/>
                </a:endParaRPr>
              </a:p>
              <a:p>
                <a:endParaRPr lang="en-US" sz="1500" dirty="0">
                  <a:latin typeface="Cambria" panose="02040503050406030204" pitchFamily="18" charset="0"/>
                </a:endParaRPr>
              </a:p>
              <a:p>
                <a:pPr algn="ctr"/>
                <a:r>
                  <a:rPr lang="en-US" sz="1500" dirty="0">
                    <a:latin typeface="Cambria" panose="02040503050406030204" pitchFamily="18" charset="0"/>
                  </a:rPr>
                  <a:t>The average Source Lines of Code (</a:t>
                </a:r>
                <a:r>
                  <a:rPr lang="en-US" sz="1500" b="1" dirty="0">
                    <a:latin typeface="Cambria" panose="02040503050406030204" pitchFamily="18" charset="0"/>
                  </a:rPr>
                  <a:t>SLOC</a:t>
                </a:r>
                <a:r>
                  <a:rPr lang="en-US" sz="1500" dirty="0">
                    <a:latin typeface="Cambria" panose="02040503050406030204" pitchFamily="18" charset="0"/>
                  </a:rPr>
                  <a:t>) </a:t>
                </a:r>
                <a:r>
                  <a:rPr lang="en-US" sz="1500" dirty="0">
                    <a:latin typeface="Cambria" panose="02040503050406030204" pitchFamily="18" charset="0"/>
                  </a:rPr>
                  <a:t>are:</a:t>
                </a:r>
              </a:p>
              <a:p>
                <a:endParaRPr lang="en-US" sz="1500" dirty="0">
                  <a:latin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en-US" sz="1500" i="1">
                          <a:latin typeface="Cambria Math"/>
                        </a:rPr>
                        <m:t>120 </m:t>
                      </m:r>
                      <m:r>
                        <a:rPr lang="en-US" sz="1500" i="1">
                          <a:latin typeface="Cambria Math"/>
                        </a:rPr>
                        <m:t>𝐹𝑃</m:t>
                      </m:r>
                      <m:r>
                        <a:rPr lang="en-US" sz="1500" i="1">
                          <a:latin typeface="Cambria Math"/>
                        </a:rPr>
                        <m:t>∗46=5520 </m:t>
                      </m:r>
                      <m:r>
                        <a:rPr lang="en-US" sz="1500" i="1">
                          <a:latin typeface="Cambria Math"/>
                        </a:rPr>
                        <m:t>𝑙𝑖𝑛𝑒𝑠</m:t>
                      </m:r>
                      <m:r>
                        <a:rPr lang="en-US" sz="1500" i="1">
                          <a:latin typeface="Cambria Math"/>
                        </a:rPr>
                        <m:t> </m:t>
                      </m:r>
                      <m:r>
                        <a:rPr lang="en-US" sz="1500" i="1">
                          <a:latin typeface="Cambria Math"/>
                        </a:rPr>
                        <m:t>𝑜𝑓</m:t>
                      </m:r>
                      <m:r>
                        <a:rPr lang="en-US" sz="1500" i="1">
                          <a:latin typeface="Cambria Math"/>
                        </a:rPr>
                        <m:t> </m:t>
                      </m:r>
                      <m:r>
                        <a:rPr lang="en-US" sz="1500" i="1">
                          <a:latin typeface="Cambria Math"/>
                        </a:rPr>
                        <m:t>𝑐𝑜𝑑𝑒</m:t>
                      </m:r>
                    </m:oMath>
                  </m:oMathPara>
                </a14:m>
                <a:endParaRPr lang="en-US" sz="1500" dirty="0"/>
              </a:p>
              <a:p>
                <a:endParaRPr lang="en-US" sz="1500" dirty="0">
                  <a:latin typeface="Cambria" panose="02040503050406030204" pitchFamily="18" charset="0"/>
                </a:endParaRPr>
              </a:p>
              <a:p>
                <a:endParaRPr lang="en-US" sz="1500" dirty="0">
                  <a:latin typeface="Cambria" panose="02040503050406030204" pitchFamily="18" charset="0"/>
                </a:endParaRPr>
              </a:p>
            </p:txBody>
          </p:sp>
        </mc:Choice>
        <mc:Fallback xmlns="">
          <p:sp>
            <p:nvSpPr>
              <p:cNvPr id="5" name="CasellaDiTesto 4"/>
              <p:cNvSpPr txBox="1">
                <a:spLocks noRot="1" noChangeAspect="1" noMove="1" noResize="1" noEditPoints="1" noAdjustHandles="1" noChangeArrowheads="1" noChangeShapeType="1" noTextEdit="1"/>
              </p:cNvSpPr>
              <p:nvPr/>
            </p:nvSpPr>
            <p:spPr>
              <a:xfrm>
                <a:off x="757645" y="2039031"/>
                <a:ext cx="10354491" cy="3170099"/>
              </a:xfrm>
              <a:prstGeom prst="rect">
                <a:avLst/>
              </a:prstGeom>
              <a:blipFill rotWithShape="0">
                <a:blip r:embed="rId2"/>
                <a:stretch>
                  <a:fillRect t="-960"/>
                </a:stretch>
              </a:blipFill>
            </p:spPr>
            <p:txBody>
              <a:bodyPr/>
              <a:lstStyle/>
              <a:p>
                <a:r>
                  <a:rPr lang="en-US">
                    <a:noFill/>
                  </a:rPr>
                  <a:t> </a:t>
                </a:r>
              </a:p>
            </p:txBody>
          </p:sp>
        </mc:Fallback>
      </mc:AlternateContent>
    </p:spTree>
    <p:extLst>
      <p:ext uri="{BB962C8B-B14F-4D97-AF65-F5344CB8AC3E}">
        <p14:creationId xmlns:p14="http://schemas.microsoft.com/office/powerpoint/2010/main" val="265398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Effect transition="in" filter="fade">
                                      <p:cBhvr>
                                        <p:cTn id="1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628650" y="215062"/>
            <a:ext cx="815612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solidFill>
                  <a:schemeClr val="accent2">
                    <a:lumMod val="75000"/>
                  </a:schemeClr>
                </a:solidFill>
                <a:latin typeface="Cambria" panose="02040503050406030204" pitchFamily="18" charset="0"/>
              </a:rPr>
              <a:t>COCOMO II</a:t>
            </a:r>
            <a:endParaRPr lang="en-US" sz="3200" dirty="0">
              <a:solidFill>
                <a:schemeClr val="accent2">
                  <a:lumMod val="75000"/>
                </a:schemeClr>
              </a:solidFill>
              <a:latin typeface="Cambria" panose="02040503050406030204" pitchFamily="18" charset="0"/>
            </a:endParaRPr>
          </a:p>
        </p:txBody>
      </p:sp>
      <mc:AlternateContent xmlns:mc="http://schemas.openxmlformats.org/markup-compatibility/2006">
        <mc:Choice xmlns:a14="http://schemas.microsoft.com/office/drawing/2010/main" Requires="a14">
          <p:sp>
            <p:nvSpPr>
              <p:cNvPr id="3" name="Rettangolo 2"/>
              <p:cNvSpPr/>
              <p:nvPr/>
            </p:nvSpPr>
            <p:spPr>
              <a:xfrm>
                <a:off x="496388" y="1096539"/>
                <a:ext cx="7857309" cy="3555204"/>
              </a:xfrm>
              <a:prstGeom prst="rect">
                <a:avLst/>
              </a:prstGeom>
            </p:spPr>
            <p:txBody>
              <a:bodyPr wrap="square" lIns="68580" tIns="34290" rIns="68580" bIns="34290">
                <a:spAutoFit/>
              </a:bodyPr>
              <a:lstStyle/>
              <a:p>
                <a:r>
                  <a:rPr lang="en-US" sz="1500" dirty="0" smtClean="0">
                    <a:latin typeface="Cambria" panose="02040503050406030204" pitchFamily="18" charset="0"/>
                  </a:rPr>
                  <a:t>To calculate the project’s </a:t>
                </a:r>
                <a:r>
                  <a:rPr lang="en-US" sz="1500" b="1" dirty="0">
                    <a:latin typeface="Cambria" panose="02040503050406030204" pitchFamily="18" charset="0"/>
                  </a:rPr>
                  <a:t>Effort, </a:t>
                </a:r>
                <a:r>
                  <a:rPr lang="en-US" sz="1500" dirty="0">
                    <a:latin typeface="Cambria" panose="02040503050406030204" pitchFamily="18" charset="0"/>
                  </a:rPr>
                  <a:t>we have manually estimated </a:t>
                </a:r>
                <a:r>
                  <a:rPr lang="en-US" sz="1500" b="1" dirty="0">
                    <a:latin typeface="Cambria" panose="02040503050406030204" pitchFamily="18" charset="0"/>
                  </a:rPr>
                  <a:t>Cost Drivers </a:t>
                </a:r>
                <a:r>
                  <a:rPr lang="en-US" sz="1500" dirty="0">
                    <a:latin typeface="Cambria" panose="02040503050406030204" pitchFamily="18" charset="0"/>
                  </a:rPr>
                  <a:t>and </a:t>
                </a:r>
                <a:r>
                  <a:rPr lang="en-US" sz="1500" b="1" dirty="0">
                    <a:latin typeface="Cambria" panose="02040503050406030204" pitchFamily="18" charset="0"/>
                  </a:rPr>
                  <a:t>Scale</a:t>
                </a:r>
                <a:r>
                  <a:rPr lang="en-US" sz="1500" dirty="0">
                    <a:latin typeface="Cambria" panose="02040503050406030204" pitchFamily="18" charset="0"/>
                  </a:rPr>
                  <a:t> </a:t>
                </a:r>
                <a:r>
                  <a:rPr lang="en-US" sz="1500" b="1" dirty="0">
                    <a:latin typeface="Cambria" panose="02040503050406030204" pitchFamily="18" charset="0"/>
                  </a:rPr>
                  <a:t>Drivers</a:t>
                </a:r>
                <a:r>
                  <a:rPr lang="en-US" sz="1500" dirty="0">
                    <a:latin typeface="Cambria" panose="02040503050406030204" pitchFamily="18" charset="0"/>
                  </a:rPr>
                  <a:t>.</a:t>
                </a:r>
              </a:p>
              <a:p>
                <a:endParaRPr lang="en-US" sz="1500" dirty="0">
                  <a:latin typeface="Cambria" panose="02040503050406030204" pitchFamily="18" charset="0"/>
                </a:endParaRPr>
              </a:p>
              <a:p>
                <a:r>
                  <a:rPr lang="en-US" sz="1500" dirty="0">
                    <a:latin typeface="Cambria" panose="02040503050406030204" pitchFamily="18" charset="0"/>
                  </a:rPr>
                  <a:t>We have obtained:</a:t>
                </a:r>
              </a:p>
              <a:p>
                <a:endParaRPr lang="en-US" sz="1500" dirty="0">
                  <a:latin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𝐸𝑓𝑓𝑜𝑟𝑡</m:t>
                      </m:r>
                      <m:r>
                        <a:rPr lang="en-US" sz="1500" i="1">
                          <a:latin typeface="Cambria Math" panose="02040503050406030204" pitchFamily="18" charset="0"/>
                        </a:rPr>
                        <m:t>=2.94∗0.93∗</m:t>
                      </m:r>
                      <m:sSup>
                        <m:sSupPr>
                          <m:ctrlPr>
                            <a:rPr lang="en-US" sz="1500" i="1">
                              <a:latin typeface="Cambria Math"/>
                            </a:rPr>
                          </m:ctrlPr>
                        </m:sSupPr>
                        <m:e>
                          <m:r>
                            <a:rPr lang="en-US" sz="1500" i="1">
                              <a:latin typeface="Cambria Math" panose="02040503050406030204" pitchFamily="18" charset="0"/>
                            </a:rPr>
                            <m:t>5.520</m:t>
                          </m:r>
                        </m:e>
                        <m:sup>
                          <m:r>
                            <a:rPr lang="en-US" sz="1500" i="1">
                              <a:latin typeface="Cambria Math" panose="02040503050406030204" pitchFamily="18" charset="0"/>
                            </a:rPr>
                            <m:t>1.066</m:t>
                          </m:r>
                        </m:sup>
                      </m:sSup>
                      <m:r>
                        <a:rPr lang="en-US" sz="1500" i="1">
                          <a:latin typeface="Cambria Math" panose="02040503050406030204" pitchFamily="18" charset="0"/>
                        </a:rPr>
                        <m:t>=16,89 </m:t>
                      </m:r>
                      <m:r>
                        <a:rPr lang="en-US" sz="1500" i="1">
                          <a:latin typeface="Cambria Math" panose="02040503050406030204" pitchFamily="18" charset="0"/>
                        </a:rPr>
                        <m:t>𝑃𝑒𝑟𝑠𝑜𝑛</m:t>
                      </m:r>
                      <m:r>
                        <a:rPr lang="en-US" sz="1500" i="1">
                          <a:latin typeface="Cambria Math" panose="02040503050406030204" pitchFamily="18" charset="0"/>
                        </a:rPr>
                        <m:t>/</m:t>
                      </m:r>
                      <m:r>
                        <a:rPr lang="en-US" sz="1500" i="1">
                          <a:latin typeface="Cambria Math" panose="02040503050406030204" pitchFamily="18" charset="0"/>
                        </a:rPr>
                        <m:t>𝑀𝑜𝑛𝑡h</m:t>
                      </m:r>
                    </m:oMath>
                  </m:oMathPara>
                </a14:m>
                <a:endParaRPr lang="en-US" sz="1500" dirty="0"/>
              </a:p>
              <a:p>
                <a:endParaRPr lang="en-US" sz="1500" dirty="0"/>
              </a:p>
              <a:p>
                <a:endParaRPr lang="en-US" sz="1500" dirty="0">
                  <a:latin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𝐷𝑢𝑟𝑎𝑡𝑖𝑜𝑛</m:t>
                      </m:r>
                      <m:r>
                        <a:rPr lang="en-US" sz="1500" i="1">
                          <a:latin typeface="Cambria Math" panose="02040503050406030204" pitchFamily="18" charset="0"/>
                        </a:rPr>
                        <m:t>=3.67∗</m:t>
                      </m:r>
                      <m:r>
                        <a:rPr lang="en-US" sz="1500" i="1">
                          <a:latin typeface="Cambria Math" panose="02040503050406030204" pitchFamily="18" charset="0"/>
                        </a:rPr>
                        <m:t>𝐸𝑓𝑓𝑜𝑟</m:t>
                      </m:r>
                      <m:sSup>
                        <m:sSupPr>
                          <m:ctrlPr>
                            <a:rPr lang="en-US" sz="1500" i="1">
                              <a:latin typeface="Cambria Math"/>
                            </a:rPr>
                          </m:ctrlPr>
                        </m:sSupPr>
                        <m:e>
                          <m:r>
                            <a:rPr lang="en-US" sz="1500" i="1">
                              <a:latin typeface="Cambria Math" panose="02040503050406030204" pitchFamily="18" charset="0"/>
                            </a:rPr>
                            <m:t>𝑡</m:t>
                          </m:r>
                        </m:e>
                        <m:sup>
                          <m:r>
                            <a:rPr lang="en-US" sz="1500" i="1">
                              <a:latin typeface="Cambria Math" panose="02040503050406030204" pitchFamily="18" charset="0"/>
                            </a:rPr>
                            <m:t>𝐹</m:t>
                          </m:r>
                        </m:sup>
                      </m:sSup>
                      <m:r>
                        <a:rPr lang="en-US" sz="1500" i="1">
                          <a:latin typeface="Cambria Math" panose="02040503050406030204" pitchFamily="18" charset="0"/>
                        </a:rPr>
                        <m:t>=8.840=</m:t>
                      </m:r>
                      <m:r>
                        <a:rPr lang="it-IT" sz="1500" b="0" i="1" smtClean="0">
                          <a:latin typeface="Cambria Math"/>
                        </a:rPr>
                        <m:t>9</m:t>
                      </m:r>
                      <m:r>
                        <a:rPr lang="en-US" sz="1500" i="1">
                          <a:latin typeface="Cambria Math" panose="02040503050406030204" pitchFamily="18" charset="0"/>
                        </a:rPr>
                        <m:t> </m:t>
                      </m:r>
                      <m:r>
                        <a:rPr lang="en-US" sz="1500" i="1">
                          <a:latin typeface="Cambria Math" panose="02040503050406030204" pitchFamily="18" charset="0"/>
                        </a:rPr>
                        <m:t>𝑀𝑜𝑛𝑡h𝑠</m:t>
                      </m:r>
                    </m:oMath>
                  </m:oMathPara>
                </a14:m>
                <a:endParaRPr lang="en-US" sz="1500" dirty="0"/>
              </a:p>
              <a:p>
                <a:endParaRPr lang="en-US" sz="1500" dirty="0"/>
              </a:p>
              <a:p>
                <a:pPr/>
                <a14:m>
                  <m:oMathPara xmlns:m="http://schemas.openxmlformats.org/officeDocument/2006/math">
                    <m:oMathParaPr>
                      <m:jc m:val="centerGroup"/>
                    </m:oMathParaPr>
                    <m:oMath xmlns:m="http://schemas.openxmlformats.org/officeDocument/2006/math">
                      <m:sSub>
                        <m:sSubPr>
                          <m:ctrlPr>
                            <a:rPr lang="en-US" sz="1500" i="1">
                              <a:latin typeface="Cambria Math"/>
                            </a:rPr>
                          </m:ctrlPr>
                        </m:sSubPr>
                        <m:e>
                          <m:r>
                            <a:rPr lang="en-US" sz="1500" i="1">
                              <a:latin typeface="Cambria Math" panose="02040503050406030204" pitchFamily="18" charset="0"/>
                            </a:rPr>
                            <m:t>𝑁</m:t>
                          </m:r>
                        </m:e>
                        <m:sub>
                          <m:r>
                            <a:rPr lang="en-US" sz="1500" i="1">
                              <a:latin typeface="Cambria Math" panose="02040503050406030204" pitchFamily="18" charset="0"/>
                            </a:rPr>
                            <m:t>𝑝𝑒𝑜𝑝𝑙𝑒</m:t>
                          </m:r>
                        </m:sub>
                      </m:sSub>
                      <m:r>
                        <a:rPr lang="en-US" sz="1500" i="1">
                          <a:latin typeface="Cambria Math" panose="02040503050406030204" pitchFamily="18" charset="0"/>
                        </a:rPr>
                        <m:t>=</m:t>
                      </m:r>
                      <m:f>
                        <m:fPr>
                          <m:ctrlPr>
                            <a:rPr lang="en-US" sz="1500" i="1">
                              <a:latin typeface="Cambria Math"/>
                            </a:rPr>
                          </m:ctrlPr>
                        </m:fPr>
                        <m:num>
                          <m:r>
                            <a:rPr lang="en-US" sz="1500" i="1">
                              <a:latin typeface="Cambria Math" panose="02040503050406030204" pitchFamily="18" charset="0"/>
                            </a:rPr>
                            <m:t>𝑒𝑓𝑓𝑜𝑟𝑡</m:t>
                          </m:r>
                        </m:num>
                        <m:den>
                          <m:r>
                            <a:rPr lang="en-US" sz="1500" i="1">
                              <a:latin typeface="Cambria Math" panose="02040503050406030204" pitchFamily="18" charset="0"/>
                            </a:rPr>
                            <m:t>𝑑𝑢𝑟𝑎𝑡𝑖𝑜𝑛</m:t>
                          </m:r>
                        </m:den>
                      </m:f>
                      <m:r>
                        <a:rPr lang="en-US" sz="1500" i="1">
                          <a:latin typeface="Cambria Math" panose="02040503050406030204" pitchFamily="18" charset="0"/>
                        </a:rPr>
                        <m:t>=2.11=2 </m:t>
                      </m:r>
                      <m:r>
                        <a:rPr lang="en-US" sz="1500" i="1">
                          <a:latin typeface="Cambria Math" panose="02040503050406030204" pitchFamily="18" charset="0"/>
                        </a:rPr>
                        <m:t>𝑝𝑒𝑜𝑝𝑙𝑒</m:t>
                      </m:r>
                    </m:oMath>
                  </m:oMathPara>
                </a14:m>
                <a:endParaRPr lang="en-US" sz="1500" dirty="0"/>
              </a:p>
              <a:p>
                <a:endParaRPr lang="en-US" sz="1500" dirty="0"/>
              </a:p>
              <a:p>
                <a:endParaRPr lang="en-US" sz="1500" dirty="0">
                  <a:latin typeface="Cambria" panose="02040503050406030204" pitchFamily="18" charset="0"/>
                </a:endParaRPr>
              </a:p>
              <a:p>
                <a:r>
                  <a:rPr lang="en-US" sz="1500" dirty="0">
                    <a:latin typeface="Cambria" panose="02040503050406030204" pitchFamily="18" charset="0"/>
                  </a:rPr>
                  <a:t>The estimation seems quite realistic.</a:t>
                </a:r>
              </a:p>
              <a:p>
                <a:endParaRPr lang="en-US" dirty="0"/>
              </a:p>
            </p:txBody>
          </p:sp>
        </mc:Choice>
        <mc:Fallback>
          <p:sp>
            <p:nvSpPr>
              <p:cNvPr id="3" name="Rettangolo 2"/>
              <p:cNvSpPr>
                <a:spLocks noRot="1" noChangeAspect="1" noMove="1" noResize="1" noEditPoints="1" noAdjustHandles="1" noChangeArrowheads="1" noChangeShapeType="1" noTextEdit="1"/>
              </p:cNvSpPr>
              <p:nvPr/>
            </p:nvSpPr>
            <p:spPr>
              <a:xfrm>
                <a:off x="496388" y="1096539"/>
                <a:ext cx="7857309" cy="3555204"/>
              </a:xfrm>
              <a:prstGeom prst="rect">
                <a:avLst/>
              </a:prstGeom>
              <a:blipFill rotWithShape="1">
                <a:blip r:embed="rId2"/>
                <a:stretch>
                  <a:fillRect l="-543" t="-686"/>
                </a:stretch>
              </a:blipFill>
            </p:spPr>
            <p:txBody>
              <a:bodyPr/>
              <a:lstStyle/>
              <a:p>
                <a:r>
                  <a:rPr lang="it-IT">
                    <a:noFill/>
                  </a:rPr>
                  <a:t> </a:t>
                </a:r>
              </a:p>
            </p:txBody>
          </p:sp>
        </mc:Fallback>
      </mc:AlternateContent>
    </p:spTree>
    <p:extLst>
      <p:ext uri="{BB962C8B-B14F-4D97-AF65-F5344CB8AC3E}">
        <p14:creationId xmlns:p14="http://schemas.microsoft.com/office/powerpoint/2010/main" val="241811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1131590"/>
            <a:ext cx="8229600" cy="857250"/>
          </a:xfrm>
        </p:spPr>
        <p:txBody>
          <a:bodyPr>
            <a:noAutofit/>
          </a:bodyPr>
          <a:lstStyle/>
          <a:p>
            <a:r>
              <a:rPr lang="it-IT" sz="8000" i="1" dirty="0" err="1" smtClean="0">
                <a:solidFill>
                  <a:schemeClr val="accent2">
                    <a:lumMod val="75000"/>
                  </a:schemeClr>
                </a:solidFill>
                <a:latin typeface="Adobe Fangsong Std R" pitchFamily="18" charset="-128"/>
                <a:ea typeface="Adobe Fangsong Std R" pitchFamily="18" charset="-128"/>
              </a:rPr>
              <a:t>Thank</a:t>
            </a:r>
            <a:r>
              <a:rPr lang="it-IT" sz="8000" i="1" dirty="0" smtClean="0">
                <a:solidFill>
                  <a:schemeClr val="accent2">
                    <a:lumMod val="75000"/>
                  </a:schemeClr>
                </a:solidFill>
                <a:latin typeface="Adobe Fangsong Std R" pitchFamily="18" charset="-128"/>
                <a:ea typeface="Adobe Fangsong Std R" pitchFamily="18" charset="-128"/>
              </a:rPr>
              <a:t> </a:t>
            </a:r>
            <a:r>
              <a:rPr lang="it-IT" sz="8000" i="1" dirty="0" err="1" smtClean="0">
                <a:solidFill>
                  <a:schemeClr val="accent2">
                    <a:lumMod val="75000"/>
                  </a:schemeClr>
                </a:solidFill>
                <a:latin typeface="Adobe Fangsong Std R" pitchFamily="18" charset="-128"/>
                <a:ea typeface="Adobe Fangsong Std R" pitchFamily="18" charset="-128"/>
              </a:rPr>
              <a:t>you</a:t>
            </a:r>
            <a:r>
              <a:rPr lang="it-IT" sz="8000" i="1" dirty="0" smtClean="0">
                <a:solidFill>
                  <a:schemeClr val="accent2">
                    <a:lumMod val="75000"/>
                  </a:schemeClr>
                </a:solidFill>
                <a:latin typeface="Adobe Fangsong Std R" pitchFamily="18" charset="-128"/>
                <a:ea typeface="Adobe Fangsong Std R" pitchFamily="18" charset="-128"/>
              </a:rPr>
              <a:t>!</a:t>
            </a:r>
            <a:endParaRPr lang="it-IT" sz="8000" i="1" dirty="0">
              <a:solidFill>
                <a:schemeClr val="accent2">
                  <a:lumMod val="75000"/>
                </a:schemeClr>
              </a:solidFill>
              <a:latin typeface="Adobe Fangsong Std R" pitchFamily="18" charset="-128"/>
              <a:ea typeface="Adobe Fangsong Std R" pitchFamily="18" charset="-128"/>
            </a:endParaRPr>
          </a:p>
        </p:txBody>
      </p:sp>
    </p:spTree>
    <p:extLst>
      <p:ext uri="{BB962C8B-B14F-4D97-AF65-F5344CB8AC3E}">
        <p14:creationId xmlns:p14="http://schemas.microsoft.com/office/powerpoint/2010/main" val="1675024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accent2">
                    <a:lumMod val="75000"/>
                  </a:schemeClr>
                </a:solidFill>
                <a:latin typeface="Georgia" panose="02040502050405020303" pitchFamily="18" charset="0"/>
              </a:rPr>
              <a:t>Domain </a:t>
            </a:r>
            <a:r>
              <a:rPr lang="it-IT" dirty="0" err="1" smtClean="0">
                <a:solidFill>
                  <a:schemeClr val="accent2">
                    <a:lumMod val="75000"/>
                  </a:schemeClr>
                </a:solidFill>
                <a:latin typeface="Georgia" panose="02040502050405020303" pitchFamily="18" charset="0"/>
              </a:rPr>
              <a:t>Assumptions</a:t>
            </a:r>
            <a:endParaRPr lang="it-IT" dirty="0">
              <a:solidFill>
                <a:schemeClr val="accent2">
                  <a:lumMod val="75000"/>
                </a:schemeClr>
              </a:solidFill>
              <a:latin typeface="Georgia" panose="02040502050405020303" pitchFamily="18" charset="0"/>
            </a:endParaRPr>
          </a:p>
        </p:txBody>
      </p:sp>
      <p:sp>
        <p:nvSpPr>
          <p:cNvPr id="3" name="Segnaposto contenuto 2"/>
          <p:cNvSpPr>
            <a:spLocks noGrp="1"/>
          </p:cNvSpPr>
          <p:nvPr>
            <p:ph idx="1"/>
          </p:nvPr>
        </p:nvSpPr>
        <p:spPr/>
        <p:txBody>
          <a:bodyPr>
            <a:normAutofit fontScale="47500" lnSpcReduction="20000"/>
          </a:bodyPr>
          <a:lstStyle/>
          <a:p>
            <a:pPr marL="0" indent="0">
              <a:buNone/>
            </a:pPr>
            <a:r>
              <a:rPr lang="en-US" dirty="0" smtClean="0">
                <a:latin typeface="Cambria" panose="02040503050406030204" pitchFamily="18" charset="0"/>
              </a:rPr>
              <a:t> </a:t>
            </a:r>
            <a:endParaRPr lang="en-US" dirty="0">
              <a:latin typeface="Cambria" panose="02040503050406030204" pitchFamily="18" charset="0"/>
            </a:endParaRPr>
          </a:p>
          <a:p>
            <a:r>
              <a:rPr lang="en-US" dirty="0" smtClean="0">
                <a:latin typeface="Cambria" panose="02040503050406030204" pitchFamily="18" charset="0"/>
              </a:rPr>
              <a:t> </a:t>
            </a:r>
            <a:r>
              <a:rPr lang="en-US" dirty="0">
                <a:latin typeface="Cambria" panose="02040503050406030204" pitchFamily="18" charset="0"/>
              </a:rPr>
              <a:t>If and only if a taxi zone does not have any taxi available to answer a request, the system will search for an available taxi in adjoining zones. Worst case scenario: if there are no taxi available in the adjoined zones, the costumer should be notified and put in hold. During this period of time the costumer should be allowed to cancel the request. </a:t>
            </a:r>
            <a:endParaRPr lang="en-US" dirty="0" smtClean="0">
              <a:latin typeface="Cambria" panose="02040503050406030204" pitchFamily="18" charset="0"/>
            </a:endParaRPr>
          </a:p>
          <a:p>
            <a:pPr marL="0" indent="0">
              <a:buNone/>
            </a:pPr>
            <a:endParaRPr lang="en-US" dirty="0">
              <a:latin typeface="Cambria" panose="02040503050406030204" pitchFamily="18" charset="0"/>
            </a:endParaRPr>
          </a:p>
          <a:p>
            <a:r>
              <a:rPr lang="en-US" dirty="0" smtClean="0">
                <a:latin typeface="Cambria" panose="02040503050406030204" pitchFamily="18" charset="0"/>
              </a:rPr>
              <a:t> </a:t>
            </a:r>
            <a:r>
              <a:rPr lang="en-US" dirty="0" smtClean="0">
                <a:latin typeface="Cambria" panose="02040503050406030204" pitchFamily="18" charset="0"/>
              </a:rPr>
              <a:t>The web and mobile registration is intended for customers only. Taxi drivers’ account are created by an administrator when they are hired by the taxi company. Taxi drivers will then receive their username and temporary password, which they will be able to change once logged in the application. </a:t>
            </a:r>
          </a:p>
          <a:p>
            <a:endParaRPr lang="en-US" dirty="0" smtClean="0">
              <a:latin typeface="Cambria" panose="02040503050406030204" pitchFamily="18" charset="0"/>
            </a:endParaRPr>
          </a:p>
          <a:p>
            <a:r>
              <a:rPr lang="en-US" dirty="0">
                <a:latin typeface="Cambria" panose="02040503050406030204" pitchFamily="18" charset="0"/>
              </a:rPr>
              <a:t>MTS application won’t deal automatically unexpected behaviors of costumers that are habitually handled by taxi drivers. In detail, if customers leave an inconsistent origin or destination (which has been considered formally correct by the system), like an inexistent house number, drivers will use the </a:t>
            </a:r>
            <a:r>
              <a:rPr lang="en-US" dirty="0" smtClean="0">
                <a:latin typeface="Cambria" panose="02040503050406030204" pitchFamily="18" charset="0"/>
              </a:rPr>
              <a:t>instrument </a:t>
            </a:r>
            <a:r>
              <a:rPr lang="en-US" dirty="0">
                <a:latin typeface="Cambria" panose="02040503050406030204" pitchFamily="18" charset="0"/>
              </a:rPr>
              <a:t>at their disposal (customer’s telephone, assistance number, etc.) to resolve the issue. </a:t>
            </a:r>
            <a:endParaRPr lang="en-US" dirty="0" smtClean="0">
              <a:latin typeface="Cambria" panose="02040503050406030204" pitchFamily="18" charset="0"/>
            </a:endParaRPr>
          </a:p>
          <a:p>
            <a:endParaRPr lang="it-IT" dirty="0">
              <a:latin typeface="Cambria" panose="02040503050406030204" pitchFamily="18" charset="0"/>
            </a:endParaRPr>
          </a:p>
        </p:txBody>
      </p:sp>
    </p:spTree>
    <p:extLst>
      <p:ext uri="{BB962C8B-B14F-4D97-AF65-F5344CB8AC3E}">
        <p14:creationId xmlns:p14="http://schemas.microsoft.com/office/powerpoint/2010/main" val="225112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
        <p:nvSpPr>
          <p:cNvPr id="3" name="Segnaposto contenuto 2"/>
          <p:cNvSpPr>
            <a:spLocks noGrp="1"/>
          </p:cNvSpPr>
          <p:nvPr>
            <p:ph idx="1"/>
          </p:nvPr>
        </p:nvSpPr>
        <p:spPr>
          <a:xfrm>
            <a:off x="1614488" y="2571750"/>
            <a:ext cx="5915025" cy="2088233"/>
          </a:xfrm>
        </p:spPr>
        <p:txBody>
          <a:bodyPr>
            <a:normAutofit fontScale="62500" lnSpcReduction="20000"/>
          </a:bodyPr>
          <a:lstStyle/>
          <a:p>
            <a:r>
              <a:rPr lang="en-US" sz="2700" dirty="0">
                <a:latin typeface="Cambria" panose="02040503050406030204" pitchFamily="18" charset="0"/>
              </a:rPr>
              <a:t>[R1] Customers should be able to access the service through both the web and the mobile application, even at the same time. </a:t>
            </a:r>
            <a:endParaRPr lang="it-IT" sz="2700" dirty="0">
              <a:latin typeface="Cambria" panose="02040503050406030204" pitchFamily="18" charset="0"/>
            </a:endParaRPr>
          </a:p>
          <a:p>
            <a:r>
              <a:rPr lang="en-US" sz="2700" dirty="0">
                <a:latin typeface="Cambria" panose="02040503050406030204" pitchFamily="18" charset="0"/>
              </a:rPr>
              <a:t>[R2] Customers must be able to register to the taxi service from the mobile or web homepage.</a:t>
            </a:r>
            <a:endParaRPr lang="it-IT" sz="2700" dirty="0">
              <a:latin typeface="Cambria" panose="02040503050406030204" pitchFamily="18" charset="0"/>
            </a:endParaRPr>
          </a:p>
          <a:p>
            <a:r>
              <a:rPr lang="en-US" sz="2700" dirty="0">
                <a:latin typeface="Cambria" panose="02040503050406030204" pitchFamily="18" charset="0"/>
              </a:rPr>
              <a:t>[R3] Only registered customers can access MTS’s services.</a:t>
            </a:r>
            <a:endParaRPr lang="it-IT" sz="2700" dirty="0">
              <a:latin typeface="Cambria" panose="02040503050406030204" pitchFamily="18" charset="0"/>
            </a:endParaRPr>
          </a:p>
          <a:p>
            <a:r>
              <a:rPr lang="en-US" sz="2700" dirty="0">
                <a:latin typeface="Cambria" panose="02040503050406030204" pitchFamily="18" charset="0"/>
              </a:rPr>
              <a:t>[R4] The system should allow the log out functionality. </a:t>
            </a:r>
          </a:p>
          <a:p>
            <a:endParaRPr lang="it-IT" dirty="0"/>
          </a:p>
          <a:p>
            <a:endParaRPr lang="it-IT" dirty="0"/>
          </a:p>
        </p:txBody>
      </p:sp>
      <p:sp>
        <p:nvSpPr>
          <p:cNvPr id="5" name="CasellaDiTesto 4"/>
          <p:cNvSpPr txBox="1"/>
          <p:nvPr/>
        </p:nvSpPr>
        <p:spPr>
          <a:xfrm>
            <a:off x="1822467" y="1059582"/>
            <a:ext cx="5499069" cy="126957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G1</a:t>
            </a:r>
            <a:r>
              <a:rPr lang="en-US" sz="2100" i="1" dirty="0"/>
              <a:t>] Allow customers to access the system’s taxi service in any moment, whether they are at home or anywhere else in the city.</a:t>
            </a:r>
          </a:p>
          <a:p>
            <a:endParaRPr lang="it-IT" sz="1350" dirty="0"/>
          </a:p>
        </p:txBody>
      </p:sp>
    </p:spTree>
    <p:extLst>
      <p:ext uri="{BB962C8B-B14F-4D97-AF65-F5344CB8AC3E}">
        <p14:creationId xmlns:p14="http://schemas.microsoft.com/office/powerpoint/2010/main" val="326710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635920" y="2355726"/>
            <a:ext cx="5915025" cy="2245461"/>
          </a:xfrm>
        </p:spPr>
        <p:txBody>
          <a:bodyPr>
            <a:normAutofit fontScale="70000" lnSpcReduction="20000"/>
          </a:bodyPr>
          <a:lstStyle/>
          <a:p>
            <a:r>
              <a:rPr lang="en-US" dirty="0">
                <a:latin typeface="Cambria" panose="02040503050406030204" pitchFamily="18" charset="0"/>
              </a:rPr>
              <a:t>[R1] Only registered customers can request a taxi ride.</a:t>
            </a:r>
            <a:endParaRPr lang="it-IT" dirty="0">
              <a:latin typeface="Cambria" panose="02040503050406030204" pitchFamily="18" charset="0"/>
            </a:endParaRPr>
          </a:p>
          <a:p>
            <a:r>
              <a:rPr lang="en-US" dirty="0">
                <a:latin typeface="Cambria" panose="02040503050406030204" pitchFamily="18" charset="0"/>
              </a:rPr>
              <a:t>[R2] Customers must insert a valid origin location in order to request a ride.</a:t>
            </a:r>
            <a:endParaRPr lang="it-IT" dirty="0">
              <a:latin typeface="Cambria" panose="02040503050406030204" pitchFamily="18" charset="0"/>
            </a:endParaRPr>
          </a:p>
          <a:p>
            <a:r>
              <a:rPr lang="en-US" dirty="0">
                <a:latin typeface="Cambria" panose="02040503050406030204" pitchFamily="18" charset="0"/>
              </a:rPr>
              <a:t>[R3] The system will not allow more than a request if the previous one (either request or reservation) has not been accomplished yet.</a:t>
            </a:r>
            <a:endParaRPr lang="it-IT" dirty="0">
              <a:latin typeface="Cambria" panose="02040503050406030204" pitchFamily="18" charset="0"/>
            </a:endParaRPr>
          </a:p>
          <a:p>
            <a:endParaRPr lang="it-IT" dirty="0"/>
          </a:p>
          <a:p>
            <a:endParaRPr lang="it-IT" dirty="0"/>
          </a:p>
        </p:txBody>
      </p:sp>
      <p:sp>
        <p:nvSpPr>
          <p:cNvPr id="5" name="CasellaDiTesto 4"/>
          <p:cNvSpPr txBox="1"/>
          <p:nvPr/>
        </p:nvSpPr>
        <p:spPr>
          <a:xfrm>
            <a:off x="1635920" y="1164494"/>
            <a:ext cx="5872163"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G2</a:t>
            </a:r>
            <a:r>
              <a:rPr lang="en-US" sz="2100" i="1" dirty="0"/>
              <a:t>] Allow customers to request a taxi ride from an arranged location.</a:t>
            </a:r>
          </a:p>
          <a:p>
            <a:endParaRPr lang="it-IT" sz="1350" dirty="0"/>
          </a:p>
        </p:txBody>
      </p:sp>
      <p:sp>
        <p:nvSpPr>
          <p:cNvPr id="4" name="Titolo 1"/>
          <p:cNvSpPr>
            <a:spLocks noGrp="1"/>
          </p:cNvSpPr>
          <p:nvPr>
            <p:ph type="title"/>
          </p:nvPr>
        </p:nvSpPr>
        <p:spPr>
          <a:xfrm>
            <a:off x="503549" y="267494"/>
            <a:ext cx="8136904" cy="757945"/>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160399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622563" y="2283718"/>
            <a:ext cx="5915025" cy="2673305"/>
          </a:xfrm>
        </p:spPr>
        <p:txBody>
          <a:bodyPr>
            <a:normAutofit fontScale="55000" lnSpcReduction="20000"/>
          </a:bodyPr>
          <a:lstStyle/>
          <a:p>
            <a:r>
              <a:rPr lang="en-US" dirty="0">
                <a:latin typeface="Cambria" panose="02040503050406030204" pitchFamily="18" charset="0"/>
              </a:rPr>
              <a:t>[R1] The system should allow taxi reservations for a specific path communicated by the customer.</a:t>
            </a:r>
            <a:endParaRPr lang="it-IT" dirty="0">
              <a:latin typeface="Cambria" panose="02040503050406030204" pitchFamily="18" charset="0"/>
            </a:endParaRPr>
          </a:p>
          <a:p>
            <a:r>
              <a:rPr lang="en-US" dirty="0">
                <a:latin typeface="Cambria" panose="02040503050406030204" pitchFamily="18" charset="0"/>
              </a:rPr>
              <a:t>[R2] The system must not allow overlaps between reservations (or requests) made by the same customer.</a:t>
            </a:r>
            <a:endParaRPr lang="it-IT" dirty="0">
              <a:latin typeface="Cambria" panose="02040503050406030204" pitchFamily="18" charset="0"/>
            </a:endParaRPr>
          </a:p>
          <a:p>
            <a:r>
              <a:rPr lang="en-US" dirty="0" smtClean="0">
                <a:latin typeface="Cambria" panose="02040503050406030204" pitchFamily="18" charset="0"/>
              </a:rPr>
              <a:t>[R3] </a:t>
            </a:r>
            <a:r>
              <a:rPr lang="en-US" dirty="0">
                <a:latin typeface="Cambria" panose="02040503050406030204" pitchFamily="18" charset="0"/>
              </a:rPr>
              <a:t>The system allows reservations only 2 hours before the time and date specified by the customer.</a:t>
            </a:r>
            <a:endParaRPr lang="it-IT" dirty="0">
              <a:latin typeface="Cambria" panose="02040503050406030204" pitchFamily="18" charset="0"/>
            </a:endParaRPr>
          </a:p>
          <a:p>
            <a:r>
              <a:rPr lang="en-US" dirty="0">
                <a:latin typeface="Cambria" panose="02040503050406030204" pitchFamily="18" charset="0"/>
              </a:rPr>
              <a:t>[</a:t>
            </a:r>
            <a:r>
              <a:rPr lang="en-US" dirty="0" smtClean="0">
                <a:latin typeface="Cambria" panose="02040503050406030204" pitchFamily="18" charset="0"/>
              </a:rPr>
              <a:t>R4] </a:t>
            </a:r>
            <a:r>
              <a:rPr lang="en-US" dirty="0">
                <a:latin typeface="Cambria" panose="02040503050406030204" pitchFamily="18" charset="0"/>
              </a:rPr>
              <a:t>The system will assign a taxi driver for the reserved ride 10 minutes before the time and date specified by the customer. </a:t>
            </a:r>
            <a:endParaRPr lang="it-IT" dirty="0">
              <a:latin typeface="Cambria" panose="02040503050406030204" pitchFamily="18" charset="0"/>
            </a:endParaRPr>
          </a:p>
          <a:p>
            <a:endParaRPr lang="it-IT" dirty="0"/>
          </a:p>
          <a:p>
            <a:endParaRPr lang="it-IT" dirty="0"/>
          </a:p>
        </p:txBody>
      </p:sp>
      <p:sp>
        <p:nvSpPr>
          <p:cNvPr id="5" name="CasellaDiTesto 4"/>
          <p:cNvSpPr txBox="1"/>
          <p:nvPr/>
        </p:nvSpPr>
        <p:spPr>
          <a:xfrm>
            <a:off x="1637702" y="1131590"/>
            <a:ext cx="5872163"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G3</a:t>
            </a:r>
            <a:r>
              <a:rPr lang="en-US" sz="2100" i="1" dirty="0"/>
              <a:t>] Allow customers to reserve a taxi ride at a specific time with a given origin and destination.</a:t>
            </a:r>
          </a:p>
          <a:p>
            <a:endParaRPr lang="it-IT" sz="1350" dirty="0"/>
          </a:p>
        </p:txBody>
      </p:sp>
      <p:sp>
        <p:nvSpPr>
          <p:cNvPr id="4" name="Titolo 1"/>
          <p:cNvSpPr>
            <a:spLocks noGrp="1"/>
          </p:cNvSpPr>
          <p:nvPr>
            <p:ph type="title"/>
          </p:nvPr>
        </p:nvSpPr>
        <p:spPr>
          <a:xfrm>
            <a:off x="577339" y="267494"/>
            <a:ext cx="7992888" cy="792088"/>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290686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614487" y="2283718"/>
            <a:ext cx="5915025" cy="2358207"/>
          </a:xfrm>
        </p:spPr>
        <p:txBody>
          <a:bodyPr>
            <a:normAutofit fontScale="47500" lnSpcReduction="20000"/>
          </a:bodyPr>
          <a:lstStyle/>
          <a:p>
            <a:r>
              <a:rPr lang="en-US" dirty="0">
                <a:latin typeface="Cambria" panose="02040503050406030204" pitchFamily="18" charset="0"/>
              </a:rPr>
              <a:t>[R1] Taxi drivers should be able to communicate their current availability state to the system.</a:t>
            </a:r>
            <a:endParaRPr lang="it-IT" dirty="0">
              <a:latin typeface="Cambria" panose="02040503050406030204" pitchFamily="18" charset="0"/>
            </a:endParaRPr>
          </a:p>
          <a:p>
            <a:r>
              <a:rPr lang="en-US" dirty="0">
                <a:latin typeface="Cambria" panose="02040503050406030204" pitchFamily="18" charset="0"/>
              </a:rPr>
              <a:t>[R2] If available, taxi drivers should be able to receive incoming requests.</a:t>
            </a:r>
            <a:endParaRPr lang="it-IT" dirty="0">
              <a:latin typeface="Cambria" panose="02040503050406030204" pitchFamily="18" charset="0"/>
            </a:endParaRPr>
          </a:p>
          <a:p>
            <a:r>
              <a:rPr lang="en-US" dirty="0">
                <a:latin typeface="Cambria" panose="02040503050406030204" pitchFamily="18" charset="0"/>
              </a:rPr>
              <a:t>[R3] After receiving an incoming request, the taxi driver should be able to either confirm or not his intention to take charge of the request.</a:t>
            </a:r>
            <a:endParaRPr lang="it-IT" dirty="0">
              <a:latin typeface="Cambria" panose="02040503050406030204" pitchFamily="18" charset="0"/>
            </a:endParaRPr>
          </a:p>
          <a:p>
            <a:r>
              <a:rPr lang="en-US" dirty="0">
                <a:latin typeface="Cambria" panose="02040503050406030204" pitchFamily="18" charset="0"/>
              </a:rPr>
              <a:t>[R4] Taxi drivers must be able to log in the mobile application with preassigned credential and be identified as drivers</a:t>
            </a:r>
            <a:r>
              <a:rPr lang="en-US" dirty="0" smtClean="0">
                <a:latin typeface="Cambria" panose="02040503050406030204" pitchFamily="18" charset="0"/>
              </a:rPr>
              <a:t>.</a:t>
            </a:r>
            <a:endParaRPr lang="it-IT" dirty="0">
              <a:latin typeface="Cambria" panose="02040503050406030204" pitchFamily="18" charset="0"/>
            </a:endParaRPr>
          </a:p>
          <a:p>
            <a:endParaRPr lang="it-IT" dirty="0"/>
          </a:p>
        </p:txBody>
      </p:sp>
      <p:sp>
        <p:nvSpPr>
          <p:cNvPr id="5" name="CasellaDiTesto 4"/>
          <p:cNvSpPr txBox="1"/>
          <p:nvPr/>
        </p:nvSpPr>
        <p:spPr>
          <a:xfrm>
            <a:off x="1547664" y="1062092"/>
            <a:ext cx="5872163"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G4</a:t>
            </a:r>
            <a:r>
              <a:rPr lang="en-US" sz="2100" i="1" dirty="0"/>
              <a:t>] Allow taxi drivers to answer a ride request and take care of customers.</a:t>
            </a:r>
          </a:p>
          <a:p>
            <a:endParaRPr lang="it-IT" sz="1350" dirty="0"/>
          </a:p>
        </p:txBody>
      </p:sp>
      <p:sp>
        <p:nvSpPr>
          <p:cNvPr id="4" name="Titolo 1"/>
          <p:cNvSpPr>
            <a:spLocks noGrp="1"/>
          </p:cNvSpPr>
          <p:nvPr>
            <p:ph type="title"/>
          </p:nvPr>
        </p:nvSpPr>
        <p:spPr>
          <a:xfrm>
            <a:off x="611560" y="270003"/>
            <a:ext cx="7992888" cy="792089"/>
          </a:xfrm>
        </p:spPr>
        <p:txBody>
          <a:bodyPr>
            <a:normAutofit fontScale="90000"/>
          </a:bodyPr>
          <a:lstStyle/>
          <a:p>
            <a:pPr algn="ctr"/>
            <a:r>
              <a:rPr lang="en-US" dirty="0" smtClean="0">
                <a:solidFill>
                  <a:schemeClr val="accent2">
                    <a:lumMod val="75000"/>
                  </a:schemeClr>
                </a:solidFill>
                <a:latin typeface="Georgia" panose="02040502050405020303" pitchFamily="18" charset="0"/>
              </a:rPr>
              <a:t>Goals and functional requirements</a:t>
            </a:r>
            <a:endParaRPr lang="en-US" dirty="0">
              <a:solidFill>
                <a:schemeClr val="accent2">
                  <a:lumMod val="75000"/>
                </a:schemeClr>
              </a:solidFill>
              <a:latin typeface="Georgia" panose="02040502050405020303" pitchFamily="18" charset="0"/>
            </a:endParaRPr>
          </a:p>
        </p:txBody>
      </p:sp>
    </p:spTree>
    <p:extLst>
      <p:ext uri="{BB962C8B-B14F-4D97-AF65-F5344CB8AC3E}">
        <p14:creationId xmlns:p14="http://schemas.microsoft.com/office/powerpoint/2010/main" val="52483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2162</Words>
  <Application>Microsoft Office PowerPoint</Application>
  <PresentationFormat>Presentazione su schermo (16:9)</PresentationFormat>
  <Paragraphs>229</Paragraphs>
  <Slides>42</Slides>
  <Notes>1</Notes>
  <HiddenSlides>0</HiddenSlides>
  <MMClips>0</MMClips>
  <ScaleCrop>false</ScaleCrop>
  <HeadingPairs>
    <vt:vector size="4" baseType="variant">
      <vt:variant>
        <vt:lpstr>Tema</vt:lpstr>
      </vt:variant>
      <vt:variant>
        <vt:i4>1</vt:i4>
      </vt:variant>
      <vt:variant>
        <vt:lpstr>Titoli diapositive</vt:lpstr>
      </vt:variant>
      <vt:variant>
        <vt:i4>42</vt:i4>
      </vt:variant>
    </vt:vector>
  </HeadingPairs>
  <TitlesOfParts>
    <vt:vector size="43" baseType="lpstr">
      <vt:lpstr>Tema di Office</vt:lpstr>
      <vt:lpstr>Presentazione standard di PowerPoint</vt:lpstr>
      <vt:lpstr>Requirements</vt:lpstr>
      <vt:lpstr>Domain Assumptions</vt:lpstr>
      <vt:lpstr>Domain Assumptions</vt:lpstr>
      <vt:lpstr>Domain Assumptions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The world and the machine</vt:lpstr>
      <vt:lpstr>The world</vt:lpstr>
      <vt:lpstr>The machine</vt:lpstr>
      <vt:lpstr>The Shared Phenomena</vt:lpstr>
      <vt:lpstr>Class Diagram</vt:lpstr>
      <vt:lpstr>Design</vt:lpstr>
      <vt:lpstr>Problem overview</vt:lpstr>
      <vt:lpstr>Three tier architecture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vt:lpstr>
      <vt:lpstr>Deployment</vt:lpstr>
      <vt:lpstr>Integration Test Plan</vt:lpstr>
      <vt:lpstr>Integration Testing Plan</vt:lpstr>
      <vt:lpstr>Integration Strategy</vt:lpstr>
      <vt:lpstr>Application Server: Bottom-up testing</vt:lpstr>
      <vt:lpstr>Presentazione standard di PowerPoint</vt:lpstr>
      <vt:lpstr>Presentazione standard di PowerPoint</vt:lpstr>
      <vt:lpstr>Presentazione standard di PowerPoint</vt:lpstr>
      <vt:lpstr>Presentazione standard di PowerPoint</vt:lpstr>
      <vt:lpstr>Presentazione standard di PowerPoint</vt:lpstr>
      <vt:lpstr>Cost Estimation</vt:lpstr>
      <vt:lpstr>Function Points – Measurement parameters</vt:lpstr>
      <vt:lpstr>Presentazione standard di PowerPoint</vt:lpstr>
      <vt:lpstr>Presentazione standard di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Romani</dc:creator>
  <cp:lastModifiedBy>Marco Romani</cp:lastModifiedBy>
  <cp:revision>12</cp:revision>
  <dcterms:created xsi:type="dcterms:W3CDTF">2016-02-20T14:15:12Z</dcterms:created>
  <dcterms:modified xsi:type="dcterms:W3CDTF">2016-02-20T16:37:38Z</dcterms:modified>
</cp:coreProperties>
</file>