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58" r:id="rId5"/>
    <p:sldId id="265" r:id="rId6"/>
    <p:sldId id="266" r:id="rId7"/>
    <p:sldId id="262" r:id="rId8"/>
    <p:sldId id="263" r:id="rId9"/>
    <p:sldId id="261" r:id="rId10"/>
    <p:sldId id="264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</a:t>
            </a:r>
            <a:r>
              <a:rPr lang="en-US" dirty="0">
                <a:latin typeface="Cambria" panose="02040503050406030204" pitchFamily="18" charset="0"/>
              </a:rPr>
              <a:t>is no check on the “index of-out-bound” </a:t>
            </a:r>
            <a:r>
              <a:rPr lang="en-US" dirty="0" smtClean="0">
                <a:latin typeface="Cambria" panose="02040503050406030204" pitchFamily="18" charset="0"/>
              </a:rPr>
              <a:t>type of errors</a:t>
            </a:r>
            <a:r>
              <a:rPr lang="en-US" dirty="0">
                <a:latin typeface="Cambria" panose="02040503050406030204" pitchFamily="18" charset="0"/>
              </a:rPr>
              <a:t>, like in the </a:t>
            </a:r>
            <a:r>
              <a:rPr lang="en-US" i="1" dirty="0" smtClean="0">
                <a:latin typeface="Cambria" panose="02040503050406030204" pitchFamily="18" charset="0"/>
              </a:rPr>
              <a:t>load2xLifecyclesMethods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5" y="2684317"/>
            <a:ext cx="6268483" cy="2549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416089" y="4101103"/>
            <a:ext cx="530379" cy="33155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5119794" y="2517793"/>
            <a:ext cx="57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” maximum value, “</a:t>
            </a:r>
            <a:r>
              <a:rPr lang="en-US" b="1" dirty="0" err="1">
                <a:solidFill>
                  <a:srgbClr val="C00000"/>
                </a:solidFill>
              </a:rPr>
              <a:t>sz</a:t>
            </a:r>
            <a:r>
              <a:rPr lang="en-US" b="1" dirty="0">
                <a:solidFill>
                  <a:srgbClr val="C00000"/>
                </a:solidFill>
              </a:rPr>
              <a:t>”, depends on the </a:t>
            </a:r>
            <a:r>
              <a:rPr lang="en-US" b="1" i="1" dirty="0" err="1">
                <a:solidFill>
                  <a:srgbClr val="C00000"/>
                </a:solidFill>
              </a:rPr>
              <a:t>lcAnnotationClasses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length, which is an attribute of the </a:t>
            </a:r>
            <a:r>
              <a:rPr lang="en-US" b="1" i="1" dirty="0" err="1" smtClean="0">
                <a:solidFill>
                  <a:srgbClr val="C00000"/>
                </a:solidFill>
              </a:rPr>
              <a:t>InterceptorManager</a:t>
            </a:r>
            <a:r>
              <a:rPr lang="en-US" b="1" dirty="0" smtClean="0">
                <a:solidFill>
                  <a:srgbClr val="C00000"/>
                </a:solidFill>
              </a:rPr>
              <a:t>, initialized by the constructor…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66160" y="4206163"/>
            <a:ext cx="345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“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” </a:t>
            </a:r>
            <a:r>
              <a:rPr lang="en-US" b="1" dirty="0" smtClean="0">
                <a:solidFill>
                  <a:srgbClr val="C00000"/>
                </a:solidFill>
              </a:rPr>
              <a:t>variable is used to access in the </a:t>
            </a:r>
            <a:r>
              <a:rPr lang="en-US" b="1" i="1" dirty="0" smtClean="0">
                <a:solidFill>
                  <a:srgbClr val="C00000"/>
                </a:solidFill>
              </a:rPr>
              <a:t>pre30LCMethodsNames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i="1" dirty="0" err="1" smtClean="0">
                <a:solidFill>
                  <a:srgbClr val="C00000"/>
                </a:solidFill>
              </a:rPr>
              <a:t>metaArray</a:t>
            </a:r>
            <a:r>
              <a:rPr lang="en-US" b="1" dirty="0" smtClean="0">
                <a:solidFill>
                  <a:srgbClr val="C00000"/>
                </a:solidFill>
              </a:rPr>
              <a:t> arrays…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135086" y="4946468"/>
            <a:ext cx="471105" cy="3660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>
            <a:off x="1515292" y="2856411"/>
            <a:ext cx="32221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6443" y="5474701"/>
            <a:ext cx="1199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Hard to tell if it will go out-of-bounds!</a:t>
            </a:r>
          </a:p>
          <a:p>
            <a:r>
              <a:rPr lang="en-US" sz="2800" dirty="0">
                <a:latin typeface="Cambria" panose="02040503050406030204" pitchFamily="18" charset="0"/>
              </a:rPr>
              <a:t>There are no guarantees! </a:t>
            </a:r>
          </a:p>
        </p:txBody>
      </p:sp>
    </p:spTree>
    <p:extLst>
      <p:ext uri="{BB962C8B-B14F-4D97-AF65-F5344CB8AC3E}">
        <p14:creationId xmlns:p14="http://schemas.microsoft.com/office/powerpoint/2010/main" val="4730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/>
      <p:bldP spid="14" grpId="0"/>
      <p:bldP spid="15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" y="1239926"/>
            <a:ext cx="6463992" cy="43422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12" y="1318303"/>
            <a:ext cx="5734801" cy="4688533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1881052" y="1463039"/>
            <a:ext cx="3196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8364584" y="1463039"/>
            <a:ext cx="24775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077097" y="3130906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Their only method,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intercept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, is very similar!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39350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 only difference is argument of the method…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9074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…on which, anyway, the same operations are done!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2799805" y="1494041"/>
            <a:ext cx="2651760" cy="38422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/>
          <p:cNvSpPr/>
          <p:nvPr/>
        </p:nvSpPr>
        <p:spPr>
          <a:xfrm>
            <a:off x="7532915" y="1767840"/>
            <a:ext cx="2821576" cy="53122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/>
          <p:cNvSpPr/>
          <p:nvPr/>
        </p:nvSpPr>
        <p:spPr>
          <a:xfrm>
            <a:off x="4707223" y="2697156"/>
            <a:ext cx="854877" cy="38210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/>
          <p:cNvSpPr/>
          <p:nvPr/>
        </p:nvSpPr>
        <p:spPr>
          <a:xfrm>
            <a:off x="9784748" y="3255063"/>
            <a:ext cx="971617" cy="4722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/>
          <p:cNvSpPr/>
          <p:nvPr/>
        </p:nvSpPr>
        <p:spPr>
          <a:xfrm>
            <a:off x="3934644" y="3411061"/>
            <a:ext cx="854877" cy="38210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/>
          <p:cNvSpPr/>
          <p:nvPr/>
        </p:nvSpPr>
        <p:spPr>
          <a:xfrm>
            <a:off x="10414732" y="3905471"/>
            <a:ext cx="854877" cy="38210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1189877" y="4054237"/>
            <a:ext cx="1370443" cy="33488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7603459" y="4495476"/>
            <a:ext cx="1418621" cy="3377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082835" y="4850675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184571" y="4763590"/>
            <a:ext cx="1889760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4275062" y="2155293"/>
            <a:ext cx="3854389" cy="3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their subclasses are very similar!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0178" t="13139" r="40476" b="29436"/>
          <a:stretch/>
        </p:blipFill>
        <p:spPr>
          <a:xfrm>
            <a:off x="428625" y="1351642"/>
            <a:ext cx="6335983" cy="520155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52199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20181" t="14409" r="45157" b="16314"/>
          <a:stretch/>
        </p:blipFill>
        <p:spPr>
          <a:xfrm>
            <a:off x="6809555" y="986068"/>
            <a:ext cx="5276850" cy="5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79711" y="2336268"/>
            <a:ext cx="674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method’s arguments are the real difference between the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0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03511" y="2140455"/>
            <a:ext cx="674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class hierarchy should be reorganized so that </a:t>
            </a:r>
            <a:r>
              <a:rPr lang="en-US" b="1" i="1" dirty="0" err="1" smtClean="0"/>
              <a:t>CallbackInterceptor</a:t>
            </a:r>
            <a:r>
              <a:rPr lang="en-US" b="1" dirty="0" smtClean="0"/>
              <a:t> and </a:t>
            </a:r>
            <a:r>
              <a:rPr lang="en-US" b="1" i="1" dirty="0" err="1" smtClean="0"/>
              <a:t>AroundInvokeInterceptor</a:t>
            </a:r>
            <a:r>
              <a:rPr lang="en-US" b="1" dirty="0" smtClean="0"/>
              <a:t> inherits from a common class, which have the </a:t>
            </a:r>
            <a:r>
              <a:rPr lang="en-US" b="1" i="1" dirty="0" smtClean="0"/>
              <a:t>intercept(</a:t>
            </a:r>
            <a:r>
              <a:rPr lang="en-US" b="1" i="1" dirty="0" err="1" smtClean="0"/>
              <a:t>InvocationContext</a:t>
            </a:r>
            <a:r>
              <a:rPr lang="en-US" b="1" i="1" dirty="0" smtClean="0"/>
              <a:t>)</a:t>
            </a:r>
            <a:r>
              <a:rPr lang="en-US" b="1" dirty="0" smtClean="0"/>
              <a:t>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3686" y="1941214"/>
            <a:ext cx="10367714" cy="11734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Cambria" panose="02040503050406030204" pitchFamily="18" charset="0"/>
              </a:rPr>
              <a:t>Thank you for your attention!</a:t>
            </a:r>
            <a:endParaRPr lang="en-US" sz="5000" b="1" dirty="0">
              <a:latin typeface="Cambria" panose="02040503050406030204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902743" y="3023617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Questions?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i="1" dirty="0" smtClean="0">
                <a:latin typeface="Cambria" panose="02040503050406030204" pitchFamily="18" charset="0"/>
              </a:rPr>
              <a:t>Load2xLifecycleMethods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i="1" dirty="0" err="1" smtClean="0">
                <a:latin typeface="Cambria" panose="02040503050406030204" pitchFamily="18" charset="0"/>
              </a:rPr>
              <a:t>noSuchMethodException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is not handled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2123382"/>
            <a:ext cx="6604500" cy="2568269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896983" y="4982108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Also, </a:t>
            </a:r>
            <a:r>
              <a:rPr lang="en-US" i="1" dirty="0" err="1" smtClean="0">
                <a:latin typeface="Cambria" panose="02040503050406030204" pitchFamily="18" charset="0"/>
              </a:rPr>
              <a:t>beanClass.getMethod</a:t>
            </a:r>
            <a:r>
              <a:rPr lang="en-US" dirty="0" smtClean="0">
                <a:latin typeface="Cambria" panose="02040503050406030204" pitchFamily="18" charset="0"/>
              </a:rPr>
              <a:t> can raise a </a:t>
            </a:r>
            <a:r>
              <a:rPr lang="en-US" i="1" dirty="0" err="1" smtClean="0">
                <a:latin typeface="Cambria" panose="02040503050406030204" pitchFamily="18" charset="0"/>
              </a:rPr>
              <a:t>SecurityException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may be relevant to catch.</a:t>
            </a:r>
            <a:endParaRPr lang="en-US" i="1" dirty="0">
              <a:latin typeface="Cambria" panose="0204050305040603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995749" y="2516777"/>
            <a:ext cx="17591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i="1" dirty="0" err="1">
                <a:latin typeface="Cambria" panose="02040503050406030204" pitchFamily="18" charset="0"/>
              </a:rPr>
              <a:t>AroundInvokeInterceptor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, it might be better to catch more specific exceptions: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" y="2438026"/>
            <a:ext cx="6762125" cy="3361883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>
          <a:xfrm>
            <a:off x="1297578" y="5416731"/>
            <a:ext cx="1463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608857" y="5129272"/>
            <a:ext cx="37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the general </a:t>
            </a:r>
            <a:r>
              <a:rPr lang="en-US" b="1" i="1" dirty="0" smtClean="0">
                <a:solidFill>
                  <a:srgbClr val="C00000"/>
                </a:solidFill>
              </a:rPr>
              <a:t>Exception </a:t>
            </a:r>
            <a:r>
              <a:rPr lang="en-US" b="1" dirty="0" smtClean="0">
                <a:solidFill>
                  <a:srgbClr val="C00000"/>
                </a:solidFill>
              </a:rPr>
              <a:t>is caught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3122828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are many duplicates and very similar parts of code in our classes!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55617" y="597342"/>
            <a:ext cx="10515600" cy="8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methods </a:t>
            </a:r>
            <a:r>
              <a:rPr lang="en-US" sz="2400" i="1" dirty="0">
                <a:latin typeface="Cambria" panose="02040503050406030204" pitchFamily="18" charset="0"/>
              </a:rPr>
              <a:t>load2xLifecycleMethods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i="1" dirty="0" err="1">
                <a:latin typeface="Cambria" panose="02040503050406030204" pitchFamily="18" charset="0"/>
              </a:rPr>
              <a:t>loadOnlyEjbCreateMethod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can be refactored using a </a:t>
            </a:r>
            <a:r>
              <a:rPr lang="en-US" sz="2400">
                <a:latin typeface="Cambria" panose="02040503050406030204" pitchFamily="18" charset="0"/>
              </a:rPr>
              <a:t>common </a:t>
            </a:r>
            <a:r>
              <a:rPr lang="en-US" sz="2400" smtClean="0">
                <a:latin typeface="Cambria" panose="02040503050406030204" pitchFamily="18" charset="0"/>
              </a:rPr>
              <a:t>method: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680380"/>
            <a:ext cx="5894101" cy="36554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3" y="1480083"/>
            <a:ext cx="559443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942704" y="3027702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Let’s see the </a:t>
            </a:r>
            <a:r>
              <a:rPr lang="en-US" b="1" dirty="0" smtClean="0">
                <a:latin typeface="Cambria" panose="02040503050406030204" pitchFamily="18" charset="0"/>
              </a:rPr>
              <a:t>class diagram </a:t>
            </a:r>
            <a:r>
              <a:rPr lang="en-US" dirty="0" smtClean="0">
                <a:latin typeface="Cambria" panose="02040503050406030204" pitchFamily="18" charset="0"/>
              </a:rPr>
              <a:t>of the </a:t>
            </a:r>
            <a:r>
              <a:rPr lang="en-US" i="1" dirty="0" err="1" smtClean="0">
                <a:latin typeface="Cambria" panose="02040503050406030204" pitchFamily="18" charset="0"/>
              </a:rPr>
              <a:t>InterceptorManager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source file: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5" name="Freccia in giù 4"/>
          <p:cNvSpPr/>
          <p:nvPr/>
        </p:nvSpPr>
        <p:spPr>
          <a:xfrm rot="5400000">
            <a:off x="9219598" y="490518"/>
            <a:ext cx="494522" cy="12217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0196893" y="656320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Main Public Class of the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854926" y="2207373"/>
            <a:ext cx="8125097" cy="4537165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in giù 14"/>
          <p:cNvSpPr/>
          <p:nvPr/>
        </p:nvSpPr>
        <p:spPr>
          <a:xfrm rot="5400000">
            <a:off x="9783947" y="3961106"/>
            <a:ext cx="494522" cy="890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10536527" y="3944644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Other (non Public) classes in this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352801" y="2743201"/>
            <a:ext cx="13062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262948" y="2743201"/>
            <a:ext cx="167204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028355" y="2220608"/>
            <a:ext cx="20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Very similar classes!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>
          <a:xfrm>
            <a:off x="6191795" y="1316220"/>
            <a:ext cx="6000205" cy="457242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112682" y="1316219"/>
            <a:ext cx="6079113" cy="466448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49088" y="2416803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They have the   the same constructor!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276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Tema di Office</vt:lpstr>
      <vt:lpstr>Arrays</vt:lpstr>
      <vt:lpstr>Exceptions</vt:lpstr>
      <vt:lpstr>Exceptions</vt:lpstr>
      <vt:lpstr>Duplicates</vt:lpstr>
      <vt:lpstr>Presentazione standard di PowerPoint</vt:lpstr>
      <vt:lpstr>Duplicates</vt:lpstr>
      <vt:lpstr>Presentazione standard di PowerPoint</vt:lpstr>
      <vt:lpstr>Presentazione standard di PowerPoint</vt:lpstr>
      <vt:lpstr>AroundInvokeInterceptor</vt:lpstr>
      <vt:lpstr>AroundInvokeInterceptor</vt:lpstr>
      <vt:lpstr>Presentazione standard di PowerPoint</vt:lpstr>
      <vt:lpstr>BeanAroundInvokeInterceptor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Alessandro Pozzi</dc:creator>
  <cp:lastModifiedBy>Alessandro Pozzi</cp:lastModifiedBy>
  <cp:revision>35</cp:revision>
  <dcterms:created xsi:type="dcterms:W3CDTF">2016-01-02T14:32:12Z</dcterms:created>
  <dcterms:modified xsi:type="dcterms:W3CDTF">2016-01-02T16:52:59Z</dcterms:modified>
</cp:coreProperties>
</file>