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0" d="100"/>
          <a:sy n="150" d="100"/>
        </p:scale>
        <p:origin x="-492" y="-3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1597819"/>
            <a:ext cx="7772400" cy="1102519"/>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F6B58D07-D5EF-4EAF-B81C-C86926094AFC}" type="datetimeFigureOut">
              <a:rPr lang="it-IT" smtClean="0"/>
              <a:t>04/12/2015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B527BF2-64BD-4C11-A8C5-672C2A12D1DD}" type="slidenum">
              <a:rPr lang="it-IT" smtClean="0"/>
              <a:t>‹N›</a:t>
            </a:fld>
            <a:endParaRPr lang="it-IT"/>
          </a:p>
        </p:txBody>
      </p:sp>
    </p:spTree>
    <p:extLst>
      <p:ext uri="{BB962C8B-B14F-4D97-AF65-F5344CB8AC3E}">
        <p14:creationId xmlns:p14="http://schemas.microsoft.com/office/powerpoint/2010/main" val="1654413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F6B58D07-D5EF-4EAF-B81C-C86926094AFC}" type="datetimeFigureOut">
              <a:rPr lang="it-IT" smtClean="0"/>
              <a:t>04/12/2015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B527BF2-64BD-4C11-A8C5-672C2A12D1DD}" type="slidenum">
              <a:rPr lang="it-IT" smtClean="0"/>
              <a:t>‹N›</a:t>
            </a:fld>
            <a:endParaRPr lang="it-IT"/>
          </a:p>
        </p:txBody>
      </p:sp>
    </p:spTree>
    <p:extLst>
      <p:ext uri="{BB962C8B-B14F-4D97-AF65-F5344CB8AC3E}">
        <p14:creationId xmlns:p14="http://schemas.microsoft.com/office/powerpoint/2010/main" val="1288295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05979"/>
            <a:ext cx="2057400" cy="4388644"/>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05979"/>
            <a:ext cx="6019800" cy="4388644"/>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F6B58D07-D5EF-4EAF-B81C-C86926094AFC}" type="datetimeFigureOut">
              <a:rPr lang="it-IT" smtClean="0"/>
              <a:t>04/12/2015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B527BF2-64BD-4C11-A8C5-672C2A12D1DD}" type="slidenum">
              <a:rPr lang="it-IT" smtClean="0"/>
              <a:t>‹N›</a:t>
            </a:fld>
            <a:endParaRPr lang="it-IT"/>
          </a:p>
        </p:txBody>
      </p:sp>
    </p:spTree>
    <p:extLst>
      <p:ext uri="{BB962C8B-B14F-4D97-AF65-F5344CB8AC3E}">
        <p14:creationId xmlns:p14="http://schemas.microsoft.com/office/powerpoint/2010/main" val="3460031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F6B58D07-D5EF-4EAF-B81C-C86926094AFC}" type="datetimeFigureOut">
              <a:rPr lang="it-IT" smtClean="0"/>
              <a:t>04/12/2015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B527BF2-64BD-4C11-A8C5-672C2A12D1DD}" type="slidenum">
              <a:rPr lang="it-IT" smtClean="0"/>
              <a:t>‹N›</a:t>
            </a:fld>
            <a:endParaRPr lang="it-IT"/>
          </a:p>
        </p:txBody>
      </p:sp>
    </p:spTree>
    <p:extLst>
      <p:ext uri="{BB962C8B-B14F-4D97-AF65-F5344CB8AC3E}">
        <p14:creationId xmlns:p14="http://schemas.microsoft.com/office/powerpoint/2010/main" val="1619999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3305176"/>
            <a:ext cx="7772400" cy="1021556"/>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F6B58D07-D5EF-4EAF-B81C-C86926094AFC}" type="datetimeFigureOut">
              <a:rPr lang="it-IT" smtClean="0"/>
              <a:t>04/12/2015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B527BF2-64BD-4C11-A8C5-672C2A12D1DD}" type="slidenum">
              <a:rPr lang="it-IT" smtClean="0"/>
              <a:t>‹N›</a:t>
            </a:fld>
            <a:endParaRPr lang="it-IT"/>
          </a:p>
        </p:txBody>
      </p:sp>
    </p:spTree>
    <p:extLst>
      <p:ext uri="{BB962C8B-B14F-4D97-AF65-F5344CB8AC3E}">
        <p14:creationId xmlns:p14="http://schemas.microsoft.com/office/powerpoint/2010/main" val="468944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F6B58D07-D5EF-4EAF-B81C-C86926094AFC}" type="datetimeFigureOut">
              <a:rPr lang="it-IT" smtClean="0"/>
              <a:t>04/12/2015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B527BF2-64BD-4C11-A8C5-672C2A12D1DD}" type="slidenum">
              <a:rPr lang="it-IT" smtClean="0"/>
              <a:t>‹N›</a:t>
            </a:fld>
            <a:endParaRPr lang="it-IT"/>
          </a:p>
        </p:txBody>
      </p:sp>
    </p:spTree>
    <p:extLst>
      <p:ext uri="{BB962C8B-B14F-4D97-AF65-F5344CB8AC3E}">
        <p14:creationId xmlns:p14="http://schemas.microsoft.com/office/powerpoint/2010/main" val="3304355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F6B58D07-D5EF-4EAF-B81C-C86926094AFC}" type="datetimeFigureOut">
              <a:rPr lang="it-IT" smtClean="0"/>
              <a:t>04/12/2015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BB527BF2-64BD-4C11-A8C5-672C2A12D1DD}" type="slidenum">
              <a:rPr lang="it-IT" smtClean="0"/>
              <a:t>‹N›</a:t>
            </a:fld>
            <a:endParaRPr lang="it-IT"/>
          </a:p>
        </p:txBody>
      </p:sp>
    </p:spTree>
    <p:extLst>
      <p:ext uri="{BB962C8B-B14F-4D97-AF65-F5344CB8AC3E}">
        <p14:creationId xmlns:p14="http://schemas.microsoft.com/office/powerpoint/2010/main" val="1371507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F6B58D07-D5EF-4EAF-B81C-C86926094AFC}" type="datetimeFigureOut">
              <a:rPr lang="it-IT" smtClean="0"/>
              <a:t>04/12/2015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BB527BF2-64BD-4C11-A8C5-672C2A12D1DD}" type="slidenum">
              <a:rPr lang="it-IT" smtClean="0"/>
              <a:t>‹N›</a:t>
            </a:fld>
            <a:endParaRPr lang="it-IT"/>
          </a:p>
        </p:txBody>
      </p:sp>
    </p:spTree>
    <p:extLst>
      <p:ext uri="{BB962C8B-B14F-4D97-AF65-F5344CB8AC3E}">
        <p14:creationId xmlns:p14="http://schemas.microsoft.com/office/powerpoint/2010/main" val="3771289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6B58D07-D5EF-4EAF-B81C-C86926094AFC}" type="datetimeFigureOut">
              <a:rPr lang="it-IT" smtClean="0"/>
              <a:t>04/12/2015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BB527BF2-64BD-4C11-A8C5-672C2A12D1DD}" type="slidenum">
              <a:rPr lang="it-IT" smtClean="0"/>
              <a:t>‹N›</a:t>
            </a:fld>
            <a:endParaRPr lang="it-IT"/>
          </a:p>
        </p:txBody>
      </p:sp>
    </p:spTree>
    <p:extLst>
      <p:ext uri="{BB962C8B-B14F-4D97-AF65-F5344CB8AC3E}">
        <p14:creationId xmlns:p14="http://schemas.microsoft.com/office/powerpoint/2010/main" val="334860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1" y="204787"/>
            <a:ext cx="3008313" cy="871538"/>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F6B58D07-D5EF-4EAF-B81C-C86926094AFC}" type="datetimeFigureOut">
              <a:rPr lang="it-IT" smtClean="0"/>
              <a:t>04/12/2015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B527BF2-64BD-4C11-A8C5-672C2A12D1DD}" type="slidenum">
              <a:rPr lang="it-IT" smtClean="0"/>
              <a:t>‹N›</a:t>
            </a:fld>
            <a:endParaRPr lang="it-IT"/>
          </a:p>
        </p:txBody>
      </p:sp>
    </p:spTree>
    <p:extLst>
      <p:ext uri="{BB962C8B-B14F-4D97-AF65-F5344CB8AC3E}">
        <p14:creationId xmlns:p14="http://schemas.microsoft.com/office/powerpoint/2010/main" val="176442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3600450"/>
            <a:ext cx="5486400" cy="425054"/>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F6B58D07-D5EF-4EAF-B81C-C86926094AFC}" type="datetimeFigureOut">
              <a:rPr lang="it-IT" smtClean="0"/>
              <a:t>04/12/2015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B527BF2-64BD-4C11-A8C5-672C2A12D1DD}" type="slidenum">
              <a:rPr lang="it-IT" smtClean="0"/>
              <a:t>‹N›</a:t>
            </a:fld>
            <a:endParaRPr lang="it-IT"/>
          </a:p>
        </p:txBody>
      </p:sp>
    </p:spTree>
    <p:extLst>
      <p:ext uri="{BB962C8B-B14F-4D97-AF65-F5344CB8AC3E}">
        <p14:creationId xmlns:p14="http://schemas.microsoft.com/office/powerpoint/2010/main" val="2808334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6B58D07-D5EF-4EAF-B81C-C86926094AFC}" type="datetimeFigureOut">
              <a:rPr lang="it-IT" smtClean="0"/>
              <a:t>04/12/2015</a:t>
            </a:fld>
            <a:endParaRPr lang="it-IT"/>
          </a:p>
        </p:txBody>
      </p:sp>
      <p:sp>
        <p:nvSpPr>
          <p:cNvPr id="5" name="Segnaposto piè di pa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B527BF2-64BD-4C11-A8C5-672C2A12D1DD}" type="slidenum">
              <a:rPr lang="it-IT" smtClean="0"/>
              <a:t>‹N›</a:t>
            </a:fld>
            <a:endParaRPr lang="it-IT"/>
          </a:p>
        </p:txBody>
      </p:sp>
    </p:spTree>
    <p:extLst>
      <p:ext uri="{BB962C8B-B14F-4D97-AF65-F5344CB8AC3E}">
        <p14:creationId xmlns:p14="http://schemas.microsoft.com/office/powerpoint/2010/main" val="338342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latin typeface="Cambria" panose="02040503050406030204" pitchFamily="18" charset="0"/>
              </a:rPr>
              <a:t>Components</a:t>
            </a:r>
            <a:endParaRPr lang="it-IT" dirty="0">
              <a:latin typeface="Cambria" panose="02040503050406030204" pitchFamily="18" charset="0"/>
            </a:endParaRPr>
          </a:p>
        </p:txBody>
      </p:sp>
      <p:sp>
        <p:nvSpPr>
          <p:cNvPr id="5" name="Segnaposto contenuto 4"/>
          <p:cNvSpPr>
            <a:spLocks noGrp="1"/>
          </p:cNvSpPr>
          <p:nvPr>
            <p:ph idx="1"/>
          </p:nvPr>
        </p:nvSpPr>
        <p:spPr/>
        <p:txBody>
          <a:bodyPr>
            <a:normAutofit/>
          </a:bodyPr>
          <a:lstStyle/>
          <a:p>
            <a:endParaRPr lang="it-IT" sz="1600" i="1" dirty="0" smtClean="0">
              <a:latin typeface="Cambria" panose="02040503050406030204" pitchFamily="18" charset="0"/>
            </a:endParaRPr>
          </a:p>
          <a:p>
            <a:r>
              <a:rPr lang="it-IT" sz="1600" i="1" dirty="0" err="1" smtClean="0">
                <a:latin typeface="Cambria" panose="02040503050406030204" pitchFamily="18" charset="0"/>
              </a:rPr>
              <a:t>WebServer</a:t>
            </a:r>
            <a:r>
              <a:rPr lang="it-IT" sz="1600" i="1" dirty="0" smtClean="0">
                <a:latin typeface="Cambria" panose="02040503050406030204" pitchFamily="18" charset="0"/>
              </a:rPr>
              <a:t>:</a:t>
            </a:r>
            <a:r>
              <a:rPr lang="it-IT" sz="1600" dirty="0" smtClean="0">
                <a:latin typeface="Cambria" panose="02040503050406030204" pitchFamily="18" charset="0"/>
              </a:rPr>
              <a:t> </a:t>
            </a:r>
            <a:r>
              <a:rPr lang="en-US" sz="1400" dirty="0">
                <a:latin typeface="Cambria" panose="02040503050406030204" pitchFamily="18" charset="0"/>
              </a:rPr>
              <a:t>This component represents the front-end of the system that interacts with the web application’s users. Can answer their requests with a static content page and dialog, if needed, with the </a:t>
            </a:r>
            <a:r>
              <a:rPr lang="en-US" sz="1400" i="1" dirty="0" err="1">
                <a:latin typeface="Cambria" panose="02040503050406030204" pitchFamily="18" charset="0"/>
              </a:rPr>
              <a:t>ApplicationServer</a:t>
            </a:r>
            <a:r>
              <a:rPr lang="en-US" sz="1400" dirty="0">
                <a:latin typeface="Cambria" panose="02040503050406030204" pitchFamily="18" charset="0"/>
              </a:rPr>
              <a:t>. </a:t>
            </a:r>
            <a:endParaRPr lang="en-US" sz="1400" dirty="0" smtClean="0">
              <a:latin typeface="Cambria" panose="02040503050406030204" pitchFamily="18" charset="0"/>
            </a:endParaRPr>
          </a:p>
          <a:p>
            <a:endParaRPr lang="en-US" sz="1400" dirty="0" smtClean="0">
              <a:latin typeface="Cambria" panose="02040503050406030204" pitchFamily="18" charset="0"/>
            </a:endParaRPr>
          </a:p>
          <a:p>
            <a:r>
              <a:rPr lang="it-IT" sz="1600" i="1" dirty="0" err="1" smtClean="0">
                <a:latin typeface="Cambria" panose="02040503050406030204" pitchFamily="18" charset="0"/>
              </a:rPr>
              <a:t>ApplicationServer</a:t>
            </a:r>
            <a:r>
              <a:rPr lang="it-IT" sz="1600" i="1" dirty="0" smtClean="0">
                <a:latin typeface="Cambria" panose="02040503050406030204" pitchFamily="18" charset="0"/>
              </a:rPr>
              <a:t>:</a:t>
            </a:r>
            <a:r>
              <a:rPr lang="it-IT" sz="1600" dirty="0" smtClean="0">
                <a:latin typeface="Cambria" panose="02040503050406030204" pitchFamily="18" charset="0"/>
              </a:rPr>
              <a:t> </a:t>
            </a:r>
            <a:r>
              <a:rPr lang="en-US" sz="1400" dirty="0">
                <a:latin typeface="Cambria" panose="02040503050406030204" pitchFamily="18" charset="0"/>
              </a:rPr>
              <a:t>Represents the front-end of the system that interacts with mobile application’s users and </a:t>
            </a:r>
            <a:r>
              <a:rPr lang="en-US" sz="1400" dirty="0" smtClean="0">
                <a:latin typeface="Cambria" panose="02040503050406030204" pitchFamily="18" charset="0"/>
              </a:rPr>
              <a:t>the </a:t>
            </a:r>
            <a:r>
              <a:rPr lang="en-US" sz="1400" dirty="0">
                <a:latin typeface="Cambria" panose="02040503050406030204" pitchFamily="18" charset="0"/>
              </a:rPr>
              <a:t>Admin’s GUI. Can dialog with other internal logic components. </a:t>
            </a:r>
            <a:endParaRPr lang="en-US" sz="1400" dirty="0" smtClean="0">
              <a:latin typeface="Cambria" panose="02040503050406030204" pitchFamily="18" charset="0"/>
            </a:endParaRPr>
          </a:p>
          <a:p>
            <a:endParaRPr lang="en-US" sz="1400" dirty="0">
              <a:latin typeface="Cambria" panose="02040503050406030204" pitchFamily="18" charset="0"/>
            </a:endParaRPr>
          </a:p>
          <a:p>
            <a:r>
              <a:rPr lang="it-IT" sz="1600" i="1" dirty="0" err="1" smtClean="0"/>
              <a:t>RidesManager</a:t>
            </a:r>
            <a:r>
              <a:rPr lang="it-IT" sz="1600" i="1" dirty="0" smtClean="0"/>
              <a:t>: </a:t>
            </a:r>
            <a:r>
              <a:rPr lang="en-US" sz="1400" dirty="0">
                <a:latin typeface="Cambria" panose="02040503050406030204" pitchFamily="18" charset="0"/>
              </a:rPr>
              <a:t>Handles requests and reservations and, in general, everything that is connected with rides. It is a central part of the application, and is the only component that interacts with the </a:t>
            </a:r>
            <a:r>
              <a:rPr lang="en-US" sz="1400" i="1" dirty="0" err="1">
                <a:latin typeface="Cambria" panose="02040503050406030204" pitchFamily="18" charset="0"/>
              </a:rPr>
              <a:t>QueueManager</a:t>
            </a:r>
            <a:r>
              <a:rPr lang="en-US" sz="1400" dirty="0">
                <a:latin typeface="Cambria" panose="02040503050406030204" pitchFamily="18" charset="0"/>
              </a:rPr>
              <a:t>. </a:t>
            </a:r>
            <a:endParaRPr lang="it-IT" sz="1400" i="1" dirty="0">
              <a:latin typeface="Cambria" panose="02040503050406030204" pitchFamily="18" charset="0"/>
            </a:endParaRPr>
          </a:p>
          <a:p>
            <a:endParaRPr lang="it-IT" sz="1400" i="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07363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Cambria" panose="02040503050406030204" pitchFamily="18" charset="0"/>
              </a:rPr>
              <a:t>Components</a:t>
            </a:r>
            <a:endParaRPr lang="it-IT" dirty="0">
              <a:latin typeface="Cambria" panose="02040503050406030204" pitchFamily="18" charset="0"/>
            </a:endParaRPr>
          </a:p>
        </p:txBody>
      </p:sp>
      <p:sp>
        <p:nvSpPr>
          <p:cNvPr id="3" name="Segnaposto contenuto 2"/>
          <p:cNvSpPr>
            <a:spLocks noGrp="1"/>
          </p:cNvSpPr>
          <p:nvPr>
            <p:ph idx="1"/>
          </p:nvPr>
        </p:nvSpPr>
        <p:spPr/>
        <p:txBody>
          <a:bodyPr>
            <a:normAutofit/>
          </a:bodyPr>
          <a:lstStyle/>
          <a:p>
            <a:endParaRPr lang="it-IT" sz="1600" i="1" dirty="0" smtClean="0"/>
          </a:p>
          <a:p>
            <a:r>
              <a:rPr lang="it-IT" sz="1600" i="1" dirty="0" err="1" smtClean="0"/>
              <a:t>QueueManager</a:t>
            </a:r>
            <a:r>
              <a:rPr lang="it-IT" sz="1600" i="1" dirty="0" smtClean="0"/>
              <a:t>: </a:t>
            </a:r>
            <a:r>
              <a:rPr lang="en-US" sz="1400" dirty="0">
                <a:latin typeface="Cambria" panose="02040503050406030204" pitchFamily="18" charset="0"/>
              </a:rPr>
              <a:t>Manages the taxi zones and queues logic. It memorize (but does not store in the DB) the position of every active taxis received by the </a:t>
            </a:r>
            <a:r>
              <a:rPr lang="en-US" sz="1400" i="1" dirty="0" err="1">
                <a:latin typeface="Cambria" panose="02040503050406030204" pitchFamily="18" charset="0"/>
              </a:rPr>
              <a:t>GPSInterface</a:t>
            </a:r>
            <a:r>
              <a:rPr lang="en-US" sz="1400" dirty="0">
                <a:latin typeface="Cambria" panose="02040503050406030204" pitchFamily="18" charset="0"/>
              </a:rPr>
              <a:t>. </a:t>
            </a:r>
            <a:endParaRPr lang="en-US" sz="1400" dirty="0" smtClean="0">
              <a:latin typeface="Cambria" panose="02040503050406030204" pitchFamily="18" charset="0"/>
            </a:endParaRPr>
          </a:p>
          <a:p>
            <a:endParaRPr lang="en-US" sz="1400" i="1" dirty="0">
              <a:latin typeface="Cambria" panose="02040503050406030204" pitchFamily="18" charset="0"/>
            </a:endParaRPr>
          </a:p>
          <a:p>
            <a:r>
              <a:rPr lang="en-US" sz="1600" i="1" dirty="0" err="1" smtClean="0">
                <a:latin typeface="Cambria" panose="02040503050406030204" pitchFamily="18" charset="0"/>
              </a:rPr>
              <a:t>MessageBroker</a:t>
            </a:r>
            <a:r>
              <a:rPr lang="en-US" sz="1600" i="1" dirty="0" smtClean="0">
                <a:latin typeface="Cambria" panose="02040503050406030204" pitchFamily="18" charset="0"/>
              </a:rPr>
              <a:t>: </a:t>
            </a:r>
            <a:r>
              <a:rPr lang="en-US" sz="1400" dirty="0">
                <a:latin typeface="Cambria" panose="02040503050406030204" pitchFamily="18" charset="0"/>
              </a:rPr>
              <a:t>Implements the Broker role in the publisher-subscribe pattern. Receives the publication messages from the </a:t>
            </a:r>
            <a:r>
              <a:rPr lang="en-US" sz="1400" i="1" dirty="0" err="1">
                <a:latin typeface="Cambria" panose="02040503050406030204" pitchFamily="18" charset="0"/>
              </a:rPr>
              <a:t>RidesManager</a:t>
            </a:r>
            <a:r>
              <a:rPr lang="en-US" sz="1400" i="1" dirty="0">
                <a:latin typeface="Cambria" panose="02040503050406030204" pitchFamily="18" charset="0"/>
              </a:rPr>
              <a:t> </a:t>
            </a:r>
            <a:r>
              <a:rPr lang="en-US" sz="1400" dirty="0">
                <a:latin typeface="Cambria" panose="02040503050406030204" pitchFamily="18" charset="0"/>
              </a:rPr>
              <a:t>and </a:t>
            </a:r>
            <a:r>
              <a:rPr lang="en-US" sz="1400" i="1" dirty="0" err="1">
                <a:latin typeface="Cambria" panose="02040503050406030204" pitchFamily="18" charset="0"/>
              </a:rPr>
              <a:t>UsersManager</a:t>
            </a:r>
            <a:r>
              <a:rPr lang="en-US" sz="1400" i="1" dirty="0">
                <a:latin typeface="Cambria" panose="02040503050406030204" pitchFamily="18" charset="0"/>
              </a:rPr>
              <a:t> </a:t>
            </a:r>
            <a:r>
              <a:rPr lang="en-US" sz="1400" dirty="0">
                <a:latin typeface="Cambria" panose="02040503050406030204" pitchFamily="18" charset="0"/>
              </a:rPr>
              <a:t>and forward the appropriate communications to the clients. </a:t>
            </a:r>
            <a:endParaRPr lang="en-US" sz="1400" dirty="0" smtClean="0">
              <a:latin typeface="Cambria" panose="02040503050406030204" pitchFamily="18" charset="0"/>
            </a:endParaRPr>
          </a:p>
          <a:p>
            <a:pPr marL="0" indent="0">
              <a:buNone/>
            </a:pPr>
            <a:endParaRPr lang="en-US" sz="1400" dirty="0" smtClean="0">
              <a:latin typeface="Cambria" panose="02040503050406030204" pitchFamily="18" charset="0"/>
            </a:endParaRPr>
          </a:p>
          <a:p>
            <a:r>
              <a:rPr lang="en-US" sz="1600" i="1" dirty="0" err="1" smtClean="0">
                <a:latin typeface="Cambria" panose="02040503050406030204" pitchFamily="18" charset="0"/>
              </a:rPr>
              <a:t>DataBaseManager</a:t>
            </a:r>
            <a:r>
              <a:rPr lang="en-US" sz="1600" i="1" dirty="0" smtClean="0">
                <a:latin typeface="Cambria" panose="02040503050406030204" pitchFamily="18" charset="0"/>
              </a:rPr>
              <a:t>: </a:t>
            </a:r>
            <a:r>
              <a:rPr lang="en-US" sz="1400" dirty="0" smtClean="0">
                <a:latin typeface="Cambria" panose="02040503050406030204" pitchFamily="18" charset="0"/>
              </a:rPr>
              <a:t>Handles the only access point of the middle tier to the DB tier. </a:t>
            </a:r>
          </a:p>
          <a:p>
            <a:endParaRPr lang="it-IT" sz="1400" i="1" dirty="0">
              <a:latin typeface="Cambria" panose="02040503050406030204" pitchFamily="18" charset="0"/>
            </a:endParaRPr>
          </a:p>
        </p:txBody>
      </p:sp>
    </p:spTree>
    <p:extLst>
      <p:ext uri="{BB962C8B-B14F-4D97-AF65-F5344CB8AC3E}">
        <p14:creationId xmlns:p14="http://schemas.microsoft.com/office/powerpoint/2010/main" val="50710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Cambria" panose="02040503050406030204" pitchFamily="18" charset="0"/>
              </a:rPr>
              <a:t>Components</a:t>
            </a:r>
            <a:endParaRPr lang="it-IT" dirty="0">
              <a:latin typeface="Cambria" panose="02040503050406030204" pitchFamily="18" charset="0"/>
            </a:endParaRP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9552" y="1059582"/>
            <a:ext cx="8136904" cy="3888432"/>
          </a:xfrm>
        </p:spPr>
      </p:pic>
    </p:spTree>
    <p:extLst>
      <p:ext uri="{BB962C8B-B14F-4D97-AF65-F5344CB8AC3E}">
        <p14:creationId xmlns:p14="http://schemas.microsoft.com/office/powerpoint/2010/main" val="309348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Deployment</a:t>
            </a:r>
            <a:endParaRPr lang="it-IT" dirty="0"/>
          </a:p>
        </p:txBody>
      </p:sp>
      <p:sp>
        <p:nvSpPr>
          <p:cNvPr id="3" name="Segnaposto contenuto 2"/>
          <p:cNvSpPr>
            <a:spLocks noGrp="1"/>
          </p:cNvSpPr>
          <p:nvPr>
            <p:ph idx="1"/>
          </p:nvPr>
        </p:nvSpPr>
        <p:spPr/>
        <p:txBody>
          <a:bodyPr/>
          <a:lstStyle/>
          <a:p>
            <a:pPr marL="0" indent="0">
              <a:buNone/>
            </a:pPr>
            <a:endParaRPr lang="it-IT" dirty="0"/>
          </a:p>
          <a:p>
            <a:pPr marL="0" indent="0">
              <a:buNone/>
            </a:pPr>
            <a:r>
              <a:rPr lang="it-IT" i="1" dirty="0" err="1" smtClean="0">
                <a:latin typeface="Cambria" panose="02040503050406030204" pitchFamily="18" charset="0"/>
              </a:rPr>
              <a:t>Now</a:t>
            </a:r>
            <a:r>
              <a:rPr lang="it-IT" i="1" dirty="0" smtClean="0">
                <a:latin typeface="Cambria" panose="02040503050406030204" pitchFamily="18" charset="0"/>
              </a:rPr>
              <a:t> </a:t>
            </a:r>
            <a:r>
              <a:rPr lang="it-IT" i="1" dirty="0" err="1" smtClean="0">
                <a:latin typeface="Cambria" panose="02040503050406030204" pitchFamily="18" charset="0"/>
              </a:rPr>
              <a:t>we</a:t>
            </a:r>
            <a:r>
              <a:rPr lang="it-IT" i="1" dirty="0" smtClean="0">
                <a:latin typeface="Cambria" panose="02040503050406030204" pitchFamily="18" charset="0"/>
              </a:rPr>
              <a:t> </a:t>
            </a:r>
            <a:r>
              <a:rPr lang="it-IT" i="1" dirty="0" err="1" smtClean="0">
                <a:latin typeface="Cambria" panose="02040503050406030204" pitchFamily="18" charset="0"/>
              </a:rPr>
              <a:t>need</a:t>
            </a:r>
            <a:r>
              <a:rPr lang="it-IT" i="1" dirty="0" smtClean="0">
                <a:latin typeface="Cambria" panose="02040503050406030204" pitchFamily="18" charset="0"/>
              </a:rPr>
              <a:t> to </a:t>
            </a:r>
            <a:r>
              <a:rPr lang="it-IT" i="1" dirty="0" err="1" smtClean="0">
                <a:latin typeface="Cambria" panose="02040503050406030204" pitchFamily="18" charset="0"/>
              </a:rPr>
              <a:t>map</a:t>
            </a:r>
            <a:r>
              <a:rPr lang="it-IT" i="1" dirty="0" smtClean="0">
                <a:latin typeface="Cambria" panose="02040503050406030204" pitchFamily="18" charset="0"/>
              </a:rPr>
              <a:t> the </a:t>
            </a:r>
            <a:r>
              <a:rPr lang="it-IT" i="1" dirty="0" err="1" smtClean="0">
                <a:latin typeface="Cambria" panose="02040503050406030204" pitchFamily="18" charset="0"/>
              </a:rPr>
              <a:t>components</a:t>
            </a:r>
            <a:r>
              <a:rPr lang="it-IT" i="1" dirty="0" smtClean="0">
                <a:latin typeface="Cambria" panose="02040503050406030204" pitchFamily="18" charset="0"/>
              </a:rPr>
              <a:t> </a:t>
            </a:r>
            <a:r>
              <a:rPr lang="it-IT" i="1" dirty="0" err="1" smtClean="0">
                <a:latin typeface="Cambria" panose="02040503050406030204" pitchFamily="18" charset="0"/>
              </a:rPr>
              <a:t>into</a:t>
            </a:r>
            <a:r>
              <a:rPr lang="it-IT" i="1" dirty="0" smtClean="0">
                <a:latin typeface="Cambria" panose="02040503050406030204" pitchFamily="18" charset="0"/>
              </a:rPr>
              <a:t>      </a:t>
            </a:r>
            <a:r>
              <a:rPr lang="it-IT" i="1" dirty="0" err="1" smtClean="0">
                <a:latin typeface="Cambria" panose="02040503050406030204" pitchFamily="18" charset="0"/>
              </a:rPr>
              <a:t>real</a:t>
            </a:r>
            <a:r>
              <a:rPr lang="it-IT" i="1" dirty="0" smtClean="0">
                <a:latin typeface="Cambria" panose="02040503050406030204" pitchFamily="18" charset="0"/>
              </a:rPr>
              <a:t> </a:t>
            </a:r>
            <a:r>
              <a:rPr lang="it-IT" i="1" dirty="0" err="1" smtClean="0">
                <a:latin typeface="Cambria" panose="02040503050406030204" pitchFamily="18" charset="0"/>
              </a:rPr>
              <a:t>machines</a:t>
            </a:r>
            <a:r>
              <a:rPr lang="it-IT" i="1" dirty="0" smtClean="0">
                <a:latin typeface="Cambria" panose="02040503050406030204" pitchFamily="18" charset="0"/>
              </a:rPr>
              <a:t>!</a:t>
            </a:r>
            <a:endParaRPr lang="it-IT" i="1" dirty="0">
              <a:latin typeface="Cambria" panose="02040503050406030204" pitchFamily="18" charset="0"/>
            </a:endParaRPr>
          </a:p>
        </p:txBody>
      </p:sp>
    </p:spTree>
    <p:extLst>
      <p:ext uri="{BB962C8B-B14F-4D97-AF65-F5344CB8AC3E}">
        <p14:creationId xmlns:p14="http://schemas.microsoft.com/office/powerpoint/2010/main" val="243633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Deployment</a:t>
            </a:r>
            <a:endParaRPr lang="it-IT" dirty="0"/>
          </a:p>
        </p:txBody>
      </p:sp>
      <p:sp>
        <p:nvSpPr>
          <p:cNvPr id="3" name="Segnaposto contenuto 2"/>
          <p:cNvSpPr>
            <a:spLocks noGrp="1"/>
          </p:cNvSpPr>
          <p:nvPr>
            <p:ph idx="1"/>
          </p:nvPr>
        </p:nvSpPr>
        <p:spPr/>
        <p:txBody>
          <a:bodyPr>
            <a:normAutofit/>
          </a:bodyPr>
          <a:lstStyle/>
          <a:p>
            <a:endParaRPr lang="it-IT" sz="1600" i="1" dirty="0" smtClean="0">
              <a:latin typeface="Cambria" panose="02040503050406030204" pitchFamily="18" charset="0"/>
            </a:endParaRPr>
          </a:p>
          <a:p>
            <a:r>
              <a:rPr lang="it-IT" sz="1600" i="1" dirty="0" err="1" smtClean="0">
                <a:latin typeface="Cambria" panose="02040503050406030204" pitchFamily="18" charset="0"/>
              </a:rPr>
              <a:t>WebClient</a:t>
            </a:r>
            <a:r>
              <a:rPr lang="it-IT" sz="1600" i="1" dirty="0" smtClean="0">
                <a:latin typeface="Cambria" panose="02040503050406030204" pitchFamily="18" charset="0"/>
              </a:rPr>
              <a:t>: </a:t>
            </a:r>
            <a:r>
              <a:rPr lang="en-US" sz="1400" dirty="0" smtClean="0">
                <a:latin typeface="Cambria" panose="02040503050406030204" pitchFamily="18" charset="0"/>
              </a:rPr>
              <a:t>Physical machine that runs the client’s browser. It could be for example the personal computer of a customer. This node is separated from the system by the Internet network. </a:t>
            </a:r>
          </a:p>
          <a:p>
            <a:endParaRPr lang="it-IT" sz="1600" dirty="0"/>
          </a:p>
          <a:p>
            <a:r>
              <a:rPr lang="it-IT" sz="1600" i="1" dirty="0" err="1" smtClean="0">
                <a:latin typeface="Cambria" panose="02040503050406030204" pitchFamily="18" charset="0"/>
              </a:rPr>
              <a:t>MobileClient</a:t>
            </a:r>
            <a:r>
              <a:rPr lang="it-IT" sz="1600" i="1" dirty="0" smtClean="0">
                <a:latin typeface="Cambria" panose="02040503050406030204" pitchFamily="18" charset="0"/>
              </a:rPr>
              <a:t>: </a:t>
            </a:r>
            <a:r>
              <a:rPr lang="en-US" sz="1400" dirty="0" smtClean="0">
                <a:latin typeface="Cambria" panose="02040503050406030204" pitchFamily="18" charset="0"/>
              </a:rPr>
              <a:t>Physical mobile device that runs the mobile version of the application, previously installed. It could be for example the smartphone of a customer. This node is separated from the system by the Internet network. </a:t>
            </a:r>
          </a:p>
          <a:p>
            <a:endParaRPr lang="it-IT" sz="1600" dirty="0"/>
          </a:p>
          <a:p>
            <a:r>
              <a:rPr lang="it-IT" sz="1600" i="1" dirty="0" err="1" smtClean="0">
                <a:latin typeface="Cambria" panose="02040503050406030204" pitchFamily="18" charset="0"/>
              </a:rPr>
              <a:t>AdminClient</a:t>
            </a:r>
            <a:r>
              <a:rPr lang="it-IT" sz="1600" i="1" dirty="0" smtClean="0">
                <a:latin typeface="Cambria" panose="02040503050406030204" pitchFamily="18" charset="0"/>
              </a:rPr>
              <a:t>: </a:t>
            </a:r>
            <a:r>
              <a:rPr lang="en-US" sz="1400" dirty="0" smtClean="0">
                <a:latin typeface="Cambria" panose="02040503050406030204" pitchFamily="18" charset="0"/>
              </a:rPr>
              <a:t>Physical machine used by administrators in order to access to their reserved functionalities. We think that it should be better to have these machines (there could be more than one) located within the same private network of the MTS Server to achieve a higher level of security. </a:t>
            </a:r>
          </a:p>
          <a:p>
            <a:endParaRPr lang="it-IT" sz="1600" dirty="0"/>
          </a:p>
          <a:p>
            <a:endParaRPr lang="it-IT" sz="1600" i="1" dirty="0" smtClean="0">
              <a:latin typeface="Cambria" panose="02040503050406030204" pitchFamily="18" charset="0"/>
            </a:endParaRPr>
          </a:p>
          <a:p>
            <a:endParaRPr lang="it-IT" sz="1600" i="1" dirty="0">
              <a:latin typeface="Cambria" panose="02040503050406030204" pitchFamily="18" charset="0"/>
            </a:endParaRPr>
          </a:p>
        </p:txBody>
      </p:sp>
    </p:spTree>
    <p:extLst>
      <p:ext uri="{BB962C8B-B14F-4D97-AF65-F5344CB8AC3E}">
        <p14:creationId xmlns:p14="http://schemas.microsoft.com/office/powerpoint/2010/main" val="60023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Deployment</a:t>
            </a:r>
            <a:endParaRPr lang="it-IT" dirty="0"/>
          </a:p>
        </p:txBody>
      </p:sp>
      <p:sp>
        <p:nvSpPr>
          <p:cNvPr id="3" name="Segnaposto contenuto 2"/>
          <p:cNvSpPr>
            <a:spLocks noGrp="1"/>
          </p:cNvSpPr>
          <p:nvPr>
            <p:ph idx="1"/>
          </p:nvPr>
        </p:nvSpPr>
        <p:spPr/>
        <p:txBody>
          <a:bodyPr>
            <a:normAutofit/>
          </a:bodyPr>
          <a:lstStyle/>
          <a:p>
            <a:r>
              <a:rPr lang="it-IT" sz="1600" i="1" dirty="0" err="1" smtClean="0">
                <a:latin typeface="Cambria" panose="02040503050406030204" pitchFamily="18" charset="0"/>
              </a:rPr>
              <a:t>WebServer</a:t>
            </a:r>
            <a:r>
              <a:rPr lang="it-IT" sz="1600" i="1" dirty="0" smtClean="0">
                <a:latin typeface="Cambria" panose="02040503050406030204" pitchFamily="18" charset="0"/>
              </a:rPr>
              <a:t>: </a:t>
            </a:r>
            <a:r>
              <a:rPr lang="en-US" sz="1400" dirty="0" smtClean="0">
                <a:latin typeface="Cambria" panose="02040503050406030204" pitchFamily="18" charset="0"/>
              </a:rPr>
              <a:t>This node contains the web server component, which is not located on the same machine of the actual MTS Server. However, our idea is that they should be located within the same private network, even if this is not mandatory. </a:t>
            </a:r>
          </a:p>
          <a:p>
            <a:endParaRPr lang="it-IT" sz="1600" dirty="0"/>
          </a:p>
          <a:p>
            <a:r>
              <a:rPr lang="it-IT" sz="1600" i="1" dirty="0" err="1" smtClean="0">
                <a:latin typeface="Cambria" panose="02040503050406030204" pitchFamily="18" charset="0"/>
              </a:rPr>
              <a:t>MTSServer</a:t>
            </a:r>
            <a:r>
              <a:rPr lang="it-IT" sz="1600" i="1" dirty="0" smtClean="0">
                <a:latin typeface="Cambria" panose="02040503050406030204" pitchFamily="18" charset="0"/>
              </a:rPr>
              <a:t>: </a:t>
            </a:r>
            <a:r>
              <a:rPr lang="en-US" sz="1400" dirty="0" smtClean="0">
                <a:latin typeface="Cambria" panose="02040503050406030204" pitchFamily="18" charset="0"/>
              </a:rPr>
              <a:t>This node contains all the business logic of the application and is the central part of the whole system. It is separated from the front end users by the Internet network and it’s the only node that is connected with the persistent data in the database. </a:t>
            </a:r>
          </a:p>
          <a:p>
            <a:endParaRPr lang="it-IT" sz="1600" dirty="0"/>
          </a:p>
          <a:p>
            <a:r>
              <a:rPr lang="it-IT" sz="1600" i="1" dirty="0" err="1" smtClean="0">
                <a:latin typeface="Cambria" panose="02040503050406030204" pitchFamily="18" charset="0"/>
              </a:rPr>
              <a:t>MTSDatabase</a:t>
            </a:r>
            <a:r>
              <a:rPr lang="it-IT" sz="1600" i="1" dirty="0" smtClean="0">
                <a:latin typeface="Cambria" panose="02040503050406030204" pitchFamily="18" charset="0"/>
              </a:rPr>
              <a:t>: </a:t>
            </a:r>
            <a:r>
              <a:rPr lang="en-US" sz="1400" dirty="0" smtClean="0">
                <a:latin typeface="Cambria" panose="02040503050406030204" pitchFamily="18" charset="0"/>
              </a:rPr>
              <a:t>Physical database in which all the persistent data of the application are stored. Also in this case we think that it should be better to have the database in the same private network of the other “server nodes”, both for security and performance concerns. </a:t>
            </a:r>
          </a:p>
          <a:p>
            <a:endParaRPr lang="it-IT" sz="1600" dirty="0"/>
          </a:p>
          <a:p>
            <a:endParaRPr lang="it-IT" sz="1600" i="1" dirty="0">
              <a:latin typeface="Cambria" panose="02040503050406030204" pitchFamily="18" charset="0"/>
            </a:endParaRPr>
          </a:p>
        </p:txBody>
      </p:sp>
    </p:spTree>
    <p:extLst>
      <p:ext uri="{BB962C8B-B14F-4D97-AF65-F5344CB8AC3E}">
        <p14:creationId xmlns:p14="http://schemas.microsoft.com/office/powerpoint/2010/main" val="310135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Deployment</a:t>
            </a:r>
            <a:endParaRPr lang="it-IT" dirty="0"/>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11560" y="987574"/>
            <a:ext cx="7920880" cy="4032448"/>
          </a:xfrm>
        </p:spPr>
      </p:pic>
    </p:spTree>
    <p:extLst>
      <p:ext uri="{BB962C8B-B14F-4D97-AF65-F5344CB8AC3E}">
        <p14:creationId xmlns:p14="http://schemas.microsoft.com/office/powerpoint/2010/main" val="96474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471</Words>
  <Application>Microsoft Office PowerPoint</Application>
  <PresentationFormat>Presentazione su schermo (16:9)</PresentationFormat>
  <Paragraphs>33</Paragraphs>
  <Slides>7</Slides>
  <Notes>0</Notes>
  <HiddenSlides>0</HiddenSlides>
  <MMClips>0</MMClips>
  <ScaleCrop>false</ScaleCrop>
  <HeadingPairs>
    <vt:vector size="4" baseType="variant">
      <vt:variant>
        <vt:lpstr>Tema</vt:lpstr>
      </vt:variant>
      <vt:variant>
        <vt:i4>1</vt:i4>
      </vt:variant>
      <vt:variant>
        <vt:lpstr>Titoli diapositive</vt:lpstr>
      </vt:variant>
      <vt:variant>
        <vt:i4>7</vt:i4>
      </vt:variant>
    </vt:vector>
  </HeadingPairs>
  <TitlesOfParts>
    <vt:vector size="8" baseType="lpstr">
      <vt:lpstr>Tema di Office</vt:lpstr>
      <vt:lpstr>Components</vt:lpstr>
      <vt:lpstr>Components</vt:lpstr>
      <vt:lpstr>Components</vt:lpstr>
      <vt:lpstr>Deployment</vt:lpstr>
      <vt:lpstr>Deployment</vt:lpstr>
      <vt:lpstr>Deployment</vt:lpstr>
      <vt:lpstr>Deployment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Marco Romani</dc:creator>
  <cp:lastModifiedBy>Marco Romani</cp:lastModifiedBy>
  <cp:revision>6</cp:revision>
  <dcterms:created xsi:type="dcterms:W3CDTF">2015-12-04T16:14:16Z</dcterms:created>
  <dcterms:modified xsi:type="dcterms:W3CDTF">2015-12-04T17:10:45Z</dcterms:modified>
</cp:coreProperties>
</file>