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8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5F05-5103-4A41-A136-10D62552FDD4}" type="datetimeFigureOut">
              <a:rPr lang="it-IT" smtClean="0"/>
              <a:t>02/01/2016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B837-2766-4DA9-BAF8-D4CA02E79981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5F05-5103-4A41-A136-10D62552FDD4}" type="datetimeFigureOut">
              <a:rPr lang="it-IT" smtClean="0"/>
              <a:t>02/01/2016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B837-2766-4DA9-BAF8-D4CA02E7998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5F05-5103-4A41-A136-10D62552FDD4}" type="datetimeFigureOut">
              <a:rPr lang="it-IT" smtClean="0"/>
              <a:t>02/01/2016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B837-2766-4DA9-BAF8-D4CA02E7998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5F05-5103-4A41-A136-10D62552FDD4}" type="datetimeFigureOut">
              <a:rPr lang="it-IT" smtClean="0"/>
              <a:t>02/01/2016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B837-2766-4DA9-BAF8-D4CA02E7998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5F05-5103-4A41-A136-10D62552FDD4}" type="datetimeFigureOut">
              <a:rPr lang="it-IT" smtClean="0"/>
              <a:t>02/01/2016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B837-2766-4DA9-BAF8-D4CA02E79981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5F05-5103-4A41-A136-10D62552FDD4}" type="datetimeFigureOut">
              <a:rPr lang="it-IT" smtClean="0"/>
              <a:t>02/01/2016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B837-2766-4DA9-BAF8-D4CA02E7998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5F05-5103-4A41-A136-10D62552FDD4}" type="datetimeFigureOut">
              <a:rPr lang="it-IT" smtClean="0"/>
              <a:t>02/01/2016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B837-2766-4DA9-BAF8-D4CA02E7998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5F05-5103-4A41-A136-10D62552FDD4}" type="datetimeFigureOut">
              <a:rPr lang="it-IT" smtClean="0"/>
              <a:t>02/01/2016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B837-2766-4DA9-BAF8-D4CA02E7998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5F05-5103-4A41-A136-10D62552FDD4}" type="datetimeFigureOut">
              <a:rPr lang="it-IT" smtClean="0"/>
              <a:t>02/01/2016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B837-2766-4DA9-BAF8-D4CA02E7998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5F05-5103-4A41-A136-10D62552FDD4}" type="datetimeFigureOut">
              <a:rPr lang="it-IT" smtClean="0"/>
              <a:t>02/01/2016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B837-2766-4DA9-BAF8-D4CA02E7998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5F05-5103-4A41-A136-10D62552FDD4}" type="datetimeFigureOut">
              <a:rPr lang="it-IT" smtClean="0"/>
              <a:t>02/01/2016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FBCEB837-2766-4DA9-BAF8-D4CA02E79981}" type="slidenum">
              <a:rPr lang="it-IT" smtClean="0"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C395F05-5103-4A41-A136-10D62552FDD4}" type="datetimeFigureOut">
              <a:rPr lang="it-IT" smtClean="0"/>
              <a:t>02/01/2016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CEB837-2766-4DA9-BAF8-D4CA02E79981}" type="slidenum">
              <a:rPr lang="it-IT" smtClean="0"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864804" y="3219822"/>
            <a:ext cx="5486400" cy="1224136"/>
          </a:xfrm>
        </p:spPr>
        <p:txBody>
          <a:bodyPr>
            <a:noAutofit/>
          </a:bodyPr>
          <a:lstStyle/>
          <a:p>
            <a:pPr algn="ctr"/>
            <a:r>
              <a:rPr lang="it-IT" sz="1600" dirty="0"/>
              <a:t>Politecnico di Milano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it-IT" sz="1600" dirty="0"/>
              <a:t>A.A. 2015-2016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Software Engineering 2 </a:t>
            </a:r>
            <a:r>
              <a:rPr lang="en-US" sz="1600" dirty="0" smtClean="0"/>
              <a:t>project: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Code Inspection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it-IT" sz="1600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1864804" y="4227934"/>
            <a:ext cx="5486400" cy="603647"/>
          </a:xfrm>
        </p:spPr>
        <p:txBody>
          <a:bodyPr/>
          <a:lstStyle/>
          <a:p>
            <a:pPr algn="ctr"/>
            <a:r>
              <a:rPr lang="it-IT" i="1" dirty="0" smtClean="0"/>
              <a:t>Alessandro Pozzi (</a:t>
            </a:r>
            <a:r>
              <a:rPr lang="it-IT" i="1" dirty="0" err="1" smtClean="0"/>
              <a:t>matr</a:t>
            </a:r>
            <a:r>
              <a:rPr lang="it-IT" i="1" dirty="0" smtClean="0"/>
              <a:t>. 852358), Marco Romani (</a:t>
            </a:r>
            <a:r>
              <a:rPr lang="it-IT" i="1" dirty="0" err="1" smtClean="0"/>
              <a:t>matr</a:t>
            </a:r>
            <a:r>
              <a:rPr lang="it-IT" i="1" dirty="0" smtClean="0"/>
              <a:t>. 852361)</a:t>
            </a:r>
            <a:endParaRPr lang="en-US" i="1" dirty="0" smtClean="0"/>
          </a:p>
          <a:p>
            <a:endParaRPr lang="it-IT" dirty="0"/>
          </a:p>
        </p:txBody>
      </p:sp>
      <p:pic>
        <p:nvPicPr>
          <p:cNvPr id="8" name="Immagine 7" descr="http://www.grep.it/downloads/Loghi/logo-polimi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37570"/>
            <a:ext cx="2376264" cy="2448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633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89581" y="339502"/>
            <a:ext cx="8229600" cy="857250"/>
          </a:xfrm>
        </p:spPr>
        <p:txBody>
          <a:bodyPr/>
          <a:lstStyle/>
          <a:p>
            <a:r>
              <a:rPr lang="it-IT" dirty="0" err="1" smtClean="0">
                <a:latin typeface="Cambria" panose="02040503050406030204" pitchFamily="18" charset="0"/>
              </a:rPr>
              <a:t>Indention</a:t>
            </a:r>
            <a:endParaRPr lang="it-IT" dirty="0">
              <a:latin typeface="Cambria" panose="020405030504060302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235" y="1059582"/>
            <a:ext cx="5832648" cy="209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1" y="3322259"/>
            <a:ext cx="4680520" cy="1447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899592" y="1106531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solidFill>
                  <a:srgbClr val="FF0000"/>
                </a:solidFill>
                <a:latin typeface="Cambria" panose="02040503050406030204" pitchFamily="18" charset="0"/>
              </a:rPr>
              <a:t>i</a:t>
            </a:r>
            <a:r>
              <a:rPr lang="it-IT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ntercept</a:t>
            </a:r>
            <a:r>
              <a:rPr lang="it-IT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in </a:t>
            </a:r>
            <a:r>
              <a:rPr lang="it-IT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AroundInvoke</a:t>
            </a:r>
            <a:endParaRPr lang="it-IT" i="1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r>
              <a:rPr lang="it-IT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Interceptor</a:t>
            </a:r>
            <a:endParaRPr lang="it-IT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159938" y="3861109"/>
            <a:ext cx="210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CallBackInterceptor</a:t>
            </a:r>
            <a:endParaRPr lang="it-IT" i="1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7" name="Ovale 6"/>
          <p:cNvSpPr/>
          <p:nvPr/>
        </p:nvSpPr>
        <p:spPr>
          <a:xfrm>
            <a:off x="489581" y="3147814"/>
            <a:ext cx="1274107" cy="1154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2820169" y="1018932"/>
            <a:ext cx="1152128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01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69517"/>
            <a:ext cx="8229600" cy="857250"/>
          </a:xfrm>
        </p:spPr>
        <p:txBody>
          <a:bodyPr/>
          <a:lstStyle/>
          <a:p>
            <a:r>
              <a:rPr lang="it-IT" dirty="0" smtClean="0">
                <a:latin typeface="Cambria" panose="02040503050406030204" pitchFamily="18" charset="0"/>
              </a:rPr>
              <a:t>File Organization</a:t>
            </a:r>
            <a:endParaRPr lang="it-IT" dirty="0">
              <a:latin typeface="Cambria" panose="020405030504060302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26767"/>
            <a:ext cx="4824536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4" y="3651870"/>
            <a:ext cx="4986498" cy="107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178" y="2510943"/>
            <a:ext cx="6783313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e 3"/>
          <p:cNvSpPr/>
          <p:nvPr/>
        </p:nvSpPr>
        <p:spPr>
          <a:xfrm>
            <a:off x="836476" y="3843156"/>
            <a:ext cx="648072" cy="744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2734103" y="2927877"/>
            <a:ext cx="36004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1 6"/>
          <p:cNvCxnSpPr/>
          <p:nvPr/>
        </p:nvCxnSpPr>
        <p:spPr>
          <a:xfrm>
            <a:off x="179512" y="1502831"/>
            <a:ext cx="64087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5027797" y="1109733"/>
            <a:ext cx="312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rgbClr val="FF0000"/>
                </a:solidFill>
                <a:latin typeface="Cambria" panose="02040503050406030204" pitchFamily="18" charset="0"/>
              </a:rPr>
              <a:t>s</a:t>
            </a:r>
            <a:r>
              <a:rPr lang="it-IT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eparator </a:t>
            </a:r>
            <a:r>
              <a:rPr lang="it-IT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blank</a:t>
            </a:r>
            <a:r>
              <a:rPr lang="it-IT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line </a:t>
            </a:r>
            <a:r>
              <a:rPr lang="it-IT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suggested</a:t>
            </a:r>
            <a:endParaRPr lang="it-IT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865130" y="2927877"/>
            <a:ext cx="1363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rgbClr val="FF0000"/>
                </a:solidFill>
                <a:latin typeface="Cambria" panose="02040503050406030204" pitchFamily="18" charset="0"/>
              </a:rPr>
              <a:t>u</a:t>
            </a:r>
            <a:r>
              <a:rPr lang="it-IT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nnecessary</a:t>
            </a:r>
            <a:endParaRPr lang="it-IT" i="1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r>
              <a:rPr lang="it-IT" i="1" dirty="0" err="1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it-IT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lank</a:t>
            </a:r>
            <a:r>
              <a:rPr lang="it-IT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it-IT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lines</a:t>
            </a:r>
            <a:endParaRPr lang="it-IT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3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363642"/>
            <a:ext cx="8229600" cy="857250"/>
          </a:xfrm>
        </p:spPr>
        <p:txBody>
          <a:bodyPr/>
          <a:lstStyle/>
          <a:p>
            <a:r>
              <a:rPr lang="it-IT" dirty="0" err="1" smtClean="0">
                <a:latin typeface="Cambria" panose="02040503050406030204" pitchFamily="18" charset="0"/>
              </a:rPr>
              <a:t>Wrapping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lines</a:t>
            </a:r>
            <a:endParaRPr lang="it-IT" dirty="0">
              <a:latin typeface="Cambria" panose="020405030504060302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34" y="1249697"/>
            <a:ext cx="4680520" cy="788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976" y="2355726"/>
            <a:ext cx="4511440" cy="65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57972"/>
            <a:ext cx="4968552" cy="857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e 3"/>
          <p:cNvSpPr/>
          <p:nvPr/>
        </p:nvSpPr>
        <p:spPr>
          <a:xfrm>
            <a:off x="4139861" y="1309898"/>
            <a:ext cx="64807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6300192" y="2401582"/>
            <a:ext cx="64807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5363862" y="3798937"/>
            <a:ext cx="64807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1331640" y="2722156"/>
            <a:ext cx="164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it-IT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ad</a:t>
            </a:r>
            <a:r>
              <a:rPr lang="it-IT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line breaks</a:t>
            </a:r>
            <a:endParaRPr lang="it-IT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63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11510"/>
            <a:ext cx="8229600" cy="857250"/>
          </a:xfrm>
        </p:spPr>
        <p:txBody>
          <a:bodyPr/>
          <a:lstStyle/>
          <a:p>
            <a:r>
              <a:rPr lang="it-IT" dirty="0" err="1" smtClean="0">
                <a:latin typeface="Cambria" panose="02040503050406030204" pitchFamily="18" charset="0"/>
              </a:rPr>
              <a:t>Initialization</a:t>
            </a:r>
            <a:r>
              <a:rPr lang="it-IT" dirty="0" smtClean="0">
                <a:latin typeface="Cambria" panose="02040503050406030204" pitchFamily="18" charset="0"/>
              </a:rPr>
              <a:t> and </a:t>
            </a:r>
            <a:r>
              <a:rPr lang="it-IT" dirty="0" err="1" smtClean="0">
                <a:latin typeface="Cambria" panose="02040503050406030204" pitchFamily="18" charset="0"/>
              </a:rPr>
              <a:t>declaration</a:t>
            </a:r>
            <a:endParaRPr lang="it-IT" dirty="0">
              <a:latin typeface="Cambria" panose="020405030504060302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81853"/>
            <a:ext cx="636211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e 3"/>
          <p:cNvSpPr/>
          <p:nvPr/>
        </p:nvSpPr>
        <p:spPr>
          <a:xfrm>
            <a:off x="899592" y="2689965"/>
            <a:ext cx="29523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4 5"/>
          <p:cNvCxnSpPr>
            <a:stCxn id="4" idx="2"/>
          </p:cNvCxnSpPr>
          <p:nvPr/>
        </p:nvCxnSpPr>
        <p:spPr>
          <a:xfrm rot="10800000" flipH="1">
            <a:off x="899592" y="2041893"/>
            <a:ext cx="360040" cy="900100"/>
          </a:xfrm>
          <a:prstGeom prst="bentConnector4">
            <a:avLst>
              <a:gd name="adj1" fmla="val -63493"/>
              <a:gd name="adj2" fmla="val 64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001710" y="2392600"/>
            <a:ext cx="2300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rgbClr val="FF0000"/>
                </a:solidFill>
                <a:latin typeface="Cambria" panose="02040503050406030204" pitchFamily="18" charset="0"/>
              </a:rPr>
              <a:t>d</a:t>
            </a:r>
            <a:r>
              <a:rPr lang="it-IT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eclaration</a:t>
            </a:r>
            <a:r>
              <a:rPr lang="it-IT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it-IT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not</a:t>
            </a:r>
            <a:r>
              <a:rPr lang="it-IT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it-IT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at</a:t>
            </a:r>
            <a:r>
              <a:rPr lang="it-IT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the</a:t>
            </a:r>
          </a:p>
          <a:p>
            <a:r>
              <a:rPr lang="it-IT" i="1" dirty="0" err="1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it-IT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eginning</a:t>
            </a:r>
            <a:r>
              <a:rPr lang="it-IT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of the </a:t>
            </a:r>
            <a:r>
              <a:rPr lang="it-IT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block</a:t>
            </a:r>
            <a:endParaRPr lang="it-IT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7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latin typeface="Cambria" panose="02040503050406030204" pitchFamily="18" charset="0"/>
              </a:rPr>
              <a:t>Comments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 err="1" smtClean="0">
                <a:latin typeface="Cambria" panose="02040503050406030204" pitchFamily="18" charset="0"/>
              </a:rPr>
              <a:t>There</a:t>
            </a:r>
            <a:r>
              <a:rPr lang="it-IT" sz="2800" dirty="0" smtClean="0">
                <a:latin typeface="Cambria" panose="02040503050406030204" pitchFamily="18" charset="0"/>
              </a:rPr>
              <a:t> are </a:t>
            </a:r>
            <a:r>
              <a:rPr lang="it-IT" sz="2800" dirty="0" err="1" smtClean="0">
                <a:latin typeface="Cambria" panose="02040503050406030204" pitchFamily="18" charset="0"/>
              </a:rPr>
              <a:t>almost</a:t>
            </a:r>
            <a:r>
              <a:rPr lang="it-IT" sz="2800" dirty="0" smtClean="0">
                <a:latin typeface="Cambria" panose="02040503050406030204" pitchFamily="18" charset="0"/>
              </a:rPr>
              <a:t> no </a:t>
            </a:r>
            <a:r>
              <a:rPr lang="it-IT" sz="2800" dirty="0" err="1" smtClean="0">
                <a:latin typeface="Cambria" panose="02040503050406030204" pitchFamily="18" charset="0"/>
              </a:rPr>
              <a:t>comments</a:t>
            </a:r>
            <a:r>
              <a:rPr lang="it-IT" sz="2800" dirty="0">
                <a:latin typeface="Cambria" panose="02040503050406030204" pitchFamily="18" charset="0"/>
              </a:rPr>
              <a:t>!</a:t>
            </a:r>
            <a:endParaRPr lang="it-IT" sz="2800" dirty="0" smtClean="0">
              <a:latin typeface="Cambria" panose="02040503050406030204" pitchFamily="18" charset="0"/>
            </a:endParaRPr>
          </a:p>
          <a:p>
            <a:endParaRPr lang="it-IT" sz="2800" dirty="0" smtClean="0">
              <a:latin typeface="Cambria" panose="02040503050406030204" pitchFamily="18" charset="0"/>
            </a:endParaRPr>
          </a:p>
          <a:p>
            <a:r>
              <a:rPr lang="it-IT" sz="2800" dirty="0" smtClean="0">
                <a:latin typeface="Cambria" panose="02040503050406030204" pitchFamily="18" charset="0"/>
              </a:rPr>
              <a:t>The </a:t>
            </a:r>
            <a:r>
              <a:rPr lang="it-IT" sz="2800" dirty="0" err="1" smtClean="0">
                <a:latin typeface="Cambria" panose="02040503050406030204" pitchFamily="18" charset="0"/>
              </a:rPr>
              <a:t>few</a:t>
            </a:r>
            <a:r>
              <a:rPr lang="it-IT" sz="2800" dirty="0" smtClean="0">
                <a:latin typeface="Cambria" panose="02040503050406030204" pitchFamily="18" charset="0"/>
              </a:rPr>
              <a:t> </a:t>
            </a:r>
            <a:r>
              <a:rPr lang="it-IT" sz="2800" dirty="0" err="1" smtClean="0">
                <a:latin typeface="Cambria" panose="02040503050406030204" pitchFamily="18" charset="0"/>
              </a:rPr>
              <a:t>comments</a:t>
            </a:r>
            <a:r>
              <a:rPr lang="it-IT" sz="2800" dirty="0" smtClean="0">
                <a:latin typeface="Cambria" panose="02040503050406030204" pitchFamily="18" charset="0"/>
              </a:rPr>
              <a:t> are </a:t>
            </a:r>
            <a:r>
              <a:rPr lang="it-IT" sz="2800" dirty="0" err="1" smtClean="0">
                <a:latin typeface="Cambria" panose="02040503050406030204" pitchFamily="18" charset="0"/>
              </a:rPr>
              <a:t>simply</a:t>
            </a:r>
            <a:r>
              <a:rPr lang="it-IT" sz="2800" dirty="0" smtClean="0">
                <a:latin typeface="Cambria" panose="02040503050406030204" pitchFamily="18" charset="0"/>
              </a:rPr>
              <a:t> notes for the </a:t>
            </a:r>
            <a:r>
              <a:rPr lang="it-IT" sz="2800" dirty="0" err="1" smtClean="0">
                <a:latin typeface="Cambria" panose="02040503050406030204" pitchFamily="18" charset="0"/>
              </a:rPr>
              <a:t>developer</a:t>
            </a:r>
            <a:r>
              <a:rPr lang="it-IT" sz="2800" dirty="0" smtClean="0">
                <a:latin typeface="Cambria" panose="02040503050406030204" pitchFamily="18" charset="0"/>
              </a:rPr>
              <a:t> </a:t>
            </a:r>
            <a:r>
              <a:rPr lang="it-IT" sz="2800" dirty="0" err="1" smtClean="0">
                <a:latin typeface="Cambria" panose="02040503050406030204" pitchFamily="18" charset="0"/>
              </a:rPr>
              <a:t>himself</a:t>
            </a:r>
            <a:r>
              <a:rPr lang="it-IT" sz="2800" dirty="0" smtClean="0">
                <a:latin typeface="Cambria" panose="02040503050406030204" pitchFamily="18" charset="0"/>
              </a:rPr>
              <a:t>.</a:t>
            </a:r>
          </a:p>
          <a:p>
            <a:endParaRPr lang="it-IT" sz="2800" dirty="0" smtClean="0">
              <a:latin typeface="Cambria" panose="02040503050406030204" pitchFamily="18" charset="0"/>
            </a:endParaRPr>
          </a:p>
          <a:p>
            <a:r>
              <a:rPr lang="it-IT" sz="2800" dirty="0" smtClean="0">
                <a:latin typeface="Cambria" panose="02040503050406030204" pitchFamily="18" charset="0"/>
              </a:rPr>
              <a:t>Complete </a:t>
            </a:r>
            <a:r>
              <a:rPr lang="it-IT" sz="2800" dirty="0" err="1" smtClean="0">
                <a:latin typeface="Cambria" panose="02040503050406030204" pitchFamily="18" charset="0"/>
              </a:rPr>
              <a:t>lack</a:t>
            </a:r>
            <a:r>
              <a:rPr lang="it-IT" sz="2800" dirty="0" smtClean="0">
                <a:latin typeface="Cambria" panose="02040503050406030204" pitchFamily="18" charset="0"/>
              </a:rPr>
              <a:t> of </a:t>
            </a:r>
            <a:r>
              <a:rPr lang="it-IT" sz="2800" dirty="0" err="1" smtClean="0">
                <a:latin typeface="Cambria" panose="02040503050406030204" pitchFamily="18" charset="0"/>
              </a:rPr>
              <a:t>documentation</a:t>
            </a:r>
            <a:r>
              <a:rPr lang="it-IT" sz="2800" dirty="0">
                <a:latin typeface="Cambria" panose="02040503050406030204" pitchFamily="18" charset="0"/>
              </a:rPr>
              <a:t>!</a:t>
            </a:r>
            <a:endParaRPr lang="it-IT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Cambria" panose="02040503050406030204" pitchFamily="18" charset="0"/>
              </a:rPr>
              <a:t>Java source file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400" dirty="0" err="1" smtClean="0">
                <a:latin typeface="Cambria" panose="02040503050406030204" pitchFamily="18" charset="0"/>
              </a:rPr>
              <a:t>One</a:t>
            </a:r>
            <a:r>
              <a:rPr lang="it-IT" sz="2400" dirty="0" smtClean="0">
                <a:latin typeface="Cambria" panose="02040503050406030204" pitchFamily="18" charset="0"/>
              </a:rPr>
              <a:t> public </a:t>
            </a:r>
            <a:r>
              <a:rPr lang="it-IT" sz="2400" dirty="0" err="1" smtClean="0">
                <a:latin typeface="Cambria" panose="02040503050406030204" pitchFamily="18" charset="0"/>
              </a:rPr>
              <a:t>class</a:t>
            </a:r>
            <a:r>
              <a:rPr lang="it-IT" sz="2400" dirty="0" smtClean="0">
                <a:latin typeface="Cambria" panose="02040503050406030204" pitchFamily="18" charset="0"/>
              </a:rPr>
              <a:t> </a:t>
            </a:r>
            <a:r>
              <a:rPr lang="it-IT" sz="2400" dirty="0">
                <a:latin typeface="Cambria" panose="02040503050406030204" pitchFamily="18" charset="0"/>
              </a:rPr>
              <a:t>(</a:t>
            </a:r>
            <a:r>
              <a:rPr lang="it-IT" sz="2400" i="1" dirty="0" err="1">
                <a:latin typeface="Cambria" panose="02040503050406030204" pitchFamily="18" charset="0"/>
              </a:rPr>
              <a:t>InterceptorManager</a:t>
            </a:r>
            <a:r>
              <a:rPr lang="it-IT" sz="2400" dirty="0">
                <a:latin typeface="Cambria" panose="02040503050406030204" pitchFamily="18" charset="0"/>
              </a:rPr>
              <a:t>) </a:t>
            </a:r>
            <a:r>
              <a:rPr lang="it-IT" sz="2400" dirty="0" smtClean="0">
                <a:latin typeface="Cambria" panose="02040503050406030204" pitchFamily="18" charset="0"/>
              </a:rPr>
              <a:t>and </a:t>
            </a:r>
            <a:r>
              <a:rPr lang="it-IT" sz="2400" dirty="0" err="1" smtClean="0">
                <a:latin typeface="Cambria" panose="02040503050406030204" pitchFamily="18" charset="0"/>
              </a:rPr>
              <a:t>two</a:t>
            </a:r>
            <a:r>
              <a:rPr lang="it-IT" sz="2400" dirty="0" smtClean="0">
                <a:latin typeface="Cambria" panose="02040503050406030204" pitchFamily="18" charset="0"/>
              </a:rPr>
              <a:t> public </a:t>
            </a:r>
            <a:r>
              <a:rPr lang="it-IT" sz="2400" dirty="0" err="1" smtClean="0">
                <a:latin typeface="Cambria" panose="02040503050406030204" pitchFamily="18" charset="0"/>
              </a:rPr>
              <a:t>interfaces</a:t>
            </a:r>
            <a:r>
              <a:rPr lang="it-IT" sz="2400" dirty="0" smtClean="0">
                <a:latin typeface="Cambria" panose="02040503050406030204" pitchFamily="18" charset="0"/>
              </a:rPr>
              <a:t> </a:t>
            </a:r>
            <a:r>
              <a:rPr lang="it-IT" sz="2400" dirty="0">
                <a:latin typeface="Cambria" panose="02040503050406030204" pitchFamily="18" charset="0"/>
              </a:rPr>
              <a:t>(</a:t>
            </a:r>
            <a:r>
              <a:rPr lang="it-IT" sz="2400" i="1" dirty="0" err="1">
                <a:latin typeface="Cambria" panose="02040503050406030204" pitchFamily="18" charset="0"/>
              </a:rPr>
              <a:t>AroundInvokeContext</a:t>
            </a:r>
            <a:r>
              <a:rPr lang="it-IT" sz="2400" i="1" dirty="0">
                <a:latin typeface="Cambria" panose="02040503050406030204" pitchFamily="18" charset="0"/>
              </a:rPr>
              <a:t> </a:t>
            </a:r>
            <a:r>
              <a:rPr lang="it-IT" sz="2400" dirty="0">
                <a:latin typeface="Cambria" panose="02040503050406030204" pitchFamily="18" charset="0"/>
              </a:rPr>
              <a:t>and </a:t>
            </a:r>
            <a:r>
              <a:rPr lang="it-IT" sz="2400" i="1" dirty="0" err="1">
                <a:latin typeface="Cambria" panose="02040503050406030204" pitchFamily="18" charset="0"/>
              </a:rPr>
              <a:t>InterceptorChain</a:t>
            </a:r>
            <a:r>
              <a:rPr lang="it-IT" sz="2400" dirty="0">
                <a:latin typeface="Cambria" panose="02040503050406030204" pitchFamily="18" charset="0"/>
              </a:rPr>
              <a:t>) </a:t>
            </a:r>
            <a:r>
              <a:rPr lang="it-IT" sz="2400" dirty="0" err="1" smtClean="0">
                <a:latin typeface="Cambria" panose="02040503050406030204" pitchFamily="18" charset="0"/>
              </a:rPr>
              <a:t>within</a:t>
            </a:r>
            <a:r>
              <a:rPr lang="it-IT" sz="2400" dirty="0" smtClean="0">
                <a:latin typeface="Cambria" panose="02040503050406030204" pitchFamily="18" charset="0"/>
              </a:rPr>
              <a:t> the </a:t>
            </a:r>
            <a:r>
              <a:rPr lang="it-IT" sz="2400" dirty="0" err="1" smtClean="0">
                <a:latin typeface="Cambria" panose="02040503050406030204" pitchFamily="18" charset="0"/>
              </a:rPr>
              <a:t>same</a:t>
            </a:r>
            <a:r>
              <a:rPr lang="it-IT" sz="2400" dirty="0" smtClean="0">
                <a:latin typeface="Cambria" panose="02040503050406030204" pitchFamily="18" charset="0"/>
              </a:rPr>
              <a:t> source file.</a:t>
            </a:r>
          </a:p>
          <a:p>
            <a:endParaRPr lang="it-IT" sz="2400" dirty="0">
              <a:latin typeface="Cambria" panose="02040503050406030204" pitchFamily="18" charset="0"/>
            </a:endParaRPr>
          </a:p>
          <a:p>
            <a:r>
              <a:rPr lang="it-IT" sz="2400" dirty="0" err="1" smtClean="0">
                <a:latin typeface="Cambria" panose="02040503050406030204" pitchFamily="18" charset="0"/>
              </a:rPr>
              <a:t>Almost</a:t>
            </a:r>
            <a:r>
              <a:rPr lang="it-IT" sz="2400" dirty="0" smtClean="0">
                <a:latin typeface="Cambria" panose="02040503050406030204" pitchFamily="18" charset="0"/>
              </a:rPr>
              <a:t> </a:t>
            </a:r>
            <a:r>
              <a:rPr lang="it-IT" sz="2400" dirty="0" err="1" smtClean="0">
                <a:latin typeface="Cambria" panose="02040503050406030204" pitchFamily="18" charset="0"/>
              </a:rPr>
              <a:t>all</a:t>
            </a:r>
            <a:r>
              <a:rPr lang="it-IT" sz="2400" dirty="0" smtClean="0">
                <a:latin typeface="Cambria" panose="02040503050406030204" pitchFamily="18" charset="0"/>
              </a:rPr>
              <a:t> public </a:t>
            </a:r>
            <a:r>
              <a:rPr lang="it-IT" sz="2400" dirty="0" err="1" smtClean="0">
                <a:latin typeface="Cambria" panose="02040503050406030204" pitchFamily="18" charset="0"/>
              </a:rPr>
              <a:t>methods</a:t>
            </a:r>
            <a:r>
              <a:rPr lang="it-IT" sz="2400" dirty="0" smtClean="0">
                <a:latin typeface="Cambria" panose="02040503050406030204" pitchFamily="18" charset="0"/>
              </a:rPr>
              <a:t> and </a:t>
            </a:r>
            <a:r>
              <a:rPr lang="it-IT" sz="2400" dirty="0" err="1" smtClean="0">
                <a:latin typeface="Cambria" panose="02040503050406030204" pitchFamily="18" charset="0"/>
              </a:rPr>
              <a:t>interfaces</a:t>
            </a:r>
            <a:r>
              <a:rPr lang="it-IT" sz="2400" dirty="0" smtClean="0">
                <a:latin typeface="Cambria" panose="02040503050406030204" pitchFamily="18" charset="0"/>
              </a:rPr>
              <a:t> do </a:t>
            </a:r>
            <a:r>
              <a:rPr lang="it-IT" sz="2400" dirty="0" err="1" smtClean="0">
                <a:latin typeface="Cambria" panose="02040503050406030204" pitchFamily="18" charset="0"/>
              </a:rPr>
              <a:t>not</a:t>
            </a:r>
            <a:r>
              <a:rPr lang="it-IT" sz="2400" dirty="0" smtClean="0">
                <a:latin typeface="Cambria" panose="02040503050406030204" pitchFamily="18" charset="0"/>
              </a:rPr>
              <a:t> </a:t>
            </a:r>
            <a:r>
              <a:rPr lang="it-IT" sz="2400" dirty="0" err="1" smtClean="0">
                <a:latin typeface="Cambria" panose="02040503050406030204" pitchFamily="18" charset="0"/>
              </a:rPr>
              <a:t>have</a:t>
            </a:r>
            <a:r>
              <a:rPr lang="it-IT" sz="2400" dirty="0" smtClean="0">
                <a:latin typeface="Cambria" panose="02040503050406030204" pitchFamily="18" charset="0"/>
              </a:rPr>
              <a:t> </a:t>
            </a:r>
            <a:r>
              <a:rPr lang="it-IT" sz="2400" dirty="0" err="1" smtClean="0">
                <a:latin typeface="Cambria" panose="02040503050406030204" pitchFamily="18" charset="0"/>
              </a:rPr>
              <a:t>any</a:t>
            </a:r>
            <a:r>
              <a:rPr lang="it-IT" sz="2400" dirty="0" smtClean="0">
                <a:latin typeface="Cambria" panose="02040503050406030204" pitchFamily="18" charset="0"/>
              </a:rPr>
              <a:t> </a:t>
            </a:r>
            <a:r>
              <a:rPr lang="it-IT" sz="2400" dirty="0" err="1" smtClean="0">
                <a:latin typeface="Cambria" panose="02040503050406030204" pitchFamily="18" charset="0"/>
              </a:rPr>
              <a:t>documentation</a:t>
            </a:r>
            <a:r>
              <a:rPr lang="it-IT" sz="2400" dirty="0" smtClean="0">
                <a:latin typeface="Cambria" panose="02040503050406030204" pitchFamily="18" charset="0"/>
              </a:rPr>
              <a:t>.</a:t>
            </a:r>
          </a:p>
          <a:p>
            <a:endParaRPr lang="it-IT" sz="2400" dirty="0">
              <a:latin typeface="Cambria" panose="02040503050406030204" pitchFamily="18" charset="0"/>
            </a:endParaRPr>
          </a:p>
          <a:p>
            <a:r>
              <a:rPr lang="it-IT" sz="2400" dirty="0" smtClean="0">
                <a:latin typeface="Cambria" panose="02040503050406030204" pitchFamily="18" charset="0"/>
              </a:rPr>
              <a:t>The </a:t>
            </a:r>
            <a:r>
              <a:rPr lang="it-IT" sz="2400" dirty="0" err="1" smtClean="0">
                <a:latin typeface="Cambria" panose="02040503050406030204" pitchFamily="18" charset="0"/>
              </a:rPr>
              <a:t>very</a:t>
            </a:r>
            <a:r>
              <a:rPr lang="it-IT" sz="2400" dirty="0" smtClean="0">
                <a:latin typeface="Cambria" panose="02040503050406030204" pitchFamily="18" charset="0"/>
              </a:rPr>
              <a:t> </a:t>
            </a:r>
            <a:r>
              <a:rPr lang="it-IT" sz="2400" dirty="0" err="1" smtClean="0">
                <a:latin typeface="Cambria" panose="02040503050406030204" pitchFamily="18" charset="0"/>
              </a:rPr>
              <a:t>few</a:t>
            </a:r>
            <a:r>
              <a:rPr lang="it-IT" sz="2400" dirty="0" smtClean="0">
                <a:latin typeface="Cambria" panose="02040503050406030204" pitchFamily="18" charset="0"/>
              </a:rPr>
              <a:t> </a:t>
            </a:r>
            <a:r>
              <a:rPr lang="it-IT" sz="2400" dirty="0" err="1" smtClean="0">
                <a:latin typeface="Cambria" panose="02040503050406030204" pitchFamily="18" charset="0"/>
              </a:rPr>
              <a:t>lines</a:t>
            </a:r>
            <a:r>
              <a:rPr lang="it-IT" sz="2400" dirty="0" smtClean="0">
                <a:latin typeface="Cambria" panose="02040503050406030204" pitchFamily="18" charset="0"/>
              </a:rPr>
              <a:t> of </a:t>
            </a:r>
            <a:r>
              <a:rPr lang="it-IT" sz="2400" dirty="0" err="1" smtClean="0">
                <a:latin typeface="Cambria" panose="02040503050406030204" pitchFamily="18" charset="0"/>
              </a:rPr>
              <a:t>javadoc</a:t>
            </a:r>
            <a:r>
              <a:rPr lang="it-IT" sz="2400" dirty="0" smtClean="0">
                <a:latin typeface="Cambria" panose="02040503050406030204" pitchFamily="18" charset="0"/>
              </a:rPr>
              <a:t> are </a:t>
            </a:r>
            <a:r>
              <a:rPr lang="it-IT" sz="2400" dirty="0" err="1" smtClean="0">
                <a:latin typeface="Cambria" panose="02040503050406030204" pitchFamily="18" charset="0"/>
              </a:rPr>
              <a:t>almost</a:t>
            </a:r>
            <a:r>
              <a:rPr lang="it-IT" sz="2400" dirty="0" smtClean="0">
                <a:latin typeface="Cambria" panose="02040503050406030204" pitchFamily="18" charset="0"/>
              </a:rPr>
              <a:t> </a:t>
            </a:r>
            <a:r>
              <a:rPr lang="it-IT" sz="2400" dirty="0" err="1" smtClean="0">
                <a:latin typeface="Cambria" panose="02040503050406030204" pitchFamily="18" charset="0"/>
              </a:rPr>
              <a:t>useless</a:t>
            </a:r>
            <a:r>
              <a:rPr lang="it-IT" sz="2400" dirty="0" smtClean="0">
                <a:latin typeface="Cambria" panose="02040503050406030204" pitchFamily="18" charset="0"/>
              </a:rPr>
              <a:t>.</a:t>
            </a: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18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25" y="976890"/>
            <a:ext cx="6768752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tangolo arrotondato 3"/>
          <p:cNvSpPr/>
          <p:nvPr/>
        </p:nvSpPr>
        <p:spPr>
          <a:xfrm>
            <a:off x="1403648" y="1203598"/>
            <a:ext cx="568863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5588785" y="3571151"/>
            <a:ext cx="2352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i="1" dirty="0" err="1" smtClean="0">
                <a:solidFill>
                  <a:srgbClr val="FF0000"/>
                </a:solidFill>
              </a:rPr>
              <a:t>Thank</a:t>
            </a:r>
            <a:r>
              <a:rPr lang="it-IT" sz="3200" i="1" dirty="0" smtClean="0">
                <a:solidFill>
                  <a:srgbClr val="FF0000"/>
                </a:solidFill>
              </a:rPr>
              <a:t> </a:t>
            </a:r>
            <a:r>
              <a:rPr lang="it-IT" sz="3200" i="1" dirty="0" err="1" smtClean="0">
                <a:solidFill>
                  <a:srgbClr val="FF0000"/>
                </a:solidFill>
              </a:rPr>
              <a:t>you</a:t>
            </a:r>
            <a:r>
              <a:rPr lang="it-IT" sz="3200" i="1" dirty="0" smtClean="0">
                <a:solidFill>
                  <a:srgbClr val="FF0000"/>
                </a:solidFill>
              </a:rPr>
              <a:t>!</a:t>
            </a:r>
            <a:endParaRPr lang="it-IT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7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latin typeface="Cambria" panose="02040503050406030204" pitchFamily="18" charset="0"/>
              </a:rPr>
              <a:t>Assigned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classes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>
                <a:latin typeface="Cambria" panose="02040503050406030204" pitchFamily="18" charset="0"/>
              </a:rPr>
              <a:t>Main class: </a:t>
            </a:r>
          </a:p>
          <a:p>
            <a:pPr marL="685800" lvl="1"/>
            <a:r>
              <a:rPr lang="en-GB" sz="2000" i="1" dirty="0" err="1" smtClean="0">
                <a:latin typeface="Cambria" panose="02040503050406030204" pitchFamily="18" charset="0"/>
              </a:rPr>
              <a:t>InterceptorManager</a:t>
            </a:r>
            <a:r>
              <a:rPr lang="en-GB" sz="2000" i="1" dirty="0" smtClean="0">
                <a:latin typeface="Cambria" panose="02040503050406030204" pitchFamily="18" charset="0"/>
              </a:rPr>
              <a:t>   </a:t>
            </a:r>
            <a:r>
              <a:rPr lang="it-IT" sz="2000" dirty="0" smtClean="0"/>
              <a:t>(</a:t>
            </a:r>
            <a:r>
              <a:rPr lang="it-IT" sz="1600" dirty="0" err="1" smtClean="0"/>
              <a:t>appserver</a:t>
            </a:r>
            <a:r>
              <a:rPr lang="it-IT" sz="1600" dirty="0" smtClean="0"/>
              <a:t>/</a:t>
            </a:r>
            <a:r>
              <a:rPr lang="it-IT" sz="1600" dirty="0" err="1" smtClean="0"/>
              <a:t>ejb</a:t>
            </a:r>
            <a:r>
              <a:rPr lang="it-IT" sz="1600" dirty="0" smtClean="0"/>
              <a:t>/</a:t>
            </a:r>
            <a:r>
              <a:rPr lang="it-IT" sz="1600" dirty="0" err="1" smtClean="0"/>
              <a:t>ejb</a:t>
            </a:r>
            <a:r>
              <a:rPr lang="it-IT" sz="1600" dirty="0" smtClean="0"/>
              <a:t>-container/</a:t>
            </a:r>
            <a:r>
              <a:rPr lang="it-IT" sz="1600" dirty="0" err="1" smtClean="0"/>
              <a:t>src</a:t>
            </a:r>
            <a:r>
              <a:rPr lang="it-IT" sz="1600" dirty="0" smtClean="0"/>
              <a:t>/</a:t>
            </a:r>
            <a:r>
              <a:rPr lang="it-IT" sz="1600" dirty="0" err="1" smtClean="0"/>
              <a:t>main</a:t>
            </a:r>
            <a:r>
              <a:rPr lang="it-IT" sz="1600" dirty="0" smtClean="0"/>
              <a:t>/java/</a:t>
            </a:r>
            <a:r>
              <a:rPr lang="it-IT" sz="1600" dirty="0" err="1" smtClean="0"/>
              <a:t>com</a:t>
            </a:r>
            <a:r>
              <a:rPr lang="it-IT" sz="1600" dirty="0" smtClean="0"/>
              <a:t>/</a:t>
            </a:r>
            <a:r>
              <a:rPr lang="it-IT" sz="1600" dirty="0" err="1" smtClean="0"/>
              <a:t>sun</a:t>
            </a:r>
            <a:r>
              <a:rPr lang="it-IT" sz="1600" dirty="0" smtClean="0"/>
              <a:t>/</a:t>
            </a:r>
            <a:r>
              <a:rPr lang="it-IT" sz="1600" dirty="0" err="1" smtClean="0"/>
              <a:t>ejb</a:t>
            </a:r>
            <a:r>
              <a:rPr lang="it-IT" sz="1600" dirty="0" smtClean="0"/>
              <a:t>/ 	containers/</a:t>
            </a:r>
            <a:r>
              <a:rPr lang="it-IT" sz="1600" dirty="0" err="1" smtClean="0"/>
              <a:t>interceptors</a:t>
            </a:r>
            <a:r>
              <a:rPr lang="it-IT" sz="1600" dirty="0" smtClean="0"/>
              <a:t>/InterceptorManager.java</a:t>
            </a:r>
            <a:r>
              <a:rPr lang="it-IT" sz="2000" dirty="0" smtClean="0"/>
              <a:t>) </a:t>
            </a:r>
          </a:p>
          <a:p>
            <a:pPr marL="400050" lvl="1" indent="0">
              <a:buNone/>
            </a:pPr>
            <a:endParaRPr lang="it-IT" sz="1600" dirty="0" smtClean="0"/>
          </a:p>
          <a:p>
            <a:r>
              <a:rPr lang="it-IT" sz="2000" dirty="0" err="1" smtClean="0">
                <a:latin typeface="Cambria" panose="02040503050406030204" pitchFamily="18" charset="0"/>
              </a:rPr>
              <a:t>Internal</a:t>
            </a:r>
            <a:r>
              <a:rPr lang="it-IT" sz="2000" dirty="0" smtClean="0">
                <a:latin typeface="Cambria" panose="02040503050406030204" pitchFamily="18" charset="0"/>
              </a:rPr>
              <a:t> </a:t>
            </a:r>
            <a:r>
              <a:rPr lang="it-IT" sz="2000" dirty="0" err="1" smtClean="0">
                <a:latin typeface="Cambria" panose="02040503050406030204" pitchFamily="18" charset="0"/>
              </a:rPr>
              <a:t>classes</a:t>
            </a:r>
            <a:r>
              <a:rPr lang="it-IT" sz="2000" dirty="0" smtClean="0">
                <a:latin typeface="Cambria" panose="02040503050406030204" pitchFamily="18" charset="0"/>
              </a:rPr>
              <a:t>:</a:t>
            </a:r>
          </a:p>
          <a:p>
            <a:pPr lvl="1"/>
            <a:r>
              <a:rPr lang="it-IT" sz="1600" i="1" dirty="0" err="1" smtClean="0">
                <a:latin typeface="Cambria" panose="02040503050406030204" pitchFamily="18" charset="0"/>
              </a:rPr>
              <a:t>AroundInvokeInterceptor</a:t>
            </a:r>
            <a:endParaRPr lang="it-IT" sz="1600" i="1" dirty="0" smtClean="0">
              <a:latin typeface="Cambria" panose="02040503050406030204" pitchFamily="18" charset="0"/>
            </a:endParaRPr>
          </a:p>
          <a:p>
            <a:pPr lvl="1"/>
            <a:r>
              <a:rPr lang="it-IT" sz="1600" i="1" dirty="0" err="1" smtClean="0">
                <a:latin typeface="Cambria" panose="02040503050406030204" pitchFamily="18" charset="0"/>
              </a:rPr>
              <a:t>BeanAroundInvokeInterceptor</a:t>
            </a:r>
            <a:endParaRPr lang="it-IT" sz="1600" i="1" dirty="0" smtClean="0">
              <a:latin typeface="Cambria" panose="02040503050406030204" pitchFamily="18" charset="0"/>
            </a:endParaRPr>
          </a:p>
          <a:p>
            <a:pPr lvl="1"/>
            <a:r>
              <a:rPr lang="it-IT" sz="1600" i="1" dirty="0" err="1" smtClean="0">
                <a:latin typeface="Cambria" panose="02040503050406030204" pitchFamily="18" charset="0"/>
              </a:rPr>
              <a:t>CallbackInterceptor</a:t>
            </a:r>
            <a:endParaRPr lang="en-GB" sz="1600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7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395536" y="2067694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it-IT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But</a:t>
            </a:r>
            <a:r>
              <a:rPr lang="it-IT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what</a:t>
            </a:r>
            <a:r>
              <a:rPr lang="it-IT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do </a:t>
            </a:r>
            <a:r>
              <a:rPr lang="it-IT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these</a:t>
            </a:r>
            <a:r>
              <a:rPr lang="it-IT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classes</a:t>
            </a:r>
            <a:r>
              <a:rPr lang="it-IT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do?</a:t>
            </a:r>
            <a:br>
              <a:rPr lang="it-IT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533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627534"/>
            <a:ext cx="8229600" cy="3967089"/>
          </a:xfrm>
        </p:spPr>
        <p:txBody>
          <a:bodyPr>
            <a:normAutofit/>
          </a:bodyPr>
          <a:lstStyle/>
          <a:p>
            <a:r>
              <a:rPr lang="it-IT" sz="2000" dirty="0" err="1" smtClean="0">
                <a:latin typeface="Cambria" panose="02040503050406030204" pitchFamily="18" charset="0"/>
              </a:rPr>
              <a:t>InterceptorManager</a:t>
            </a:r>
            <a:r>
              <a:rPr lang="it-IT" sz="2000" dirty="0" smtClean="0">
                <a:latin typeface="Cambria" panose="02040503050406030204" pitchFamily="18" charset="0"/>
              </a:rPr>
              <a:t> </a:t>
            </a:r>
            <a:r>
              <a:rPr lang="it-IT" sz="2000" dirty="0" err="1" smtClean="0">
                <a:latin typeface="Cambria" panose="02040503050406030204" pitchFamily="18" charset="0"/>
              </a:rPr>
              <a:t>loads</a:t>
            </a:r>
            <a:r>
              <a:rPr lang="it-IT" sz="2000" dirty="0" smtClean="0">
                <a:latin typeface="Cambria" panose="02040503050406030204" pitchFamily="18" charset="0"/>
              </a:rPr>
              <a:t> and </a:t>
            </a:r>
            <a:r>
              <a:rPr lang="en-US" sz="2000" dirty="0" smtClean="0">
                <a:latin typeface="Cambria" panose="02040503050406030204" pitchFamily="18" charset="0"/>
              </a:rPr>
              <a:t>manages </a:t>
            </a:r>
            <a:r>
              <a:rPr lang="en-US" sz="2000" dirty="0">
                <a:latin typeface="Cambria" panose="02040503050406030204" pitchFamily="18" charset="0"/>
              </a:rPr>
              <a:t>the interceptors </a:t>
            </a:r>
            <a:r>
              <a:rPr lang="en-US" sz="2000" dirty="0" smtClean="0">
                <a:latin typeface="Cambria" panose="02040503050406030204" pitchFamily="18" charset="0"/>
              </a:rPr>
              <a:t>in </a:t>
            </a:r>
            <a:r>
              <a:rPr lang="en-US" sz="2000" dirty="0">
                <a:latin typeface="Cambria" panose="02040503050406030204" pitchFamily="18" charset="0"/>
              </a:rPr>
              <a:t>a java EE </a:t>
            </a:r>
            <a:r>
              <a:rPr lang="en-US" sz="2000" dirty="0" smtClean="0">
                <a:latin typeface="Cambria" panose="02040503050406030204" pitchFamily="18" charset="0"/>
              </a:rPr>
              <a:t>container. </a:t>
            </a:r>
          </a:p>
          <a:p>
            <a:endParaRPr lang="en-US" sz="2000" dirty="0" smtClean="0">
              <a:latin typeface="Cambria" panose="02040503050406030204" pitchFamily="18" charset="0"/>
            </a:endParaRPr>
          </a:p>
          <a:p>
            <a:r>
              <a:rPr lang="en-US" sz="2000" dirty="0" smtClean="0">
                <a:latin typeface="Cambria" panose="02040503050406030204" pitchFamily="18" charset="0"/>
              </a:rPr>
              <a:t>Interceptors : </a:t>
            </a:r>
          </a:p>
          <a:p>
            <a:endParaRPr lang="en-US" sz="2000" dirty="0" smtClean="0">
              <a:latin typeface="Cambria" panose="02040503050406030204" pitchFamily="18" charset="0"/>
            </a:endParaRPr>
          </a:p>
          <a:p>
            <a:pPr lvl="1"/>
            <a:r>
              <a:rPr lang="en-US" sz="2000" dirty="0">
                <a:latin typeface="Cambria" panose="02040503050406030204" pitchFamily="18" charset="0"/>
              </a:rPr>
              <a:t>auxiliary components “attached” </a:t>
            </a:r>
            <a:r>
              <a:rPr lang="en-US" sz="2000" dirty="0" smtClean="0">
                <a:latin typeface="Cambria" panose="02040503050406030204" pitchFamily="18" charset="0"/>
              </a:rPr>
              <a:t>to bean classes (or single methods).</a:t>
            </a:r>
          </a:p>
          <a:p>
            <a:pPr lvl="1"/>
            <a:r>
              <a:rPr lang="en-US" sz="2000" dirty="0" smtClean="0">
                <a:latin typeface="Cambria" panose="02040503050406030204" pitchFamily="18" charset="0"/>
              </a:rPr>
              <a:t>intercept </a:t>
            </a:r>
            <a:r>
              <a:rPr lang="en-US" sz="2000" dirty="0">
                <a:latin typeface="Cambria" panose="02040503050406030204" pitchFamily="18" charset="0"/>
              </a:rPr>
              <a:t>method calls </a:t>
            </a:r>
            <a:r>
              <a:rPr lang="en-US" sz="2000" dirty="0" smtClean="0">
                <a:latin typeface="Cambria" panose="02040503050406030204" pitchFamily="18" charset="0"/>
              </a:rPr>
              <a:t>or lifecycle events on </a:t>
            </a:r>
            <a:r>
              <a:rPr lang="en-US" sz="2000" dirty="0">
                <a:latin typeface="Cambria" panose="02040503050406030204" pitchFamily="18" charset="0"/>
              </a:rPr>
              <a:t>the target bean class in order to execute some kind of </a:t>
            </a:r>
            <a:r>
              <a:rPr lang="en-US" sz="2000" dirty="0" smtClean="0">
                <a:latin typeface="Cambria" panose="02040503050406030204" pitchFamily="18" charset="0"/>
              </a:rPr>
              <a:t>pre/post-processing.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</a:rPr>
              <a:t>follow the lifecycle of the target class’ instance. </a:t>
            </a:r>
            <a:endParaRPr lang="en-US" sz="2000" dirty="0" smtClean="0">
              <a:latin typeface="Cambria" panose="02040503050406030204" pitchFamily="18" charset="0"/>
            </a:endParaRPr>
          </a:p>
          <a:p>
            <a:pPr lvl="1"/>
            <a:endParaRPr lang="it-IT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41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arrotondato 8"/>
          <p:cNvSpPr/>
          <p:nvPr/>
        </p:nvSpPr>
        <p:spPr>
          <a:xfrm>
            <a:off x="5641322" y="3188008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Target </a:t>
            </a:r>
            <a:r>
              <a:rPr lang="it-IT" dirty="0" err="1" smtClean="0"/>
              <a:t>bean</a:t>
            </a:r>
            <a:r>
              <a:rPr lang="it-IT" dirty="0" smtClean="0"/>
              <a:t> </a:t>
            </a:r>
            <a:r>
              <a:rPr lang="it-IT" dirty="0" err="1" smtClean="0"/>
              <a:t>instance</a:t>
            </a:r>
            <a:endParaRPr lang="it-IT" dirty="0"/>
          </a:p>
        </p:txBody>
      </p:sp>
      <p:cxnSp>
        <p:nvCxnSpPr>
          <p:cNvPr id="6" name="Connettore 2 5"/>
          <p:cNvCxnSpPr>
            <a:endCxn id="9" idx="1"/>
          </p:cNvCxnSpPr>
          <p:nvPr/>
        </p:nvCxnSpPr>
        <p:spPr>
          <a:xfrm>
            <a:off x="2027647" y="3620056"/>
            <a:ext cx="36136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625753" y="3318466"/>
            <a:ext cx="130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Method call</a:t>
            </a:r>
          </a:p>
        </p:txBody>
      </p:sp>
      <p:cxnSp>
        <p:nvCxnSpPr>
          <p:cNvPr id="11" name="Connettore 2 10"/>
          <p:cNvCxnSpPr>
            <a:stCxn id="13" idx="2"/>
          </p:cNvCxnSpPr>
          <p:nvPr/>
        </p:nvCxnSpPr>
        <p:spPr>
          <a:xfrm>
            <a:off x="3887924" y="1923678"/>
            <a:ext cx="11931" cy="1696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arrotondato 12"/>
          <p:cNvSpPr/>
          <p:nvPr/>
        </p:nvSpPr>
        <p:spPr>
          <a:xfrm>
            <a:off x="2411760" y="1203598"/>
            <a:ext cx="29523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AroundInvokeInterceptor</a:t>
            </a:r>
            <a:endParaRPr lang="it-IT" dirty="0" smtClean="0"/>
          </a:p>
          <a:p>
            <a:pPr algn="ctr"/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627875" y="2431309"/>
            <a:ext cx="117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</a:t>
            </a:r>
            <a:r>
              <a:rPr lang="it-IT" dirty="0" err="1" smtClean="0"/>
              <a:t>ntercept</a:t>
            </a:r>
            <a:r>
              <a:rPr lang="it-IT" dirty="0" smtClean="0"/>
              <a:t>()</a:t>
            </a:r>
            <a:endParaRPr lang="it-IT" dirty="0"/>
          </a:p>
        </p:txBody>
      </p:sp>
      <p:cxnSp>
        <p:nvCxnSpPr>
          <p:cNvPr id="20" name="Connettore 4 19"/>
          <p:cNvCxnSpPr/>
          <p:nvPr/>
        </p:nvCxnSpPr>
        <p:spPr>
          <a:xfrm rot="16200000" flipH="1">
            <a:off x="4219678" y="2081488"/>
            <a:ext cx="1579454" cy="12638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4939284" y="2332970"/>
            <a:ext cx="156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</a:t>
            </a:r>
            <a:r>
              <a:rPr lang="it-IT" dirty="0" err="1" smtClean="0"/>
              <a:t>re</a:t>
            </a:r>
            <a:r>
              <a:rPr lang="it-IT" dirty="0" smtClean="0"/>
              <a:t>-processing</a:t>
            </a:r>
          </a:p>
        </p:txBody>
      </p:sp>
    </p:spTree>
    <p:extLst>
      <p:ext uri="{BB962C8B-B14F-4D97-AF65-F5344CB8AC3E}">
        <p14:creationId xmlns:p14="http://schemas.microsoft.com/office/powerpoint/2010/main" val="293640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1331640" y="2949379"/>
            <a:ext cx="2016224" cy="1058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Lifecycle</a:t>
            </a:r>
            <a:r>
              <a:rPr lang="it-IT" dirty="0" smtClean="0"/>
              <a:t> </a:t>
            </a:r>
            <a:r>
              <a:rPr lang="it-IT" dirty="0" err="1" smtClean="0"/>
              <a:t>event</a:t>
            </a:r>
            <a:r>
              <a:rPr lang="it-IT" dirty="0" smtClean="0"/>
              <a:t> (i.e. </a:t>
            </a:r>
            <a:r>
              <a:rPr lang="it-IT" dirty="0" err="1" smtClean="0"/>
              <a:t>creation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5" name="Rettangolo arrotondato 4"/>
          <p:cNvSpPr/>
          <p:nvPr/>
        </p:nvSpPr>
        <p:spPr>
          <a:xfrm>
            <a:off x="6084168" y="2949379"/>
            <a:ext cx="2016224" cy="1058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r>
              <a:rPr lang="it-IT" dirty="0" smtClean="0"/>
              <a:t>arget </a:t>
            </a:r>
            <a:r>
              <a:rPr lang="it-IT" dirty="0" err="1" smtClean="0"/>
              <a:t>bean</a:t>
            </a:r>
            <a:r>
              <a:rPr lang="it-IT" dirty="0" smtClean="0"/>
              <a:t> </a:t>
            </a:r>
            <a:r>
              <a:rPr lang="it-IT" dirty="0" err="1" smtClean="0"/>
              <a:t>instance</a:t>
            </a:r>
            <a:endParaRPr lang="it-IT" dirty="0"/>
          </a:p>
        </p:txBody>
      </p:sp>
      <p:sp>
        <p:nvSpPr>
          <p:cNvPr id="6" name="Rettangolo arrotondato 5"/>
          <p:cNvSpPr/>
          <p:nvPr/>
        </p:nvSpPr>
        <p:spPr>
          <a:xfrm>
            <a:off x="3203848" y="933155"/>
            <a:ext cx="244827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CallbackInterceptor</a:t>
            </a:r>
            <a:endParaRPr lang="it-IT" dirty="0"/>
          </a:p>
        </p:txBody>
      </p:sp>
      <p:cxnSp>
        <p:nvCxnSpPr>
          <p:cNvPr id="8" name="Connettore 2 7"/>
          <p:cNvCxnSpPr>
            <a:stCxn id="4" idx="6"/>
            <a:endCxn id="5" idx="1"/>
          </p:cNvCxnSpPr>
          <p:nvPr/>
        </p:nvCxnSpPr>
        <p:spPr>
          <a:xfrm>
            <a:off x="3347864" y="3478587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6" idx="2"/>
          </p:cNvCxnSpPr>
          <p:nvPr/>
        </p:nvCxnSpPr>
        <p:spPr>
          <a:xfrm>
            <a:off x="4427984" y="1869259"/>
            <a:ext cx="0" cy="1609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3203848" y="2318896"/>
            <a:ext cx="117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</a:t>
            </a:r>
            <a:r>
              <a:rPr lang="it-IT" dirty="0" err="1" smtClean="0"/>
              <a:t>ntercept</a:t>
            </a:r>
            <a:r>
              <a:rPr lang="it-IT" dirty="0" smtClean="0"/>
              <a:t>()</a:t>
            </a:r>
            <a:endParaRPr lang="it-IT" dirty="0"/>
          </a:p>
        </p:txBody>
      </p:sp>
      <p:cxnSp>
        <p:nvCxnSpPr>
          <p:cNvPr id="16" name="Connettore 4 15"/>
          <p:cNvCxnSpPr/>
          <p:nvPr/>
        </p:nvCxnSpPr>
        <p:spPr>
          <a:xfrm rot="16200000" flipH="1">
            <a:off x="4763734" y="1893549"/>
            <a:ext cx="1344724" cy="12961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5220072" y="2134230"/>
            <a:ext cx="211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</a:t>
            </a:r>
            <a:r>
              <a:rPr lang="it-IT" dirty="0" err="1" smtClean="0"/>
              <a:t>re</a:t>
            </a:r>
            <a:r>
              <a:rPr lang="it-IT" dirty="0" smtClean="0"/>
              <a:t>/post- processing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062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latin typeface="Cambria" panose="02040503050406030204" pitchFamily="18" charset="0"/>
              </a:rPr>
              <a:t>Assigned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methods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394472"/>
          </a:xfrm>
        </p:spPr>
        <p:txBody>
          <a:bodyPr>
            <a:normAutofit lnSpcReduction="10000"/>
          </a:bodyPr>
          <a:lstStyle/>
          <a:p>
            <a:endParaRPr lang="it-IT" sz="2000" dirty="0"/>
          </a:p>
          <a:p>
            <a:r>
              <a:rPr lang="it-IT" sz="2000" dirty="0" smtClean="0">
                <a:latin typeface="Cambria" panose="02040503050406030204" pitchFamily="18" charset="0"/>
              </a:rPr>
              <a:t>load2xLifecycleMethods</a:t>
            </a:r>
            <a:r>
              <a:rPr lang="it-IT" sz="2000" dirty="0">
                <a:latin typeface="Cambria" panose="02040503050406030204" pitchFamily="18" charset="0"/>
              </a:rPr>
              <a:t>( </a:t>
            </a:r>
            <a:r>
              <a:rPr lang="it-IT" sz="2000" dirty="0" err="1">
                <a:latin typeface="Cambria" panose="02040503050406030204" pitchFamily="18" charset="0"/>
              </a:rPr>
              <a:t>ArrayList</a:t>
            </a:r>
            <a:r>
              <a:rPr lang="it-IT" sz="2000" dirty="0">
                <a:latin typeface="Cambria" panose="02040503050406030204" pitchFamily="18" charset="0"/>
              </a:rPr>
              <a:t> &lt; </a:t>
            </a:r>
            <a:r>
              <a:rPr lang="it-IT" sz="2000" dirty="0" err="1">
                <a:latin typeface="Cambria" panose="02040503050406030204" pitchFamily="18" charset="0"/>
              </a:rPr>
              <a:t>CallbackInterceptor</a:t>
            </a:r>
            <a:r>
              <a:rPr lang="it-IT" sz="2000" dirty="0">
                <a:latin typeface="Cambria" panose="02040503050406030204" pitchFamily="18" charset="0"/>
              </a:rPr>
              <a:t> &gt; [ ] </a:t>
            </a:r>
            <a:r>
              <a:rPr lang="it-IT" sz="2000" dirty="0" err="1">
                <a:latin typeface="Cambria" panose="02040503050406030204" pitchFamily="18" charset="0"/>
              </a:rPr>
              <a:t>metaArray</a:t>
            </a:r>
            <a:r>
              <a:rPr lang="it-IT" sz="2000" dirty="0">
                <a:latin typeface="Cambria" panose="02040503050406030204" pitchFamily="18" charset="0"/>
              </a:rPr>
              <a:t> ) </a:t>
            </a:r>
            <a:endParaRPr lang="it-IT" sz="2000" dirty="0" smtClean="0">
              <a:latin typeface="Cambria" panose="02040503050406030204" pitchFamily="18" charset="0"/>
            </a:endParaRPr>
          </a:p>
          <a:p>
            <a:pPr marL="457200" lvl="1" indent="0">
              <a:buNone/>
            </a:pPr>
            <a:r>
              <a:rPr lang="en-US" sz="1900" dirty="0">
                <a:latin typeface="Cambria" panose="02040503050406030204" pitchFamily="18" charset="0"/>
              </a:rPr>
              <a:t>called to load interceptors that act accordingly to old 2.x versions of the EJB standard. </a:t>
            </a:r>
            <a:endParaRPr lang="it-IT" sz="1900" dirty="0">
              <a:latin typeface="Cambria" panose="02040503050406030204" pitchFamily="18" charset="0"/>
            </a:endParaRPr>
          </a:p>
          <a:p>
            <a:endParaRPr lang="it-IT" sz="2000" dirty="0">
              <a:latin typeface="Cambria" panose="02040503050406030204" pitchFamily="18" charset="0"/>
            </a:endParaRPr>
          </a:p>
          <a:p>
            <a:r>
              <a:rPr lang="it-IT" sz="2000" dirty="0" err="1" smtClean="0">
                <a:latin typeface="Cambria" panose="02040503050406030204" pitchFamily="18" charset="0"/>
              </a:rPr>
              <a:t>loadOnlyEjbCreateMethod</a:t>
            </a:r>
            <a:r>
              <a:rPr lang="it-IT" sz="2000" dirty="0">
                <a:latin typeface="Cambria" panose="02040503050406030204" pitchFamily="18" charset="0"/>
              </a:rPr>
              <a:t>( </a:t>
            </a:r>
            <a:r>
              <a:rPr lang="it-IT" sz="2000" dirty="0" err="1">
                <a:latin typeface="Cambria" panose="02040503050406030204" pitchFamily="18" charset="0"/>
              </a:rPr>
              <a:t>ArrayList</a:t>
            </a:r>
            <a:r>
              <a:rPr lang="it-IT" sz="2000" dirty="0">
                <a:latin typeface="Cambria" panose="02040503050406030204" pitchFamily="18" charset="0"/>
              </a:rPr>
              <a:t> &lt; </a:t>
            </a:r>
            <a:r>
              <a:rPr lang="it-IT" sz="2000" dirty="0" err="1">
                <a:latin typeface="Cambria" panose="02040503050406030204" pitchFamily="18" charset="0"/>
              </a:rPr>
              <a:t>CallbackInterceptor</a:t>
            </a:r>
            <a:r>
              <a:rPr lang="it-IT" sz="2000" dirty="0">
                <a:latin typeface="Cambria" panose="02040503050406030204" pitchFamily="18" charset="0"/>
              </a:rPr>
              <a:t> &gt; [ ] </a:t>
            </a:r>
            <a:r>
              <a:rPr lang="it-IT" sz="2000" dirty="0" err="1">
                <a:latin typeface="Cambria" panose="02040503050406030204" pitchFamily="18" charset="0"/>
              </a:rPr>
              <a:t>metaArray</a:t>
            </a:r>
            <a:r>
              <a:rPr lang="it-IT" sz="2000" dirty="0">
                <a:latin typeface="Cambria" panose="02040503050406030204" pitchFamily="18" charset="0"/>
              </a:rPr>
              <a:t> , </a:t>
            </a:r>
            <a:r>
              <a:rPr lang="it-IT" sz="2000" dirty="0" err="1">
                <a:latin typeface="Cambria" panose="02040503050406030204" pitchFamily="18" charset="0"/>
              </a:rPr>
              <a:t>int</a:t>
            </a:r>
            <a:r>
              <a:rPr lang="it-IT" sz="2000" dirty="0">
                <a:latin typeface="Cambria" panose="02040503050406030204" pitchFamily="18" charset="0"/>
              </a:rPr>
              <a:t> </a:t>
            </a:r>
            <a:r>
              <a:rPr lang="it-IT" sz="2000" dirty="0" err="1">
                <a:latin typeface="Cambria" panose="02040503050406030204" pitchFamily="18" charset="0"/>
              </a:rPr>
              <a:t>numPostConstructFrameworkCallbacks</a:t>
            </a:r>
            <a:r>
              <a:rPr lang="it-IT" sz="2000" dirty="0">
                <a:latin typeface="Cambria" panose="02040503050406030204" pitchFamily="18" charset="0"/>
              </a:rPr>
              <a:t> ) </a:t>
            </a:r>
          </a:p>
          <a:p>
            <a:pPr marL="457200" lvl="1" indent="0">
              <a:buNone/>
            </a:pPr>
            <a:r>
              <a:rPr lang="en-US" sz="1900" dirty="0" smtClean="0">
                <a:latin typeface="Cambria" panose="02040503050406030204" pitchFamily="18" charset="0"/>
              </a:rPr>
              <a:t>called </a:t>
            </a:r>
            <a:r>
              <a:rPr lang="en-US" sz="1900" dirty="0">
                <a:latin typeface="Cambria" panose="02040503050406030204" pitchFamily="18" charset="0"/>
              </a:rPr>
              <a:t>to load only interceptors for “</a:t>
            </a:r>
            <a:r>
              <a:rPr lang="en-US" sz="1900" dirty="0" err="1">
                <a:latin typeface="Cambria" panose="02040503050406030204" pitchFamily="18" charset="0"/>
              </a:rPr>
              <a:t>ejbCreate</a:t>
            </a:r>
            <a:r>
              <a:rPr lang="en-US" sz="1900" dirty="0">
                <a:latin typeface="Cambria" panose="02040503050406030204" pitchFamily="18" charset="0"/>
              </a:rPr>
              <a:t>” methods in </a:t>
            </a:r>
            <a:r>
              <a:rPr lang="en-US" sz="1900" dirty="0" smtClean="0">
                <a:latin typeface="Cambria" panose="02040503050406030204" pitchFamily="18" charset="0"/>
              </a:rPr>
              <a:t>case of </a:t>
            </a:r>
            <a:r>
              <a:rPr lang="en-US" sz="1900" dirty="0">
                <a:latin typeface="Cambria" panose="02040503050406030204" pitchFamily="18" charset="0"/>
              </a:rPr>
              <a:t>a component that does not have a @</a:t>
            </a:r>
            <a:r>
              <a:rPr lang="en-US" sz="1900" dirty="0" err="1">
                <a:latin typeface="Cambria" panose="02040503050406030204" pitchFamily="18" charset="0"/>
              </a:rPr>
              <a:t>PostConstruct</a:t>
            </a:r>
            <a:r>
              <a:rPr lang="en-US" sz="1900" dirty="0">
                <a:latin typeface="Cambria" panose="02040503050406030204" pitchFamily="18" charset="0"/>
              </a:rPr>
              <a:t> annotation or does not even implement the </a:t>
            </a:r>
            <a:r>
              <a:rPr lang="en-US" sz="1900" dirty="0" err="1">
                <a:latin typeface="Cambria" panose="02040503050406030204" pitchFamily="18" charset="0"/>
              </a:rPr>
              <a:t>EnterpriseBean</a:t>
            </a:r>
            <a:r>
              <a:rPr lang="en-US" sz="1900" dirty="0">
                <a:latin typeface="Cambria" panose="02040503050406030204" pitchFamily="18" charset="0"/>
              </a:rPr>
              <a:t> interface</a:t>
            </a:r>
            <a:r>
              <a:rPr lang="en-US" sz="1900" dirty="0"/>
              <a:t>. </a:t>
            </a: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88025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latin typeface="Cambria" panose="02040503050406030204" pitchFamily="18" charset="0"/>
              </a:rPr>
              <a:t>Assigned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methods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r>
              <a:rPr lang="en-US" sz="2200" dirty="0" err="1" smtClean="0">
                <a:latin typeface="Cambria" panose="02040503050406030204" pitchFamily="18" charset="0"/>
              </a:rPr>
              <a:t>AroundInvokeInterceptor</a:t>
            </a:r>
            <a:r>
              <a:rPr lang="en-US" sz="2200" dirty="0">
                <a:latin typeface="Cambria" panose="02040503050406030204" pitchFamily="18" charset="0"/>
              </a:rPr>
              <a:t>( </a:t>
            </a:r>
            <a:r>
              <a:rPr lang="en-US" sz="2200" dirty="0" err="1">
                <a:latin typeface="Cambria" panose="02040503050406030204" pitchFamily="18" charset="0"/>
              </a:rPr>
              <a:t>int</a:t>
            </a:r>
            <a:r>
              <a:rPr lang="en-US" sz="2200" dirty="0">
                <a:latin typeface="Cambria" panose="02040503050406030204" pitchFamily="18" charset="0"/>
              </a:rPr>
              <a:t> index , Method </a:t>
            </a:r>
            <a:r>
              <a:rPr lang="en-US" sz="2200" dirty="0" err="1">
                <a:latin typeface="Cambria" panose="02040503050406030204" pitchFamily="18" charset="0"/>
              </a:rPr>
              <a:t>method</a:t>
            </a:r>
            <a:r>
              <a:rPr lang="en-US" sz="2200" dirty="0">
                <a:latin typeface="Cambria" panose="02040503050406030204" pitchFamily="18" charset="0"/>
              </a:rPr>
              <a:t> ) </a:t>
            </a:r>
            <a:endParaRPr lang="en-US" sz="2200" dirty="0" smtClean="0">
              <a:latin typeface="Cambria" panose="02040503050406030204" pitchFamily="18" charset="0"/>
            </a:endParaRPr>
          </a:p>
          <a:p>
            <a:r>
              <a:rPr lang="en-US" sz="2200" dirty="0" err="1" smtClean="0">
                <a:latin typeface="Cambria" panose="02040503050406030204" pitchFamily="18" charset="0"/>
              </a:rPr>
              <a:t>CallbackInterceptor</a:t>
            </a:r>
            <a:r>
              <a:rPr lang="en-US" sz="2200" dirty="0" smtClean="0">
                <a:latin typeface="Cambria" panose="02040503050406030204" pitchFamily="18" charset="0"/>
              </a:rPr>
              <a:t>( </a:t>
            </a:r>
            <a:r>
              <a:rPr lang="en-US" sz="2200" dirty="0" err="1" smtClean="0">
                <a:latin typeface="Cambria" panose="02040503050406030204" pitchFamily="18" charset="0"/>
              </a:rPr>
              <a:t>int</a:t>
            </a:r>
            <a:r>
              <a:rPr lang="en-US" sz="2200" dirty="0" smtClean="0">
                <a:latin typeface="Cambria" panose="02040503050406030204" pitchFamily="18" charset="0"/>
              </a:rPr>
              <a:t> index , Method </a:t>
            </a:r>
            <a:r>
              <a:rPr lang="en-US" sz="2200" dirty="0" err="1" smtClean="0">
                <a:latin typeface="Cambria" panose="02040503050406030204" pitchFamily="18" charset="0"/>
              </a:rPr>
              <a:t>method</a:t>
            </a:r>
            <a:r>
              <a:rPr lang="en-US" sz="2200" dirty="0" smtClean="0">
                <a:latin typeface="Cambria" panose="02040503050406030204" pitchFamily="18" charset="0"/>
              </a:rPr>
              <a:t> ) </a:t>
            </a:r>
            <a:endParaRPr lang="en-US" sz="2200" dirty="0">
              <a:latin typeface="Cambria" panose="02040503050406030204" pitchFamily="18" charset="0"/>
            </a:endParaRPr>
          </a:p>
          <a:p>
            <a:r>
              <a:rPr lang="it-IT" sz="2200" dirty="0" err="1" smtClean="0">
                <a:latin typeface="Cambria" panose="02040503050406030204" pitchFamily="18" charset="0"/>
              </a:rPr>
              <a:t>intercept</a:t>
            </a:r>
            <a:r>
              <a:rPr lang="it-IT" sz="2200" dirty="0">
                <a:latin typeface="Cambria" panose="02040503050406030204" pitchFamily="18" charset="0"/>
              </a:rPr>
              <a:t>( </a:t>
            </a:r>
            <a:r>
              <a:rPr lang="it-IT" sz="2200" dirty="0" err="1">
                <a:latin typeface="Cambria" panose="02040503050406030204" pitchFamily="18" charset="0"/>
              </a:rPr>
              <a:t>final</a:t>
            </a:r>
            <a:r>
              <a:rPr lang="it-IT" sz="2200" dirty="0">
                <a:latin typeface="Cambria" panose="02040503050406030204" pitchFamily="18" charset="0"/>
              </a:rPr>
              <a:t> </a:t>
            </a:r>
            <a:r>
              <a:rPr lang="it-IT" sz="2200" dirty="0" err="1">
                <a:latin typeface="Cambria" panose="02040503050406030204" pitchFamily="18" charset="0"/>
              </a:rPr>
              <a:t>InterceptorManager</a:t>
            </a:r>
            <a:r>
              <a:rPr lang="it-IT" sz="2200" dirty="0">
                <a:latin typeface="Cambria" panose="02040503050406030204" pitchFamily="18" charset="0"/>
              </a:rPr>
              <a:t> . </a:t>
            </a:r>
            <a:r>
              <a:rPr lang="it-IT" sz="2200" dirty="0" err="1">
                <a:latin typeface="Cambria" panose="02040503050406030204" pitchFamily="18" charset="0"/>
              </a:rPr>
              <a:t>AroundInvokeContext</a:t>
            </a:r>
            <a:r>
              <a:rPr lang="it-IT" sz="2200" dirty="0">
                <a:latin typeface="Cambria" panose="02040503050406030204" pitchFamily="18" charset="0"/>
              </a:rPr>
              <a:t> </a:t>
            </a:r>
            <a:r>
              <a:rPr lang="it-IT" sz="2200" dirty="0" err="1">
                <a:latin typeface="Cambria" panose="02040503050406030204" pitchFamily="18" charset="0"/>
              </a:rPr>
              <a:t>invCtx</a:t>
            </a:r>
            <a:r>
              <a:rPr lang="it-IT" sz="2200" dirty="0">
                <a:latin typeface="Cambria" panose="02040503050406030204" pitchFamily="18" charset="0"/>
              </a:rPr>
              <a:t> ) </a:t>
            </a:r>
            <a:r>
              <a:rPr lang="it-IT" sz="2200" i="1" dirty="0">
                <a:latin typeface="Cambria" panose="02040503050406030204" pitchFamily="18" charset="0"/>
              </a:rPr>
              <a:t>in </a:t>
            </a:r>
            <a:r>
              <a:rPr lang="it-IT" sz="2200" i="1" dirty="0" err="1">
                <a:latin typeface="Cambria" panose="02040503050406030204" pitchFamily="18" charset="0"/>
              </a:rPr>
              <a:t>AroundInvokeInterceptor</a:t>
            </a:r>
            <a:r>
              <a:rPr lang="it-IT" sz="2200" i="1" dirty="0">
                <a:latin typeface="Cambria" panose="02040503050406030204" pitchFamily="18" charset="0"/>
              </a:rPr>
              <a:t> </a:t>
            </a:r>
            <a:r>
              <a:rPr lang="it-IT" sz="2200" i="1" dirty="0" err="1">
                <a:latin typeface="Cambria" panose="02040503050406030204" pitchFamily="18" charset="0"/>
              </a:rPr>
              <a:t>class</a:t>
            </a:r>
            <a:r>
              <a:rPr lang="it-IT" sz="2200" i="1" dirty="0">
                <a:latin typeface="Cambria" panose="02040503050406030204" pitchFamily="18" charset="0"/>
              </a:rPr>
              <a:t> </a:t>
            </a:r>
            <a:endParaRPr lang="it-IT" sz="2200" dirty="0">
              <a:latin typeface="Cambria" panose="02040503050406030204" pitchFamily="18" charset="0"/>
            </a:endParaRPr>
          </a:p>
          <a:p>
            <a:r>
              <a:rPr lang="it-IT" sz="2200" dirty="0" err="1" smtClean="0">
                <a:latin typeface="Cambria" panose="02040503050406030204" pitchFamily="18" charset="0"/>
              </a:rPr>
              <a:t>intercept</a:t>
            </a:r>
            <a:r>
              <a:rPr lang="it-IT" sz="2200" dirty="0">
                <a:latin typeface="Cambria" panose="02040503050406030204" pitchFamily="18" charset="0"/>
              </a:rPr>
              <a:t>( </a:t>
            </a:r>
            <a:r>
              <a:rPr lang="it-IT" sz="2200" dirty="0" err="1">
                <a:latin typeface="Cambria" panose="02040503050406030204" pitchFamily="18" charset="0"/>
              </a:rPr>
              <a:t>final</a:t>
            </a:r>
            <a:r>
              <a:rPr lang="it-IT" sz="2200" dirty="0">
                <a:latin typeface="Cambria" panose="02040503050406030204" pitchFamily="18" charset="0"/>
              </a:rPr>
              <a:t> </a:t>
            </a:r>
            <a:r>
              <a:rPr lang="it-IT" sz="2200" dirty="0" err="1">
                <a:latin typeface="Cambria" panose="02040503050406030204" pitchFamily="18" charset="0"/>
              </a:rPr>
              <a:t>InterceptorManager</a:t>
            </a:r>
            <a:r>
              <a:rPr lang="it-IT" sz="2200" dirty="0">
                <a:latin typeface="Cambria" panose="02040503050406030204" pitchFamily="18" charset="0"/>
              </a:rPr>
              <a:t> . </a:t>
            </a:r>
            <a:r>
              <a:rPr lang="it-IT" sz="2200" dirty="0" err="1">
                <a:latin typeface="Cambria" panose="02040503050406030204" pitchFamily="18" charset="0"/>
              </a:rPr>
              <a:t>AroundInvokeContext</a:t>
            </a:r>
            <a:r>
              <a:rPr lang="it-IT" sz="2200" dirty="0">
                <a:latin typeface="Cambria" panose="02040503050406030204" pitchFamily="18" charset="0"/>
              </a:rPr>
              <a:t> </a:t>
            </a:r>
            <a:r>
              <a:rPr lang="it-IT" sz="2200" dirty="0" err="1">
                <a:latin typeface="Cambria" panose="02040503050406030204" pitchFamily="18" charset="0"/>
              </a:rPr>
              <a:t>invCtx</a:t>
            </a:r>
            <a:r>
              <a:rPr lang="it-IT" sz="2200" dirty="0">
                <a:latin typeface="Cambria" panose="02040503050406030204" pitchFamily="18" charset="0"/>
              </a:rPr>
              <a:t> ) </a:t>
            </a:r>
            <a:r>
              <a:rPr lang="it-IT" sz="2200" i="1" dirty="0">
                <a:latin typeface="Cambria" panose="02040503050406030204" pitchFamily="18" charset="0"/>
              </a:rPr>
              <a:t>in </a:t>
            </a:r>
            <a:r>
              <a:rPr lang="it-IT" sz="2200" i="1" dirty="0" err="1">
                <a:latin typeface="Cambria" panose="02040503050406030204" pitchFamily="18" charset="0"/>
              </a:rPr>
              <a:t>CallbackInterceptor</a:t>
            </a:r>
            <a:r>
              <a:rPr lang="it-IT" sz="2200" i="1" dirty="0">
                <a:latin typeface="Cambria" panose="02040503050406030204" pitchFamily="18" charset="0"/>
              </a:rPr>
              <a:t> </a:t>
            </a:r>
            <a:r>
              <a:rPr lang="it-IT" sz="2200" i="1" dirty="0" err="1">
                <a:latin typeface="Cambria" panose="02040503050406030204" pitchFamily="18" charset="0"/>
              </a:rPr>
              <a:t>class</a:t>
            </a:r>
            <a:r>
              <a:rPr lang="it-IT" sz="2200" i="1" dirty="0">
                <a:latin typeface="Cambria" panose="02040503050406030204" pitchFamily="18" charset="0"/>
              </a:rPr>
              <a:t> </a:t>
            </a:r>
            <a:endParaRPr lang="it-IT" sz="22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838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323528" y="2427734"/>
            <a:ext cx="8305800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Now</a:t>
            </a:r>
            <a:r>
              <a:rPr lang="it-IT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let’s</a:t>
            </a:r>
            <a:r>
              <a:rPr lang="it-IT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move</a:t>
            </a:r>
            <a:r>
              <a:rPr lang="it-IT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to the </a:t>
            </a:r>
            <a:r>
              <a:rPr lang="it-IT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checklist</a:t>
            </a:r>
            <a:r>
              <a:rPr lang="it-IT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!</a:t>
            </a:r>
            <a:br>
              <a:rPr lang="it-IT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38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148</TotalTime>
  <Words>337</Words>
  <Application>Microsoft Office PowerPoint</Application>
  <PresentationFormat>Presentazione su schermo (16:9)</PresentationFormat>
  <Paragraphs>68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Equinozio</vt:lpstr>
      <vt:lpstr>Politecnico di Milano A.A. 2015-2016 Software Engineering 2 project: Code Inspection  </vt:lpstr>
      <vt:lpstr>Assigned classes</vt:lpstr>
      <vt:lpstr>But what do these classes do? </vt:lpstr>
      <vt:lpstr>Presentazione standard di PowerPoint</vt:lpstr>
      <vt:lpstr>Presentazione standard di PowerPoint</vt:lpstr>
      <vt:lpstr>Presentazione standard di PowerPoint</vt:lpstr>
      <vt:lpstr>Assigned methods</vt:lpstr>
      <vt:lpstr>Assigned methods</vt:lpstr>
      <vt:lpstr>Now let’s move to the checklist! </vt:lpstr>
      <vt:lpstr>Indention</vt:lpstr>
      <vt:lpstr>File Organization</vt:lpstr>
      <vt:lpstr>Wrapping lines</vt:lpstr>
      <vt:lpstr>Initialization and declaration</vt:lpstr>
      <vt:lpstr>Comments</vt:lpstr>
      <vt:lpstr>Java source file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Romani</dc:creator>
  <cp:lastModifiedBy>Marco Romani</cp:lastModifiedBy>
  <cp:revision>16</cp:revision>
  <dcterms:created xsi:type="dcterms:W3CDTF">2016-01-02T14:22:45Z</dcterms:created>
  <dcterms:modified xsi:type="dcterms:W3CDTF">2016-01-02T16:51:21Z</dcterms:modified>
</cp:coreProperties>
</file>