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6" r:id="rId2"/>
    <p:sldId id="28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BD4A-FB1D-4504-809F-F0525AF57330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2C1D-6328-4595-BB50-B9B20B0EF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3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31CD-A800-429B-9EE1-03AECEAD5F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0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0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8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8D1E-79E1-4046-BAF4-7831E395F259}" type="datetimeFigureOut">
              <a:rPr lang="it-IT" smtClean="0"/>
              <a:t>20/02/2016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82679" y="2571750"/>
            <a:ext cx="5451639" cy="2052228"/>
          </a:xfrm>
        </p:spPr>
        <p:txBody>
          <a:bodyPr>
            <a:norm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Politecnico di Milano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A.A. 2015-2016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Software Engineering 2 project: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MyTaxiService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Alessandro Pozzi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852358), </a:t>
            </a:r>
            <a:endParaRPr lang="it-IT" sz="1600" i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i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Marco 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Romani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852361)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82" y="357504"/>
            <a:ext cx="2106234" cy="210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661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2355726"/>
            <a:ext cx="7200799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send updates through email and/or in-app notification, as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Absence of taxis available, reservations overlaps, taxi average waiting time and taxi assigned to customers are events that must be notified to the customer.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6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G6</a:t>
            </a:r>
            <a:r>
              <a:rPr lang="en-US" sz="2100" i="1" dirty="0"/>
              <a:t>] Allow customers to be notified of any relevant update connected to their requests and reservations.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5557" y="267494"/>
            <a:ext cx="79928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7624" y="2571750"/>
            <a:ext cx="6624736" cy="24482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Customers must leave a valid phone number in order to complete the registration phase.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Taxi drivers must be able to access to the customer’s phone number when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R3</a:t>
            </a:r>
            <a:r>
              <a:rPr lang="en-US" dirty="0">
                <a:latin typeface="Cambria" panose="02040503050406030204" pitchFamily="18" charset="0"/>
              </a:rPr>
              <a:t>] Customers must receive the taxi drivers’ contact number after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R4</a:t>
            </a:r>
            <a:r>
              <a:rPr lang="en-US" dirty="0">
                <a:latin typeface="Cambria" panose="02040503050406030204" pitchFamily="18" charset="0"/>
              </a:rPr>
              <a:t>] Customers must receive the taxi code in order to be able to recognize its driver.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19" y="1059582"/>
            <a:ext cx="5744393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G7</a:t>
            </a:r>
            <a:r>
              <a:rPr lang="en-US" sz="2100" i="1" dirty="0"/>
              <a:t>] Customers and taxi drivers must be able to contact each other after the system has paired them.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20" cy="8363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09785" y="2355726"/>
            <a:ext cx="5915025" cy="15143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R1</a:t>
            </a:r>
            <a:r>
              <a:rPr lang="en-US" sz="2400" dirty="0">
                <a:latin typeface="Cambria" panose="02040503050406030204" pitchFamily="18" charset="0"/>
              </a:rPr>
              <a:t>] Customers can </a:t>
            </a:r>
            <a:r>
              <a:rPr lang="en-US" sz="2400" dirty="0" smtClean="0">
                <a:latin typeface="Cambria" panose="02040503050406030204" pitchFamily="18" charset="0"/>
              </a:rPr>
              <a:t>delete a </a:t>
            </a:r>
            <a:r>
              <a:rPr lang="en-US" sz="2400" dirty="0">
                <a:latin typeface="Cambria" panose="02040503050406030204" pitchFamily="18" charset="0"/>
              </a:rPr>
              <a:t>request or reservation only if it has not been assigned to a taxi driver yet.</a:t>
            </a:r>
            <a:endParaRPr lang="it-IT" sz="2400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G8</a:t>
            </a:r>
            <a:r>
              <a:rPr lang="en-US" sz="2100" i="1" dirty="0"/>
              <a:t>] Allow customers to delete requests and reservations. 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world and the machine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5" y="1447694"/>
            <a:ext cx="4520961" cy="3013975"/>
          </a:xfrm>
        </p:spPr>
      </p:pic>
    </p:spTree>
    <p:extLst>
      <p:ext uri="{BB962C8B-B14F-4D97-AF65-F5344CB8AC3E}">
        <p14:creationId xmlns:p14="http://schemas.microsoft.com/office/powerpoint/2010/main" val="39856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world</a:t>
            </a:r>
          </a:p>
        </p:txBody>
      </p:sp>
      <p:pic>
        <p:nvPicPr>
          <p:cNvPr id="4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Rettangolo 4"/>
          <p:cNvSpPr/>
          <p:nvPr/>
        </p:nvSpPr>
        <p:spPr>
          <a:xfrm>
            <a:off x="5036120" y="2261763"/>
            <a:ext cx="2743200" cy="125418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picks up customers</a:t>
            </a:r>
            <a:r>
              <a:rPr lang="en-US" sz="1100" dirty="0">
                <a:latin typeface="Georgia" panose="02040502050405020303" pitchFamily="18" charset="0"/>
              </a:rPr>
              <a:t> – happens exclusively in the world and it is not observed by the machine</a:t>
            </a:r>
          </a:p>
          <a:p>
            <a:pPr marL="160731" indent="-160731">
              <a:buFont typeface="Arial" panose="020B0604020202020204" pitchFamily="34" charset="0"/>
              <a:buChar char="•"/>
            </a:pPr>
            <a:endParaRPr lang="en-US" sz="11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drops customers to destination –</a:t>
            </a:r>
            <a:r>
              <a:rPr lang="en-US" sz="1100" dirty="0">
                <a:latin typeface="Georgia" panose="02040502050405020303" pitchFamily="18" charset="0"/>
              </a:rPr>
              <a:t> it is not seen by the machine, which can only see the driver’s change of status</a:t>
            </a:r>
            <a:endParaRPr lang="it-IT" sz="11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3047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machine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061444" y="1699112"/>
            <a:ext cx="2596661" cy="26853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Users database</a:t>
            </a:r>
            <a:r>
              <a:rPr lang="it-IT" sz="1000" dirty="0">
                <a:latin typeface="Georgia" panose="02040502050405020303" pitchFamily="18" charset="0"/>
              </a:rPr>
              <a:t> – </a:t>
            </a:r>
            <a:r>
              <a:rPr lang="en-US" sz="1000" dirty="0">
                <a:latin typeface="Georgia" panose="02040502050405020303" pitchFamily="18" charset="0"/>
              </a:rPr>
              <a:t>Contains</a:t>
            </a:r>
            <a:r>
              <a:rPr lang="it-IT" sz="1000" dirty="0">
                <a:latin typeface="Georgia" panose="02040502050405020303" pitchFamily="18" charset="0"/>
              </a:rPr>
              <a:t> </a:t>
            </a:r>
            <a:r>
              <a:rPr lang="it-IT" sz="1000" dirty="0" err="1">
                <a:latin typeface="Georgia" panose="02040502050405020303" pitchFamily="18" charset="0"/>
              </a:rPr>
              <a:t>all</a:t>
            </a:r>
            <a:r>
              <a:rPr lang="it-IT" sz="1000" dirty="0">
                <a:latin typeface="Georgia" panose="02040502050405020303" pitchFamily="18" charset="0"/>
              </a:rPr>
              <a:t> the </a:t>
            </a:r>
            <a:r>
              <a:rPr lang="it-IT" sz="1000" dirty="0" err="1">
                <a:latin typeface="Georgia" panose="02040502050405020303" pitchFamily="18" charset="0"/>
              </a:rPr>
              <a:t>users</a:t>
            </a:r>
            <a:r>
              <a:rPr lang="it-IT" sz="1000" dirty="0">
                <a:latin typeface="Georgia" panose="02040502050405020303" pitchFamily="18" charset="0"/>
              </a:rPr>
              <a:t>’ accounts: </a:t>
            </a:r>
            <a:r>
              <a:rPr lang="it-IT" sz="1000" dirty="0" err="1">
                <a:latin typeface="Georgia" panose="02040502050405020303" pitchFamily="18" charset="0"/>
              </a:rPr>
              <a:t>Admins</a:t>
            </a:r>
            <a:r>
              <a:rPr lang="it-IT" sz="1000" dirty="0">
                <a:latin typeface="Georgia" panose="02040502050405020303" pitchFamily="18" charset="0"/>
              </a:rPr>
              <a:t>, Taxi drivers and </a:t>
            </a:r>
            <a:r>
              <a:rPr lang="it-IT" sz="1000" dirty="0" err="1">
                <a:latin typeface="Georgia" panose="02040502050405020303" pitchFamily="18" charset="0"/>
              </a:rPr>
              <a:t>Customers</a:t>
            </a:r>
            <a:endParaRPr lang="it-IT" sz="1000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identifier database - </a:t>
            </a:r>
            <a:r>
              <a:rPr lang="en-US" sz="1000" dirty="0">
                <a:latin typeface="Georgia" panose="02040502050405020303" pitchFamily="18" charset="0"/>
              </a:rPr>
              <a:t>contain all the information about taxis and their assigned drivers.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ride database - </a:t>
            </a:r>
            <a:r>
              <a:rPr lang="en-US" sz="1000" dirty="0">
                <a:latin typeface="Georgia" panose="02040502050405020303" pitchFamily="18" charset="0"/>
              </a:rPr>
              <a:t>Store all the information regarding actual, past and future taxi rides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City map and taxi zones system – </a:t>
            </a:r>
            <a:r>
              <a:rPr lang="en-US" sz="1000" dirty="0">
                <a:latin typeface="Georgia" panose="02040502050405020303" pitchFamily="18" charset="0"/>
              </a:rPr>
              <a:t>Contains and manages the taxi zones and the queues</a:t>
            </a:r>
            <a:endParaRPr lang="en-US" sz="10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Request, reservation and allocation system – </a:t>
            </a:r>
            <a:r>
              <a:rPr lang="en-US" sz="1000" dirty="0">
                <a:latin typeface="Georgia" panose="02040502050405020303" pitchFamily="18" charset="0"/>
              </a:rPr>
              <a:t>manages the main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140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63 -0.00069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hared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henomena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139511" y="1499509"/>
            <a:ext cx="2536422" cy="38343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allocation</a:t>
            </a:r>
            <a:r>
              <a:rPr lang="en-US" sz="900" dirty="0">
                <a:latin typeface="Georgia" panose="02040502050405020303" pitchFamily="18" charset="0"/>
              </a:rPr>
              <a:t> -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particular entity: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MTS customers  it’s observed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the world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machine; for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customers it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observed by the machine (with the GPS and taxi zones system)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world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 requesting ride </a:t>
            </a:r>
            <a:r>
              <a:rPr lang="en-US" sz="900" dirty="0">
                <a:latin typeface="Georgia" panose="02040502050405020303" pitchFamily="18" charset="0"/>
              </a:rPr>
              <a:t>- happens in the world and is only observed by the machine, which will react accordingly.</a:t>
            </a:r>
            <a:endParaRPr lang="en-US" sz="9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moves</a:t>
            </a:r>
            <a:r>
              <a:rPr lang="en-US" sz="900" dirty="0">
                <a:latin typeface="Georgia" panose="02040502050405020303" pitchFamily="18" charset="0"/>
              </a:rPr>
              <a:t> - is a shared phenomenon, which is controlled by the world and observed by the machine through the GPS system. 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status update</a:t>
            </a:r>
            <a:r>
              <a:rPr lang="en-US" sz="900" dirty="0">
                <a:latin typeface="Georgia" panose="02040502050405020303" pitchFamily="18" charset="0"/>
              </a:rPr>
              <a:t> - is also a phenomenon controlled by the world (i.e. the taxi driver that changes their status by picking up and dropping of customers) and observed by the system.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Customers receive notifications</a:t>
            </a:r>
            <a:r>
              <a:rPr lang="en-US" sz="900" dirty="0">
                <a:latin typeface="Georgia" panose="02040502050405020303" pitchFamily="18" charset="0"/>
              </a:rPr>
              <a:t> - is machine-controlled, since customers receive updates about their rides by the system.</a:t>
            </a:r>
            <a:endParaRPr lang="it-IT" sz="9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093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56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93658" y="141480"/>
            <a:ext cx="6172200" cy="594066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Diagram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2" y="735546"/>
            <a:ext cx="6831378" cy="4407954"/>
          </a:xfrm>
        </p:spPr>
      </p:pic>
    </p:spTree>
    <p:extLst>
      <p:ext uri="{BB962C8B-B14F-4D97-AF65-F5344CB8AC3E}">
        <p14:creationId xmlns:p14="http://schemas.microsoft.com/office/powerpoint/2010/main" val="155303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23528" y="915566"/>
            <a:ext cx="8229600" cy="1429667"/>
          </a:xfrm>
        </p:spPr>
        <p:txBody>
          <a:bodyPr>
            <a:noAutofit/>
          </a:bodyPr>
          <a:lstStyle/>
          <a:p>
            <a:r>
              <a:rPr lang="it-IT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Design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736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" y="22019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Problem overview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195251"/>
            <a:ext cx="2205989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Different users communicating over the internet with a single system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8649" y="3717664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must notify multiple users </a:t>
            </a:r>
            <a:r>
              <a:rPr lang="en-US" sz="1300" dirty="0" smtClean="0"/>
              <a:t>when some events occur</a:t>
            </a:r>
            <a:endParaRPr lang="en-US" sz="13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8650" y="2047603"/>
            <a:ext cx="2205991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Users can use different platforms (mobile and web)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48" y="2780780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</a:t>
            </a:r>
            <a:r>
              <a:rPr lang="en-US" sz="1300" dirty="0" smtClean="0"/>
              <a:t>accepts </a:t>
            </a:r>
            <a:r>
              <a:rPr lang="en-US" sz="1300" dirty="0"/>
              <a:t>user’s requests and elaborate an answer in a short time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ccia a destra 11"/>
          <p:cNvSpPr/>
          <p:nvPr/>
        </p:nvSpPr>
        <p:spPr>
          <a:xfrm>
            <a:off x="3095897" y="214628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CasellaDiTesto 12"/>
          <p:cNvSpPr txBox="1">
            <a:spLocks/>
          </p:cNvSpPr>
          <p:nvPr/>
        </p:nvSpPr>
        <p:spPr>
          <a:xfrm>
            <a:off x="5989319" y="1293934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Client-Server three-tier Architecture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3095897" y="318589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ccia a destra 14"/>
          <p:cNvSpPr/>
          <p:nvPr/>
        </p:nvSpPr>
        <p:spPr>
          <a:xfrm>
            <a:off x="3095897" y="3920220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asellaDiTesto 15"/>
          <p:cNvSpPr txBox="1">
            <a:spLocks/>
          </p:cNvSpPr>
          <p:nvPr/>
        </p:nvSpPr>
        <p:spPr>
          <a:xfrm>
            <a:off x="5989319" y="2983336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Event-based </a:t>
            </a:r>
            <a:r>
              <a:rPr lang="en-US" sz="1650" dirty="0" smtClean="0">
                <a:latin typeface="Cambria" panose="02040503050406030204" pitchFamily="18" charset="0"/>
              </a:rPr>
              <a:t>architecture with </a:t>
            </a:r>
            <a:r>
              <a:rPr lang="en-US" sz="1650" dirty="0">
                <a:latin typeface="Cambria" panose="02040503050406030204" pitchFamily="18" charset="0"/>
              </a:rPr>
              <a:t>Publisher-Subscribe</a:t>
            </a:r>
          </a:p>
        </p:txBody>
      </p:sp>
      <p:sp>
        <p:nvSpPr>
          <p:cNvPr id="17" name="Freccia a destra 16"/>
          <p:cNvSpPr/>
          <p:nvPr/>
        </p:nvSpPr>
        <p:spPr>
          <a:xfrm rot="21062330">
            <a:off x="3089579" y="2695265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7252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8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Requirements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743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2182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magine 3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36853" y="1179079"/>
            <a:ext cx="4505366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tier (Client)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The users’ machines (mobile phones and computers) will have the only purpose to load the Graphical User Interface (GUI)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 application logic is involved at this level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Clients will only be able to send requests to the web server and application server.</a:t>
            </a:r>
            <a:endParaRPr lang="it-IT" sz="15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4236853" y="1179079"/>
            <a:ext cx="4505366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Manages the web requests sent by clients using the web application. 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can be resolved with a static content page, the web server will generate and send the response itself.</a:t>
            </a:r>
            <a:endParaRPr lang="it-IT" sz="1500" dirty="0">
              <a:latin typeface="Cambria" panose="02040503050406030204" pitchFamily="18" charset="0"/>
            </a:endParaRP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comports a dynamic content, the web server will delegate the dynamic response generation to the application server</a:t>
            </a:r>
            <a:endParaRPr lang="it-IT" sz="15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mtClean="0">
                <a:latin typeface="Cambria" panose="02040503050406030204" pitchFamily="18" charset="0"/>
              </a:rPr>
              <a:t>Contains the </a:t>
            </a:r>
            <a:r>
              <a:rPr lang="en-US" sz="1500" dirty="0">
                <a:latin typeface="Cambria" panose="02040503050406030204" pitchFamily="18" charset="0"/>
              </a:rPr>
              <a:t>business logic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Provide lightweight APIs to be used directly by mobile application clients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Web application clients will access this component indirectly, through the Web Server.</a:t>
            </a:r>
            <a:endParaRPr lang="it-IT" sz="1500" dirty="0">
              <a:latin typeface="Cambria" panose="020405030504060302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 err="1">
                <a:latin typeface="Cambria" panose="02040503050406030204" pitchFamily="18" charset="0"/>
              </a:rPr>
              <a:t>Admin’s</a:t>
            </a:r>
            <a:r>
              <a:rPr lang="it-IT" sz="1500" i="1" dirty="0">
                <a:latin typeface="Cambria" panose="02040503050406030204" pitchFamily="18" charset="0"/>
              </a:rPr>
              <a:t> GUI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Specific interface for Administrators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Allows Admins to access to their exclusive functions dialoguing directly with the business logic 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 tier (Database)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Separated from the previous one with a (possibly local) network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Contains all the data that MyTaxiService needs to store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88817" y="1212192"/>
            <a:ext cx="62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The core of MTS’s application logic is </a:t>
            </a:r>
            <a:r>
              <a:rPr lang="en-US" sz="1350" b="1" dirty="0">
                <a:latin typeface="Cambria" panose="02040503050406030204" pitchFamily="18" charset="0"/>
              </a:rPr>
              <a:t>event-based</a:t>
            </a:r>
            <a:r>
              <a:rPr lang="en-US" sz="135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3408218" y="2296350"/>
            <a:ext cx="16140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Generates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58982" y="2047118"/>
            <a:ext cx="23206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Significant change of state (users modifying theirs account information, drivers changing status, </a:t>
            </a:r>
            <a:r>
              <a:rPr lang="en-US" sz="1350" dirty="0" err="1">
                <a:latin typeface="Cambria" panose="02040503050406030204" pitchFamily="18" charset="0"/>
              </a:rPr>
              <a:t>etc</a:t>
            </a:r>
            <a:r>
              <a:rPr lang="en-US" sz="135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Stella a 12 punte 10"/>
          <p:cNvSpPr/>
          <p:nvPr/>
        </p:nvSpPr>
        <p:spPr>
          <a:xfrm>
            <a:off x="5250872" y="2047117"/>
            <a:ext cx="1544782" cy="1025237"/>
          </a:xfrm>
          <a:prstGeom prst="star12">
            <a:avLst/>
          </a:prstGeom>
          <a:solidFill>
            <a:srgbClr val="DA5D00"/>
          </a:solidFill>
          <a:ln>
            <a:solidFill>
              <a:srgbClr val="DA5D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961909" y="2109612"/>
            <a:ext cx="1302328" cy="900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>
                <a:latin typeface="Cambria" panose="02040503050406030204" pitchFamily="18" charset="0"/>
              </a:rPr>
              <a:t>The system will handle it accordingly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28650" y="3740053"/>
            <a:ext cx="77239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In particular, the managing of the customer’s requests and taxi rides will be modeled with the </a:t>
            </a:r>
            <a:r>
              <a:rPr lang="en-US" sz="1350" b="1" dirty="0">
                <a:latin typeface="Cambria" panose="02040503050406030204" pitchFamily="18" charset="0"/>
              </a:rPr>
              <a:t>publisher-subscribe pattern.</a:t>
            </a:r>
          </a:p>
          <a:p>
            <a:endParaRPr lang="en-US" sz="1350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Event-based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CUSTOMER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4391979" y="2283718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464911" y="1828770"/>
            <a:ext cx="105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Asks for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51920" y="1384260"/>
            <a:ext cx="1368151" cy="7200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RIDE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216338" y="1591616"/>
            <a:ext cx="1491565" cy="27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2" name="Ovale 11"/>
          <p:cNvSpPr/>
          <p:nvPr/>
        </p:nvSpPr>
        <p:spPr>
          <a:xfrm>
            <a:off x="3732444" y="3399201"/>
            <a:ext cx="1656184" cy="99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419872" y="2365675"/>
            <a:ext cx="105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system generates </a:t>
            </a:r>
          </a:p>
        </p:txBody>
      </p:sp>
      <p:cxnSp>
        <p:nvCxnSpPr>
          <p:cNvPr id="16" name="Connettore 7 15"/>
          <p:cNvCxnSpPr/>
          <p:nvPr/>
        </p:nvCxnSpPr>
        <p:spPr>
          <a:xfrm rot="10800000">
            <a:off x="1595953" y="2168755"/>
            <a:ext cx="2002739" cy="1729108"/>
          </a:xfrm>
          <a:prstGeom prst="curvedConnector3">
            <a:avLst>
              <a:gd name="adj1" fmla="val 999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26370" y="3507854"/>
            <a:ext cx="1781609" cy="120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customer is automatically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topic and can receive its notifications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16428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DRIVER</a:t>
            </a:r>
          </a:p>
        </p:txBody>
      </p:sp>
      <p:sp>
        <p:nvSpPr>
          <p:cNvPr id="23" name="Freccia a destra 22"/>
          <p:cNvSpPr/>
          <p:nvPr/>
        </p:nvSpPr>
        <p:spPr>
          <a:xfrm rot="10800000">
            <a:off x="5501169" y="1607362"/>
            <a:ext cx="1447094" cy="25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5473299" y="1855810"/>
            <a:ext cx="189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Accepts the ride request and gets associated to the ride</a:t>
            </a:r>
          </a:p>
        </p:txBody>
      </p:sp>
      <p:cxnSp>
        <p:nvCxnSpPr>
          <p:cNvPr id="25" name="Connettore 7 24"/>
          <p:cNvCxnSpPr/>
          <p:nvPr/>
        </p:nvCxnSpPr>
        <p:spPr>
          <a:xfrm flipV="1">
            <a:off x="5522380" y="2225141"/>
            <a:ext cx="2506006" cy="1714761"/>
          </a:xfrm>
          <a:prstGeom prst="curvedConnector3">
            <a:avLst>
              <a:gd name="adj1" fmla="val 99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312316" y="3657862"/>
            <a:ext cx="1781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driver is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same topic too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11" grpId="0" animBg="1"/>
      <p:bldP spid="12" grpId="0" animBg="1"/>
      <p:bldP spid="14" grpId="0"/>
      <p:bldP spid="19" grpId="0"/>
      <p:bldP spid="22" grpId="0" animBg="1"/>
      <p:bldP spid="23" grpId="0" animBg="1"/>
      <p:bldP spid="24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03648" y="2387186"/>
            <a:ext cx="187220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BROKER</a:t>
            </a: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2291603" y="1867400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1835696" y="1347614"/>
            <a:ext cx="100811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Publisher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500264" y="2299448"/>
            <a:ext cx="4197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mbria" panose="02040503050406030204" pitchFamily="18" charset="0"/>
              </a:rPr>
              <a:t>An intermediary component that performs the </a:t>
            </a:r>
            <a:r>
              <a:rPr lang="en-US" sz="1350" b="1" dirty="0">
                <a:latin typeface="Cambria" panose="02040503050406030204" pitchFamily="18" charset="0"/>
              </a:rPr>
              <a:t>queue management </a:t>
            </a:r>
            <a:r>
              <a:rPr lang="en-US" sz="1350" dirty="0">
                <a:latin typeface="Cambria" panose="02040503050406030204" pitchFamily="18" charset="0"/>
              </a:rPr>
              <a:t>and the </a:t>
            </a:r>
            <a:r>
              <a:rPr lang="en-US" sz="1350" b="1" dirty="0">
                <a:latin typeface="Cambria" panose="02040503050406030204" pitchFamily="18" charset="0"/>
              </a:rPr>
              <a:t>filtering</a:t>
            </a:r>
            <a:r>
              <a:rPr lang="en-US" sz="1350" dirty="0">
                <a:latin typeface="Cambria" panose="02040503050406030204" pitchFamily="18" charset="0"/>
              </a:rPr>
              <a:t> of the messages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>
                <a:latin typeface="Cambria" panose="02040503050406030204" pitchFamily="18" charset="0"/>
              </a:rPr>
              <a:t>Filter </a:t>
            </a:r>
            <a:r>
              <a:rPr lang="en-US" sz="1350" dirty="0">
                <a:latin typeface="Cambria" panose="02040503050406030204" pitchFamily="18" charset="0"/>
              </a:rPr>
              <a:t>messages based on their </a:t>
            </a:r>
            <a:r>
              <a:rPr lang="en-US" sz="1350" b="1" dirty="0">
                <a:latin typeface="Cambria" panose="02040503050406030204" pitchFamily="18" charset="0"/>
              </a:rPr>
              <a:t>content</a:t>
            </a:r>
            <a:r>
              <a:rPr lang="en-US" sz="1350" dirty="0">
                <a:latin typeface="Cambria" panose="02040503050406030204" pitchFamily="18" charset="0"/>
              </a:rPr>
              <a:t>, so that taxi drivers and customers related to the same topic won’t receive necessary the same notification or message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211844" y="1205847"/>
            <a:ext cx="4197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A logical component of the system that creates a publication on a </a:t>
            </a:r>
            <a:r>
              <a:rPr lang="en-US" sz="1350" b="1" dirty="0" smtClean="0">
                <a:latin typeface="Cambria" panose="02040503050406030204" pitchFamily="18" charset="0"/>
              </a:rPr>
              <a:t>topic </a:t>
            </a:r>
            <a:r>
              <a:rPr lang="en-US" sz="1350" dirty="0" smtClean="0">
                <a:latin typeface="Cambria" panose="02040503050406030204" pitchFamily="18" charset="0"/>
              </a:rPr>
              <a:t>when something relevant happens</a:t>
            </a:r>
            <a:endParaRPr lang="en-US" sz="1350" b="1" dirty="0">
              <a:latin typeface="Cambria" panose="02040503050406030204" pitchFamily="18" charset="0"/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291603" y="3788514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1787413" y="4397754"/>
            <a:ext cx="1082317" cy="439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Subscribers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843" y="4363433"/>
            <a:ext cx="4197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Messages are delivered to the subscribers (taxi drivers and customers)</a:t>
            </a:r>
            <a:endParaRPr lang="en-US" sz="135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/>
      <p:bldP spid="13" grpId="0" animBg="1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Components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7574"/>
            <a:ext cx="8784976" cy="3960441"/>
          </a:xfrm>
        </p:spPr>
      </p:pic>
    </p:spTree>
    <p:extLst>
      <p:ext uri="{BB962C8B-B14F-4D97-AF65-F5344CB8AC3E}">
        <p14:creationId xmlns:p14="http://schemas.microsoft.com/office/powerpoint/2010/main" val="572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595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Deployment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9073008" cy="4155927"/>
          </a:xfrm>
        </p:spPr>
      </p:pic>
    </p:spTree>
    <p:extLst>
      <p:ext uri="{BB962C8B-B14F-4D97-AF65-F5344CB8AC3E}">
        <p14:creationId xmlns:p14="http://schemas.microsoft.com/office/powerpoint/2010/main" val="346254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Integration Test Plan</a:t>
            </a:r>
            <a:endParaRPr lang="it-IT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sz="1900" b="1" dirty="0">
                <a:latin typeface="Cambria" panose="02040503050406030204" pitchFamily="18" charset="0"/>
              </a:rPr>
              <a:t>Requests</a:t>
            </a:r>
            <a:r>
              <a:rPr lang="en-US" sz="1900" dirty="0">
                <a:latin typeface="Cambria" panose="02040503050406030204" pitchFamily="18" charset="0"/>
              </a:rPr>
              <a:t> and </a:t>
            </a:r>
            <a:r>
              <a:rPr lang="en-US" sz="1900" b="1" dirty="0">
                <a:latin typeface="Cambria" panose="02040503050406030204" pitchFamily="18" charset="0"/>
              </a:rPr>
              <a:t>reservations</a:t>
            </a:r>
            <a:r>
              <a:rPr lang="en-US" sz="1900" dirty="0">
                <a:latin typeface="Cambria" panose="02040503050406030204" pitchFamily="18" charset="0"/>
              </a:rPr>
              <a:t> can be </a:t>
            </a:r>
            <a:r>
              <a:rPr lang="en-US" sz="1900" b="1" dirty="0">
                <a:latin typeface="Cambria" panose="02040503050406030204" pitchFamily="18" charset="0"/>
              </a:rPr>
              <a:t>cancelled</a:t>
            </a:r>
            <a:r>
              <a:rPr lang="en-US" sz="1900" dirty="0">
                <a:latin typeface="Cambria" panose="02040503050406030204" pitchFamily="18" charset="0"/>
              </a:rPr>
              <a:t> if and only if no taxi have been </a:t>
            </a:r>
            <a:r>
              <a:rPr lang="en-US" sz="1900" b="1" dirty="0">
                <a:latin typeface="Cambria" panose="02040503050406030204" pitchFamily="18" charset="0"/>
              </a:rPr>
              <a:t>assigned</a:t>
            </a:r>
            <a:r>
              <a:rPr lang="en-US" sz="1900" dirty="0">
                <a:latin typeface="Cambria" panose="02040503050406030204" pitchFamily="18" charset="0"/>
              </a:rPr>
              <a:t> to the customer. </a:t>
            </a:r>
            <a:endParaRPr lang="en-US" sz="1900" dirty="0" smtClean="0">
              <a:latin typeface="Cambria" panose="02040503050406030204" pitchFamily="18" charset="0"/>
            </a:endParaRPr>
          </a:p>
          <a:p>
            <a:endParaRPr lang="en-US" sz="1900" dirty="0">
              <a:latin typeface="Cambria" panose="02040503050406030204" pitchFamily="18" charset="0"/>
            </a:endParaRPr>
          </a:p>
          <a:p>
            <a:r>
              <a:rPr lang="en-US" sz="1900" dirty="0" smtClean="0">
                <a:latin typeface="Cambria" panose="02040503050406030204" pitchFamily="18" charset="0"/>
              </a:rPr>
              <a:t> Customers </a:t>
            </a:r>
            <a:r>
              <a:rPr lang="en-US" sz="1900" dirty="0" smtClean="0">
                <a:latin typeface="Cambria" panose="02040503050406030204" pitchFamily="18" charset="0"/>
              </a:rPr>
              <a:t>are not allowed make more than </a:t>
            </a:r>
            <a:r>
              <a:rPr lang="en-US" sz="1900" b="1" dirty="0" smtClean="0">
                <a:latin typeface="Cambria" panose="02040503050406030204" pitchFamily="18" charset="0"/>
              </a:rPr>
              <a:t>one request </a:t>
            </a:r>
            <a:r>
              <a:rPr lang="en-US" sz="1900" dirty="0" smtClean="0">
                <a:latin typeface="Cambria" panose="02040503050406030204" pitchFamily="18" charset="0"/>
              </a:rPr>
              <a:t>if the previous has not been fulfilled yet.</a:t>
            </a:r>
            <a:endParaRPr lang="en-US" sz="19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900" dirty="0" smtClean="0">
              <a:latin typeface="Cambria" panose="02040503050406030204" pitchFamily="18" charset="0"/>
            </a:endParaRPr>
          </a:p>
          <a:p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1900" b="1" dirty="0" smtClean="0">
                <a:latin typeface="Cambria" panose="02040503050406030204" pitchFamily="18" charset="0"/>
              </a:rPr>
              <a:t>Unlimited</a:t>
            </a:r>
            <a:r>
              <a:rPr lang="en-US" sz="1900" dirty="0" smtClean="0">
                <a:latin typeface="Cambria" panose="02040503050406030204" pitchFamily="18" charset="0"/>
              </a:rPr>
              <a:t> taxi reservations can be performed.                                             However, impracticable reservations </a:t>
            </a:r>
            <a:r>
              <a:rPr lang="en-US" sz="1900" dirty="0" smtClean="0">
                <a:latin typeface="Cambria" panose="02040503050406030204" pitchFamily="18" charset="0"/>
              </a:rPr>
              <a:t>identified at </a:t>
            </a:r>
            <a:r>
              <a:rPr lang="en-US" sz="1900" dirty="0" smtClean="0">
                <a:latin typeface="Cambria" panose="02040503050406030204" pitchFamily="18" charset="0"/>
              </a:rPr>
              <a:t>runtime will be </a:t>
            </a:r>
            <a:r>
              <a:rPr lang="en-US" sz="1900" b="1" dirty="0" smtClean="0">
                <a:latin typeface="Cambria" panose="02040503050406030204" pitchFamily="18" charset="0"/>
              </a:rPr>
              <a:t>cancelled.</a:t>
            </a:r>
          </a:p>
          <a:p>
            <a:endParaRPr lang="en-US" sz="1900" b="1" dirty="0" smtClean="0">
              <a:latin typeface="Cambria" panose="02040503050406030204" pitchFamily="18" charset="0"/>
            </a:endParaRPr>
          </a:p>
          <a:p>
            <a:r>
              <a:rPr lang="en-US" sz="1900" dirty="0">
                <a:latin typeface="Cambria" panose="02040503050406030204" pitchFamily="18" charset="0"/>
              </a:rPr>
              <a:t>T</a:t>
            </a:r>
            <a:r>
              <a:rPr lang="en-US" sz="1900" dirty="0" smtClean="0">
                <a:latin typeface="Cambria" panose="02040503050406030204" pitchFamily="18" charset="0"/>
              </a:rPr>
              <a:t>he </a:t>
            </a:r>
            <a:r>
              <a:rPr lang="en-US" sz="1900" dirty="0">
                <a:latin typeface="Cambria" panose="02040503050406030204" pitchFamily="18" charset="0"/>
              </a:rPr>
              <a:t>taxi company has a </a:t>
            </a:r>
            <a:r>
              <a:rPr lang="en-US" sz="1900" b="1" dirty="0">
                <a:latin typeface="Cambria" panose="02040503050406030204" pitchFamily="18" charset="0"/>
              </a:rPr>
              <a:t>call center </a:t>
            </a:r>
            <a:r>
              <a:rPr lang="en-US" sz="1900" dirty="0">
                <a:latin typeface="Cambria" panose="02040503050406030204" pitchFamily="18" charset="0"/>
              </a:rPr>
              <a:t>that customer and taxi drivers can contact to </a:t>
            </a:r>
            <a:r>
              <a:rPr lang="en-US" sz="1900" b="1" dirty="0">
                <a:latin typeface="Cambria" panose="02040503050406030204" pitchFamily="18" charset="0"/>
              </a:rPr>
              <a:t>report</a:t>
            </a:r>
            <a:r>
              <a:rPr lang="en-US" sz="1900" dirty="0">
                <a:latin typeface="Cambria" panose="02040503050406030204" pitchFamily="18" charset="0"/>
              </a:rPr>
              <a:t> </a:t>
            </a:r>
            <a:r>
              <a:rPr lang="en-US" sz="1900" b="1" dirty="0">
                <a:latin typeface="Cambria" panose="02040503050406030204" pitchFamily="18" charset="0"/>
              </a:rPr>
              <a:t>issues</a:t>
            </a:r>
            <a:r>
              <a:rPr lang="en-US" sz="1900" dirty="0">
                <a:latin typeface="Cambria" panose="02040503050406030204" pitchFamily="18" charset="0"/>
              </a:rPr>
              <a:t> that cannot be resolved </a:t>
            </a:r>
            <a:r>
              <a:rPr lang="en-US" sz="1900" dirty="0" smtClean="0">
                <a:latin typeface="Cambria" panose="02040503050406030204" pitchFamily="18" charset="0"/>
              </a:rPr>
              <a:t>otherwise.</a:t>
            </a:r>
            <a:endParaRPr lang="it-IT" sz="19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it-IT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0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Testing Plan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74370" y="1358537"/>
            <a:ext cx="7607482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components are divided in 3 </a:t>
            </a:r>
            <a:r>
              <a:rPr lang="en-US" b="1" dirty="0">
                <a:latin typeface="Cambria" panose="02040503050406030204" pitchFamily="18" charset="0"/>
              </a:rPr>
              <a:t>subsystems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Application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Web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Client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Each subsystem can be tested separately.</a:t>
            </a:r>
          </a:p>
        </p:txBody>
      </p:sp>
    </p:spTree>
    <p:extLst>
      <p:ext uri="{BB962C8B-B14F-4D97-AF65-F5344CB8AC3E}">
        <p14:creationId xmlns:p14="http://schemas.microsoft.com/office/powerpoint/2010/main" val="2826598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Strategy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74369" y="1358538"/>
            <a:ext cx="8025494" cy="28854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Application Server 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dirty="0">
                <a:latin typeface="Cambria" panose="02040503050406030204" pitchFamily="18" charset="0"/>
                <a:sym typeface="Wingdings" panose="05000000000000000000" pitchFamily="2" charset="2"/>
              </a:rPr>
              <a:t>Bottom-up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strategy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Stubs</a:t>
            </a:r>
            <a:r>
              <a:rPr lang="en-US" dirty="0">
                <a:latin typeface="Cambria" panose="02040503050406030204" pitchFamily="18" charset="0"/>
              </a:rPr>
              <a:t> will be used only for external component not to be tested (e.g. Client, Email Server, etc.)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Web Server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and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Client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 No precise integration strategy is needed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strongly rely on remote services and network communication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deal with the Graphical User Interface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can be tested without complex integrations (stubs and drivers provided)</a:t>
            </a:r>
          </a:p>
        </p:txBody>
      </p:sp>
    </p:spTree>
    <p:extLst>
      <p:ext uri="{BB962C8B-B14F-4D97-AF65-F5344CB8AC3E}">
        <p14:creationId xmlns:p14="http://schemas.microsoft.com/office/powerpoint/2010/main" val="11390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719" y="16934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Application Server: Bottom-up testing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02053"/>
            <a:ext cx="760748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1: </a:t>
            </a:r>
            <a:r>
              <a:rPr lang="en-US" i="1" dirty="0" err="1">
                <a:latin typeface="Cambria" panose="02040503050406030204" pitchFamily="18" charset="0"/>
              </a:rPr>
              <a:t>DatabaseManager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QueueManager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i="1" dirty="0" err="1">
                <a:latin typeface="Cambria" panose="02040503050406030204" pitchFamily="18" charset="0"/>
              </a:rPr>
              <a:t>MessageBroker</a:t>
            </a:r>
            <a:r>
              <a:rPr lang="en-US" dirty="0">
                <a:latin typeface="Cambria" panose="02040503050406030204" pitchFamily="18" charset="0"/>
              </a:rPr>
              <a:t> are tested independently.</a:t>
            </a:r>
          </a:p>
        </p:txBody>
      </p:sp>
      <p:pic>
        <p:nvPicPr>
          <p:cNvPr id="1026" name="Picture 2" descr="Level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0338" r="3352" b="20674"/>
          <a:stretch>
            <a:fillRect/>
          </a:stretch>
        </p:blipFill>
        <p:spPr bwMode="auto">
          <a:xfrm>
            <a:off x="628650" y="1828883"/>
            <a:ext cx="7561763" cy="275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1985555" y="2043839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4794069" y="2024244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2873830" y="4538977"/>
            <a:ext cx="318813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User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624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5486" r="18547" b="7599"/>
          <a:stretch>
            <a:fillRect/>
          </a:stretch>
        </p:blipFill>
        <p:spPr bwMode="auto">
          <a:xfrm>
            <a:off x="474105" y="1169126"/>
            <a:ext cx="7304232" cy="3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87963" y="428686"/>
            <a:ext cx="76074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2: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User Manager.</a:t>
            </a:r>
          </a:p>
        </p:txBody>
      </p:sp>
      <p:sp>
        <p:nvSpPr>
          <p:cNvPr id="9" name="Ovale 8"/>
          <p:cNvSpPr/>
          <p:nvPr/>
        </p:nvSpPr>
        <p:spPr>
          <a:xfrm>
            <a:off x="3285310" y="1169127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587962" y="194963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4568735" y="174364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Ovale 11"/>
          <p:cNvSpPr/>
          <p:nvPr/>
        </p:nvSpPr>
        <p:spPr>
          <a:xfrm>
            <a:off x="6697981" y="167531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4568735" y="821989"/>
            <a:ext cx="3184526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Ride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87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904" r="15392" b="5534"/>
          <a:stretch>
            <a:fillRect/>
          </a:stretch>
        </p:blipFill>
        <p:spPr bwMode="auto">
          <a:xfrm>
            <a:off x="914400" y="356923"/>
            <a:ext cx="7202376" cy="44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905237" y="585440"/>
            <a:ext cx="237730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3: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RidesManager</a:t>
            </a:r>
            <a:r>
              <a:rPr lang="en-US" i="1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Ovale 5"/>
          <p:cNvSpPr/>
          <p:nvPr/>
        </p:nvSpPr>
        <p:spPr>
          <a:xfrm>
            <a:off x="1045162" y="1322616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841306" y="346585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7578" y="521075"/>
            <a:ext cx="274344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</a:p>
          <a:p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Application Server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2017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3831" r="20805" b="4999"/>
          <a:stretch>
            <a:fillRect/>
          </a:stretch>
        </p:blipFill>
        <p:spPr bwMode="auto">
          <a:xfrm>
            <a:off x="1669769" y="226295"/>
            <a:ext cx="6200603" cy="480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486535" y="729132"/>
            <a:ext cx="27112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4: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Application Server.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3496" y="809923"/>
            <a:ext cx="171775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This was the last component!</a:t>
            </a:r>
          </a:p>
        </p:txBody>
      </p:sp>
    </p:spTree>
    <p:extLst>
      <p:ext uri="{BB962C8B-B14F-4D97-AF65-F5344CB8AC3E}">
        <p14:creationId xmlns:p14="http://schemas.microsoft.com/office/powerpoint/2010/main" val="32378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vel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4204" r="29164" b="4843"/>
          <a:stretch>
            <a:fillRect/>
          </a:stretch>
        </p:blipFill>
        <p:spPr bwMode="auto">
          <a:xfrm>
            <a:off x="1235631" y="100354"/>
            <a:ext cx="6184072" cy="48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755015" y="369903"/>
            <a:ext cx="40036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Final result: </a:t>
            </a:r>
            <a:r>
              <a:rPr lang="en-US" dirty="0">
                <a:latin typeface="Cambria" panose="02040503050406030204" pitchFamily="18" charset="0"/>
              </a:rPr>
              <a:t>all components tested.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0716" r="18864" b="16487"/>
          <a:stretch>
            <a:fillRect/>
          </a:stretch>
        </p:blipFill>
        <p:spPr bwMode="auto">
          <a:xfrm>
            <a:off x="879976" y="1303055"/>
            <a:ext cx="3280166" cy="260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1853" r="49348" b="17383"/>
          <a:stretch>
            <a:fillRect/>
          </a:stretch>
        </p:blipFill>
        <p:spPr bwMode="auto">
          <a:xfrm>
            <a:off x="5130744" y="1115854"/>
            <a:ext cx="2236709" cy="31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33279" y="1029878"/>
            <a:ext cx="271123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Web Server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44973" y="1034188"/>
            <a:ext cx="140738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Client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3404" y="4193234"/>
            <a:ext cx="8365688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As said before, </a:t>
            </a:r>
            <a:r>
              <a:rPr lang="en-US" sz="1700" b="1" dirty="0">
                <a:latin typeface="Cambria" panose="02040503050406030204" pitchFamily="18" charset="0"/>
              </a:rPr>
              <a:t>Client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Web Server </a:t>
            </a:r>
            <a:r>
              <a:rPr lang="en-US" sz="1700" dirty="0">
                <a:latin typeface="Cambria" panose="02040503050406030204" pitchFamily="18" charset="0"/>
              </a:rPr>
              <a:t>can be tested alone, using only </a:t>
            </a:r>
            <a:r>
              <a:rPr lang="en-US" sz="1700" b="1" dirty="0">
                <a:latin typeface="Cambria" panose="02040503050406030204" pitchFamily="18" charset="0"/>
              </a:rPr>
              <a:t>stubs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drivers</a:t>
            </a:r>
            <a:r>
              <a:rPr lang="en-US" sz="17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80456" y="185335"/>
            <a:ext cx="7886700" cy="84454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Web Server and Client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Cost</a:t>
            </a:r>
            <a:r>
              <a:rPr lang="it-IT" sz="7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Estimation</a:t>
            </a:r>
            <a:endParaRPr lang="it-IT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7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15062"/>
            <a:ext cx="8156123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 – Measurement parameters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48640" y="1098199"/>
            <a:ext cx="776586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ambria" panose="02040503050406030204" pitchFamily="18" charset="0"/>
              </a:rPr>
              <a:t>Most of the operations and data files have been considered of </a:t>
            </a:r>
            <a:r>
              <a:rPr lang="en-US" sz="1500" b="1" dirty="0">
                <a:latin typeface="Cambria" panose="02040503050406030204" pitchFamily="18" charset="0"/>
              </a:rPr>
              <a:t>simple</a:t>
            </a:r>
            <a:r>
              <a:rPr lang="en-US" sz="1500" dirty="0">
                <a:latin typeface="Cambria" panose="02040503050406030204" pitchFamily="18" charset="0"/>
              </a:rPr>
              <a:t> or </a:t>
            </a:r>
            <a:r>
              <a:rPr lang="en-US" sz="1500" b="1" dirty="0">
                <a:latin typeface="Cambria" panose="02040503050406030204" pitchFamily="18" charset="0"/>
              </a:rPr>
              <a:t>medium </a:t>
            </a:r>
            <a:r>
              <a:rPr lang="en-US" sz="1500" dirty="0">
                <a:latin typeface="Cambria" panose="02040503050406030204" pitchFamily="18" charset="0"/>
              </a:rPr>
              <a:t>complexity.</a:t>
            </a:r>
          </a:p>
          <a:p>
            <a:endParaRPr lang="en-US" sz="1500" dirty="0">
              <a:latin typeface="Cambria" panose="02040503050406030204" pitchFamily="18" charset="0"/>
            </a:endParaRPr>
          </a:p>
          <a:p>
            <a:pPr algn="ctr"/>
            <a:r>
              <a:rPr lang="en-US" sz="1500" b="1" dirty="0">
                <a:latin typeface="Cambria" panose="02040503050406030204" pitchFamily="18" charset="0"/>
              </a:rPr>
              <a:t>Criteria </a:t>
            </a:r>
            <a:r>
              <a:rPr lang="en-US" sz="1500" dirty="0">
                <a:latin typeface="Cambria" panose="02040503050406030204" pitchFamily="18" charset="0"/>
              </a:rPr>
              <a:t>used: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48639" y="1931792"/>
            <a:ext cx="3703322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Internal / External logical files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Few basic fields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Not related with other data structures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User, Taxi.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Many fields, possibly critical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Non basic data structures (e.g. graphs)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Rides, City Zones</a:t>
            </a: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11186" y="1931793"/>
            <a:ext cx="3703322" cy="33009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External input / output / inquiries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Basic functionalities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Little or no data processing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Login, Logout.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More data processing or data </a:t>
            </a:r>
            <a:r>
              <a:rPr lang="en-US" sz="1500" dirty="0" err="1">
                <a:latin typeface="Cambria" panose="02040503050406030204" pitchFamily="18" charset="0"/>
              </a:rPr>
              <a:t>retrival</a:t>
            </a:r>
            <a:endParaRPr lang="en-US" sz="1500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May involve multiple type of data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Request a taxi, Visualize the rides history.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endParaRPr lang="en-US" sz="1500" dirty="0">
              <a:latin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3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Taxi drivers’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must be updated </a:t>
            </a:r>
            <a:r>
              <a:rPr lang="en-US" b="1" dirty="0" smtClean="0">
                <a:latin typeface="Cambria" panose="02040503050406030204" pitchFamily="18" charset="0"/>
              </a:rPr>
              <a:t>manually</a:t>
            </a:r>
            <a:r>
              <a:rPr lang="en-US" dirty="0" smtClean="0">
                <a:latin typeface="Cambria" panose="02040503050406030204" pitchFamily="18" charset="0"/>
              </a:rPr>
              <a:t>, except when the driver accept a ride request by a MTS customer.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Payment</a:t>
            </a:r>
            <a:r>
              <a:rPr lang="en-US" dirty="0" smtClean="0">
                <a:latin typeface="Cambria" panose="02040503050406030204" pitchFamily="18" charset="0"/>
              </a:rPr>
              <a:t> and </a:t>
            </a:r>
            <a:r>
              <a:rPr lang="en-US" b="1" dirty="0" smtClean="0">
                <a:latin typeface="Cambria" panose="02040503050406030204" pitchFamily="18" charset="0"/>
              </a:rPr>
              <a:t>specific duties </a:t>
            </a:r>
            <a:r>
              <a:rPr lang="en-US" dirty="0" smtClean="0">
                <a:latin typeface="Cambria" panose="02040503050406030204" pitchFamily="18" charset="0"/>
              </a:rPr>
              <a:t>related to the taxi service are </a:t>
            </a:r>
            <a:r>
              <a:rPr lang="en-US" b="1" dirty="0" smtClean="0">
                <a:latin typeface="Cambria" panose="02040503050406030204" pitchFamily="18" charset="0"/>
              </a:rPr>
              <a:t>not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considered</a:t>
            </a:r>
            <a:r>
              <a:rPr lang="en-US" dirty="0" smtClean="0">
                <a:latin typeface="Cambria" panose="02040503050406030204" pitchFamily="18" charset="0"/>
              </a:rPr>
              <a:t> and managed by the application. </a:t>
            </a:r>
            <a:r>
              <a:rPr lang="en-US" dirty="0" err="1" smtClean="0">
                <a:latin typeface="Cambria" panose="02040503050406030204" pitchFamily="18" charset="0"/>
              </a:rPr>
              <a:t>MyTaxiService</a:t>
            </a:r>
            <a:r>
              <a:rPr lang="en-US" dirty="0" smtClean="0">
                <a:latin typeface="Cambria" panose="02040503050406030204" pitchFamily="18" charset="0"/>
              </a:rPr>
              <a:t> is meant to be only an interface between customers and taxi drivers.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  A </a:t>
            </a:r>
            <a:r>
              <a:rPr lang="en-US" b="1" dirty="0" smtClean="0">
                <a:latin typeface="Cambria" panose="02040503050406030204" pitchFamily="18" charset="0"/>
              </a:rPr>
              <a:t>taxi driver account cannot</a:t>
            </a:r>
            <a:r>
              <a:rPr lang="en-US" dirty="0" smtClean="0">
                <a:latin typeface="Cambria" panose="02040503050406030204" pitchFamily="18" charset="0"/>
              </a:rPr>
              <a:t> be used as a </a:t>
            </a:r>
            <a:r>
              <a:rPr lang="en-US" b="1" dirty="0" smtClean="0">
                <a:latin typeface="Cambria" panose="02040503050406030204" pitchFamily="18" charset="0"/>
              </a:rPr>
              <a:t>customer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account</a:t>
            </a:r>
            <a:r>
              <a:rPr lang="en-US" dirty="0" smtClean="0">
                <a:latin typeface="Cambria" panose="02040503050406030204" pitchFamily="18" charset="0"/>
              </a:rPr>
              <a:t>, and vice versa. This means that if a taxi driver wants to access the customer’s services, he will need to create a customer account. </a:t>
            </a:r>
            <a:endParaRPr lang="en-US" dirty="0" smtClean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sz="3300" dirty="0">
                <a:latin typeface="Cambria" panose="02040503050406030204" pitchFamily="18" charset="0"/>
              </a:rPr>
              <a:t>The taxi service company is using a (possibly external) </a:t>
            </a:r>
            <a:r>
              <a:rPr lang="en-US" sz="3300" b="1" dirty="0">
                <a:latin typeface="Cambria" panose="02040503050406030204" pitchFamily="18" charset="0"/>
              </a:rPr>
              <a:t>email service</a:t>
            </a:r>
            <a:r>
              <a:rPr lang="en-US" sz="3300" dirty="0">
                <a:latin typeface="Cambria" panose="02040503050406030204" pitchFamily="18" charset="0"/>
              </a:rPr>
              <a:t>, which can provide </a:t>
            </a:r>
            <a:r>
              <a:rPr lang="en-US" sz="3300" b="1" dirty="0">
                <a:latin typeface="Cambria" panose="02040503050406030204" pitchFamily="18" charset="0"/>
              </a:rPr>
              <a:t>email accounts </a:t>
            </a:r>
            <a:r>
              <a:rPr lang="en-US" sz="3300" dirty="0">
                <a:latin typeface="Cambria" panose="02040503050406030204" pitchFamily="18" charset="0"/>
              </a:rPr>
              <a:t>to be given to taxi drivers </a:t>
            </a:r>
            <a:r>
              <a:rPr lang="en-US" sz="3300" dirty="0" smtClean="0">
                <a:latin typeface="Cambria" panose="02040503050406030204" pitchFamily="18" charset="0"/>
              </a:rPr>
              <a:t>and (eventually) other </a:t>
            </a:r>
            <a:r>
              <a:rPr lang="en-US" sz="3300" dirty="0">
                <a:latin typeface="Cambria" panose="02040503050406030204" pitchFamily="18" charset="0"/>
              </a:rPr>
              <a:t>member of the </a:t>
            </a:r>
            <a:r>
              <a:rPr lang="en-US" sz="3300" dirty="0" smtClean="0">
                <a:latin typeface="Cambria" panose="02040503050406030204" pitchFamily="18" charset="0"/>
              </a:rPr>
              <a:t>company.</a:t>
            </a:r>
            <a:endParaRPr lang="en-US" sz="3300" dirty="0">
              <a:latin typeface="Cambria" panose="02040503050406030204" pitchFamily="18" charset="0"/>
            </a:endParaRPr>
          </a:p>
          <a:p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68234" y="1529274"/>
                <a:ext cx="7765868" cy="2377574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un-adjusted function points (UFP) obtained was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𝑈𝐹𝑃</m:t>
                      </m:r>
                      <m:r>
                        <a:rPr lang="en-US" sz="1500" i="1">
                          <a:latin typeface="Cambria Math"/>
                        </a:rPr>
                        <m:t>=120</m:t>
                      </m:r>
                    </m:oMath>
                  </m:oMathPara>
                </a14:m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average Source Lines of Code (</a:t>
                </a:r>
                <a:r>
                  <a:rPr lang="en-US" sz="1500" b="1" dirty="0">
                    <a:latin typeface="Cambria" panose="02040503050406030204" pitchFamily="18" charset="0"/>
                  </a:rPr>
                  <a:t>SLOC</a:t>
                </a:r>
                <a:r>
                  <a:rPr lang="en-US" sz="1500" dirty="0">
                    <a:latin typeface="Cambria" panose="02040503050406030204" pitchFamily="18" charset="0"/>
                  </a:rPr>
                  <a:t>) are: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120 </m:t>
                      </m:r>
                      <m:r>
                        <a:rPr lang="en-US" sz="1500" i="1">
                          <a:latin typeface="Cambria Math"/>
                        </a:rPr>
                        <m:t>𝐹𝑃</m:t>
                      </m:r>
                      <m:r>
                        <a:rPr lang="en-US" sz="1500" i="1">
                          <a:latin typeface="Cambria Math"/>
                        </a:rPr>
                        <m:t>∗46=5520 </m:t>
                      </m:r>
                      <m:r>
                        <a:rPr lang="en-US" sz="1500" i="1">
                          <a:latin typeface="Cambria Math"/>
                        </a:rPr>
                        <m:t>𝑙𝑖𝑛𝑒𝑠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𝑜𝑓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𝑐𝑜𝑑𝑒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" y="2039031"/>
                <a:ext cx="10354491" cy="3170099"/>
              </a:xfrm>
              <a:prstGeom prst="rect">
                <a:avLst/>
              </a:prstGeom>
              <a:blipFill rotWithShape="0">
                <a:blip r:embed="rId2"/>
                <a:stretch>
                  <a:fillRect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COCOMO II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sz="1500" dirty="0" smtClean="0">
                    <a:latin typeface="Cambria" panose="02040503050406030204" pitchFamily="18" charset="0"/>
                  </a:rPr>
                  <a:t>To calculate the project’s </a:t>
                </a:r>
                <a:r>
                  <a:rPr lang="en-US" sz="1500" b="1" dirty="0">
                    <a:latin typeface="Cambria" panose="02040503050406030204" pitchFamily="18" charset="0"/>
                  </a:rPr>
                  <a:t>Effort, </a:t>
                </a:r>
                <a:r>
                  <a:rPr lang="en-US" sz="1500" dirty="0">
                    <a:latin typeface="Cambria" panose="02040503050406030204" pitchFamily="18" charset="0"/>
                  </a:rPr>
                  <a:t>we have manually estimated </a:t>
                </a:r>
                <a:r>
                  <a:rPr lang="en-US" sz="1500" b="1" dirty="0">
                    <a:latin typeface="Cambria" panose="02040503050406030204" pitchFamily="18" charset="0"/>
                  </a:rPr>
                  <a:t>Cost Drivers </a:t>
                </a:r>
                <a:r>
                  <a:rPr lang="en-US" sz="1500" dirty="0">
                    <a:latin typeface="Cambria" panose="02040503050406030204" pitchFamily="18" charset="0"/>
                  </a:rPr>
                  <a:t>and </a:t>
                </a:r>
                <a:r>
                  <a:rPr lang="en-US" sz="1500" b="1" dirty="0">
                    <a:latin typeface="Cambria" panose="02040503050406030204" pitchFamily="18" charset="0"/>
                  </a:rPr>
                  <a:t>Scale</a:t>
                </a:r>
                <a:r>
                  <a:rPr lang="en-US" sz="1500" dirty="0">
                    <a:latin typeface="Cambria" panose="02040503050406030204" pitchFamily="18" charset="0"/>
                  </a:rPr>
                  <a:t> </a:t>
                </a:r>
                <a:r>
                  <a:rPr lang="en-US" sz="1500" b="1" dirty="0">
                    <a:latin typeface="Cambria" panose="02040503050406030204" pitchFamily="18" charset="0"/>
                  </a:rPr>
                  <a:t>Drivers</a:t>
                </a:r>
                <a:r>
                  <a:rPr lang="en-US" sz="1500" dirty="0">
                    <a:latin typeface="Cambria" panose="02040503050406030204" pitchFamily="18" charset="0"/>
                  </a:rPr>
                  <a:t>.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We have obtained: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=2.94∗0.93∗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5.520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1.066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=16,89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=3.67∗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=8.840=</m:t>
                      </m:r>
                      <m:r>
                        <a:rPr lang="it-IT" sz="1500" b="0" i="1" smtClean="0">
                          <a:latin typeface="Cambria Math"/>
                        </a:rPr>
                        <m:t>9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𝑝𝑒𝑜𝑝𝑙𝑒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𝑒𝑓𝑓𝑜𝑟𝑡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=2.11=2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𝑝𝑒𝑜𝑝𝑙𝑒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The estimation seems quite realistic.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  <a:blipFill rotWithShape="1">
                <a:blip r:embed="rId2"/>
                <a:stretch>
                  <a:fillRect l="-543" t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11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Thank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you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!</a:t>
            </a:r>
            <a:endParaRPr lang="it-IT" sz="8000" i="1" dirty="0">
              <a:solidFill>
                <a:schemeClr val="accent2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024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>
                <a:latin typeface="Cambria" panose="02040503050406030204" pitchFamily="18" charset="0"/>
              </a:rPr>
              <a:t>If and only if a </a:t>
            </a:r>
            <a:r>
              <a:rPr lang="en-US" sz="3800" b="1" dirty="0">
                <a:latin typeface="Cambria" panose="02040503050406030204" pitchFamily="18" charset="0"/>
              </a:rPr>
              <a:t>taxi zone </a:t>
            </a:r>
            <a:r>
              <a:rPr lang="en-US" sz="3800" dirty="0" smtClean="0">
                <a:latin typeface="Cambria" panose="02040503050406030204" pitchFamily="18" charset="0"/>
              </a:rPr>
              <a:t>there are </a:t>
            </a:r>
            <a:r>
              <a:rPr lang="en-US" sz="3800" b="1" dirty="0" smtClean="0">
                <a:latin typeface="Cambria" panose="02040503050406030204" pitchFamily="18" charset="0"/>
              </a:rPr>
              <a:t>no taxi </a:t>
            </a:r>
            <a:r>
              <a:rPr lang="en-US" sz="3800" b="1" dirty="0">
                <a:latin typeface="Cambria" panose="02040503050406030204" pitchFamily="18" charset="0"/>
              </a:rPr>
              <a:t>available </a:t>
            </a:r>
            <a:r>
              <a:rPr lang="en-US" sz="3800" dirty="0">
                <a:latin typeface="Cambria" panose="02040503050406030204" pitchFamily="18" charset="0"/>
              </a:rPr>
              <a:t>to answer a request, the system will search for an available taxi in </a:t>
            </a:r>
            <a:r>
              <a:rPr lang="en-US" sz="3800" b="1" dirty="0">
                <a:latin typeface="Cambria" panose="02040503050406030204" pitchFamily="18" charset="0"/>
              </a:rPr>
              <a:t>adjoining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zones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r>
              <a:rPr lang="en-US" sz="3800" dirty="0" smtClean="0">
                <a:latin typeface="Cambria" panose="02040503050406030204" pitchFamily="18" charset="0"/>
              </a:rPr>
              <a:t>                                                                                             If </a:t>
            </a:r>
            <a:r>
              <a:rPr lang="en-US" sz="3800" dirty="0">
                <a:latin typeface="Cambria" panose="02040503050406030204" pitchFamily="18" charset="0"/>
              </a:rPr>
              <a:t>there are no taxi available in the adjoined zones, the </a:t>
            </a:r>
            <a:r>
              <a:rPr lang="en-US" sz="3800" b="1" dirty="0">
                <a:latin typeface="Cambria" panose="02040503050406030204" pitchFamily="18" charset="0"/>
              </a:rPr>
              <a:t>costumer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will be </a:t>
            </a:r>
            <a:r>
              <a:rPr lang="en-US" sz="3800" b="1" dirty="0">
                <a:latin typeface="Cambria" panose="02040503050406030204" pitchFamily="18" charset="0"/>
              </a:rPr>
              <a:t>notified</a:t>
            </a:r>
            <a:r>
              <a:rPr lang="en-US" sz="3800" dirty="0">
                <a:latin typeface="Cambria" panose="02040503050406030204" pitchFamily="18" charset="0"/>
              </a:rPr>
              <a:t> and put in </a:t>
            </a:r>
            <a:r>
              <a:rPr lang="en-US" sz="3800" b="1" dirty="0">
                <a:latin typeface="Cambria" panose="02040503050406030204" pitchFamily="18" charset="0"/>
              </a:rPr>
              <a:t>hold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endParaRPr lang="en-US" sz="3800" dirty="0" smtClean="0">
              <a:latin typeface="Cambria" panose="02040503050406030204" pitchFamily="18" charset="0"/>
            </a:endParaRPr>
          </a:p>
          <a:p>
            <a:endParaRPr lang="en-US" sz="3800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Web </a:t>
            </a:r>
            <a:r>
              <a:rPr lang="en-US" sz="3800" dirty="0" smtClean="0">
                <a:latin typeface="Cambria" panose="02040503050406030204" pitchFamily="18" charset="0"/>
              </a:rPr>
              <a:t>and mobile </a:t>
            </a:r>
            <a:r>
              <a:rPr lang="en-US" sz="3800" b="1" dirty="0" smtClean="0">
                <a:latin typeface="Cambria" panose="02040503050406030204" pitchFamily="18" charset="0"/>
              </a:rPr>
              <a:t>registration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are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intended for </a:t>
            </a:r>
            <a:r>
              <a:rPr lang="en-US" sz="3800" b="1" dirty="0" smtClean="0">
                <a:latin typeface="Cambria" panose="02040503050406030204" pitchFamily="18" charset="0"/>
              </a:rPr>
              <a:t>customers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 smtClean="0">
                <a:latin typeface="Cambria" panose="02040503050406030204" pitchFamily="18" charset="0"/>
              </a:rPr>
              <a:t>only</a:t>
            </a:r>
            <a:r>
              <a:rPr lang="en-US" sz="3800" dirty="0" smtClean="0">
                <a:latin typeface="Cambria" panose="02040503050406030204" pitchFamily="18" charset="0"/>
              </a:rPr>
              <a:t>. </a:t>
            </a:r>
            <a:r>
              <a:rPr lang="en-US" sz="3800" dirty="0" smtClean="0">
                <a:latin typeface="Cambria" panose="02040503050406030204" pitchFamily="18" charset="0"/>
              </a:rPr>
              <a:t>                                                      Taxi </a:t>
            </a:r>
            <a:r>
              <a:rPr lang="en-US" sz="3800" dirty="0" smtClean="0">
                <a:latin typeface="Cambria" panose="02040503050406030204" pitchFamily="18" charset="0"/>
              </a:rPr>
              <a:t>drivers’ account are created by an </a:t>
            </a:r>
            <a:r>
              <a:rPr lang="en-US" sz="3800" b="1" dirty="0" smtClean="0">
                <a:latin typeface="Cambria" panose="02040503050406030204" pitchFamily="18" charset="0"/>
              </a:rPr>
              <a:t>administrator</a:t>
            </a:r>
            <a:r>
              <a:rPr lang="en-US" sz="3800" dirty="0" smtClean="0">
                <a:latin typeface="Cambria" panose="02040503050406030204" pitchFamily="18" charset="0"/>
              </a:rPr>
              <a:t>.</a:t>
            </a:r>
            <a:endParaRPr lang="en-US" sz="3800" dirty="0" smtClean="0">
              <a:latin typeface="Cambria" panose="02040503050406030204" pitchFamily="18" charset="0"/>
            </a:endParaRPr>
          </a:p>
          <a:p>
            <a:endParaRPr lang="en-US" sz="3800" dirty="0" smtClean="0">
              <a:latin typeface="Cambria" panose="02040503050406030204" pitchFamily="18" charset="0"/>
            </a:endParaRPr>
          </a:p>
          <a:p>
            <a:r>
              <a:rPr lang="en-US" sz="3800" b="1" dirty="0" smtClean="0">
                <a:latin typeface="Cambria" panose="02040503050406030204" pitchFamily="18" charset="0"/>
              </a:rPr>
              <a:t>Unexpected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behaviors</a:t>
            </a:r>
            <a:r>
              <a:rPr lang="en-US" sz="3800" dirty="0">
                <a:latin typeface="Cambria" panose="02040503050406030204" pitchFamily="18" charset="0"/>
              </a:rPr>
              <a:t> of </a:t>
            </a:r>
            <a:r>
              <a:rPr lang="en-US" sz="3800" b="1" dirty="0">
                <a:latin typeface="Cambria" panose="02040503050406030204" pitchFamily="18" charset="0"/>
              </a:rPr>
              <a:t>costumers</a:t>
            </a:r>
            <a:r>
              <a:rPr lang="en-US" sz="3800" dirty="0">
                <a:latin typeface="Cambria" panose="02040503050406030204" pitchFamily="18" charset="0"/>
              </a:rPr>
              <a:t> that are habitually handled by taxi </a:t>
            </a:r>
            <a:r>
              <a:rPr lang="en-US" sz="3800" dirty="0">
                <a:latin typeface="Cambria" panose="02040503050406030204" pitchFamily="18" charset="0"/>
              </a:rPr>
              <a:t>drivers </a:t>
            </a:r>
            <a:r>
              <a:rPr lang="en-US" sz="3800" dirty="0" smtClean="0">
                <a:latin typeface="Cambria" panose="02040503050406030204" pitchFamily="18" charset="0"/>
              </a:rPr>
              <a:t>won’t be handled automatically by MTS.                                                                                                                            Examples: </a:t>
            </a:r>
            <a:r>
              <a:rPr lang="en-US" sz="3800" dirty="0" smtClean="0">
                <a:latin typeface="Cambria" panose="02040503050406030204" pitchFamily="18" charset="0"/>
              </a:rPr>
              <a:t>inconsistent ride origin </a:t>
            </a:r>
            <a:r>
              <a:rPr lang="en-US" sz="3800" dirty="0">
                <a:latin typeface="Cambria" panose="02040503050406030204" pitchFamily="18" charset="0"/>
              </a:rPr>
              <a:t>or </a:t>
            </a:r>
            <a:r>
              <a:rPr lang="en-US" sz="3800" dirty="0" smtClean="0">
                <a:latin typeface="Cambria" panose="02040503050406030204" pitchFamily="18" charset="0"/>
              </a:rPr>
              <a:t>destination, inexistent </a:t>
            </a:r>
            <a:r>
              <a:rPr lang="en-US" sz="3800" dirty="0">
                <a:latin typeface="Cambria" panose="02040503050406030204" pitchFamily="18" charset="0"/>
              </a:rPr>
              <a:t>house number, </a:t>
            </a:r>
            <a:r>
              <a:rPr lang="en-US" sz="3800" dirty="0" smtClean="0">
                <a:latin typeface="Cambria" panose="02040503050406030204" pitchFamily="18" charset="0"/>
              </a:rPr>
              <a:t>etc.</a:t>
            </a:r>
            <a:endParaRPr lang="it-IT" sz="3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640" y="2499742"/>
            <a:ext cx="6552728" cy="2376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R1</a:t>
            </a:r>
            <a:r>
              <a:rPr lang="en-US" sz="2700" dirty="0">
                <a:latin typeface="Cambria" panose="02040503050406030204" pitchFamily="18" charset="0"/>
              </a:rPr>
              <a:t>] Customers should be able to access the service through both the web and the mobile application, even at the same time. 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R2</a:t>
            </a:r>
            <a:r>
              <a:rPr lang="en-US" sz="2700" dirty="0">
                <a:latin typeface="Cambria" panose="02040503050406030204" pitchFamily="18" charset="0"/>
              </a:rPr>
              <a:t>] Customers must be able to register to the taxi service from the mobile or web homepage.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R3</a:t>
            </a:r>
            <a:r>
              <a:rPr lang="en-US" sz="2700" dirty="0">
                <a:latin typeface="Cambria" panose="02040503050406030204" pitchFamily="18" charset="0"/>
              </a:rPr>
              <a:t>] Only registered customers can access MTS’s services.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R4</a:t>
            </a:r>
            <a:r>
              <a:rPr lang="en-US" sz="2700" dirty="0">
                <a:latin typeface="Cambria" panose="02040503050406030204" pitchFamily="18" charset="0"/>
              </a:rPr>
              <a:t>] The system should allow the log out functionality.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22467" y="1059582"/>
            <a:ext cx="5499069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G1</a:t>
            </a:r>
            <a:r>
              <a:rPr lang="en-US" sz="2100" i="1" dirty="0"/>
              <a:t>] Allow customers to access the system’s taxi service in any moment, whether they are at home or anywhere else in the city.</a:t>
            </a:r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32671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912768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R1</a:t>
            </a:r>
            <a:r>
              <a:rPr lang="en-US" sz="2900" dirty="0">
                <a:latin typeface="Cambria" panose="02040503050406030204" pitchFamily="18" charset="0"/>
              </a:rPr>
              <a:t>] Only registered customers can request a taxi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R2</a:t>
            </a:r>
            <a:r>
              <a:rPr lang="en-US" sz="2900" dirty="0">
                <a:latin typeface="Cambria" panose="02040503050406030204" pitchFamily="18" charset="0"/>
              </a:rPr>
              <a:t>] Customers must insert a valid origin location in order to request a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R3</a:t>
            </a:r>
            <a:r>
              <a:rPr lang="en-US" sz="2900" dirty="0">
                <a:latin typeface="Cambria" panose="02040503050406030204" pitchFamily="18" charset="0"/>
              </a:rPr>
              <a:t>] The system will not allow more than a request if the previous one (either request or reservation) has not been accomplished yet.</a:t>
            </a:r>
            <a:endParaRPr lang="it-IT" sz="2900" dirty="0">
              <a:latin typeface="Cambria" panose="020405030504060302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G2</a:t>
            </a:r>
            <a:r>
              <a:rPr lang="en-US" sz="2100" i="1" dirty="0"/>
              <a:t>] Allow customers to request a taxi ride from an arranged location.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03549" y="267494"/>
            <a:ext cx="8136904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355726"/>
            <a:ext cx="6912767" cy="26012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allow taxi reservations for a specific path communicated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The system must not allow overlaps between reservations (or requests) made by the same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 smtClean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R3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allows reservations only 2 hours before the time and date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R4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will assign a taxi driver for the reserved ride 10 minutes before the time and date specified by the customer. 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7702" y="1131590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G3</a:t>
            </a:r>
            <a:r>
              <a:rPr lang="en-US" sz="2100" i="1" dirty="0"/>
              <a:t>] Allow customers to reserve a taxi ride at a specific time with a given origin and destination.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7339" y="267494"/>
            <a:ext cx="7992888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768751" cy="228619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R1</a:t>
            </a:r>
            <a:r>
              <a:rPr lang="en-US" sz="3400" dirty="0">
                <a:latin typeface="Cambria" panose="02040503050406030204" pitchFamily="18" charset="0"/>
              </a:rPr>
              <a:t>] Taxi drivers should be able to communicate their current availability state to the system.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R2</a:t>
            </a:r>
            <a:r>
              <a:rPr lang="en-US" sz="3400" dirty="0">
                <a:latin typeface="Cambria" panose="02040503050406030204" pitchFamily="18" charset="0"/>
              </a:rPr>
              <a:t>] If available, taxi drivers should be able to receive incoming requests.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R3</a:t>
            </a:r>
            <a:r>
              <a:rPr lang="en-US" sz="3400" dirty="0">
                <a:latin typeface="Cambria" panose="02040503050406030204" pitchFamily="18" charset="0"/>
              </a:rPr>
              <a:t>] After receiving an incoming request, the taxi driver should be able to either confirm or not his intention to take charge of the request.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400" dirty="0">
                <a:latin typeface="Cambria" panose="02040503050406030204" pitchFamily="18" charset="0"/>
              </a:rPr>
              <a:t>[</a:t>
            </a:r>
            <a:r>
              <a:rPr lang="en-US" sz="3400" b="1" dirty="0">
                <a:latin typeface="Cambria" panose="02040503050406030204" pitchFamily="18" charset="0"/>
              </a:rPr>
              <a:t>R4</a:t>
            </a:r>
            <a:r>
              <a:rPr lang="en-US" sz="3400" dirty="0">
                <a:latin typeface="Cambria" panose="02040503050406030204" pitchFamily="18" charset="0"/>
              </a:rPr>
              <a:t>] Taxi drivers must be able to log in the mobile application with preassigned credential and be identified as drivers</a:t>
            </a:r>
            <a:r>
              <a:rPr lang="en-US" sz="3400" dirty="0" smtClean="0">
                <a:latin typeface="Cambria" panose="02040503050406030204" pitchFamily="18" charset="0"/>
              </a:rPr>
              <a:t>.</a:t>
            </a:r>
            <a:endParaRPr lang="it-IT" sz="34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47664" y="1062092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G4</a:t>
            </a:r>
            <a:r>
              <a:rPr lang="en-US" sz="2100" i="1" dirty="0"/>
              <a:t>] Allow taxi drivers to answer a ride request and take care of customers.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0003"/>
            <a:ext cx="7992888" cy="7920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2011</Words>
  <Application>Microsoft Office PowerPoint</Application>
  <PresentationFormat>Presentazione su schermo (16:9)</PresentationFormat>
  <Paragraphs>232</Paragraphs>
  <Slides>42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1" baseType="lpstr">
      <vt:lpstr>Adobe Fangsong Std R</vt:lpstr>
      <vt:lpstr>Arial</vt:lpstr>
      <vt:lpstr>Calibri</vt:lpstr>
      <vt:lpstr>Cambria</vt:lpstr>
      <vt:lpstr>Cambria Math</vt:lpstr>
      <vt:lpstr>Georgia</vt:lpstr>
      <vt:lpstr>Times New Roman</vt:lpstr>
      <vt:lpstr>Wingdings</vt:lpstr>
      <vt:lpstr>Tema di Office</vt:lpstr>
      <vt:lpstr>Presentazione standard di PowerPoint</vt:lpstr>
      <vt:lpstr>Requirements</vt:lpstr>
      <vt:lpstr>Domain Assumptions</vt:lpstr>
      <vt:lpstr>Domain Assumptions</vt:lpstr>
      <vt:lpstr>Domain Assumptions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The world and the machine</vt:lpstr>
      <vt:lpstr>The world</vt:lpstr>
      <vt:lpstr>The machine</vt:lpstr>
      <vt:lpstr>The Shared Phenomena</vt:lpstr>
      <vt:lpstr>Class Diagram</vt:lpstr>
      <vt:lpstr>Design</vt:lpstr>
      <vt:lpstr>Problem overview</vt:lpstr>
      <vt:lpstr>Three tier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Components</vt:lpstr>
      <vt:lpstr>Deployment</vt:lpstr>
      <vt:lpstr>Integration Test Plan</vt:lpstr>
      <vt:lpstr>Integration Testing Plan</vt:lpstr>
      <vt:lpstr>Integration Strategy</vt:lpstr>
      <vt:lpstr>Application Server: Bottom-up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Cost Estimation</vt:lpstr>
      <vt:lpstr>Function Points – Measurement parameters</vt:lpstr>
      <vt:lpstr>Presentazione standard di PowerPoint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Alessandro Pozzi</cp:lastModifiedBy>
  <cp:revision>20</cp:revision>
  <dcterms:created xsi:type="dcterms:W3CDTF">2016-02-20T14:15:12Z</dcterms:created>
  <dcterms:modified xsi:type="dcterms:W3CDTF">2016-02-20T17:27:13Z</dcterms:modified>
</cp:coreProperties>
</file>