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96" r:id="rId2"/>
    <p:sldId id="309" r:id="rId3"/>
    <p:sldId id="286" r:id="rId4"/>
    <p:sldId id="305" r:id="rId5"/>
    <p:sldId id="306" r:id="rId6"/>
    <p:sldId id="258" r:id="rId7"/>
    <p:sldId id="259" r:id="rId8"/>
    <p:sldId id="307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302" r:id="rId17"/>
    <p:sldId id="303" r:id="rId18"/>
    <p:sldId id="270" r:id="rId19"/>
    <p:sldId id="271" r:id="rId20"/>
    <p:sldId id="272" r:id="rId21"/>
    <p:sldId id="273" r:id="rId22"/>
    <p:sldId id="274" r:id="rId23"/>
    <p:sldId id="30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7" r:id="rId45"/>
    <p:sldId id="298" r:id="rId46"/>
    <p:sldId id="299" r:id="rId47"/>
    <p:sldId id="300" r:id="rId48"/>
    <p:sldId id="301" r:id="rId49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8BD4A-FB1D-4504-809F-F0525AF57330}" type="datetimeFigureOut">
              <a:rPr lang="it-IT" smtClean="0"/>
              <a:t>21/02/2016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42C1D-6328-4595-BB50-B9B20B0EF9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93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42C1D-6328-4595-BB50-B9B20B0EF912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9401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A31CD-A800-429B-9EE1-03AECEAD5F8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2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8D1E-79E1-4046-BAF4-7831E395F259}" type="datetimeFigureOut">
              <a:rPr lang="it-IT" smtClean="0"/>
              <a:t>21/02/2016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304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8D1E-79E1-4046-BAF4-7831E395F259}" type="datetimeFigureOut">
              <a:rPr lang="it-IT" smtClean="0"/>
              <a:t>21/02/2016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036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8D1E-79E1-4046-BAF4-7831E395F259}" type="datetimeFigureOut">
              <a:rPr lang="it-IT" smtClean="0"/>
              <a:t>21/02/2016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910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8D1E-79E1-4046-BAF4-7831E395F259}" type="datetimeFigureOut">
              <a:rPr lang="it-IT" smtClean="0"/>
              <a:t>21/02/2016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094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8D1E-79E1-4046-BAF4-7831E395F259}" type="datetimeFigureOut">
              <a:rPr lang="it-IT" smtClean="0"/>
              <a:t>21/02/2016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20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8D1E-79E1-4046-BAF4-7831E395F259}" type="datetimeFigureOut">
              <a:rPr lang="it-IT" smtClean="0"/>
              <a:t>21/02/2016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095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8D1E-79E1-4046-BAF4-7831E395F259}" type="datetimeFigureOut">
              <a:rPr lang="it-IT" smtClean="0"/>
              <a:t>21/02/2016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25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8D1E-79E1-4046-BAF4-7831E395F259}" type="datetimeFigureOut">
              <a:rPr lang="it-IT" smtClean="0"/>
              <a:t>21/02/2016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754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8D1E-79E1-4046-BAF4-7831E395F259}" type="datetimeFigureOut">
              <a:rPr lang="it-IT" smtClean="0"/>
              <a:t>21/02/2016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6066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8D1E-79E1-4046-BAF4-7831E395F259}" type="datetimeFigureOut">
              <a:rPr lang="it-IT" smtClean="0"/>
              <a:t>21/02/2016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682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8D1E-79E1-4046-BAF4-7831E395F259}" type="datetimeFigureOut">
              <a:rPr lang="it-IT" smtClean="0"/>
              <a:t>21/02/2016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983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D8D1E-79E1-4046-BAF4-7831E395F259}" type="datetimeFigureOut">
              <a:rPr lang="it-IT" smtClean="0"/>
              <a:t>21/02/2016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D6446-8185-4E1F-A801-5CEBFE7D494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644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982679" y="2571750"/>
            <a:ext cx="5451639" cy="2052228"/>
          </a:xfrm>
        </p:spPr>
        <p:txBody>
          <a:bodyPr>
            <a:normAutofit/>
          </a:bodyPr>
          <a:lstStyle/>
          <a:p>
            <a:r>
              <a:rPr lang="it-IT" sz="16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Politecnico di Milano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r>
              <a:rPr lang="it-IT" sz="16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A.A. 2015-2016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Software Engineering 2 project: </a:t>
            </a:r>
            <a:endParaRPr lang="en-US" sz="1600" b="1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r>
              <a:rPr lang="en-US" sz="2800" b="1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MyTaxiService</a:t>
            </a:r>
            <a:r>
              <a:rPr lang="en-US" sz="2800" b="1" dirty="0">
                <a:solidFill>
                  <a:schemeClr val="tx1"/>
                </a:solidFill>
                <a:latin typeface="Cambria" panose="02040503050406030204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r>
              <a:rPr lang="it-IT" sz="1600" i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Alessandro Pozzi (</a:t>
            </a:r>
            <a:r>
              <a:rPr lang="it-IT" sz="1600" i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matr</a:t>
            </a:r>
            <a:r>
              <a:rPr lang="it-IT" sz="1600" i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. 852358), </a:t>
            </a:r>
            <a:endParaRPr lang="it-IT" sz="1600" i="1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r>
              <a:rPr lang="it-IT" sz="1600" i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Marco </a:t>
            </a:r>
            <a:r>
              <a:rPr lang="it-IT" sz="1600" i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Romani (</a:t>
            </a:r>
            <a:r>
              <a:rPr lang="it-IT" sz="1600" i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matr</a:t>
            </a:r>
            <a:r>
              <a:rPr lang="it-IT" sz="1600" i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. 852361)</a:t>
            </a:r>
            <a:endParaRPr lang="en-US" sz="1600" i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pic>
        <p:nvPicPr>
          <p:cNvPr id="4" name="Immagine 3" descr="http://www.grep.it/downloads/Loghi/logo-polimi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382" y="357504"/>
            <a:ext cx="2106234" cy="21062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76612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15616" y="2355726"/>
            <a:ext cx="6912768" cy="244827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Aft>
                <a:spcPts val="200"/>
              </a:spcAft>
            </a:pPr>
            <a:r>
              <a:rPr lang="en-US" sz="2900" dirty="0">
                <a:latin typeface="Cambria" panose="02040503050406030204" pitchFamily="18" charset="0"/>
              </a:rPr>
              <a:t>[</a:t>
            </a:r>
            <a:r>
              <a:rPr lang="en-US" sz="2900" b="1" dirty="0">
                <a:latin typeface="Cambria" panose="02040503050406030204" pitchFamily="18" charset="0"/>
              </a:rPr>
              <a:t>R1</a:t>
            </a:r>
            <a:r>
              <a:rPr lang="en-US" sz="2900" dirty="0">
                <a:latin typeface="Cambria" panose="02040503050406030204" pitchFamily="18" charset="0"/>
              </a:rPr>
              <a:t>] Only registered customers can request a taxi ride.</a:t>
            </a:r>
            <a:endParaRPr lang="it-IT" sz="2900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200"/>
              </a:spcAft>
            </a:pPr>
            <a:r>
              <a:rPr lang="en-US" sz="2900" dirty="0">
                <a:latin typeface="Cambria" panose="02040503050406030204" pitchFamily="18" charset="0"/>
              </a:rPr>
              <a:t>[</a:t>
            </a:r>
            <a:r>
              <a:rPr lang="en-US" sz="2900" b="1" dirty="0">
                <a:latin typeface="Cambria" panose="02040503050406030204" pitchFamily="18" charset="0"/>
              </a:rPr>
              <a:t>R2</a:t>
            </a:r>
            <a:r>
              <a:rPr lang="en-US" sz="2900" dirty="0">
                <a:latin typeface="Cambria" panose="02040503050406030204" pitchFamily="18" charset="0"/>
              </a:rPr>
              <a:t>] Customers must insert a valid origin location in order to request a ride.</a:t>
            </a:r>
            <a:endParaRPr lang="it-IT" sz="2900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200"/>
              </a:spcAft>
            </a:pPr>
            <a:r>
              <a:rPr lang="en-US" sz="2900" dirty="0">
                <a:latin typeface="Cambria" panose="02040503050406030204" pitchFamily="18" charset="0"/>
              </a:rPr>
              <a:t>[</a:t>
            </a:r>
            <a:r>
              <a:rPr lang="en-US" sz="2900" b="1" dirty="0">
                <a:latin typeface="Cambria" panose="02040503050406030204" pitchFamily="18" charset="0"/>
              </a:rPr>
              <a:t>R3</a:t>
            </a:r>
            <a:r>
              <a:rPr lang="en-US" sz="2900" dirty="0">
                <a:latin typeface="Cambria" panose="02040503050406030204" pitchFamily="18" charset="0"/>
              </a:rPr>
              <a:t>] The system will not allow more than a request if the previous one (either request or reservation) has not been accomplished yet.</a:t>
            </a:r>
            <a:endParaRPr lang="it-IT" sz="2900" dirty="0">
              <a:latin typeface="Cambria" panose="02040503050406030204" pitchFamily="18" charset="0"/>
            </a:endParaRP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635920" y="1164494"/>
            <a:ext cx="5872163" cy="94641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100" i="1" dirty="0"/>
              <a:t>[</a:t>
            </a:r>
            <a:r>
              <a:rPr lang="en-US" sz="2100" b="1" i="1" dirty="0"/>
              <a:t>G2</a:t>
            </a:r>
            <a:r>
              <a:rPr lang="en-US" sz="2100" i="1" dirty="0"/>
              <a:t>] Allow customers to request a taxi ride from an arranged location.</a:t>
            </a:r>
          </a:p>
          <a:p>
            <a:endParaRPr lang="it-IT" sz="1350" dirty="0"/>
          </a:p>
        </p:txBody>
      </p:sp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503549" y="267494"/>
            <a:ext cx="8136904" cy="7579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Goals and functional requirements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99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43608" y="2355726"/>
            <a:ext cx="6912767" cy="2601297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dirty="0">
                <a:latin typeface="Cambria" panose="02040503050406030204" pitchFamily="18" charset="0"/>
              </a:rPr>
              <a:t>[</a:t>
            </a:r>
            <a:r>
              <a:rPr lang="en-US" b="1" dirty="0">
                <a:latin typeface="Cambria" panose="02040503050406030204" pitchFamily="18" charset="0"/>
              </a:rPr>
              <a:t>R1</a:t>
            </a:r>
            <a:r>
              <a:rPr lang="en-US" dirty="0">
                <a:latin typeface="Cambria" panose="02040503050406030204" pitchFamily="18" charset="0"/>
              </a:rPr>
              <a:t>] The system should allow taxi reservations for a specific path communicated by the customer.</a:t>
            </a:r>
            <a:endParaRPr lang="it-IT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dirty="0">
                <a:latin typeface="Cambria" panose="02040503050406030204" pitchFamily="18" charset="0"/>
              </a:rPr>
              <a:t>[</a:t>
            </a:r>
            <a:r>
              <a:rPr lang="en-US" b="1" dirty="0">
                <a:latin typeface="Cambria" panose="02040503050406030204" pitchFamily="18" charset="0"/>
              </a:rPr>
              <a:t>R2</a:t>
            </a:r>
            <a:r>
              <a:rPr lang="en-US" dirty="0">
                <a:latin typeface="Cambria" panose="02040503050406030204" pitchFamily="18" charset="0"/>
              </a:rPr>
              <a:t>] The system must not allow overlaps between reservations (or requests) made by the same customer.</a:t>
            </a:r>
            <a:endParaRPr lang="it-IT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dirty="0" smtClean="0">
                <a:latin typeface="Cambria" panose="02040503050406030204" pitchFamily="18" charset="0"/>
              </a:rPr>
              <a:t>[</a:t>
            </a:r>
            <a:r>
              <a:rPr lang="en-US" b="1" dirty="0" smtClean="0">
                <a:latin typeface="Cambria" panose="02040503050406030204" pitchFamily="18" charset="0"/>
              </a:rPr>
              <a:t>R3</a:t>
            </a:r>
            <a:r>
              <a:rPr lang="en-US" dirty="0" smtClean="0">
                <a:latin typeface="Cambria" panose="02040503050406030204" pitchFamily="18" charset="0"/>
              </a:rPr>
              <a:t>] </a:t>
            </a:r>
            <a:r>
              <a:rPr lang="en-US" dirty="0">
                <a:latin typeface="Cambria" panose="02040503050406030204" pitchFamily="18" charset="0"/>
              </a:rPr>
              <a:t>The system allows reservations only 2 hours before the time and date specified by the customer.</a:t>
            </a:r>
            <a:endParaRPr lang="it-IT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dirty="0">
                <a:latin typeface="Cambria" panose="02040503050406030204" pitchFamily="18" charset="0"/>
              </a:rPr>
              <a:t>[</a:t>
            </a:r>
            <a:r>
              <a:rPr lang="en-US" b="1" dirty="0" smtClean="0">
                <a:latin typeface="Cambria" panose="02040503050406030204" pitchFamily="18" charset="0"/>
              </a:rPr>
              <a:t>R4</a:t>
            </a:r>
            <a:r>
              <a:rPr lang="en-US" dirty="0" smtClean="0">
                <a:latin typeface="Cambria" panose="02040503050406030204" pitchFamily="18" charset="0"/>
              </a:rPr>
              <a:t>] </a:t>
            </a:r>
            <a:r>
              <a:rPr lang="en-US" dirty="0">
                <a:latin typeface="Cambria" panose="02040503050406030204" pitchFamily="18" charset="0"/>
              </a:rPr>
              <a:t>The system will assign a taxi driver for the reserved ride 10 minutes before the time and date specified by the customer. </a:t>
            </a:r>
            <a:endParaRPr lang="it-IT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</a:pPr>
            <a:endParaRPr lang="it-IT" dirty="0"/>
          </a:p>
          <a:p>
            <a:pPr>
              <a:lnSpc>
                <a:spcPct val="120000"/>
              </a:lnSpc>
            </a:pP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637702" y="1131590"/>
            <a:ext cx="5872163" cy="94641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100" i="1" dirty="0"/>
              <a:t>[</a:t>
            </a:r>
            <a:r>
              <a:rPr lang="en-US" sz="2100" b="1" i="1" dirty="0"/>
              <a:t>G3</a:t>
            </a:r>
            <a:r>
              <a:rPr lang="en-US" sz="2100" i="1" dirty="0"/>
              <a:t>] Allow customers to reserve a taxi ride at a specific time with a given origin and destination.</a:t>
            </a:r>
          </a:p>
          <a:p>
            <a:endParaRPr lang="it-IT" sz="1350" dirty="0"/>
          </a:p>
        </p:txBody>
      </p:sp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577339" y="267494"/>
            <a:ext cx="7992888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Goals and functional requirements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86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15616" y="2355726"/>
            <a:ext cx="6768751" cy="2286199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  <a:spcAft>
                <a:spcPts val="200"/>
              </a:spcAft>
            </a:pPr>
            <a:r>
              <a:rPr lang="en-US" sz="3800" dirty="0">
                <a:latin typeface="Cambria" panose="02040503050406030204" pitchFamily="18" charset="0"/>
              </a:rPr>
              <a:t>[</a:t>
            </a:r>
            <a:r>
              <a:rPr lang="en-US" sz="3800" b="1" dirty="0">
                <a:latin typeface="Cambria" panose="02040503050406030204" pitchFamily="18" charset="0"/>
              </a:rPr>
              <a:t>R1</a:t>
            </a:r>
            <a:r>
              <a:rPr lang="en-US" sz="3800" dirty="0">
                <a:latin typeface="Cambria" panose="02040503050406030204" pitchFamily="18" charset="0"/>
              </a:rPr>
              <a:t>] Taxi drivers should be able to communicate their current availability state to the system.</a:t>
            </a:r>
            <a:endParaRPr lang="it-IT" sz="3800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200"/>
              </a:spcAft>
            </a:pPr>
            <a:r>
              <a:rPr lang="en-US" sz="3800" dirty="0">
                <a:latin typeface="Cambria" panose="02040503050406030204" pitchFamily="18" charset="0"/>
              </a:rPr>
              <a:t>[</a:t>
            </a:r>
            <a:r>
              <a:rPr lang="en-US" sz="3800" b="1" dirty="0">
                <a:latin typeface="Cambria" panose="02040503050406030204" pitchFamily="18" charset="0"/>
              </a:rPr>
              <a:t>R2</a:t>
            </a:r>
            <a:r>
              <a:rPr lang="en-US" sz="3800" dirty="0">
                <a:latin typeface="Cambria" panose="02040503050406030204" pitchFamily="18" charset="0"/>
              </a:rPr>
              <a:t>] If available, taxi drivers should be able to receive incoming requests.</a:t>
            </a:r>
            <a:endParaRPr lang="it-IT" sz="3800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200"/>
              </a:spcAft>
            </a:pPr>
            <a:r>
              <a:rPr lang="en-US" sz="3800" dirty="0">
                <a:latin typeface="Cambria" panose="02040503050406030204" pitchFamily="18" charset="0"/>
              </a:rPr>
              <a:t>[</a:t>
            </a:r>
            <a:r>
              <a:rPr lang="en-US" sz="3800" b="1" dirty="0">
                <a:latin typeface="Cambria" panose="02040503050406030204" pitchFamily="18" charset="0"/>
              </a:rPr>
              <a:t>R3</a:t>
            </a:r>
            <a:r>
              <a:rPr lang="en-US" sz="3800" dirty="0">
                <a:latin typeface="Cambria" panose="02040503050406030204" pitchFamily="18" charset="0"/>
              </a:rPr>
              <a:t>] After receiving an incoming request, the taxi driver should be able to either confirm or not his intention to take charge of the request.</a:t>
            </a:r>
            <a:endParaRPr lang="it-IT" sz="3800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200"/>
              </a:spcAft>
            </a:pPr>
            <a:r>
              <a:rPr lang="en-US" sz="3800" dirty="0">
                <a:latin typeface="Cambria" panose="02040503050406030204" pitchFamily="18" charset="0"/>
              </a:rPr>
              <a:t>[</a:t>
            </a:r>
            <a:r>
              <a:rPr lang="en-US" sz="3800" b="1" dirty="0">
                <a:latin typeface="Cambria" panose="02040503050406030204" pitchFamily="18" charset="0"/>
              </a:rPr>
              <a:t>R4</a:t>
            </a:r>
            <a:r>
              <a:rPr lang="en-US" sz="3800" dirty="0">
                <a:latin typeface="Cambria" panose="02040503050406030204" pitchFamily="18" charset="0"/>
              </a:rPr>
              <a:t>] Taxi drivers must be able to log in the mobile application with preassigned credential and be identified as drivers</a:t>
            </a:r>
            <a:r>
              <a:rPr lang="en-US" sz="3800" dirty="0" smtClean="0">
                <a:latin typeface="Cambria" panose="02040503050406030204" pitchFamily="18" charset="0"/>
              </a:rPr>
              <a:t>.</a:t>
            </a:r>
            <a:endParaRPr lang="it-IT" sz="3800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</a:pP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547664" y="1062092"/>
            <a:ext cx="5872163" cy="94641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100" i="1" dirty="0"/>
              <a:t>[</a:t>
            </a:r>
            <a:r>
              <a:rPr lang="en-US" sz="2100" b="1" i="1" dirty="0"/>
              <a:t>G4</a:t>
            </a:r>
            <a:r>
              <a:rPr lang="en-US" sz="2100" i="1" dirty="0"/>
              <a:t>] Allow taxi drivers to answer a ride request and take care of customers.</a:t>
            </a:r>
          </a:p>
          <a:p>
            <a:endParaRPr lang="it-IT" sz="1350" dirty="0"/>
          </a:p>
        </p:txBody>
      </p:sp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611560" y="270003"/>
            <a:ext cx="7992888" cy="7920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Goals and functional requirements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83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99592" y="2355726"/>
            <a:ext cx="7200799" cy="244827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mbria" panose="02040503050406030204" pitchFamily="18" charset="0"/>
              </a:rPr>
              <a:t>[</a:t>
            </a:r>
            <a:r>
              <a:rPr lang="en-US" b="1" dirty="0">
                <a:latin typeface="Cambria" panose="02040503050406030204" pitchFamily="18" charset="0"/>
              </a:rPr>
              <a:t>R1</a:t>
            </a:r>
            <a:r>
              <a:rPr lang="en-US" dirty="0">
                <a:latin typeface="Cambria" panose="02040503050406030204" pitchFamily="18" charset="0"/>
              </a:rPr>
              <a:t>] The system should send updates through email and/or in-app notification, as specified by the customer.</a:t>
            </a:r>
            <a:endParaRPr lang="it-IT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mbria" panose="02040503050406030204" pitchFamily="18" charset="0"/>
              </a:rPr>
              <a:t>[</a:t>
            </a:r>
            <a:r>
              <a:rPr lang="en-US" b="1" dirty="0">
                <a:latin typeface="Cambria" panose="02040503050406030204" pitchFamily="18" charset="0"/>
              </a:rPr>
              <a:t>R2</a:t>
            </a:r>
            <a:r>
              <a:rPr lang="en-US" dirty="0">
                <a:latin typeface="Cambria" panose="02040503050406030204" pitchFamily="18" charset="0"/>
              </a:rPr>
              <a:t>] Absence of taxis available, reservations overlaps, taxi average waiting time and taxi assigned to customers are events that must be notified to the customer.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635920" y="1164496"/>
            <a:ext cx="5872163" cy="94641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100" i="1" dirty="0"/>
              <a:t>[</a:t>
            </a:r>
            <a:r>
              <a:rPr lang="en-US" sz="2100" b="1" i="1" dirty="0"/>
              <a:t>G6</a:t>
            </a:r>
            <a:r>
              <a:rPr lang="en-US" sz="2100" i="1" dirty="0"/>
              <a:t>] Allow customers to be notified of any relevant update connected to their requests and reservations.</a:t>
            </a:r>
            <a:endParaRPr lang="it-IT" sz="2100" dirty="0"/>
          </a:p>
          <a:p>
            <a:endParaRPr lang="it-IT" sz="1350" dirty="0"/>
          </a:p>
        </p:txBody>
      </p:sp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575557" y="267494"/>
            <a:ext cx="7992888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Goals and functional requirements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99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87624" y="2571750"/>
            <a:ext cx="6624736" cy="2448272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dirty="0">
                <a:latin typeface="Cambria" panose="02040503050406030204" pitchFamily="18" charset="0"/>
              </a:rPr>
              <a:t>[</a:t>
            </a:r>
            <a:r>
              <a:rPr lang="en-US" b="1" dirty="0">
                <a:latin typeface="Cambria" panose="02040503050406030204" pitchFamily="18" charset="0"/>
              </a:rPr>
              <a:t>R1</a:t>
            </a:r>
            <a:r>
              <a:rPr lang="en-US" dirty="0">
                <a:latin typeface="Cambria" panose="02040503050406030204" pitchFamily="18" charset="0"/>
              </a:rPr>
              <a:t>] Customers must leave a valid phone number in order to complete the registration phase.</a:t>
            </a:r>
            <a:endParaRPr lang="it-IT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dirty="0">
                <a:latin typeface="Cambria" panose="02040503050406030204" pitchFamily="18" charset="0"/>
              </a:rPr>
              <a:t>[</a:t>
            </a:r>
            <a:r>
              <a:rPr lang="en-US" b="1" dirty="0">
                <a:latin typeface="Cambria" panose="02040503050406030204" pitchFamily="18" charset="0"/>
              </a:rPr>
              <a:t>R2</a:t>
            </a:r>
            <a:r>
              <a:rPr lang="en-US" dirty="0">
                <a:latin typeface="Cambria" panose="02040503050406030204" pitchFamily="18" charset="0"/>
              </a:rPr>
              <a:t>] Taxi drivers must be able to access to the customer’s phone number when the system has paired them.</a:t>
            </a:r>
            <a:endParaRPr lang="it-IT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dirty="0">
                <a:latin typeface="Cambria" panose="02040503050406030204" pitchFamily="18" charset="0"/>
              </a:rPr>
              <a:t>[</a:t>
            </a:r>
            <a:r>
              <a:rPr lang="en-US" b="1" dirty="0">
                <a:latin typeface="Cambria" panose="02040503050406030204" pitchFamily="18" charset="0"/>
              </a:rPr>
              <a:t>R3</a:t>
            </a:r>
            <a:r>
              <a:rPr lang="en-US" dirty="0">
                <a:latin typeface="Cambria" panose="02040503050406030204" pitchFamily="18" charset="0"/>
              </a:rPr>
              <a:t>] Customers must receive the taxi drivers’ contact number after the system has paired them.</a:t>
            </a:r>
            <a:endParaRPr lang="it-IT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dirty="0">
                <a:latin typeface="Cambria" panose="02040503050406030204" pitchFamily="18" charset="0"/>
              </a:rPr>
              <a:t>[</a:t>
            </a:r>
            <a:r>
              <a:rPr lang="en-US" b="1" dirty="0">
                <a:latin typeface="Cambria" panose="02040503050406030204" pitchFamily="18" charset="0"/>
              </a:rPr>
              <a:t>R4</a:t>
            </a:r>
            <a:r>
              <a:rPr lang="en-US" dirty="0">
                <a:latin typeface="Cambria" panose="02040503050406030204" pitchFamily="18" charset="0"/>
              </a:rPr>
              <a:t>] Customers must receive the taxi code in order to be able to recognize its driver.</a:t>
            </a:r>
            <a:endParaRPr lang="it-IT" dirty="0">
              <a:latin typeface="Cambria" panose="02040503050406030204" pitchFamily="18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635919" y="1059582"/>
            <a:ext cx="5744393" cy="126957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100" i="1" dirty="0"/>
              <a:t>[</a:t>
            </a:r>
            <a:r>
              <a:rPr lang="en-US" sz="2100" b="1" i="1" dirty="0"/>
              <a:t>G7</a:t>
            </a:r>
            <a:r>
              <a:rPr lang="en-US" sz="2100" i="1" dirty="0"/>
              <a:t>] Customers and taxi drivers must be able to contact each other after the system has paired them.</a:t>
            </a:r>
            <a:endParaRPr lang="it-IT" sz="2100" dirty="0"/>
          </a:p>
          <a:p>
            <a:endParaRPr lang="it-IT" sz="1350" dirty="0"/>
          </a:p>
        </p:txBody>
      </p:sp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395536" y="195486"/>
            <a:ext cx="8280920" cy="8363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Goals and functional requirements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22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09785" y="2355726"/>
            <a:ext cx="5915025" cy="259228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[</a:t>
            </a:r>
            <a:r>
              <a:rPr lang="en-US" sz="2400" b="1" dirty="0">
                <a:latin typeface="Cambria" panose="02040503050406030204" pitchFamily="18" charset="0"/>
              </a:rPr>
              <a:t>R1</a:t>
            </a:r>
            <a:r>
              <a:rPr lang="en-US" sz="2400" dirty="0">
                <a:latin typeface="Cambria" panose="02040503050406030204" pitchFamily="18" charset="0"/>
              </a:rPr>
              <a:t>] Customers can </a:t>
            </a:r>
            <a:r>
              <a:rPr lang="en-US" sz="2400" dirty="0" smtClean="0">
                <a:latin typeface="Cambria" panose="02040503050406030204" pitchFamily="18" charset="0"/>
              </a:rPr>
              <a:t>delete a </a:t>
            </a:r>
            <a:r>
              <a:rPr lang="en-US" sz="2400" dirty="0">
                <a:latin typeface="Cambria" panose="02040503050406030204" pitchFamily="18" charset="0"/>
              </a:rPr>
              <a:t>request or reservation only if it has not been assigned to a taxi driver yet</a:t>
            </a:r>
            <a:r>
              <a:rPr lang="en-US" sz="2400" dirty="0" smtClean="0">
                <a:latin typeface="Cambria" panose="02040503050406030204" pitchFamily="18" charset="0"/>
              </a:rPr>
              <a:t>.</a:t>
            </a:r>
          </a:p>
          <a:p>
            <a:r>
              <a:rPr lang="en-US" sz="2400" dirty="0">
                <a:latin typeface="Cambria" panose="02040503050406030204" pitchFamily="18" charset="0"/>
              </a:rPr>
              <a:t>[</a:t>
            </a:r>
            <a:r>
              <a:rPr lang="en-US" sz="2400" b="1" dirty="0">
                <a:latin typeface="Cambria" panose="02040503050406030204" pitchFamily="18" charset="0"/>
              </a:rPr>
              <a:t>R2</a:t>
            </a:r>
            <a:r>
              <a:rPr lang="en-US" sz="2400" dirty="0">
                <a:latin typeface="Cambria" panose="02040503050406030204" pitchFamily="18" charset="0"/>
              </a:rPr>
              <a:t>] Customers must be able to visualize the list of all their requests and reservations. </a:t>
            </a:r>
            <a:endParaRPr lang="it-IT" sz="2400" dirty="0">
              <a:latin typeface="Cambria" panose="02040503050406030204" pitchFamily="18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631217" y="1155184"/>
            <a:ext cx="5872163" cy="94641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100" i="1" dirty="0"/>
              <a:t>[</a:t>
            </a:r>
            <a:r>
              <a:rPr lang="en-US" sz="2100" b="1" i="1" dirty="0"/>
              <a:t>G8</a:t>
            </a:r>
            <a:r>
              <a:rPr lang="en-US" sz="2100" i="1" dirty="0"/>
              <a:t>] Allow customers to delete requests and reservations. </a:t>
            </a:r>
            <a:endParaRPr lang="it-IT" sz="2100" dirty="0"/>
          </a:p>
          <a:p>
            <a:endParaRPr lang="it-IT" sz="1350" dirty="0"/>
          </a:p>
        </p:txBody>
      </p:sp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611560" y="273846"/>
            <a:ext cx="8064895" cy="7579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Goals and functional requirements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03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611560" y="273846"/>
            <a:ext cx="8064895" cy="7579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Goals and functional requirements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631217" y="1155184"/>
            <a:ext cx="5872163" cy="73866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100" i="1" dirty="0" smtClean="0"/>
              <a:t>[</a:t>
            </a:r>
            <a:r>
              <a:rPr lang="en-US" sz="2100" b="1" i="1" dirty="0" smtClean="0"/>
              <a:t>G9</a:t>
            </a:r>
            <a:r>
              <a:rPr lang="en-US" sz="2100" i="1" dirty="0" smtClean="0"/>
              <a:t>] Administrators </a:t>
            </a:r>
            <a:r>
              <a:rPr lang="en-US" sz="2100" i="1" dirty="0"/>
              <a:t>must be able to manage taxi drivers’ information and customers’ ride. </a:t>
            </a:r>
            <a:endParaRPr lang="it-IT" sz="2100" dirty="0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1259632" y="2211710"/>
            <a:ext cx="6840760" cy="2664296"/>
          </a:xfrm>
        </p:spPr>
        <p:txBody>
          <a:bodyPr>
            <a:noAutofit/>
          </a:bodyPr>
          <a:lstStyle/>
          <a:p>
            <a:r>
              <a:rPr lang="en-US" sz="1900" dirty="0">
                <a:latin typeface="Cambria" panose="02040503050406030204" pitchFamily="18" charset="0"/>
              </a:rPr>
              <a:t>[</a:t>
            </a:r>
            <a:r>
              <a:rPr lang="en-US" sz="1900" b="1" dirty="0">
                <a:latin typeface="Cambria" panose="02040503050406030204" pitchFamily="18" charset="0"/>
              </a:rPr>
              <a:t>R1</a:t>
            </a:r>
            <a:r>
              <a:rPr lang="en-US" sz="1900" dirty="0">
                <a:latin typeface="Cambria" panose="02040503050406030204" pitchFamily="18" charset="0"/>
              </a:rPr>
              <a:t>] Administrators must be able to create a taxi driver’s account. </a:t>
            </a:r>
          </a:p>
          <a:p>
            <a:r>
              <a:rPr lang="en-US" sz="1900" dirty="0">
                <a:latin typeface="Cambria" panose="02040503050406030204" pitchFamily="18" charset="0"/>
              </a:rPr>
              <a:t>[</a:t>
            </a:r>
            <a:r>
              <a:rPr lang="en-US" sz="1900" b="1" dirty="0">
                <a:latin typeface="Cambria" panose="02040503050406030204" pitchFamily="18" charset="0"/>
              </a:rPr>
              <a:t>R2</a:t>
            </a:r>
            <a:r>
              <a:rPr lang="en-US" sz="1900" dirty="0">
                <a:latin typeface="Cambria" panose="02040503050406030204" pitchFamily="18" charset="0"/>
              </a:rPr>
              <a:t>] Administrators must be able to delete a taxi driver’s account. </a:t>
            </a:r>
          </a:p>
          <a:p>
            <a:r>
              <a:rPr lang="en-US" sz="1900" dirty="0">
                <a:latin typeface="Cambria" panose="02040503050406030204" pitchFamily="18" charset="0"/>
              </a:rPr>
              <a:t>[</a:t>
            </a:r>
            <a:r>
              <a:rPr lang="en-US" sz="1900" b="1" dirty="0">
                <a:latin typeface="Cambria" panose="02040503050406030204" pitchFamily="18" charset="0"/>
              </a:rPr>
              <a:t>R3</a:t>
            </a:r>
            <a:r>
              <a:rPr lang="en-US" sz="1900" dirty="0">
                <a:latin typeface="Cambria" panose="02040503050406030204" pitchFamily="18" charset="0"/>
              </a:rPr>
              <a:t>] Administrators must be able to change the status of taxi driver. </a:t>
            </a:r>
          </a:p>
          <a:p>
            <a:r>
              <a:rPr lang="en-US" sz="1900" dirty="0">
                <a:latin typeface="Cambria" panose="02040503050406030204" pitchFamily="18" charset="0"/>
              </a:rPr>
              <a:t>[</a:t>
            </a:r>
            <a:r>
              <a:rPr lang="en-US" sz="1900" b="1" dirty="0">
                <a:latin typeface="Cambria" panose="02040503050406030204" pitchFamily="18" charset="0"/>
              </a:rPr>
              <a:t>R4</a:t>
            </a:r>
            <a:r>
              <a:rPr lang="en-US" sz="1900" dirty="0">
                <a:latin typeface="Cambria" panose="02040503050406030204" pitchFamily="18" charset="0"/>
              </a:rPr>
              <a:t>] Administrators must be able to change the status of a ride. </a:t>
            </a:r>
            <a:endParaRPr lang="it-IT" sz="19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611560" y="273846"/>
            <a:ext cx="8064895" cy="7579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Goals and functional requirements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1631217" y="1155184"/>
            <a:ext cx="5872163" cy="83099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i="1" dirty="0"/>
              <a:t>[</a:t>
            </a:r>
            <a:r>
              <a:rPr lang="en-US" sz="2400" b="1" i="1" dirty="0"/>
              <a:t>G10</a:t>
            </a:r>
            <a:r>
              <a:rPr lang="en-US" sz="2400" i="1" dirty="0"/>
              <a:t>] Customers and taxi driver must be able to report issues and obtain assistance. </a:t>
            </a:r>
            <a:endParaRPr lang="it-IT" sz="2100" dirty="0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1259632" y="2211710"/>
            <a:ext cx="6840760" cy="2664296"/>
          </a:xfrm>
        </p:spPr>
        <p:txBody>
          <a:bodyPr>
            <a:noAutofit/>
          </a:bodyPr>
          <a:lstStyle/>
          <a:p>
            <a:endParaRPr lang="en-US" sz="2000" dirty="0" smtClean="0">
              <a:latin typeface="Cambria" panose="02040503050406030204" pitchFamily="18" charset="0"/>
            </a:endParaRPr>
          </a:p>
          <a:p>
            <a:r>
              <a:rPr lang="en-US" sz="2000" dirty="0" smtClean="0">
                <a:latin typeface="Cambria" panose="02040503050406030204" pitchFamily="18" charset="0"/>
              </a:rPr>
              <a:t>[</a:t>
            </a:r>
            <a:r>
              <a:rPr lang="en-US" sz="2000" b="1" dirty="0">
                <a:latin typeface="Cambria" panose="02040503050406030204" pitchFamily="18" charset="0"/>
              </a:rPr>
              <a:t>R1</a:t>
            </a:r>
            <a:r>
              <a:rPr lang="en-US" sz="2000" dirty="0">
                <a:latin typeface="Cambria" panose="02040503050406030204" pitchFamily="18" charset="0"/>
              </a:rPr>
              <a:t>] Customers and taxi drivers must be able to visualize, both in the mobile and web application, a support phone number which they can call to obtain assistance. </a:t>
            </a:r>
            <a:endParaRPr lang="it-IT" sz="19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The world and the machine</a:t>
            </a:r>
            <a:endParaRPr lang="it-IT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55" y="1447694"/>
            <a:ext cx="4520961" cy="3013975"/>
          </a:xfrm>
        </p:spPr>
      </p:pic>
    </p:spTree>
    <p:extLst>
      <p:ext uri="{BB962C8B-B14F-4D97-AF65-F5344CB8AC3E}">
        <p14:creationId xmlns:p14="http://schemas.microsoft.com/office/powerpoint/2010/main" val="398563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The 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world</a:t>
            </a:r>
          </a:p>
        </p:txBody>
      </p:sp>
      <p:pic>
        <p:nvPicPr>
          <p:cNvPr id="4" name="Segnaposto contenuto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285" y="1669853"/>
            <a:ext cx="3671441" cy="2447628"/>
          </a:xfrm>
        </p:spPr>
      </p:pic>
      <p:sp>
        <p:nvSpPr>
          <p:cNvPr id="5" name="Rettangolo 4"/>
          <p:cNvSpPr/>
          <p:nvPr/>
        </p:nvSpPr>
        <p:spPr>
          <a:xfrm>
            <a:off x="5036120" y="2261763"/>
            <a:ext cx="2743200" cy="125418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160731" indent="-160731">
              <a:buFont typeface="Arial" panose="020B0604020202020204" pitchFamily="34" charset="0"/>
              <a:buChar char="•"/>
            </a:pPr>
            <a:r>
              <a:rPr lang="en-US" sz="1100" i="1" dirty="0">
                <a:latin typeface="Georgia" panose="02040502050405020303" pitchFamily="18" charset="0"/>
              </a:rPr>
              <a:t>Taxi picks up customers</a:t>
            </a:r>
            <a:r>
              <a:rPr lang="en-US" sz="1100" dirty="0">
                <a:latin typeface="Georgia" panose="02040502050405020303" pitchFamily="18" charset="0"/>
              </a:rPr>
              <a:t> – happens exclusively in the world and it is not observed by the machine</a:t>
            </a:r>
          </a:p>
          <a:p>
            <a:pPr marL="160731" indent="-160731">
              <a:buFont typeface="Arial" panose="020B0604020202020204" pitchFamily="34" charset="0"/>
              <a:buChar char="•"/>
            </a:pPr>
            <a:endParaRPr lang="en-US" sz="1100" dirty="0">
              <a:latin typeface="Georgia" panose="02040502050405020303" pitchFamily="18" charset="0"/>
            </a:endParaRPr>
          </a:p>
          <a:p>
            <a:pPr marL="160731" indent="-160731">
              <a:buFont typeface="Arial" panose="020B0604020202020204" pitchFamily="34" charset="0"/>
              <a:buChar char="•"/>
            </a:pPr>
            <a:r>
              <a:rPr lang="en-US" sz="1100" i="1" dirty="0">
                <a:latin typeface="Georgia" panose="02040502050405020303" pitchFamily="18" charset="0"/>
              </a:rPr>
              <a:t>Taxi drops customers to destination –</a:t>
            </a:r>
            <a:r>
              <a:rPr lang="en-US" sz="1100" dirty="0">
                <a:latin typeface="Georgia" panose="02040502050405020303" pitchFamily="18" charset="0"/>
              </a:rPr>
              <a:t> it is not seen by the machine, which can only see the driver’s change of status</a:t>
            </a:r>
            <a:endParaRPr lang="it-IT" sz="1100" i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76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23047 0.000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2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4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Overview of MyTaxiService project</a:t>
            </a:r>
            <a:endParaRPr lang="en-US" sz="4200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28650" y="1195251"/>
            <a:ext cx="2215158" cy="6924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00" dirty="0" smtClean="0"/>
              <a:t>The system </a:t>
            </a:r>
            <a:r>
              <a:rPr lang="en-US" sz="1300" dirty="0" smtClean="0"/>
              <a:t>has </a:t>
            </a:r>
            <a:r>
              <a:rPr lang="en-US" sz="1300" dirty="0" smtClean="0"/>
              <a:t>been designed from an </a:t>
            </a:r>
            <a:r>
              <a:rPr lang="en-US" sz="1300" b="1" dirty="0" smtClean="0"/>
              <a:t>HIGH-LEVEL</a:t>
            </a:r>
            <a:r>
              <a:rPr lang="en-US" sz="1300" dirty="0" smtClean="0"/>
              <a:t> point of view.</a:t>
            </a:r>
            <a:endParaRPr lang="en-US" sz="1300" dirty="0"/>
          </a:p>
        </p:txBody>
      </p:sp>
      <p:sp>
        <p:nvSpPr>
          <p:cNvPr id="4" name="Freccia a destra 3"/>
          <p:cNvSpPr/>
          <p:nvPr/>
        </p:nvSpPr>
        <p:spPr>
          <a:xfrm>
            <a:off x="3095897" y="1397808"/>
            <a:ext cx="2632166" cy="274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CasellaDiTesto 4"/>
          <p:cNvSpPr txBox="1">
            <a:spLocks/>
          </p:cNvSpPr>
          <p:nvPr/>
        </p:nvSpPr>
        <p:spPr>
          <a:xfrm>
            <a:off x="6000475" y="1131590"/>
            <a:ext cx="2697481" cy="989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300" dirty="0"/>
              <a:t>No constraints on the </a:t>
            </a:r>
            <a:r>
              <a:rPr lang="en-US" sz="1300" b="1" dirty="0"/>
              <a:t>implementation</a:t>
            </a:r>
            <a:r>
              <a:rPr lang="en-US" sz="1300" dirty="0"/>
              <a:t> (language or algorithms)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624713" y="2534903"/>
            <a:ext cx="2215158" cy="6924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00" dirty="0" smtClean="0"/>
              <a:t>MyTaxiService is just an </a:t>
            </a:r>
            <a:r>
              <a:rPr lang="en-US" sz="1300" b="1" dirty="0" smtClean="0"/>
              <a:t>interface</a:t>
            </a:r>
            <a:r>
              <a:rPr lang="en-US" sz="1300" dirty="0" smtClean="0"/>
              <a:t> between </a:t>
            </a:r>
            <a:r>
              <a:rPr lang="en-US" sz="1300" b="1" dirty="0" smtClean="0"/>
              <a:t>customers</a:t>
            </a:r>
            <a:r>
              <a:rPr lang="en-US" sz="1300" dirty="0" smtClean="0"/>
              <a:t> and </a:t>
            </a:r>
            <a:r>
              <a:rPr lang="en-US" sz="1300" b="1" dirty="0" smtClean="0"/>
              <a:t>taxi drivers</a:t>
            </a:r>
            <a:r>
              <a:rPr lang="en-US" sz="1300" dirty="0" smtClean="0"/>
              <a:t>.</a:t>
            </a:r>
            <a:endParaRPr lang="en-US" sz="13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24713" y="3723878"/>
            <a:ext cx="2215158" cy="4924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00" dirty="0" smtClean="0"/>
              <a:t>Idea: keep what, in the real taxi service, already </a:t>
            </a:r>
            <a:r>
              <a:rPr lang="en-US" sz="1300" b="1" dirty="0" smtClean="0"/>
              <a:t>works</a:t>
            </a:r>
            <a:r>
              <a:rPr lang="en-US" sz="1300" dirty="0" smtClean="0"/>
              <a:t>.</a:t>
            </a:r>
            <a:endParaRPr lang="en-US" sz="1300" dirty="0"/>
          </a:p>
        </p:txBody>
      </p:sp>
      <p:sp>
        <p:nvSpPr>
          <p:cNvPr id="8" name="Freccia a destra 7"/>
          <p:cNvSpPr/>
          <p:nvPr/>
        </p:nvSpPr>
        <p:spPr>
          <a:xfrm>
            <a:off x="3080132" y="3344985"/>
            <a:ext cx="2632166" cy="274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CasellaDiTesto 8"/>
          <p:cNvSpPr txBox="1">
            <a:spLocks/>
          </p:cNvSpPr>
          <p:nvPr/>
        </p:nvSpPr>
        <p:spPr>
          <a:xfrm>
            <a:off x="6000475" y="2500782"/>
            <a:ext cx="2686325" cy="8457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300" b="1" dirty="0" smtClean="0"/>
              <a:t>Payment</a:t>
            </a:r>
            <a:r>
              <a:rPr lang="en-US" sz="1300" dirty="0"/>
              <a:t> </a:t>
            </a:r>
            <a:r>
              <a:rPr lang="en-US" sz="1300" dirty="0" smtClean="0"/>
              <a:t>and </a:t>
            </a:r>
            <a:r>
              <a:rPr lang="en-US" sz="1300" b="1" dirty="0" smtClean="0"/>
              <a:t>unexpected </a:t>
            </a:r>
            <a:r>
              <a:rPr lang="en-US" sz="1300" b="1" dirty="0" smtClean="0"/>
              <a:t>behavior </a:t>
            </a:r>
            <a:r>
              <a:rPr lang="en-US" sz="1300" dirty="0" smtClean="0"/>
              <a:t>of customers </a:t>
            </a:r>
            <a:r>
              <a:rPr lang="en-US" sz="1300" dirty="0" smtClean="0"/>
              <a:t>are </a:t>
            </a:r>
            <a:r>
              <a:rPr lang="en-US" sz="1300" dirty="0" smtClean="0"/>
              <a:t>not handled by the application.</a:t>
            </a:r>
            <a:endParaRPr lang="en-US" sz="1300" dirty="0"/>
          </a:p>
        </p:txBody>
      </p:sp>
      <p:sp>
        <p:nvSpPr>
          <p:cNvPr id="10" name="CasellaDiTesto 9"/>
          <p:cNvSpPr txBox="1">
            <a:spLocks/>
          </p:cNvSpPr>
          <p:nvPr/>
        </p:nvSpPr>
        <p:spPr>
          <a:xfrm>
            <a:off x="5989319" y="3619223"/>
            <a:ext cx="2697481" cy="9897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300" b="1" dirty="0" smtClean="0"/>
              <a:t>No</a:t>
            </a:r>
            <a:r>
              <a:rPr lang="en-US" sz="1300" dirty="0" smtClean="0"/>
              <a:t> need for complex </a:t>
            </a:r>
            <a:r>
              <a:rPr lang="en-US" sz="1300" dirty="0" smtClean="0"/>
              <a:t>algorithms </a:t>
            </a:r>
            <a:r>
              <a:rPr lang="en-US" sz="1300" dirty="0" smtClean="0"/>
              <a:t>to model the </a:t>
            </a:r>
            <a:r>
              <a:rPr lang="en-US" sz="1300" b="1" dirty="0" smtClean="0"/>
              <a:t>taxi redistribution </a:t>
            </a:r>
            <a:r>
              <a:rPr lang="en-US" sz="1300" dirty="0" smtClean="0"/>
              <a:t>(high density area -&gt; low density area)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275523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The 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machine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285" y="1669853"/>
            <a:ext cx="3671441" cy="2447628"/>
          </a:xfrm>
        </p:spPr>
      </p:pic>
      <p:sp>
        <p:nvSpPr>
          <p:cNvPr id="5" name="CasellaDiTesto 4"/>
          <p:cNvSpPr txBox="1"/>
          <p:nvPr/>
        </p:nvSpPr>
        <p:spPr>
          <a:xfrm>
            <a:off x="5061444" y="1699112"/>
            <a:ext cx="2596661" cy="268535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160731" indent="-16073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i="1" dirty="0">
                <a:latin typeface="Georgia" panose="02040502050405020303" pitchFamily="18" charset="0"/>
              </a:rPr>
              <a:t>Users database</a:t>
            </a:r>
            <a:r>
              <a:rPr lang="it-IT" sz="1000" dirty="0">
                <a:latin typeface="Georgia" panose="02040502050405020303" pitchFamily="18" charset="0"/>
              </a:rPr>
              <a:t> – </a:t>
            </a:r>
            <a:r>
              <a:rPr lang="en-US" sz="1000" dirty="0">
                <a:latin typeface="Georgia" panose="02040502050405020303" pitchFamily="18" charset="0"/>
              </a:rPr>
              <a:t>Contains</a:t>
            </a:r>
            <a:r>
              <a:rPr lang="it-IT" sz="1000" dirty="0">
                <a:latin typeface="Georgia" panose="02040502050405020303" pitchFamily="18" charset="0"/>
              </a:rPr>
              <a:t> </a:t>
            </a:r>
            <a:r>
              <a:rPr lang="it-IT" sz="1000" dirty="0" err="1">
                <a:latin typeface="Georgia" panose="02040502050405020303" pitchFamily="18" charset="0"/>
              </a:rPr>
              <a:t>all</a:t>
            </a:r>
            <a:r>
              <a:rPr lang="it-IT" sz="1000" dirty="0">
                <a:latin typeface="Georgia" panose="02040502050405020303" pitchFamily="18" charset="0"/>
              </a:rPr>
              <a:t> the </a:t>
            </a:r>
            <a:r>
              <a:rPr lang="it-IT" sz="1000" dirty="0" err="1">
                <a:latin typeface="Georgia" panose="02040502050405020303" pitchFamily="18" charset="0"/>
              </a:rPr>
              <a:t>users</a:t>
            </a:r>
            <a:r>
              <a:rPr lang="it-IT" sz="1000" dirty="0">
                <a:latin typeface="Georgia" panose="02040502050405020303" pitchFamily="18" charset="0"/>
              </a:rPr>
              <a:t>’ accounts: </a:t>
            </a:r>
            <a:r>
              <a:rPr lang="it-IT" sz="1000" dirty="0" err="1">
                <a:latin typeface="Georgia" panose="02040502050405020303" pitchFamily="18" charset="0"/>
              </a:rPr>
              <a:t>Admins</a:t>
            </a:r>
            <a:r>
              <a:rPr lang="it-IT" sz="1000" dirty="0">
                <a:latin typeface="Georgia" panose="02040502050405020303" pitchFamily="18" charset="0"/>
              </a:rPr>
              <a:t>, Taxi drivers and </a:t>
            </a:r>
            <a:r>
              <a:rPr lang="it-IT" sz="1000" dirty="0" err="1">
                <a:latin typeface="Georgia" panose="02040502050405020303" pitchFamily="18" charset="0"/>
              </a:rPr>
              <a:t>Customers</a:t>
            </a:r>
            <a:endParaRPr lang="it-IT" sz="1000" dirty="0">
              <a:latin typeface="Georgia" panose="02040502050405020303" pitchFamily="18" charset="0"/>
            </a:endParaRPr>
          </a:p>
          <a:p>
            <a:pPr marL="160731" indent="-16073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i="1" dirty="0">
                <a:latin typeface="Georgia" panose="02040502050405020303" pitchFamily="18" charset="0"/>
              </a:rPr>
              <a:t>Taxi identifier database - </a:t>
            </a:r>
            <a:r>
              <a:rPr lang="en-US" sz="1000" dirty="0">
                <a:latin typeface="Georgia" panose="02040502050405020303" pitchFamily="18" charset="0"/>
              </a:rPr>
              <a:t>contain all the information about taxis and their assigned drivers.</a:t>
            </a:r>
          </a:p>
          <a:p>
            <a:pPr marL="160731" indent="-16073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i="1" dirty="0">
                <a:latin typeface="Georgia" panose="02040502050405020303" pitchFamily="18" charset="0"/>
              </a:rPr>
              <a:t>Taxi ride database - </a:t>
            </a:r>
            <a:r>
              <a:rPr lang="en-US" sz="1000" dirty="0">
                <a:latin typeface="Georgia" panose="02040502050405020303" pitchFamily="18" charset="0"/>
              </a:rPr>
              <a:t>Store all the information regarding actual, past and future taxi rides</a:t>
            </a:r>
          </a:p>
          <a:p>
            <a:pPr marL="160731" indent="-16073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i="1" dirty="0">
                <a:latin typeface="Georgia" panose="02040502050405020303" pitchFamily="18" charset="0"/>
              </a:rPr>
              <a:t>City map and taxi zones system – </a:t>
            </a:r>
            <a:r>
              <a:rPr lang="en-US" sz="1000" dirty="0">
                <a:latin typeface="Georgia" panose="02040502050405020303" pitchFamily="18" charset="0"/>
              </a:rPr>
              <a:t>Contains and manages the taxi zones and the queues</a:t>
            </a:r>
            <a:endParaRPr lang="en-US" sz="1000" i="1" dirty="0">
              <a:latin typeface="Georgia" panose="02040502050405020303" pitchFamily="18" charset="0"/>
            </a:endParaRPr>
          </a:p>
          <a:p>
            <a:pPr marL="160731" indent="-16073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i="1" dirty="0">
                <a:latin typeface="Georgia" panose="02040502050405020303" pitchFamily="18" charset="0"/>
              </a:rPr>
              <a:t>Request, reservation and allocation system – </a:t>
            </a:r>
            <a:r>
              <a:rPr lang="en-US" sz="1000" dirty="0">
                <a:latin typeface="Georgia" panose="02040502050405020303" pitchFamily="18" charset="0"/>
              </a:rPr>
              <a:t>manages the main application logic</a:t>
            </a:r>
          </a:p>
        </p:txBody>
      </p:sp>
    </p:spTree>
    <p:extLst>
      <p:ext uri="{BB962C8B-B14F-4D97-AF65-F5344CB8AC3E}">
        <p14:creationId xmlns:p14="http://schemas.microsoft.com/office/powerpoint/2010/main" val="11406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2263 -0.00069 " pathEditMode="fixed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1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The </a:t>
            </a:r>
            <a:r>
              <a:rPr lang="it-IT" dirty="0" err="1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S</a:t>
            </a:r>
            <a:r>
              <a:rPr lang="it-IT" dirty="0" err="1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hared</a:t>
            </a:r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it-IT" dirty="0" err="1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P</a:t>
            </a:r>
            <a:r>
              <a:rPr lang="it-IT" dirty="0" err="1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henomena</a:t>
            </a:r>
            <a:endParaRPr lang="it-IT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285" y="1669853"/>
            <a:ext cx="3671441" cy="2447628"/>
          </a:xfrm>
        </p:spPr>
      </p:pic>
      <p:sp>
        <p:nvSpPr>
          <p:cNvPr id="5" name="CasellaDiTesto 4"/>
          <p:cNvSpPr txBox="1"/>
          <p:nvPr/>
        </p:nvSpPr>
        <p:spPr>
          <a:xfrm>
            <a:off x="5139511" y="1499509"/>
            <a:ext cx="2536422" cy="38343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160731" indent="-16073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900" i="1" dirty="0">
                <a:latin typeface="Georgia" panose="02040502050405020303" pitchFamily="18" charset="0"/>
              </a:rPr>
              <a:t>Taxi allocation</a:t>
            </a:r>
            <a:r>
              <a:rPr lang="en-US" sz="900" dirty="0">
                <a:latin typeface="Georgia" panose="02040502050405020303" pitchFamily="18" charset="0"/>
              </a:rPr>
              <a:t> - </a:t>
            </a:r>
            <a:r>
              <a:rPr lang="en-US" sz="9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is a particular entity: </a:t>
            </a:r>
            <a:r>
              <a:rPr lang="en-US" sz="900" dirty="0" smtClean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for MTS customers  it’s observed </a:t>
            </a:r>
            <a:r>
              <a:rPr lang="en-US" sz="9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by the world and controlled by the </a:t>
            </a:r>
            <a:r>
              <a:rPr lang="en-US" sz="900" dirty="0" smtClean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machine; for </a:t>
            </a:r>
            <a:r>
              <a:rPr lang="en-US" sz="9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standard </a:t>
            </a:r>
            <a:r>
              <a:rPr lang="en-US" sz="900" dirty="0" smtClean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customers it </a:t>
            </a:r>
            <a:r>
              <a:rPr lang="en-US" sz="9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is observed by the machine (with the GPS and taxi zones system) and controlled by the </a:t>
            </a:r>
            <a:r>
              <a:rPr lang="en-US" sz="900" dirty="0" smtClean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world.</a:t>
            </a:r>
            <a:endParaRPr lang="en-US" sz="900" dirty="0"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60731" indent="-16073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900" i="1" dirty="0">
                <a:latin typeface="Georgia" panose="02040502050405020303" pitchFamily="18" charset="0"/>
              </a:rPr>
              <a:t>Customer requesting ride </a:t>
            </a:r>
            <a:r>
              <a:rPr lang="en-US" sz="900" dirty="0">
                <a:latin typeface="Georgia" panose="02040502050405020303" pitchFamily="18" charset="0"/>
              </a:rPr>
              <a:t>- happens in the world and is only observed by the machine, which will react accordingly.</a:t>
            </a:r>
            <a:endParaRPr lang="en-US" sz="900" i="1" dirty="0">
              <a:latin typeface="Georgia" panose="02040502050405020303" pitchFamily="18" charset="0"/>
            </a:endParaRPr>
          </a:p>
          <a:p>
            <a:pPr marL="160731" indent="-16073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900" i="1" dirty="0">
                <a:latin typeface="Georgia" panose="02040502050405020303" pitchFamily="18" charset="0"/>
              </a:rPr>
              <a:t>Taxi moves</a:t>
            </a:r>
            <a:r>
              <a:rPr lang="en-US" sz="900" dirty="0">
                <a:latin typeface="Georgia" panose="02040502050405020303" pitchFamily="18" charset="0"/>
              </a:rPr>
              <a:t> - is a shared phenomenon, which is controlled by the world and observed by the machine through the GPS system. </a:t>
            </a:r>
          </a:p>
          <a:p>
            <a:pPr marL="160731" indent="-16073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900" i="1" dirty="0">
                <a:latin typeface="Georgia" panose="02040502050405020303" pitchFamily="18" charset="0"/>
              </a:rPr>
              <a:t>Taxi status update</a:t>
            </a:r>
            <a:r>
              <a:rPr lang="en-US" sz="900" dirty="0">
                <a:latin typeface="Georgia" panose="02040502050405020303" pitchFamily="18" charset="0"/>
              </a:rPr>
              <a:t> - is also a phenomenon controlled by the world (i.e. the taxi driver that changes their status by picking up and dropping of customers) and observed by the system.</a:t>
            </a:r>
          </a:p>
          <a:p>
            <a:pPr marL="160731" indent="-16073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900" i="1" dirty="0">
                <a:latin typeface="Georgia" panose="02040502050405020303" pitchFamily="18" charset="0"/>
              </a:rPr>
              <a:t>Customers receive notifications</a:t>
            </a:r>
            <a:r>
              <a:rPr lang="en-US" sz="900" dirty="0">
                <a:latin typeface="Georgia" panose="02040502050405020303" pitchFamily="18" charset="0"/>
              </a:rPr>
              <a:t> - is machine-controlled, since customers receive updates about their rides by the system.</a:t>
            </a:r>
            <a:endParaRPr lang="it-IT" sz="900" dirty="0">
              <a:latin typeface="Georgia" panose="02040502050405020303" pitchFamily="18" charset="0"/>
            </a:endParaRPr>
          </a:p>
          <a:p>
            <a:pPr marL="160731" indent="-160731">
              <a:buFont typeface="Arial" panose="020B0604020202020204" pitchFamily="34" charset="0"/>
              <a:buChar char="•"/>
            </a:pPr>
            <a:endParaRPr lang="it-IT" sz="1000" dirty="0"/>
          </a:p>
          <a:p>
            <a:pPr marL="160731" indent="-160731">
              <a:buFont typeface="Arial" panose="020B0604020202020204" pitchFamily="34" charset="0"/>
              <a:buChar char="•"/>
            </a:pPr>
            <a:endParaRPr lang="it-IT" sz="1000" dirty="0"/>
          </a:p>
          <a:p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350933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22565 0.0027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8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1493658" y="141480"/>
            <a:ext cx="6172200" cy="594066"/>
          </a:xfrm>
        </p:spPr>
        <p:txBody>
          <a:bodyPr>
            <a:normAutofit fontScale="90000"/>
          </a:bodyPr>
          <a:lstStyle/>
          <a:p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Class </a:t>
            </a:r>
            <a:r>
              <a:rPr lang="it-IT" dirty="0" err="1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Diagram</a:t>
            </a:r>
            <a:endParaRPr lang="it-IT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771550"/>
            <a:ext cx="7848872" cy="4176464"/>
          </a:xfrm>
        </p:spPr>
      </p:pic>
    </p:spTree>
    <p:extLst>
      <p:ext uri="{BB962C8B-B14F-4D97-AF65-F5344CB8AC3E}">
        <p14:creationId xmlns:p14="http://schemas.microsoft.com/office/powerpoint/2010/main" val="155303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0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323528" y="915566"/>
            <a:ext cx="8229600" cy="1429667"/>
          </a:xfrm>
        </p:spPr>
        <p:txBody>
          <a:bodyPr>
            <a:noAutofit/>
          </a:bodyPr>
          <a:lstStyle/>
          <a:p>
            <a:r>
              <a:rPr lang="it-IT" sz="8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gsong Std R" pitchFamily="18" charset="-128"/>
                <a:ea typeface="Adobe Fangsong Std R" pitchFamily="18" charset="-128"/>
              </a:rPr>
              <a:t>Design</a:t>
            </a:r>
            <a:endParaRPr lang="it-IT" sz="80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87362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97180" y="22019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5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Problem overview</a:t>
            </a:r>
            <a:endParaRPr lang="en-US" sz="4500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628650" y="1195251"/>
            <a:ext cx="2205989" cy="6924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00" dirty="0"/>
              <a:t>Different users communicating over the internet with a single system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628649" y="3717664"/>
            <a:ext cx="2205991" cy="6924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00" dirty="0"/>
              <a:t>The system must notify multiple users </a:t>
            </a:r>
            <a:r>
              <a:rPr lang="en-US" sz="1300" dirty="0" smtClean="0"/>
              <a:t>when some events occur</a:t>
            </a:r>
            <a:endParaRPr lang="en-US" sz="13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28650" y="2047603"/>
            <a:ext cx="2205991" cy="4924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00" dirty="0"/>
              <a:t>Users can use different platforms (mobile and web)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28648" y="2780780"/>
            <a:ext cx="2205991" cy="6924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00" dirty="0"/>
              <a:t>The system </a:t>
            </a:r>
            <a:r>
              <a:rPr lang="en-US" sz="1300" dirty="0" smtClean="0"/>
              <a:t>accepts </a:t>
            </a:r>
            <a:r>
              <a:rPr lang="en-US" sz="1300" dirty="0"/>
              <a:t>user’s requests and elaborate an answer in a short time</a:t>
            </a:r>
          </a:p>
        </p:txBody>
      </p:sp>
      <p:sp>
        <p:nvSpPr>
          <p:cNvPr id="11" name="Freccia a destra 10"/>
          <p:cNvSpPr/>
          <p:nvPr/>
        </p:nvSpPr>
        <p:spPr>
          <a:xfrm>
            <a:off x="3095897" y="1397808"/>
            <a:ext cx="2632166" cy="274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Freccia a destra 11"/>
          <p:cNvSpPr/>
          <p:nvPr/>
        </p:nvSpPr>
        <p:spPr>
          <a:xfrm>
            <a:off x="3095897" y="2146284"/>
            <a:ext cx="2632166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CasellaDiTesto 12"/>
          <p:cNvSpPr txBox="1">
            <a:spLocks/>
          </p:cNvSpPr>
          <p:nvPr/>
        </p:nvSpPr>
        <p:spPr>
          <a:xfrm>
            <a:off x="5989319" y="1293934"/>
            <a:ext cx="2877590" cy="12384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650" dirty="0">
                <a:latin typeface="Cambria" panose="02040503050406030204" pitchFamily="18" charset="0"/>
              </a:rPr>
              <a:t>Client-Server three-tier Architecture</a:t>
            </a:r>
          </a:p>
        </p:txBody>
      </p:sp>
      <p:sp>
        <p:nvSpPr>
          <p:cNvPr id="14" name="Freccia a destra 13"/>
          <p:cNvSpPr/>
          <p:nvPr/>
        </p:nvSpPr>
        <p:spPr>
          <a:xfrm>
            <a:off x="3095897" y="3185894"/>
            <a:ext cx="2632166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Freccia a destra 14"/>
          <p:cNvSpPr/>
          <p:nvPr/>
        </p:nvSpPr>
        <p:spPr>
          <a:xfrm>
            <a:off x="3095897" y="3920220"/>
            <a:ext cx="2632166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CasellaDiTesto 15"/>
          <p:cNvSpPr txBox="1">
            <a:spLocks/>
          </p:cNvSpPr>
          <p:nvPr/>
        </p:nvSpPr>
        <p:spPr>
          <a:xfrm>
            <a:off x="5989319" y="2983336"/>
            <a:ext cx="2877590" cy="12384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650" dirty="0">
                <a:latin typeface="Cambria" panose="02040503050406030204" pitchFamily="18" charset="0"/>
              </a:rPr>
              <a:t>Event-based </a:t>
            </a:r>
            <a:r>
              <a:rPr lang="en-US" sz="1650" dirty="0" smtClean="0">
                <a:latin typeface="Cambria" panose="02040503050406030204" pitchFamily="18" charset="0"/>
              </a:rPr>
              <a:t>architecture with </a:t>
            </a:r>
            <a:r>
              <a:rPr lang="en-US" sz="1650" dirty="0">
                <a:latin typeface="Cambria" panose="02040503050406030204" pitchFamily="18" charset="0"/>
              </a:rPr>
              <a:t>Publisher-Subscribe</a:t>
            </a:r>
          </a:p>
        </p:txBody>
      </p:sp>
      <p:sp>
        <p:nvSpPr>
          <p:cNvPr id="17" name="Freccia a destra 16"/>
          <p:cNvSpPr/>
          <p:nvPr/>
        </p:nvSpPr>
        <p:spPr>
          <a:xfrm rot="21062330">
            <a:off x="3089579" y="2695265"/>
            <a:ext cx="2632166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9672527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321829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Three tier architecture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Immagine 3" descr="Tier imag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39417"/>
            <a:ext cx="3273743" cy="3640931"/>
          </a:xfrm>
          <a:prstGeom prst="rect">
            <a:avLst/>
          </a:prstGeom>
          <a:noFill/>
        </p:spPr>
      </p:pic>
      <p:sp>
        <p:nvSpPr>
          <p:cNvPr id="5" name="Rettangolo 4"/>
          <p:cNvSpPr/>
          <p:nvPr/>
        </p:nvSpPr>
        <p:spPr>
          <a:xfrm>
            <a:off x="4236853" y="1179079"/>
            <a:ext cx="4505366" cy="2052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it-IT" sz="1500" b="1" i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 tier (Client)</a:t>
            </a:r>
          </a:p>
          <a:p>
            <a:pPr marL="257175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The users’ machines (mobile phones and computers) will have the only purpose to load the Graphical User Interface (GUI)</a:t>
            </a:r>
          </a:p>
          <a:p>
            <a:pPr marL="257175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No application logic is involved at this level</a:t>
            </a:r>
          </a:p>
          <a:p>
            <a:pPr marL="257175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Clients will only be able to send requests to the web server and application server.</a:t>
            </a:r>
            <a:endParaRPr lang="it-IT" sz="1500" b="1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12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Tier imag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39417"/>
            <a:ext cx="3273743" cy="3640931"/>
          </a:xfrm>
          <a:prstGeom prst="rect">
            <a:avLst/>
          </a:prstGeom>
          <a:noFill/>
        </p:spPr>
      </p:pic>
      <p:sp>
        <p:nvSpPr>
          <p:cNvPr id="7" name="Rettangolo 6"/>
          <p:cNvSpPr/>
          <p:nvPr/>
        </p:nvSpPr>
        <p:spPr>
          <a:xfrm>
            <a:off x="4236853" y="1179079"/>
            <a:ext cx="4505366" cy="2870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it-IT" sz="1500" b="1" i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Middle tier</a:t>
            </a:r>
          </a:p>
          <a:p>
            <a:pPr marL="257175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500" i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 Server</a:t>
            </a:r>
          </a:p>
          <a:p>
            <a:pPr marL="600075" lvl="1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Manages the web requests sent by clients using the web application. </a:t>
            </a:r>
          </a:p>
          <a:p>
            <a:pPr marL="600075" lvl="1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If the request can be resolved with a static content page, the web server will generate and send the response itself.</a:t>
            </a:r>
            <a:endParaRPr lang="it-IT" sz="1500" dirty="0">
              <a:latin typeface="Cambria" panose="02040503050406030204" pitchFamily="18" charset="0"/>
            </a:endParaRPr>
          </a:p>
          <a:p>
            <a:pPr marL="600075" lvl="1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If the request comports a dynamic content, the web server will delegate the dynamic response generation to the application server</a:t>
            </a:r>
            <a:endParaRPr lang="it-IT" sz="15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olo 1"/>
          <p:cNvSpPr txBox="1">
            <a:spLocks/>
          </p:cNvSpPr>
          <p:nvPr/>
        </p:nvSpPr>
        <p:spPr>
          <a:xfrm>
            <a:off x="467544" y="211420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Three tier architecture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30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Tier imag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39417"/>
            <a:ext cx="3273743" cy="3640931"/>
          </a:xfrm>
          <a:prstGeom prst="rect">
            <a:avLst/>
          </a:prstGeom>
          <a:noFill/>
        </p:spPr>
      </p:pic>
      <p:sp>
        <p:nvSpPr>
          <p:cNvPr id="4" name="Rettangolo 3"/>
          <p:cNvSpPr/>
          <p:nvPr/>
        </p:nvSpPr>
        <p:spPr>
          <a:xfrm>
            <a:off x="4236853" y="1179079"/>
            <a:ext cx="4505366" cy="3841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it-IT" sz="1500" b="1" i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Middle tier</a:t>
            </a:r>
          </a:p>
          <a:p>
            <a:pPr marL="257175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500" i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Server</a:t>
            </a:r>
          </a:p>
          <a:p>
            <a:pPr marL="600075" lvl="1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smtClean="0">
                <a:latin typeface="Cambria" panose="02040503050406030204" pitchFamily="18" charset="0"/>
              </a:rPr>
              <a:t>Contains the </a:t>
            </a:r>
            <a:r>
              <a:rPr lang="en-US" sz="1500" dirty="0">
                <a:latin typeface="Cambria" panose="02040503050406030204" pitchFamily="18" charset="0"/>
              </a:rPr>
              <a:t>business logic</a:t>
            </a:r>
          </a:p>
          <a:p>
            <a:pPr marL="600075" lvl="1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Provide lightweight APIs to be used directly by mobile application clients</a:t>
            </a:r>
          </a:p>
          <a:p>
            <a:pPr marL="600075" lvl="1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Web application clients will access this component indirectly, through the Web Server.</a:t>
            </a:r>
            <a:endParaRPr lang="it-IT" sz="1500" dirty="0">
              <a:latin typeface="Cambria" panose="02040503050406030204" pitchFamily="18" charset="0"/>
            </a:endParaRPr>
          </a:p>
          <a:p>
            <a:pPr marL="257175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500" i="1" dirty="0" err="1">
                <a:latin typeface="Cambria" panose="02040503050406030204" pitchFamily="18" charset="0"/>
              </a:rPr>
              <a:t>Admin’s</a:t>
            </a:r>
            <a:r>
              <a:rPr lang="it-IT" sz="1500" i="1" dirty="0">
                <a:latin typeface="Cambria" panose="02040503050406030204" pitchFamily="18" charset="0"/>
              </a:rPr>
              <a:t> GUI</a:t>
            </a:r>
          </a:p>
          <a:p>
            <a:pPr marL="600075" lvl="1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Specific interface for Administrators</a:t>
            </a:r>
          </a:p>
          <a:p>
            <a:pPr marL="600075" lvl="1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Allows Admins to access to their exclusive functions dialoguing directly with the business logic </a:t>
            </a:r>
            <a:endParaRPr lang="it-IT" sz="1500" dirty="0">
              <a:latin typeface="Cambria" panose="02040503050406030204" pitchFamily="18" charset="0"/>
            </a:endParaRPr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467544" y="211420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Three tier architecture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40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Tier imag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39417"/>
            <a:ext cx="3273743" cy="3640931"/>
          </a:xfrm>
          <a:prstGeom prst="rect">
            <a:avLst/>
          </a:prstGeom>
          <a:noFill/>
        </p:spPr>
      </p:pic>
      <p:sp>
        <p:nvSpPr>
          <p:cNvPr id="4" name="Rettangolo 3"/>
          <p:cNvSpPr/>
          <p:nvPr/>
        </p:nvSpPr>
        <p:spPr>
          <a:xfrm>
            <a:off x="4236853" y="1179079"/>
            <a:ext cx="4505366" cy="1481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it-IT" sz="1500" b="1" i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Bottom tier (Database)</a:t>
            </a:r>
          </a:p>
          <a:p>
            <a:pPr marL="600075" lvl="1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Separated from the previous one with a (possibly local) network</a:t>
            </a:r>
          </a:p>
          <a:p>
            <a:pPr marL="600075" lvl="1" indent="-257175">
              <a:lnSpc>
                <a:spcPct val="107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Contains all the data that MyTaxiService needs to store</a:t>
            </a:r>
            <a:endParaRPr lang="it-IT" sz="1500" dirty="0">
              <a:latin typeface="Cambria" panose="02040503050406030204" pitchFamily="18" charset="0"/>
            </a:endParaRPr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467544" y="211420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Three tier architecture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11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467544" y="1059582"/>
            <a:ext cx="8229600" cy="857250"/>
          </a:xfrm>
        </p:spPr>
        <p:txBody>
          <a:bodyPr>
            <a:noAutofit/>
          </a:bodyPr>
          <a:lstStyle/>
          <a:p>
            <a:r>
              <a:rPr lang="it-IT" sz="8000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gsong Std R" pitchFamily="18" charset="-128"/>
                <a:ea typeface="Adobe Fangsong Std R" pitchFamily="18" charset="-128"/>
              </a:rPr>
              <a:t>Requirements</a:t>
            </a:r>
            <a:endParaRPr lang="it-IT" sz="80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27439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588817" y="1212192"/>
            <a:ext cx="620683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mbria" panose="02040503050406030204" pitchFamily="18" charset="0"/>
              </a:rPr>
              <a:t>The core of MTS’s application logic is </a:t>
            </a:r>
            <a:r>
              <a:rPr lang="en-US" sz="1350" b="1" dirty="0">
                <a:latin typeface="Cambria" panose="02040503050406030204" pitchFamily="18" charset="0"/>
              </a:rPr>
              <a:t>event-based</a:t>
            </a:r>
            <a:r>
              <a:rPr lang="en-US" sz="1350" dirty="0">
                <a:latin typeface="Cambria" panose="02040503050406030204" pitchFamily="18" charset="0"/>
              </a:rPr>
              <a:t>:</a:t>
            </a:r>
          </a:p>
        </p:txBody>
      </p:sp>
      <p:sp>
        <p:nvSpPr>
          <p:cNvPr id="9" name="Freccia a destra 8"/>
          <p:cNvSpPr/>
          <p:nvPr/>
        </p:nvSpPr>
        <p:spPr>
          <a:xfrm>
            <a:off x="3408218" y="2296350"/>
            <a:ext cx="1614055" cy="401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mbria" panose="02040503050406030204" pitchFamily="18" charset="0"/>
              </a:rPr>
              <a:t>Generates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858982" y="2047118"/>
            <a:ext cx="2320637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50" dirty="0">
                <a:latin typeface="Cambria" panose="02040503050406030204" pitchFamily="18" charset="0"/>
              </a:rPr>
              <a:t>Significant change of state (users modifying theirs account information, drivers changing status, </a:t>
            </a:r>
            <a:r>
              <a:rPr lang="en-US" sz="1350" dirty="0" err="1">
                <a:latin typeface="Cambria" panose="02040503050406030204" pitchFamily="18" charset="0"/>
              </a:rPr>
              <a:t>etc</a:t>
            </a:r>
            <a:r>
              <a:rPr lang="en-US" sz="1350" dirty="0"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11" name="Stella a 12 punte 10"/>
          <p:cNvSpPr/>
          <p:nvPr/>
        </p:nvSpPr>
        <p:spPr>
          <a:xfrm>
            <a:off x="5250872" y="2047117"/>
            <a:ext cx="1544782" cy="1025237"/>
          </a:xfrm>
          <a:prstGeom prst="star12">
            <a:avLst/>
          </a:prstGeom>
          <a:solidFill>
            <a:srgbClr val="DA5D00"/>
          </a:solidFill>
          <a:ln>
            <a:solidFill>
              <a:srgbClr val="DA5D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Cambria" panose="02040503050406030204" pitchFamily="18" charset="0"/>
              </a:rPr>
              <a:t>Event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6961909" y="2109612"/>
            <a:ext cx="1302328" cy="9002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50" dirty="0">
                <a:latin typeface="Cambria" panose="02040503050406030204" pitchFamily="18" charset="0"/>
              </a:rPr>
              <a:t>The system will handle it accordingly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628650" y="3740053"/>
            <a:ext cx="772390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mbria" panose="02040503050406030204" pitchFamily="18" charset="0"/>
              </a:rPr>
              <a:t>In particular, the managing of the customer’s requests and taxi rides will be modeled with the </a:t>
            </a:r>
            <a:r>
              <a:rPr lang="en-US" sz="1350" b="1" dirty="0">
                <a:latin typeface="Cambria" panose="02040503050406030204" pitchFamily="18" charset="0"/>
              </a:rPr>
              <a:t>publisher-subscribe pattern.</a:t>
            </a:r>
          </a:p>
          <a:p>
            <a:endParaRPr lang="en-US" sz="1350" dirty="0"/>
          </a:p>
        </p:txBody>
      </p:sp>
      <p:sp>
        <p:nvSpPr>
          <p:cNvPr id="12" name="Titolo 1"/>
          <p:cNvSpPr txBox="1">
            <a:spLocks/>
          </p:cNvSpPr>
          <p:nvPr/>
        </p:nvSpPr>
        <p:spPr>
          <a:xfrm>
            <a:off x="467544" y="211420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Event-based architecture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63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10" grpId="0" animBg="1"/>
      <p:bldP spid="11" grpId="0" animBg="1"/>
      <p:bldP spid="13" grpId="0" animBg="1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467544" y="211420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Publish-Subscribe pattern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83568" y="1384260"/>
            <a:ext cx="1368151" cy="7200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350" dirty="0" smtClean="0">
                <a:latin typeface="Cambria" panose="02040503050406030204" pitchFamily="18" charset="0"/>
              </a:rPr>
              <a:t>CUSTOMER</a:t>
            </a:r>
          </a:p>
        </p:txBody>
      </p:sp>
      <p:sp>
        <p:nvSpPr>
          <p:cNvPr id="4" name="Freccia in giù 3"/>
          <p:cNvSpPr/>
          <p:nvPr/>
        </p:nvSpPr>
        <p:spPr>
          <a:xfrm>
            <a:off x="4391979" y="2283718"/>
            <a:ext cx="288032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464911" y="1828770"/>
            <a:ext cx="1057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mbria" panose="02040503050406030204" pitchFamily="18" charset="0"/>
              </a:rPr>
              <a:t>Asks for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3851920" y="1384260"/>
            <a:ext cx="1368151" cy="720079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350" dirty="0" smtClean="0">
                <a:latin typeface="Cambria" panose="02040503050406030204" pitchFamily="18" charset="0"/>
              </a:rPr>
              <a:t>TAXI RIDE</a:t>
            </a:r>
          </a:p>
        </p:txBody>
      </p:sp>
      <p:sp>
        <p:nvSpPr>
          <p:cNvPr id="11" name="Freccia a destra 10"/>
          <p:cNvSpPr/>
          <p:nvPr/>
        </p:nvSpPr>
        <p:spPr>
          <a:xfrm>
            <a:off x="2216338" y="1591616"/>
            <a:ext cx="1491565" cy="277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12" name="Ovale 11"/>
          <p:cNvSpPr/>
          <p:nvPr/>
        </p:nvSpPr>
        <p:spPr>
          <a:xfrm>
            <a:off x="3732444" y="3399201"/>
            <a:ext cx="1656184" cy="9973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3419872" y="2365675"/>
            <a:ext cx="105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mbria" panose="02040503050406030204" pitchFamily="18" charset="0"/>
              </a:rPr>
              <a:t>The system generates </a:t>
            </a:r>
          </a:p>
        </p:txBody>
      </p:sp>
      <p:cxnSp>
        <p:nvCxnSpPr>
          <p:cNvPr id="16" name="Connettore 7 15"/>
          <p:cNvCxnSpPr/>
          <p:nvPr/>
        </p:nvCxnSpPr>
        <p:spPr>
          <a:xfrm rot="10800000">
            <a:off x="1595953" y="2168755"/>
            <a:ext cx="2002739" cy="1729108"/>
          </a:xfrm>
          <a:prstGeom prst="curvedConnector3">
            <a:avLst>
              <a:gd name="adj1" fmla="val 9992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ettangolo 18"/>
          <p:cNvSpPr/>
          <p:nvPr/>
        </p:nvSpPr>
        <p:spPr>
          <a:xfrm>
            <a:off x="526370" y="3507854"/>
            <a:ext cx="1781609" cy="1200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ambria" panose="02040503050406030204" pitchFamily="18" charset="0"/>
              </a:rPr>
              <a:t>The customer is automatically </a:t>
            </a:r>
            <a:r>
              <a:rPr lang="en-US" sz="1400" b="1" dirty="0" smtClean="0">
                <a:latin typeface="Cambria" panose="02040503050406030204" pitchFamily="18" charset="0"/>
              </a:rPr>
              <a:t>subscribed</a:t>
            </a:r>
            <a:r>
              <a:rPr lang="en-US" sz="1400" dirty="0" smtClean="0">
                <a:latin typeface="Cambria" panose="02040503050406030204" pitchFamily="18" charset="0"/>
              </a:rPr>
              <a:t> to the topic and can receive its notifications</a:t>
            </a:r>
            <a:endParaRPr lang="en-US" sz="1400" dirty="0">
              <a:latin typeface="Cambria" panose="02040503050406030204" pitchFamily="18" charset="0"/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7164288" y="1384260"/>
            <a:ext cx="1368151" cy="72007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350" dirty="0" smtClean="0">
                <a:latin typeface="Cambria" panose="02040503050406030204" pitchFamily="18" charset="0"/>
              </a:rPr>
              <a:t>TAXI DRIVER</a:t>
            </a:r>
          </a:p>
        </p:txBody>
      </p:sp>
      <p:sp>
        <p:nvSpPr>
          <p:cNvPr id="23" name="Freccia a destra 22"/>
          <p:cNvSpPr/>
          <p:nvPr/>
        </p:nvSpPr>
        <p:spPr>
          <a:xfrm rot="10800000">
            <a:off x="5501169" y="1607362"/>
            <a:ext cx="1447094" cy="251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/>
          <p:cNvSpPr txBox="1"/>
          <p:nvPr/>
        </p:nvSpPr>
        <p:spPr>
          <a:xfrm>
            <a:off x="5473299" y="1855810"/>
            <a:ext cx="18970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mbria" panose="02040503050406030204" pitchFamily="18" charset="0"/>
              </a:rPr>
              <a:t>Accepts the ride request and gets associated to the ride</a:t>
            </a:r>
          </a:p>
        </p:txBody>
      </p:sp>
      <p:cxnSp>
        <p:nvCxnSpPr>
          <p:cNvPr id="25" name="Connettore 7 24"/>
          <p:cNvCxnSpPr/>
          <p:nvPr/>
        </p:nvCxnSpPr>
        <p:spPr>
          <a:xfrm flipV="1">
            <a:off x="5522380" y="2225141"/>
            <a:ext cx="2506006" cy="1714761"/>
          </a:xfrm>
          <a:prstGeom prst="curvedConnector3">
            <a:avLst>
              <a:gd name="adj1" fmla="val 9961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Rettangolo 39"/>
          <p:cNvSpPr/>
          <p:nvPr/>
        </p:nvSpPr>
        <p:spPr>
          <a:xfrm>
            <a:off x="7312316" y="3657862"/>
            <a:ext cx="17816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ambria" panose="02040503050406030204" pitchFamily="18" charset="0"/>
              </a:rPr>
              <a:t>The driver is </a:t>
            </a:r>
            <a:r>
              <a:rPr lang="en-US" sz="1400" b="1" dirty="0" smtClean="0">
                <a:latin typeface="Cambria" panose="02040503050406030204" pitchFamily="18" charset="0"/>
              </a:rPr>
              <a:t>subscribed</a:t>
            </a:r>
            <a:r>
              <a:rPr lang="en-US" sz="1400" dirty="0" smtClean="0">
                <a:latin typeface="Cambria" panose="02040503050406030204" pitchFamily="18" charset="0"/>
              </a:rPr>
              <a:t> to the same topic too</a:t>
            </a:r>
            <a:endParaRPr lang="en-US" sz="1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71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7" grpId="0" animBg="1"/>
      <p:bldP spid="11" grpId="0" animBg="1"/>
      <p:bldP spid="12" grpId="0" animBg="1"/>
      <p:bldP spid="14" grpId="0"/>
      <p:bldP spid="19" grpId="0"/>
      <p:bldP spid="22" grpId="0" animBg="1"/>
      <p:bldP spid="23" grpId="0" animBg="1"/>
      <p:bldP spid="24" grpId="0"/>
      <p:bldP spid="4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467544" y="211420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Publish-Subscribe pattern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403648" y="2387186"/>
            <a:ext cx="1872208" cy="122413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350" dirty="0" smtClean="0">
                <a:latin typeface="Cambria" panose="02040503050406030204" pitchFamily="18" charset="0"/>
              </a:rPr>
              <a:t>BROKER</a:t>
            </a:r>
            <a:endParaRPr lang="en-US" sz="1350" dirty="0">
              <a:latin typeface="Cambria" panose="02040503050406030204" pitchFamily="18" charset="0"/>
            </a:endParaRPr>
          </a:p>
        </p:txBody>
      </p:sp>
      <p:sp>
        <p:nvSpPr>
          <p:cNvPr id="8" name="Freccia in giù 7"/>
          <p:cNvSpPr/>
          <p:nvPr/>
        </p:nvSpPr>
        <p:spPr>
          <a:xfrm>
            <a:off x="2291603" y="1867400"/>
            <a:ext cx="9629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sellaDiTesto 9"/>
          <p:cNvSpPr txBox="1"/>
          <p:nvPr/>
        </p:nvSpPr>
        <p:spPr>
          <a:xfrm>
            <a:off x="1835696" y="1347614"/>
            <a:ext cx="1008112" cy="43204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350" dirty="0" smtClean="0">
                <a:latin typeface="Cambria" panose="02040503050406030204" pitchFamily="18" charset="0"/>
              </a:rPr>
              <a:t>Publisher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3500264" y="2299448"/>
            <a:ext cx="4197927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Cambria" panose="02040503050406030204" pitchFamily="18" charset="0"/>
              </a:rPr>
              <a:t>An intermediary component that performs the </a:t>
            </a:r>
            <a:r>
              <a:rPr lang="en-US" sz="1350" b="1" dirty="0">
                <a:latin typeface="Cambria" panose="02040503050406030204" pitchFamily="18" charset="0"/>
              </a:rPr>
              <a:t>queue management </a:t>
            </a:r>
            <a:r>
              <a:rPr lang="en-US" sz="1350" dirty="0">
                <a:latin typeface="Cambria" panose="02040503050406030204" pitchFamily="18" charset="0"/>
              </a:rPr>
              <a:t>and the </a:t>
            </a:r>
            <a:r>
              <a:rPr lang="en-US" sz="1350" b="1" dirty="0">
                <a:latin typeface="Cambria" panose="02040503050406030204" pitchFamily="18" charset="0"/>
              </a:rPr>
              <a:t>filtering</a:t>
            </a:r>
            <a:r>
              <a:rPr lang="en-US" sz="1350" dirty="0">
                <a:latin typeface="Cambria" panose="02040503050406030204" pitchFamily="18" charset="0"/>
              </a:rPr>
              <a:t> of the messages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b="1" dirty="0">
                <a:latin typeface="Cambria" panose="02040503050406030204" pitchFamily="18" charset="0"/>
              </a:rPr>
              <a:t>Filter </a:t>
            </a:r>
            <a:r>
              <a:rPr lang="en-US" sz="1350" dirty="0">
                <a:latin typeface="Cambria" panose="02040503050406030204" pitchFamily="18" charset="0"/>
              </a:rPr>
              <a:t>messages based on their </a:t>
            </a:r>
            <a:r>
              <a:rPr lang="en-US" sz="1350" b="1" dirty="0">
                <a:latin typeface="Cambria" panose="02040503050406030204" pitchFamily="18" charset="0"/>
              </a:rPr>
              <a:t>content</a:t>
            </a:r>
            <a:r>
              <a:rPr lang="en-US" sz="1350" dirty="0">
                <a:latin typeface="Cambria" panose="02040503050406030204" pitchFamily="18" charset="0"/>
              </a:rPr>
              <a:t>, so that taxi drivers and customers related to the same topic won’t receive necessary the same notification or message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3211844" y="1205847"/>
            <a:ext cx="419792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latin typeface="Cambria" panose="02040503050406030204" pitchFamily="18" charset="0"/>
              </a:rPr>
              <a:t>A logical component of the system that creates a publication on a </a:t>
            </a:r>
            <a:r>
              <a:rPr lang="en-US" sz="1350" b="1" dirty="0" smtClean="0">
                <a:latin typeface="Cambria" panose="02040503050406030204" pitchFamily="18" charset="0"/>
              </a:rPr>
              <a:t>topic </a:t>
            </a:r>
            <a:r>
              <a:rPr lang="en-US" sz="1350" dirty="0" smtClean="0">
                <a:latin typeface="Cambria" panose="02040503050406030204" pitchFamily="18" charset="0"/>
              </a:rPr>
              <a:t>when something relevant happens</a:t>
            </a:r>
            <a:endParaRPr lang="en-US" sz="1350" b="1" dirty="0">
              <a:latin typeface="Cambria" panose="02040503050406030204" pitchFamily="18" charset="0"/>
            </a:endParaRPr>
          </a:p>
        </p:txBody>
      </p:sp>
      <p:sp>
        <p:nvSpPr>
          <p:cNvPr id="13" name="Freccia in giù 12"/>
          <p:cNvSpPr/>
          <p:nvPr/>
        </p:nvSpPr>
        <p:spPr>
          <a:xfrm>
            <a:off x="2291603" y="3788514"/>
            <a:ext cx="9629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llaDiTesto 13"/>
          <p:cNvSpPr txBox="1"/>
          <p:nvPr/>
        </p:nvSpPr>
        <p:spPr>
          <a:xfrm>
            <a:off x="1787413" y="4397754"/>
            <a:ext cx="1082317" cy="4391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350" dirty="0" smtClean="0">
                <a:latin typeface="Cambria" panose="02040503050406030204" pitchFamily="18" charset="0"/>
              </a:rPr>
              <a:t>Subscribers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3211843" y="4363433"/>
            <a:ext cx="41979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latin typeface="Cambria" panose="02040503050406030204" pitchFamily="18" charset="0"/>
              </a:rPr>
              <a:t>Messages are delivered to the subscribers (taxi drivers and customers)</a:t>
            </a:r>
            <a:endParaRPr lang="en-US" sz="135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72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 animBg="1"/>
      <p:bldP spid="12" grpId="0"/>
      <p:bldP spid="13" grpId="0" animBg="1"/>
      <p:bldP spid="14" grpId="0" animBg="1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267494"/>
            <a:ext cx="822960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Components</a:t>
            </a:r>
            <a:endParaRPr lang="it-IT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87574"/>
            <a:ext cx="8784976" cy="3960441"/>
          </a:xfrm>
        </p:spPr>
      </p:pic>
    </p:spTree>
    <p:extLst>
      <p:ext uri="{BB962C8B-B14F-4D97-AF65-F5344CB8AC3E}">
        <p14:creationId xmlns:p14="http://schemas.microsoft.com/office/powerpoint/2010/main" val="5727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81595"/>
          </a:xfrm>
        </p:spPr>
        <p:txBody>
          <a:bodyPr/>
          <a:lstStyle/>
          <a:p>
            <a:pPr algn="ctr"/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Deployment</a:t>
            </a:r>
            <a:endParaRPr lang="it-IT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987574"/>
            <a:ext cx="9073008" cy="4155927"/>
          </a:xfrm>
        </p:spPr>
      </p:pic>
    </p:spTree>
    <p:extLst>
      <p:ext uri="{BB962C8B-B14F-4D97-AF65-F5344CB8AC3E}">
        <p14:creationId xmlns:p14="http://schemas.microsoft.com/office/powerpoint/2010/main" val="346254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395536" y="1131590"/>
            <a:ext cx="8229600" cy="857250"/>
          </a:xfrm>
        </p:spPr>
        <p:txBody>
          <a:bodyPr>
            <a:noAutofit/>
          </a:bodyPr>
          <a:lstStyle/>
          <a:p>
            <a:r>
              <a:rPr lang="it-IT" sz="6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gsong Std R" pitchFamily="18" charset="-128"/>
                <a:ea typeface="Adobe Fangsong Std R" pitchFamily="18" charset="-128"/>
              </a:rPr>
              <a:t>Integration Test Plan</a:t>
            </a:r>
            <a:endParaRPr lang="it-IT" sz="60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075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Integration Testing Plan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674370" y="1358537"/>
            <a:ext cx="7607482" cy="256224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The components are divided in 3 </a:t>
            </a:r>
            <a:r>
              <a:rPr lang="en-US" b="1" dirty="0">
                <a:latin typeface="Cambria" panose="02040503050406030204" pitchFamily="18" charset="0"/>
              </a:rPr>
              <a:t>subsystems</a:t>
            </a:r>
            <a:r>
              <a:rPr lang="en-US" dirty="0">
                <a:latin typeface="Cambria" panose="02040503050406030204" pitchFamily="18" charset="0"/>
              </a:rPr>
              <a:t>: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i="1" dirty="0">
                <a:latin typeface="Cambria" panose="02040503050406030204" pitchFamily="18" charset="0"/>
              </a:rPr>
              <a:t>Application Server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i="1" dirty="0">
                <a:latin typeface="Cambria" panose="02040503050406030204" pitchFamily="18" charset="0"/>
              </a:rPr>
              <a:t>Web Server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i="1" dirty="0">
              <a:latin typeface="Cambria" panose="02040503050406030204" pitchFamily="18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i="1" dirty="0">
                <a:latin typeface="Cambria" panose="02040503050406030204" pitchFamily="18" charset="0"/>
              </a:rPr>
              <a:t>Client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</a:rPr>
              <a:t>Each subsystem can be tested separately.</a:t>
            </a:r>
          </a:p>
        </p:txBody>
      </p:sp>
    </p:spTree>
    <p:extLst>
      <p:ext uri="{BB962C8B-B14F-4D97-AF65-F5344CB8AC3E}">
        <p14:creationId xmlns:p14="http://schemas.microsoft.com/office/powerpoint/2010/main" val="28265985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Integration Strategy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74369" y="1358538"/>
            <a:ext cx="8025494" cy="28854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i="1" dirty="0">
                <a:latin typeface="Cambria" panose="02040503050406030204" pitchFamily="18" charset="0"/>
              </a:rPr>
              <a:t>Application Server  </a:t>
            </a:r>
            <a:r>
              <a:rPr lang="en-US" sz="2000" i="1" dirty="0">
                <a:latin typeface="Cambria" panose="02040503050406030204" pitchFamily="18" charset="0"/>
                <a:sym typeface="Wingdings" panose="05000000000000000000" pitchFamily="2" charset="2"/>
              </a:rPr>
              <a:t>  </a:t>
            </a:r>
            <a:r>
              <a:rPr lang="en-US" sz="2000" b="1" dirty="0">
                <a:latin typeface="Cambria" panose="02040503050406030204" pitchFamily="18" charset="0"/>
                <a:sym typeface="Wingdings" panose="05000000000000000000" pitchFamily="2" charset="2"/>
              </a:rPr>
              <a:t>Bottom-up</a:t>
            </a:r>
            <a:r>
              <a:rPr lang="en-US" sz="2000" dirty="0">
                <a:latin typeface="Cambria" panose="02040503050406030204" pitchFamily="18" charset="0"/>
                <a:sym typeface="Wingdings" panose="05000000000000000000" pitchFamily="2" charset="2"/>
              </a:rPr>
              <a:t> strategy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sym typeface="Wingdings" panose="05000000000000000000" pitchFamily="2" charset="2"/>
            </a:endParaRPr>
          </a:p>
          <a:p>
            <a:r>
              <a:rPr lang="en-US" b="1" dirty="0">
                <a:latin typeface="Cambria" panose="02040503050406030204" pitchFamily="18" charset="0"/>
              </a:rPr>
              <a:t>Stubs</a:t>
            </a:r>
            <a:r>
              <a:rPr lang="en-US" dirty="0">
                <a:latin typeface="Cambria" panose="02040503050406030204" pitchFamily="18" charset="0"/>
              </a:rPr>
              <a:t> will be used only for external component not to be tested (e.g. Client, Email Server, etc.)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i="1" dirty="0">
                <a:latin typeface="Cambria" panose="02040503050406030204" pitchFamily="18" charset="0"/>
              </a:rPr>
              <a:t>Web Server </a:t>
            </a:r>
            <a:r>
              <a:rPr lang="en-US" sz="2000" dirty="0">
                <a:latin typeface="Cambria" panose="02040503050406030204" pitchFamily="18" charset="0"/>
                <a:sym typeface="Wingdings" panose="05000000000000000000" pitchFamily="2" charset="2"/>
              </a:rPr>
              <a:t>and </a:t>
            </a:r>
            <a:r>
              <a:rPr lang="en-US" sz="2000" i="1" dirty="0">
                <a:latin typeface="Cambria" panose="02040503050406030204" pitchFamily="18" charset="0"/>
                <a:sym typeface="Wingdings" panose="05000000000000000000" pitchFamily="2" charset="2"/>
              </a:rPr>
              <a:t>Client </a:t>
            </a:r>
            <a:r>
              <a:rPr lang="en-US" sz="2000" dirty="0">
                <a:latin typeface="Cambria" panose="02040503050406030204" pitchFamily="18" charset="0"/>
                <a:sym typeface="Wingdings" panose="05000000000000000000" pitchFamily="2" charset="2"/>
              </a:rPr>
              <a:t>  No precise integration strategy is needed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i="1" dirty="0">
              <a:latin typeface="Cambria" panose="02040503050406030204" pitchFamily="18" charset="0"/>
              <a:sym typeface="Wingdings" panose="05000000000000000000" pitchFamily="2" charset="2"/>
            </a:endParaRPr>
          </a:p>
          <a:p>
            <a:pPr marL="257175" indent="-257175">
              <a:buFontTx/>
              <a:buChar char="-"/>
            </a:pPr>
            <a:r>
              <a:rPr lang="en-US" dirty="0">
                <a:latin typeface="Cambria" panose="02040503050406030204" pitchFamily="18" charset="0"/>
              </a:rPr>
              <a:t>They strongly rely on remote services and network communication</a:t>
            </a:r>
          </a:p>
          <a:p>
            <a:pPr marL="257175" indent="-257175">
              <a:buFontTx/>
              <a:buChar char="-"/>
            </a:pPr>
            <a:r>
              <a:rPr lang="en-US" dirty="0">
                <a:latin typeface="Cambria" panose="02040503050406030204" pitchFamily="18" charset="0"/>
              </a:rPr>
              <a:t>They deal with the Graphical User Interface</a:t>
            </a:r>
          </a:p>
          <a:p>
            <a:pPr marL="257175" indent="-257175">
              <a:buFontTx/>
              <a:buChar char="-"/>
            </a:pPr>
            <a:r>
              <a:rPr lang="en-US" dirty="0">
                <a:latin typeface="Cambria" panose="02040503050406030204" pitchFamily="18" charset="0"/>
              </a:rPr>
              <a:t>They can be tested without complex integrations (stubs and drivers provided)</a:t>
            </a:r>
          </a:p>
        </p:txBody>
      </p:sp>
    </p:spTree>
    <p:extLst>
      <p:ext uri="{BB962C8B-B14F-4D97-AF65-F5344CB8AC3E}">
        <p14:creationId xmlns:p14="http://schemas.microsoft.com/office/powerpoint/2010/main" val="113903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50719" y="169341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Application Server: Bottom-up testing</a:t>
            </a:r>
            <a:endParaRPr lang="en-US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28650" y="1102053"/>
            <a:ext cx="7607482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Step 1: </a:t>
            </a:r>
            <a:r>
              <a:rPr lang="en-US" i="1" dirty="0" err="1">
                <a:latin typeface="Cambria" panose="02040503050406030204" pitchFamily="18" charset="0"/>
              </a:rPr>
              <a:t>DatabaseManager</a:t>
            </a:r>
            <a:r>
              <a:rPr lang="en-US" dirty="0">
                <a:latin typeface="Cambria" panose="02040503050406030204" pitchFamily="18" charset="0"/>
              </a:rPr>
              <a:t>, </a:t>
            </a:r>
            <a:r>
              <a:rPr lang="en-US" i="1" dirty="0" err="1">
                <a:latin typeface="Cambria" panose="02040503050406030204" pitchFamily="18" charset="0"/>
              </a:rPr>
              <a:t>QueueManager</a:t>
            </a:r>
            <a:r>
              <a:rPr lang="en-US" dirty="0">
                <a:latin typeface="Cambria" panose="02040503050406030204" pitchFamily="18" charset="0"/>
              </a:rPr>
              <a:t> and </a:t>
            </a:r>
            <a:r>
              <a:rPr lang="en-US" i="1" dirty="0" err="1">
                <a:latin typeface="Cambria" panose="02040503050406030204" pitchFamily="18" charset="0"/>
              </a:rPr>
              <a:t>MessageBroker</a:t>
            </a:r>
            <a:r>
              <a:rPr lang="en-US" dirty="0">
                <a:latin typeface="Cambria" panose="02040503050406030204" pitchFamily="18" charset="0"/>
              </a:rPr>
              <a:t> are tested independently.</a:t>
            </a:r>
          </a:p>
        </p:txBody>
      </p:sp>
      <p:pic>
        <p:nvPicPr>
          <p:cNvPr id="1026" name="Picture 2" descr="Level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" t="10338" r="3352" b="20674"/>
          <a:stretch>
            <a:fillRect/>
          </a:stretch>
        </p:blipFill>
        <p:spPr bwMode="auto">
          <a:xfrm>
            <a:off x="628650" y="1828883"/>
            <a:ext cx="7561763" cy="2756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e 4"/>
          <p:cNvSpPr/>
          <p:nvPr/>
        </p:nvSpPr>
        <p:spPr>
          <a:xfrm>
            <a:off x="1985555" y="2043839"/>
            <a:ext cx="888275" cy="41197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6" name="Ovale 5"/>
          <p:cNvSpPr/>
          <p:nvPr/>
        </p:nvSpPr>
        <p:spPr>
          <a:xfrm>
            <a:off x="4794069" y="2024244"/>
            <a:ext cx="888275" cy="41197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" name="CasellaDiTesto 3"/>
          <p:cNvSpPr txBox="1"/>
          <p:nvPr/>
        </p:nvSpPr>
        <p:spPr>
          <a:xfrm>
            <a:off x="2873830" y="4538977"/>
            <a:ext cx="3188133" cy="3000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Cambria" panose="02040503050406030204" pitchFamily="18" charset="0"/>
              </a:rPr>
              <a:t>Next step: </a:t>
            </a:r>
            <a:r>
              <a:rPr lang="en-US" sz="1500" b="1" dirty="0">
                <a:solidFill>
                  <a:srgbClr val="FF0000"/>
                </a:solidFill>
                <a:latin typeface="Cambria" panose="02040503050406030204" pitchFamily="18" charset="0"/>
              </a:rPr>
              <a:t>User Manager </a:t>
            </a:r>
            <a:r>
              <a:rPr lang="en-US" sz="1500" dirty="0">
                <a:solidFill>
                  <a:srgbClr val="FF0000"/>
                </a:solidFill>
                <a:latin typeface="Cambria" panose="02040503050406030204" pitchFamily="18" charset="0"/>
              </a:rPr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406240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evel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6" t="5486" r="18547" b="7599"/>
          <a:stretch>
            <a:fillRect/>
          </a:stretch>
        </p:blipFill>
        <p:spPr bwMode="auto">
          <a:xfrm>
            <a:off x="474105" y="1169126"/>
            <a:ext cx="7304232" cy="3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sellaDiTesto 6"/>
          <p:cNvSpPr txBox="1"/>
          <p:nvPr/>
        </p:nvSpPr>
        <p:spPr>
          <a:xfrm>
            <a:off x="587963" y="428686"/>
            <a:ext cx="760748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Step 2: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i="1" dirty="0">
                <a:latin typeface="Cambria" panose="02040503050406030204" pitchFamily="18" charset="0"/>
              </a:rPr>
              <a:t>User Manager.</a:t>
            </a:r>
          </a:p>
        </p:txBody>
      </p:sp>
      <p:sp>
        <p:nvSpPr>
          <p:cNvPr id="9" name="Ovale 8"/>
          <p:cNvSpPr/>
          <p:nvPr/>
        </p:nvSpPr>
        <p:spPr>
          <a:xfrm>
            <a:off x="3285310" y="1169127"/>
            <a:ext cx="888275" cy="41197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0" name="Ovale 9"/>
          <p:cNvSpPr/>
          <p:nvPr/>
        </p:nvSpPr>
        <p:spPr>
          <a:xfrm>
            <a:off x="587962" y="1949633"/>
            <a:ext cx="888275" cy="41197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1" name="Ovale 10"/>
          <p:cNvSpPr/>
          <p:nvPr/>
        </p:nvSpPr>
        <p:spPr>
          <a:xfrm>
            <a:off x="4568735" y="1743643"/>
            <a:ext cx="888275" cy="41197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Ovale 11"/>
          <p:cNvSpPr/>
          <p:nvPr/>
        </p:nvSpPr>
        <p:spPr>
          <a:xfrm>
            <a:off x="6697981" y="1675313"/>
            <a:ext cx="888275" cy="41197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3" name="CasellaDiTesto 12"/>
          <p:cNvSpPr txBox="1"/>
          <p:nvPr/>
        </p:nvSpPr>
        <p:spPr>
          <a:xfrm>
            <a:off x="4568735" y="821989"/>
            <a:ext cx="3184526" cy="3000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Cambria" panose="02040503050406030204" pitchFamily="18" charset="0"/>
              </a:rPr>
              <a:t>Next step: </a:t>
            </a:r>
            <a:r>
              <a:rPr lang="en-US" sz="1500" b="1" dirty="0">
                <a:solidFill>
                  <a:srgbClr val="FF0000"/>
                </a:solidFill>
                <a:latin typeface="Cambria" panose="02040503050406030204" pitchFamily="18" charset="0"/>
              </a:rPr>
              <a:t>Ride Manager </a:t>
            </a:r>
            <a:r>
              <a:rPr lang="en-US" sz="1500" dirty="0">
                <a:solidFill>
                  <a:srgbClr val="FF0000"/>
                </a:solidFill>
                <a:latin typeface="Cambria" panose="02040503050406030204" pitchFamily="18" charset="0"/>
              </a:rPr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58785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4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Domain </a:t>
            </a:r>
            <a:r>
              <a:rPr lang="it-IT" dirty="0" err="1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Assumptions</a:t>
            </a:r>
            <a:endParaRPr lang="it-IT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3" name="Segnaposto contenuto 5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 smtClean="0">
                <a:latin typeface="Cambria" panose="02040503050406030204" pitchFamily="18" charset="0"/>
              </a:rPr>
              <a:t> </a:t>
            </a:r>
            <a:r>
              <a:rPr lang="en-US" sz="2000" dirty="0">
                <a:latin typeface="Cambria" panose="02040503050406030204" pitchFamily="18" charset="0"/>
              </a:rPr>
              <a:t> A </a:t>
            </a:r>
            <a:r>
              <a:rPr lang="en-US" sz="2000" b="1" dirty="0">
                <a:latin typeface="Cambria" panose="02040503050406030204" pitchFamily="18" charset="0"/>
              </a:rPr>
              <a:t>taxi driver account cannot</a:t>
            </a:r>
            <a:r>
              <a:rPr lang="en-US" sz="2000" dirty="0">
                <a:latin typeface="Cambria" panose="02040503050406030204" pitchFamily="18" charset="0"/>
              </a:rPr>
              <a:t> be used as a </a:t>
            </a:r>
            <a:r>
              <a:rPr lang="en-US" sz="2000" b="1" dirty="0">
                <a:latin typeface="Cambria" panose="02040503050406030204" pitchFamily="18" charset="0"/>
              </a:rPr>
              <a:t>customer</a:t>
            </a:r>
            <a:r>
              <a:rPr lang="en-US" sz="2000" dirty="0">
                <a:latin typeface="Cambria" panose="02040503050406030204" pitchFamily="18" charset="0"/>
              </a:rPr>
              <a:t> </a:t>
            </a:r>
            <a:r>
              <a:rPr lang="en-US" sz="2000" b="1" dirty="0">
                <a:latin typeface="Cambria" panose="02040503050406030204" pitchFamily="18" charset="0"/>
              </a:rPr>
              <a:t>account</a:t>
            </a:r>
            <a:r>
              <a:rPr lang="en-US" sz="2000" dirty="0">
                <a:latin typeface="Cambria" panose="02040503050406030204" pitchFamily="18" charset="0"/>
              </a:rPr>
              <a:t>, and vice versa. This means that if a taxi driver wants to access the customer’s services, he will need to create a customer account. </a:t>
            </a:r>
            <a:endParaRPr lang="en-US" sz="2000" dirty="0" smtClean="0">
              <a:latin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</a:rPr>
              <a:t>Web and mobile </a:t>
            </a:r>
            <a:r>
              <a:rPr lang="en-US" sz="2000" b="1" dirty="0">
                <a:latin typeface="Cambria" panose="02040503050406030204" pitchFamily="18" charset="0"/>
              </a:rPr>
              <a:t>registration</a:t>
            </a:r>
            <a:r>
              <a:rPr lang="en-US" sz="2000" dirty="0">
                <a:latin typeface="Cambria" panose="02040503050406030204" pitchFamily="18" charset="0"/>
              </a:rPr>
              <a:t> are intended for </a:t>
            </a:r>
            <a:r>
              <a:rPr lang="en-US" sz="2000" b="1" dirty="0">
                <a:latin typeface="Cambria" panose="02040503050406030204" pitchFamily="18" charset="0"/>
              </a:rPr>
              <a:t>customers</a:t>
            </a:r>
            <a:r>
              <a:rPr lang="en-US" sz="2000" dirty="0">
                <a:latin typeface="Cambria" panose="02040503050406030204" pitchFamily="18" charset="0"/>
              </a:rPr>
              <a:t> </a:t>
            </a:r>
            <a:r>
              <a:rPr lang="en-US" sz="2000" b="1" dirty="0">
                <a:latin typeface="Cambria" panose="02040503050406030204" pitchFamily="18" charset="0"/>
              </a:rPr>
              <a:t>only</a:t>
            </a:r>
            <a:r>
              <a:rPr lang="en-US" sz="2000" dirty="0">
                <a:latin typeface="Cambria" panose="02040503050406030204" pitchFamily="18" charset="0"/>
              </a:rPr>
              <a:t>.                                                       Taxi drivers’ account are created by an </a:t>
            </a:r>
            <a:r>
              <a:rPr lang="en-US" sz="2000" b="1" dirty="0">
                <a:latin typeface="Cambria" panose="02040503050406030204" pitchFamily="18" charset="0"/>
              </a:rPr>
              <a:t>administrator</a:t>
            </a:r>
            <a:r>
              <a:rPr lang="en-US" sz="2000" dirty="0" smtClean="0">
                <a:latin typeface="Cambria" panose="02040503050406030204" pitchFamily="18" charset="0"/>
              </a:rPr>
              <a:t>.</a:t>
            </a:r>
          </a:p>
          <a:p>
            <a:pPr marL="0" indent="0">
              <a:buNone/>
            </a:pPr>
            <a:endParaRPr lang="en-US" sz="1900" dirty="0" smtClean="0">
              <a:latin typeface="Cambria" panose="02040503050406030204" pitchFamily="18" charset="0"/>
            </a:endParaRPr>
          </a:p>
          <a:p>
            <a:r>
              <a:rPr lang="en-US" sz="2000" dirty="0" smtClean="0">
                <a:latin typeface="Cambria" panose="02040503050406030204" pitchFamily="18" charset="0"/>
              </a:rPr>
              <a:t>Taxi drivers’ </a:t>
            </a:r>
            <a:r>
              <a:rPr lang="en-US" sz="2000" b="1" dirty="0" smtClean="0">
                <a:latin typeface="Cambria" panose="02040503050406030204" pitchFamily="18" charset="0"/>
              </a:rPr>
              <a:t>status</a:t>
            </a:r>
            <a:r>
              <a:rPr lang="en-US" sz="2000" dirty="0" smtClean="0">
                <a:latin typeface="Cambria" panose="02040503050406030204" pitchFamily="18" charset="0"/>
              </a:rPr>
              <a:t> must be updated </a:t>
            </a:r>
            <a:r>
              <a:rPr lang="en-US" sz="2000" b="1" dirty="0" smtClean="0">
                <a:latin typeface="Cambria" panose="02040503050406030204" pitchFamily="18" charset="0"/>
              </a:rPr>
              <a:t>manually</a:t>
            </a:r>
            <a:r>
              <a:rPr lang="en-US" sz="2000" dirty="0" smtClean="0">
                <a:latin typeface="Cambria" panose="02040503050406030204" pitchFamily="18" charset="0"/>
              </a:rPr>
              <a:t>, except when the driver accept a ride request by a MTS customer.</a:t>
            </a:r>
          </a:p>
          <a:p>
            <a:endParaRPr lang="it-IT" sz="1900" dirty="0" smtClean="0">
              <a:latin typeface="Cambria" panose="02040503050406030204" pitchFamily="18" charset="0"/>
            </a:endParaRPr>
          </a:p>
          <a:p>
            <a:endParaRPr lang="en-US" sz="2400" dirty="0" smtClean="0">
              <a:latin typeface="Cambria" panose="02040503050406030204" pitchFamily="18" charset="0"/>
            </a:endParaRPr>
          </a:p>
          <a:p>
            <a:endParaRPr lang="it-IT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2939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evel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1" t="4904" r="15392" b="5534"/>
          <a:stretch>
            <a:fillRect/>
          </a:stretch>
        </p:blipFill>
        <p:spPr bwMode="auto">
          <a:xfrm>
            <a:off x="914400" y="356923"/>
            <a:ext cx="7202376" cy="4443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4905237" y="585440"/>
            <a:ext cx="2377306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Step 3: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i="1" dirty="0" err="1">
                <a:latin typeface="Cambria" panose="02040503050406030204" pitchFamily="18" charset="0"/>
              </a:rPr>
              <a:t>RidesManager</a:t>
            </a:r>
            <a:r>
              <a:rPr lang="en-US" i="1" dirty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6" name="Ovale 5"/>
          <p:cNvSpPr/>
          <p:nvPr/>
        </p:nvSpPr>
        <p:spPr>
          <a:xfrm>
            <a:off x="1045162" y="1322616"/>
            <a:ext cx="888275" cy="41197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" name="Ovale 6"/>
          <p:cNvSpPr/>
          <p:nvPr/>
        </p:nvSpPr>
        <p:spPr>
          <a:xfrm>
            <a:off x="2841306" y="346585"/>
            <a:ext cx="888275" cy="41197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8" name="CasellaDiTesto 7"/>
          <p:cNvSpPr txBox="1"/>
          <p:nvPr/>
        </p:nvSpPr>
        <p:spPr>
          <a:xfrm>
            <a:off x="117578" y="521075"/>
            <a:ext cx="2743443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Cambria" panose="02040503050406030204" pitchFamily="18" charset="0"/>
              </a:rPr>
              <a:t>Next step: </a:t>
            </a:r>
          </a:p>
          <a:p>
            <a:r>
              <a:rPr lang="en-US" sz="1500" b="1" dirty="0">
                <a:solidFill>
                  <a:srgbClr val="FF0000"/>
                </a:solidFill>
                <a:latin typeface="Cambria" panose="02040503050406030204" pitchFamily="18" charset="0"/>
              </a:rPr>
              <a:t>Application Server </a:t>
            </a:r>
            <a:r>
              <a:rPr lang="en-US" sz="1500" dirty="0">
                <a:solidFill>
                  <a:srgbClr val="FF0000"/>
                </a:solidFill>
                <a:latin typeface="Cambria" panose="02040503050406030204" pitchFamily="18" charset="0"/>
              </a:rPr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220178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evel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9" t="3831" r="20805" b="4999"/>
          <a:stretch>
            <a:fillRect/>
          </a:stretch>
        </p:blipFill>
        <p:spPr bwMode="auto">
          <a:xfrm>
            <a:off x="1669769" y="226295"/>
            <a:ext cx="6200603" cy="480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sellaDiTesto 2"/>
          <p:cNvSpPr txBox="1"/>
          <p:nvPr/>
        </p:nvSpPr>
        <p:spPr>
          <a:xfrm>
            <a:off x="5486535" y="729132"/>
            <a:ext cx="2711234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Step 4: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i="1" dirty="0">
                <a:latin typeface="Cambria" panose="02040503050406030204" pitchFamily="18" charset="0"/>
              </a:rPr>
              <a:t>Application Server.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483496" y="809923"/>
            <a:ext cx="1717754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Cambria" panose="02040503050406030204" pitchFamily="18" charset="0"/>
              </a:rPr>
              <a:t>This was the last component!</a:t>
            </a:r>
          </a:p>
        </p:txBody>
      </p:sp>
    </p:spTree>
    <p:extLst>
      <p:ext uri="{BB962C8B-B14F-4D97-AF65-F5344CB8AC3E}">
        <p14:creationId xmlns:p14="http://schemas.microsoft.com/office/powerpoint/2010/main" val="323784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evel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3" t="4204" r="29164" b="4843"/>
          <a:stretch>
            <a:fillRect/>
          </a:stretch>
        </p:blipFill>
        <p:spPr bwMode="auto">
          <a:xfrm>
            <a:off x="1235631" y="100354"/>
            <a:ext cx="6184072" cy="4860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sellaDiTesto 2"/>
          <p:cNvSpPr txBox="1"/>
          <p:nvPr/>
        </p:nvSpPr>
        <p:spPr>
          <a:xfrm>
            <a:off x="4755015" y="369903"/>
            <a:ext cx="4003631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Final result: </a:t>
            </a:r>
            <a:r>
              <a:rPr lang="en-US" dirty="0">
                <a:latin typeface="Cambria" panose="02040503050406030204" pitchFamily="18" charset="0"/>
              </a:rPr>
              <a:t>all components tested.</a:t>
            </a:r>
            <a:endParaRPr lang="en-US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Web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1" t="10716" r="18864" b="16487"/>
          <a:stretch>
            <a:fillRect/>
          </a:stretch>
        </p:blipFill>
        <p:spPr bwMode="auto">
          <a:xfrm>
            <a:off x="879976" y="1303055"/>
            <a:ext cx="3280166" cy="260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Cli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7" t="11853" r="49348" b="17383"/>
          <a:stretch>
            <a:fillRect/>
          </a:stretch>
        </p:blipFill>
        <p:spPr bwMode="auto">
          <a:xfrm>
            <a:off x="5130744" y="1115854"/>
            <a:ext cx="2236709" cy="3115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733279" y="1029878"/>
            <a:ext cx="2711234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2100" b="1" dirty="0">
                <a:latin typeface="Cambria" panose="02040503050406030204" pitchFamily="18" charset="0"/>
              </a:rPr>
              <a:t>Web Server</a:t>
            </a:r>
            <a:endParaRPr lang="en-US" sz="2100" i="1" dirty="0">
              <a:latin typeface="Cambria" panose="02040503050406030204" pitchFamily="18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6044973" y="1034188"/>
            <a:ext cx="1407388" cy="3924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2100" b="1" dirty="0">
                <a:latin typeface="Cambria" panose="02040503050406030204" pitchFamily="18" charset="0"/>
              </a:rPr>
              <a:t>Client</a:t>
            </a:r>
            <a:endParaRPr lang="en-US" sz="2100" i="1" dirty="0">
              <a:latin typeface="Cambria" panose="02040503050406030204" pitchFamily="18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553404" y="4193234"/>
            <a:ext cx="8365688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>
                <a:latin typeface="Cambria" panose="02040503050406030204" pitchFamily="18" charset="0"/>
              </a:rPr>
              <a:t>As said before, </a:t>
            </a:r>
            <a:r>
              <a:rPr lang="en-US" sz="1700" b="1" dirty="0">
                <a:latin typeface="Cambria" panose="02040503050406030204" pitchFamily="18" charset="0"/>
              </a:rPr>
              <a:t>Client</a:t>
            </a:r>
            <a:r>
              <a:rPr lang="en-US" sz="1700" dirty="0">
                <a:latin typeface="Cambria" panose="02040503050406030204" pitchFamily="18" charset="0"/>
              </a:rPr>
              <a:t> and </a:t>
            </a:r>
            <a:r>
              <a:rPr lang="en-US" sz="1700" b="1" dirty="0">
                <a:latin typeface="Cambria" panose="02040503050406030204" pitchFamily="18" charset="0"/>
              </a:rPr>
              <a:t>Web Server </a:t>
            </a:r>
            <a:r>
              <a:rPr lang="en-US" sz="1700" dirty="0">
                <a:latin typeface="Cambria" panose="02040503050406030204" pitchFamily="18" charset="0"/>
              </a:rPr>
              <a:t>can be tested alone, using only </a:t>
            </a:r>
            <a:r>
              <a:rPr lang="en-US" sz="1700" b="1" dirty="0">
                <a:latin typeface="Cambria" panose="02040503050406030204" pitchFamily="18" charset="0"/>
              </a:rPr>
              <a:t>stubs</a:t>
            </a:r>
            <a:r>
              <a:rPr lang="en-US" sz="1700" dirty="0">
                <a:latin typeface="Cambria" panose="02040503050406030204" pitchFamily="18" charset="0"/>
              </a:rPr>
              <a:t> and </a:t>
            </a:r>
            <a:r>
              <a:rPr lang="en-US" sz="1700" b="1" dirty="0">
                <a:latin typeface="Cambria" panose="02040503050406030204" pitchFamily="18" charset="0"/>
              </a:rPr>
              <a:t>drivers</a:t>
            </a:r>
            <a:r>
              <a:rPr lang="en-US" sz="1700" dirty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380456" y="185335"/>
            <a:ext cx="7886700" cy="84454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Web Server and Client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10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059582"/>
            <a:ext cx="8229600" cy="857250"/>
          </a:xfrm>
        </p:spPr>
        <p:txBody>
          <a:bodyPr>
            <a:noAutofit/>
          </a:bodyPr>
          <a:lstStyle/>
          <a:p>
            <a:r>
              <a:rPr lang="it-IT" sz="7200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gsong Std R" pitchFamily="18" charset="-128"/>
                <a:ea typeface="Adobe Fangsong Std R" pitchFamily="18" charset="-128"/>
              </a:rPr>
              <a:t>Cost</a:t>
            </a:r>
            <a:r>
              <a:rPr lang="it-IT" sz="72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it-IT" sz="7200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Fangsong Std R" pitchFamily="18" charset="-128"/>
                <a:ea typeface="Adobe Fangsong Std R" pitchFamily="18" charset="-128"/>
              </a:rPr>
              <a:t>Estimation</a:t>
            </a:r>
            <a:endParaRPr lang="it-IT" sz="7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15759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215062"/>
            <a:ext cx="8156123" cy="99417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Function Points – Measurement parameters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548640" y="1098199"/>
            <a:ext cx="7765868" cy="7617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1500" dirty="0">
                <a:latin typeface="Cambria" panose="02040503050406030204" pitchFamily="18" charset="0"/>
              </a:rPr>
              <a:t>Most of the operations and data files have been considered of </a:t>
            </a:r>
            <a:r>
              <a:rPr lang="en-US" sz="1500" b="1" dirty="0">
                <a:latin typeface="Cambria" panose="02040503050406030204" pitchFamily="18" charset="0"/>
              </a:rPr>
              <a:t>simple</a:t>
            </a:r>
            <a:r>
              <a:rPr lang="en-US" sz="1500" dirty="0">
                <a:latin typeface="Cambria" panose="02040503050406030204" pitchFamily="18" charset="0"/>
              </a:rPr>
              <a:t> or </a:t>
            </a:r>
            <a:r>
              <a:rPr lang="en-US" sz="1500" b="1" dirty="0">
                <a:latin typeface="Cambria" panose="02040503050406030204" pitchFamily="18" charset="0"/>
              </a:rPr>
              <a:t>medium </a:t>
            </a:r>
            <a:r>
              <a:rPr lang="en-US" sz="1500" dirty="0">
                <a:latin typeface="Cambria" panose="02040503050406030204" pitchFamily="18" charset="0"/>
              </a:rPr>
              <a:t>complexity.</a:t>
            </a:r>
          </a:p>
          <a:p>
            <a:endParaRPr lang="en-US" sz="1500" dirty="0">
              <a:latin typeface="Cambria" panose="02040503050406030204" pitchFamily="18" charset="0"/>
            </a:endParaRPr>
          </a:p>
          <a:p>
            <a:pPr algn="ctr"/>
            <a:r>
              <a:rPr lang="en-US" sz="1500" b="1" dirty="0">
                <a:latin typeface="Cambria" panose="02040503050406030204" pitchFamily="18" charset="0"/>
              </a:rPr>
              <a:t>Criteria </a:t>
            </a:r>
            <a:r>
              <a:rPr lang="en-US" sz="1500" dirty="0">
                <a:latin typeface="Cambria" panose="02040503050406030204" pitchFamily="18" charset="0"/>
              </a:rPr>
              <a:t>used: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548639" y="1931792"/>
            <a:ext cx="3703322" cy="283923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2"/>
            <a:r>
              <a:rPr lang="en-US" sz="1500" i="1" dirty="0">
                <a:latin typeface="Cambria" panose="02040503050406030204" pitchFamily="18" charset="0"/>
              </a:rPr>
              <a:t>Internal / External logical files</a:t>
            </a:r>
          </a:p>
          <a:p>
            <a:pPr marL="0" lvl="2"/>
            <a:endParaRPr lang="en-US" sz="1500" i="1" dirty="0">
              <a:latin typeface="Cambria" panose="02040503050406030204" pitchFamily="18" charset="0"/>
            </a:endParaRPr>
          </a:p>
          <a:p>
            <a:pPr marL="0" lvl="2"/>
            <a:r>
              <a:rPr lang="en-US" sz="1500" b="1" dirty="0">
                <a:latin typeface="Cambria" panose="02040503050406030204" pitchFamily="18" charset="0"/>
              </a:rPr>
              <a:t>SIMPLE</a:t>
            </a:r>
            <a:endParaRPr lang="en-US" sz="1500" b="1" i="1" dirty="0">
              <a:latin typeface="Cambria" panose="02040503050406030204" pitchFamily="18" charset="0"/>
            </a:endParaRPr>
          </a:p>
          <a:p>
            <a:pPr marL="257175" lvl="2" indent="-257175"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Few basic fields</a:t>
            </a:r>
          </a:p>
          <a:p>
            <a:pPr marL="257175" lvl="2" indent="-257175"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Not related with other data structures</a:t>
            </a:r>
          </a:p>
          <a:p>
            <a:pPr marL="0" lvl="2"/>
            <a:r>
              <a:rPr lang="en-US" sz="1500" dirty="0">
                <a:latin typeface="Cambria" panose="02040503050406030204" pitchFamily="18" charset="0"/>
              </a:rPr>
              <a:t>Example: User, Taxi.</a:t>
            </a:r>
          </a:p>
          <a:p>
            <a:pPr marL="0" lvl="2"/>
            <a:endParaRPr lang="en-US" sz="1500" dirty="0">
              <a:latin typeface="Cambria" panose="02040503050406030204" pitchFamily="18" charset="0"/>
            </a:endParaRPr>
          </a:p>
          <a:p>
            <a:pPr marL="0" lvl="2"/>
            <a:r>
              <a:rPr lang="en-US" sz="1500" b="1" dirty="0">
                <a:latin typeface="Cambria" panose="02040503050406030204" pitchFamily="18" charset="0"/>
              </a:rPr>
              <a:t>MEDIUM</a:t>
            </a:r>
          </a:p>
          <a:p>
            <a:pPr marL="257175" lvl="2" indent="-257175"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Many fields, possibly critical</a:t>
            </a:r>
          </a:p>
          <a:p>
            <a:pPr marL="257175" lvl="2" indent="-257175"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Non basic data structures (e.g. graphs)</a:t>
            </a:r>
          </a:p>
          <a:p>
            <a:pPr marL="0" lvl="2"/>
            <a:r>
              <a:rPr lang="en-US" sz="1500" dirty="0">
                <a:latin typeface="Cambria" panose="02040503050406030204" pitchFamily="18" charset="0"/>
              </a:rPr>
              <a:t>Example: Rides, City Zones</a:t>
            </a:r>
          </a:p>
          <a:p>
            <a:endParaRPr lang="en-US" sz="1500" dirty="0">
              <a:latin typeface="Cambria" panose="02040503050406030204" pitchFamily="18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611186" y="1931793"/>
            <a:ext cx="3703322" cy="330090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2"/>
            <a:r>
              <a:rPr lang="en-US" sz="1500" i="1" dirty="0">
                <a:latin typeface="Cambria" panose="02040503050406030204" pitchFamily="18" charset="0"/>
              </a:rPr>
              <a:t>External input / output / inquiries</a:t>
            </a:r>
          </a:p>
          <a:p>
            <a:pPr marL="0" lvl="2"/>
            <a:endParaRPr lang="en-US" sz="1500" i="1" dirty="0">
              <a:latin typeface="Cambria" panose="02040503050406030204" pitchFamily="18" charset="0"/>
            </a:endParaRPr>
          </a:p>
          <a:p>
            <a:pPr marL="0" lvl="2"/>
            <a:r>
              <a:rPr lang="en-US" sz="1500" b="1" dirty="0">
                <a:latin typeface="Cambria" panose="02040503050406030204" pitchFamily="18" charset="0"/>
              </a:rPr>
              <a:t>SIMPLE</a:t>
            </a:r>
            <a:endParaRPr lang="en-US" sz="1500" b="1" i="1" dirty="0">
              <a:latin typeface="Cambria" panose="02040503050406030204" pitchFamily="18" charset="0"/>
            </a:endParaRPr>
          </a:p>
          <a:p>
            <a:pPr marL="257175" lvl="2" indent="-257175"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Basic functionalities</a:t>
            </a:r>
          </a:p>
          <a:p>
            <a:pPr marL="257175" lvl="2" indent="-257175"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Little or no data processing</a:t>
            </a:r>
          </a:p>
          <a:p>
            <a:pPr marL="0" lvl="2"/>
            <a:r>
              <a:rPr lang="en-US" sz="1500" dirty="0">
                <a:latin typeface="Cambria" panose="02040503050406030204" pitchFamily="18" charset="0"/>
              </a:rPr>
              <a:t>Example: Login, Logout.</a:t>
            </a:r>
          </a:p>
          <a:p>
            <a:pPr marL="0" lvl="2"/>
            <a:endParaRPr lang="en-US" sz="1500" dirty="0">
              <a:latin typeface="Cambria" panose="02040503050406030204" pitchFamily="18" charset="0"/>
            </a:endParaRPr>
          </a:p>
          <a:p>
            <a:pPr marL="0" lvl="2"/>
            <a:r>
              <a:rPr lang="en-US" sz="1500" b="1" dirty="0">
                <a:latin typeface="Cambria" panose="02040503050406030204" pitchFamily="18" charset="0"/>
              </a:rPr>
              <a:t>MEDIUM</a:t>
            </a:r>
          </a:p>
          <a:p>
            <a:pPr marL="257175" lvl="2" indent="-257175"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More data processing or data </a:t>
            </a:r>
            <a:r>
              <a:rPr lang="en-US" sz="1500" dirty="0" err="1">
                <a:latin typeface="Cambria" panose="02040503050406030204" pitchFamily="18" charset="0"/>
              </a:rPr>
              <a:t>retrival</a:t>
            </a:r>
            <a:endParaRPr lang="en-US" sz="1500" dirty="0">
              <a:latin typeface="Cambria" panose="02040503050406030204" pitchFamily="18" charset="0"/>
            </a:endParaRPr>
          </a:p>
          <a:p>
            <a:pPr marL="257175" lvl="2" indent="-257175">
              <a:buFont typeface="Arial" panose="020B0604020202020204" pitchFamily="34" charset="0"/>
              <a:buChar char="•"/>
            </a:pPr>
            <a:r>
              <a:rPr lang="en-US" sz="1500" dirty="0">
                <a:latin typeface="Cambria" panose="02040503050406030204" pitchFamily="18" charset="0"/>
              </a:rPr>
              <a:t>May involve multiple type of data</a:t>
            </a:r>
          </a:p>
          <a:p>
            <a:pPr marL="0" lvl="2"/>
            <a:r>
              <a:rPr lang="en-US" sz="1500" dirty="0">
                <a:latin typeface="Cambria" panose="02040503050406030204" pitchFamily="18" charset="0"/>
              </a:rPr>
              <a:t>Example: Request a taxi, Visualize the rides history.</a:t>
            </a:r>
          </a:p>
          <a:p>
            <a:pPr marL="257175" lvl="2" indent="-257175">
              <a:buFont typeface="Arial" panose="020B0604020202020204" pitchFamily="34" charset="0"/>
              <a:buChar char="•"/>
            </a:pPr>
            <a:endParaRPr lang="en-US" sz="1500" dirty="0">
              <a:latin typeface="Cambria" panose="02040503050406030204" pitchFamily="18" charset="0"/>
            </a:endParaRPr>
          </a:p>
          <a:p>
            <a:endParaRPr lang="en-US" sz="15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2631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628650" y="215062"/>
            <a:ext cx="8156123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Function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568234" y="1529274"/>
                <a:ext cx="7765868" cy="2608406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ctr"/>
                <a:r>
                  <a:rPr lang="en-US" sz="1500" dirty="0">
                    <a:latin typeface="Cambria" panose="02040503050406030204" pitchFamily="18" charset="0"/>
                  </a:rPr>
                  <a:t>The un-adjusted function points (UFP) obtained was</a:t>
                </a:r>
              </a:p>
              <a:p>
                <a:endParaRPr lang="en-US" sz="1500" dirty="0"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/>
                        </a:rPr>
                        <m:t>𝑈𝐹𝑃</m:t>
                      </m:r>
                      <m:r>
                        <a:rPr lang="en-US" sz="1500" i="1">
                          <a:latin typeface="Cambria Math"/>
                        </a:rPr>
                        <m:t>=120</m:t>
                      </m:r>
                    </m:oMath>
                  </m:oMathPara>
                </a14:m>
                <a:endParaRPr lang="it-IT" sz="1500" dirty="0">
                  <a:latin typeface="Cambria" panose="02040503050406030204" pitchFamily="18" charset="0"/>
                </a:endParaRPr>
              </a:p>
              <a:p>
                <a:endParaRPr lang="it-IT" sz="1500" dirty="0">
                  <a:latin typeface="Cambria" panose="02040503050406030204" pitchFamily="18" charset="0"/>
                </a:endParaRPr>
              </a:p>
              <a:p>
                <a:endParaRPr lang="en-US" sz="1500" dirty="0">
                  <a:latin typeface="Cambria" panose="02040503050406030204" pitchFamily="18" charset="0"/>
                </a:endParaRPr>
              </a:p>
              <a:p>
                <a:pPr algn="ctr"/>
                <a:r>
                  <a:rPr lang="en-US" sz="1500" dirty="0">
                    <a:latin typeface="Cambria" panose="02040503050406030204" pitchFamily="18" charset="0"/>
                  </a:rPr>
                  <a:t>The average Source Lines of Code (</a:t>
                </a:r>
                <a:r>
                  <a:rPr lang="en-US" sz="1500" b="1" dirty="0">
                    <a:latin typeface="Cambria" panose="02040503050406030204" pitchFamily="18" charset="0"/>
                  </a:rPr>
                  <a:t>SLOC</a:t>
                </a:r>
                <a:r>
                  <a:rPr lang="en-US" sz="1500" dirty="0">
                    <a:latin typeface="Cambria" panose="02040503050406030204" pitchFamily="18" charset="0"/>
                  </a:rPr>
                  <a:t>) are:</a:t>
                </a:r>
              </a:p>
              <a:p>
                <a:endParaRPr lang="en-US" sz="1500" dirty="0"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/>
                        </a:rPr>
                        <m:t>120 </m:t>
                      </m:r>
                      <m:r>
                        <a:rPr lang="en-US" sz="1500" i="1">
                          <a:latin typeface="Cambria Math"/>
                        </a:rPr>
                        <m:t>𝐹𝑃</m:t>
                      </m:r>
                      <m:r>
                        <a:rPr lang="en-US" sz="1500" i="1">
                          <a:latin typeface="Cambria Math"/>
                        </a:rPr>
                        <m:t>∗46=5520 </m:t>
                      </m:r>
                      <m:r>
                        <a:rPr lang="en-US" sz="1500" i="1">
                          <a:latin typeface="Cambria Math"/>
                        </a:rPr>
                        <m:t>𝑙𝑖𝑛𝑒𝑠</m:t>
                      </m:r>
                      <m:r>
                        <a:rPr lang="en-US" sz="1500" i="1">
                          <a:latin typeface="Cambria Math"/>
                        </a:rPr>
                        <m:t> </m:t>
                      </m:r>
                      <m:r>
                        <a:rPr lang="en-US" sz="1500" i="1">
                          <a:latin typeface="Cambria Math"/>
                        </a:rPr>
                        <m:t>𝑜𝑓</m:t>
                      </m:r>
                      <m:r>
                        <a:rPr lang="en-US" sz="1500" i="1">
                          <a:latin typeface="Cambria Math"/>
                        </a:rPr>
                        <m:t> </m:t>
                      </m:r>
                      <m:r>
                        <a:rPr lang="en-US" sz="1500" i="1">
                          <a:latin typeface="Cambria Math"/>
                        </a:rPr>
                        <m:t>𝑐𝑜𝑑𝑒</m:t>
                      </m:r>
                    </m:oMath>
                  </m:oMathPara>
                </a14:m>
                <a:endParaRPr lang="en-US" sz="1500" dirty="0"/>
              </a:p>
              <a:p>
                <a:endParaRPr lang="en-US" sz="1500" dirty="0" smtClean="0">
                  <a:latin typeface="Cambria" panose="02040503050406030204" pitchFamily="18" charset="0"/>
                </a:endParaRPr>
              </a:p>
              <a:p>
                <a:endParaRPr lang="en-US" sz="1500" dirty="0">
                  <a:latin typeface="Cambria" panose="02040503050406030204" pitchFamily="18" charset="0"/>
                </a:endParaRPr>
              </a:p>
              <a:p>
                <a:pPr algn="ctr"/>
                <a:r>
                  <a:rPr lang="en-US" sz="1500" dirty="0" smtClean="0">
                    <a:latin typeface="Cambria" panose="02040503050406030204" pitchFamily="18" charset="0"/>
                  </a:rPr>
                  <a:t>For an unexperienced team, the SLOC may be even higher.</a:t>
                </a:r>
                <a:endParaRPr lang="en-US" sz="15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34" y="1529274"/>
                <a:ext cx="7765868" cy="2608406"/>
              </a:xfrm>
              <a:prstGeom prst="rect">
                <a:avLst/>
              </a:prstGeom>
              <a:blipFill rotWithShape="0">
                <a:blip r:embed="rId2"/>
                <a:stretch>
                  <a:fillRect t="-935" b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9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/>
          </p:cNvSpPr>
          <p:nvPr/>
        </p:nvSpPr>
        <p:spPr>
          <a:xfrm>
            <a:off x="628650" y="215062"/>
            <a:ext cx="8156123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COCOMO II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/>
              <p:cNvSpPr/>
              <p:nvPr/>
            </p:nvSpPr>
            <p:spPr>
              <a:xfrm>
                <a:off x="496388" y="1096539"/>
                <a:ext cx="7857309" cy="3555204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sz="1500" dirty="0" smtClean="0">
                    <a:latin typeface="Cambria" panose="02040503050406030204" pitchFamily="18" charset="0"/>
                  </a:rPr>
                  <a:t>To calculate the project’s </a:t>
                </a:r>
                <a:r>
                  <a:rPr lang="en-US" sz="1500" b="1" dirty="0">
                    <a:latin typeface="Cambria" panose="02040503050406030204" pitchFamily="18" charset="0"/>
                  </a:rPr>
                  <a:t>Effort, </a:t>
                </a:r>
                <a:r>
                  <a:rPr lang="en-US" sz="1500" dirty="0">
                    <a:latin typeface="Cambria" panose="02040503050406030204" pitchFamily="18" charset="0"/>
                  </a:rPr>
                  <a:t>we have manually estimated </a:t>
                </a:r>
                <a:r>
                  <a:rPr lang="en-US" sz="1500" b="1" dirty="0">
                    <a:latin typeface="Cambria" panose="02040503050406030204" pitchFamily="18" charset="0"/>
                  </a:rPr>
                  <a:t>Cost Drivers </a:t>
                </a:r>
                <a:r>
                  <a:rPr lang="en-US" sz="1500" dirty="0">
                    <a:latin typeface="Cambria" panose="02040503050406030204" pitchFamily="18" charset="0"/>
                  </a:rPr>
                  <a:t>and </a:t>
                </a:r>
                <a:r>
                  <a:rPr lang="en-US" sz="1500" b="1" dirty="0">
                    <a:latin typeface="Cambria" panose="02040503050406030204" pitchFamily="18" charset="0"/>
                  </a:rPr>
                  <a:t>Scale</a:t>
                </a:r>
                <a:r>
                  <a:rPr lang="en-US" sz="1500" dirty="0">
                    <a:latin typeface="Cambria" panose="02040503050406030204" pitchFamily="18" charset="0"/>
                  </a:rPr>
                  <a:t> </a:t>
                </a:r>
                <a:r>
                  <a:rPr lang="en-US" sz="1500" b="1" dirty="0">
                    <a:latin typeface="Cambria" panose="02040503050406030204" pitchFamily="18" charset="0"/>
                  </a:rPr>
                  <a:t>Drivers</a:t>
                </a:r>
                <a:r>
                  <a:rPr lang="en-US" sz="1500" dirty="0">
                    <a:latin typeface="Cambria" panose="02040503050406030204" pitchFamily="18" charset="0"/>
                  </a:rPr>
                  <a:t>.</a:t>
                </a:r>
              </a:p>
              <a:p>
                <a:endParaRPr lang="en-US" sz="1500" dirty="0">
                  <a:latin typeface="Cambria" panose="02040503050406030204" pitchFamily="18" charset="0"/>
                </a:endParaRPr>
              </a:p>
              <a:p>
                <a:r>
                  <a:rPr lang="en-US" sz="1500" dirty="0">
                    <a:latin typeface="Cambria" panose="02040503050406030204" pitchFamily="18" charset="0"/>
                  </a:rPr>
                  <a:t>We have obtained:</a:t>
                </a:r>
              </a:p>
              <a:p>
                <a:endParaRPr lang="en-US" sz="1500" dirty="0"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</a:rPr>
                        <m:t>𝐸𝑓𝑓𝑜𝑟𝑡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=2.94∗0.93∗</m:t>
                      </m:r>
                      <m:sSup>
                        <m:sSup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5.520</m:t>
                          </m:r>
                        </m:e>
                        <m:sup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1.066</m:t>
                          </m:r>
                        </m:sup>
                      </m:sSup>
                      <m:r>
                        <a:rPr lang="en-US" sz="1500" i="1">
                          <a:latin typeface="Cambria Math" panose="02040503050406030204" pitchFamily="18" charset="0"/>
                        </a:rPr>
                        <m:t>=16,89 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𝑃𝑒𝑟𝑠𝑜𝑛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𝑀𝑜𝑛𝑡h</m:t>
                      </m:r>
                    </m:oMath>
                  </m:oMathPara>
                </a14:m>
                <a:endParaRPr lang="en-US" sz="1500" dirty="0"/>
              </a:p>
              <a:p>
                <a:endParaRPr lang="en-US" sz="1500" dirty="0"/>
              </a:p>
              <a:p>
                <a:endParaRPr lang="en-US" sz="1500" dirty="0"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</a:rPr>
                        <m:t>𝐷𝑢𝑟𝑎𝑡𝑖𝑜𝑛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=3.67∗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𝐸𝑓𝑓𝑜𝑟</m:t>
                      </m:r>
                      <m:sSup>
                        <m:sSup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𝐹</m:t>
                          </m:r>
                        </m:sup>
                      </m:sSup>
                      <m:r>
                        <a:rPr lang="en-US" sz="1500" i="1">
                          <a:latin typeface="Cambria Math" panose="02040503050406030204" pitchFamily="18" charset="0"/>
                        </a:rPr>
                        <m:t>=8.840=</m:t>
                      </m:r>
                      <m:r>
                        <a:rPr lang="it-IT" sz="1500" b="0" i="1" smtClean="0">
                          <a:latin typeface="Cambria Math"/>
                        </a:rPr>
                        <m:t>9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𝑀𝑜𝑛𝑡h𝑠</m:t>
                      </m:r>
                    </m:oMath>
                  </m:oMathPara>
                </a14:m>
                <a:endParaRPr lang="en-US" sz="1500" dirty="0"/>
              </a:p>
              <a:p>
                <a:endParaRPr lang="en-US" sz="15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𝑝𝑒𝑜𝑝𝑙𝑒</m:t>
                          </m:r>
                        </m:sub>
                      </m:sSub>
                      <m:r>
                        <a:rPr lang="en-US" sz="15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𝑒𝑓𝑓𝑜𝑟𝑡</m:t>
                          </m:r>
                        </m:num>
                        <m:den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𝑑𝑢𝑟𝑎𝑡𝑖𝑜𝑛</m:t>
                          </m:r>
                        </m:den>
                      </m:f>
                      <m:r>
                        <a:rPr lang="en-US" sz="1500" i="1">
                          <a:latin typeface="Cambria Math" panose="02040503050406030204" pitchFamily="18" charset="0"/>
                        </a:rPr>
                        <m:t>=2.11=2 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𝑝𝑒𝑜𝑝𝑙𝑒</m:t>
                      </m:r>
                    </m:oMath>
                  </m:oMathPara>
                </a14:m>
                <a:endParaRPr lang="en-US" sz="1500" dirty="0"/>
              </a:p>
              <a:p>
                <a:endParaRPr lang="en-US" sz="1500" dirty="0"/>
              </a:p>
              <a:p>
                <a:endParaRPr lang="en-US" sz="1500" dirty="0">
                  <a:latin typeface="Cambria" panose="02040503050406030204" pitchFamily="18" charset="0"/>
                </a:endParaRPr>
              </a:p>
              <a:p>
                <a:r>
                  <a:rPr lang="en-US" sz="1500" dirty="0" smtClean="0">
                    <a:latin typeface="Cambria" panose="02040503050406030204" pitchFamily="18" charset="0"/>
                  </a:rPr>
                  <a:t>This </a:t>
                </a:r>
                <a:r>
                  <a:rPr lang="en-US" sz="1500" dirty="0">
                    <a:latin typeface="Cambria" panose="02040503050406030204" pitchFamily="18" charset="0"/>
                  </a:rPr>
                  <a:t>estimation </a:t>
                </a:r>
                <a:r>
                  <a:rPr lang="en-US" sz="1500" dirty="0" smtClean="0">
                    <a:latin typeface="Cambria" panose="02040503050406030204" pitchFamily="18" charset="0"/>
                  </a:rPr>
                  <a:t>may be quite </a:t>
                </a:r>
                <a:r>
                  <a:rPr lang="en-US" sz="1500" dirty="0">
                    <a:latin typeface="Cambria" panose="02040503050406030204" pitchFamily="18" charset="0"/>
                  </a:rPr>
                  <a:t>realistic.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Rettango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88" y="1096539"/>
                <a:ext cx="7857309" cy="3555204"/>
              </a:xfrm>
              <a:prstGeom prst="rect">
                <a:avLst/>
              </a:prstGeom>
              <a:blipFill rotWithShape="0">
                <a:blip r:embed="rId2"/>
                <a:stretch>
                  <a:fillRect l="-543" t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11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5536" y="1131590"/>
            <a:ext cx="8229600" cy="857250"/>
          </a:xfrm>
        </p:spPr>
        <p:txBody>
          <a:bodyPr>
            <a:noAutofit/>
          </a:bodyPr>
          <a:lstStyle/>
          <a:p>
            <a:r>
              <a:rPr lang="it-IT" sz="8000" i="1" dirty="0" err="1" smtClean="0">
                <a:solidFill>
                  <a:schemeClr val="accent2">
                    <a:lumMod val="75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Thank</a:t>
            </a:r>
            <a:r>
              <a:rPr lang="it-IT" sz="8000" i="1" dirty="0" smtClean="0">
                <a:solidFill>
                  <a:schemeClr val="accent2">
                    <a:lumMod val="75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 </a:t>
            </a:r>
            <a:r>
              <a:rPr lang="it-IT" sz="8000" i="1" dirty="0" err="1" smtClean="0">
                <a:solidFill>
                  <a:schemeClr val="accent2">
                    <a:lumMod val="75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you</a:t>
            </a:r>
            <a:r>
              <a:rPr lang="it-IT" sz="8000" i="1" dirty="0" smtClean="0">
                <a:solidFill>
                  <a:schemeClr val="accent2">
                    <a:lumMod val="75000"/>
                  </a:schemeClr>
                </a:solidFill>
                <a:latin typeface="Adobe Fangsong Std R" pitchFamily="18" charset="-128"/>
                <a:ea typeface="Adobe Fangsong Std R" pitchFamily="18" charset="-128"/>
              </a:rPr>
              <a:t>!</a:t>
            </a:r>
            <a:endParaRPr lang="it-IT" sz="8000" i="1" dirty="0">
              <a:solidFill>
                <a:schemeClr val="accent2">
                  <a:lumMod val="75000"/>
                </a:schemeClr>
              </a:solidFill>
              <a:latin typeface="Adobe Fangsong Std R" pitchFamily="18" charset="-128"/>
              <a:ea typeface="Adobe Fangsong Std R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50244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2195736" y="267494"/>
            <a:ext cx="446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About the possible </a:t>
            </a:r>
            <a:r>
              <a:rPr lang="en-US" b="1" dirty="0" smtClean="0">
                <a:latin typeface="Cambria" panose="02040503050406030204" pitchFamily="18" charset="0"/>
              </a:rPr>
              <a:t>status</a:t>
            </a:r>
            <a:r>
              <a:rPr lang="en-US" dirty="0" smtClean="0">
                <a:latin typeface="Cambria" panose="02040503050406030204" pitchFamily="18" charset="0"/>
              </a:rPr>
              <a:t> of taxi drivers…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395536" y="4443958"/>
            <a:ext cx="8610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Where</a:t>
            </a:r>
            <a:r>
              <a:rPr lang="en-US" b="1" dirty="0" smtClean="0">
                <a:latin typeface="Cambria" panose="02040503050406030204" pitchFamily="18" charset="0"/>
              </a:rPr>
              <a:t> “ride request”</a:t>
            </a:r>
            <a:r>
              <a:rPr lang="en-US" dirty="0" smtClean="0">
                <a:latin typeface="Cambria" panose="02040503050406030204" pitchFamily="18" charset="0"/>
              </a:rPr>
              <a:t> may even come from standard customers or MTS reservations.</a:t>
            </a:r>
            <a:endParaRPr lang="en-US" b="1" dirty="0">
              <a:latin typeface="Cambria" panose="02040503050406030204" pitchFamily="18" charset="0"/>
            </a:endParaRPr>
          </a:p>
        </p:txBody>
      </p:sp>
      <p:pic>
        <p:nvPicPr>
          <p:cNvPr id="1026" name="Picture 2" descr="State Diagram Taxi Driver Stat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699542"/>
            <a:ext cx="529966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46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Domain </a:t>
            </a:r>
            <a:r>
              <a:rPr lang="it-IT" dirty="0" err="1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Assumptions</a:t>
            </a:r>
            <a:endParaRPr lang="it-IT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459831"/>
          </a:xfrm>
        </p:spPr>
        <p:txBody>
          <a:bodyPr>
            <a:normAutofit fontScale="47500" lnSpcReduction="20000"/>
          </a:bodyPr>
          <a:lstStyle/>
          <a:p>
            <a:endParaRPr lang="en-US" dirty="0" smtClean="0">
              <a:latin typeface="Cambria" panose="02040503050406030204" pitchFamily="18" charset="0"/>
            </a:endParaRPr>
          </a:p>
          <a:p>
            <a:r>
              <a:rPr lang="en-US" sz="4400" dirty="0" smtClean="0">
                <a:latin typeface="Cambria" panose="02040503050406030204" pitchFamily="18" charset="0"/>
              </a:rPr>
              <a:t> </a:t>
            </a:r>
            <a:r>
              <a:rPr lang="en-US" sz="4400" b="1" dirty="0" smtClean="0">
                <a:latin typeface="Cambria" panose="02040503050406030204" pitchFamily="18" charset="0"/>
              </a:rPr>
              <a:t>Payment</a:t>
            </a:r>
            <a:r>
              <a:rPr lang="en-US" sz="4400" dirty="0" smtClean="0">
                <a:latin typeface="Cambria" panose="02040503050406030204" pitchFamily="18" charset="0"/>
              </a:rPr>
              <a:t> and </a:t>
            </a:r>
            <a:r>
              <a:rPr lang="en-US" sz="4400" b="1" dirty="0" smtClean="0">
                <a:latin typeface="Cambria" panose="02040503050406030204" pitchFamily="18" charset="0"/>
              </a:rPr>
              <a:t>specific duties </a:t>
            </a:r>
            <a:r>
              <a:rPr lang="en-US" sz="4400" dirty="0" smtClean="0">
                <a:latin typeface="Cambria" panose="02040503050406030204" pitchFamily="18" charset="0"/>
              </a:rPr>
              <a:t>related to the taxi service are </a:t>
            </a:r>
            <a:r>
              <a:rPr lang="en-US" sz="4400" b="1" dirty="0" smtClean="0">
                <a:latin typeface="Cambria" panose="02040503050406030204" pitchFamily="18" charset="0"/>
              </a:rPr>
              <a:t>not</a:t>
            </a:r>
            <a:r>
              <a:rPr lang="en-US" sz="4400" dirty="0" smtClean="0">
                <a:latin typeface="Cambria" panose="02040503050406030204" pitchFamily="18" charset="0"/>
              </a:rPr>
              <a:t> </a:t>
            </a:r>
            <a:r>
              <a:rPr lang="en-US" sz="4400" b="1" dirty="0" smtClean="0">
                <a:latin typeface="Cambria" panose="02040503050406030204" pitchFamily="18" charset="0"/>
              </a:rPr>
              <a:t>considered</a:t>
            </a:r>
            <a:r>
              <a:rPr lang="en-US" sz="4400" dirty="0" smtClean="0">
                <a:latin typeface="Cambria" panose="02040503050406030204" pitchFamily="18" charset="0"/>
              </a:rPr>
              <a:t> and managed by the application. </a:t>
            </a:r>
            <a:r>
              <a:rPr lang="en-US" sz="4400" dirty="0" err="1" smtClean="0">
                <a:latin typeface="Cambria" panose="02040503050406030204" pitchFamily="18" charset="0"/>
              </a:rPr>
              <a:t>MyTaxiService</a:t>
            </a:r>
            <a:r>
              <a:rPr lang="en-US" sz="4400" dirty="0" smtClean="0">
                <a:latin typeface="Cambria" panose="02040503050406030204" pitchFamily="18" charset="0"/>
              </a:rPr>
              <a:t> is meant to be only an interface between customers and taxi drivers.</a:t>
            </a:r>
            <a:endParaRPr lang="en-US" sz="44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4400" dirty="0">
              <a:latin typeface="Cambria" panose="02040503050406030204" pitchFamily="18" charset="0"/>
            </a:endParaRPr>
          </a:p>
          <a:p>
            <a:r>
              <a:rPr lang="en-US" sz="4400" dirty="0">
                <a:latin typeface="Cambria" panose="02040503050406030204" pitchFamily="18" charset="0"/>
              </a:rPr>
              <a:t>The taxi service company is using a (possibly external) </a:t>
            </a:r>
            <a:r>
              <a:rPr lang="en-US" sz="4400" b="1" dirty="0">
                <a:latin typeface="Cambria" panose="02040503050406030204" pitchFamily="18" charset="0"/>
              </a:rPr>
              <a:t>email service</a:t>
            </a:r>
            <a:r>
              <a:rPr lang="en-US" sz="4400" dirty="0">
                <a:latin typeface="Cambria" panose="02040503050406030204" pitchFamily="18" charset="0"/>
              </a:rPr>
              <a:t>, which can provide </a:t>
            </a:r>
            <a:r>
              <a:rPr lang="en-US" sz="4400" b="1" dirty="0">
                <a:latin typeface="Cambria" panose="02040503050406030204" pitchFamily="18" charset="0"/>
              </a:rPr>
              <a:t>email accounts </a:t>
            </a:r>
            <a:r>
              <a:rPr lang="en-US" sz="4400" dirty="0">
                <a:latin typeface="Cambria" panose="02040503050406030204" pitchFamily="18" charset="0"/>
              </a:rPr>
              <a:t>to be given to taxi drivers </a:t>
            </a:r>
            <a:r>
              <a:rPr lang="en-US" sz="4400" dirty="0" smtClean="0">
                <a:latin typeface="Cambria" panose="02040503050406030204" pitchFamily="18" charset="0"/>
              </a:rPr>
              <a:t>and (eventually) other </a:t>
            </a:r>
            <a:r>
              <a:rPr lang="en-US" sz="4400" dirty="0">
                <a:latin typeface="Cambria" panose="02040503050406030204" pitchFamily="18" charset="0"/>
              </a:rPr>
              <a:t>member of the </a:t>
            </a:r>
            <a:r>
              <a:rPr lang="en-US" sz="4400" dirty="0" smtClean="0">
                <a:latin typeface="Cambria" panose="02040503050406030204" pitchFamily="18" charset="0"/>
              </a:rPr>
              <a:t>company.</a:t>
            </a:r>
            <a:endParaRPr lang="en-US" sz="4400" dirty="0">
              <a:latin typeface="Cambria" panose="02040503050406030204" pitchFamily="18" charset="0"/>
            </a:endParaRPr>
          </a:p>
          <a:p>
            <a:endParaRPr lang="it-IT" sz="4400" dirty="0" smtClean="0">
              <a:latin typeface="Cambria" panose="02040503050406030204" pitchFamily="18" charset="0"/>
            </a:endParaRPr>
          </a:p>
          <a:p>
            <a:r>
              <a:rPr lang="en-US" sz="4400" dirty="0">
                <a:latin typeface="Cambria" panose="02040503050406030204" pitchFamily="18" charset="0"/>
              </a:rPr>
              <a:t>The taxi company has a </a:t>
            </a:r>
            <a:r>
              <a:rPr lang="en-US" sz="4400" b="1" dirty="0">
                <a:latin typeface="Cambria" panose="02040503050406030204" pitchFamily="18" charset="0"/>
              </a:rPr>
              <a:t>call center </a:t>
            </a:r>
            <a:r>
              <a:rPr lang="en-US" sz="4400" dirty="0">
                <a:latin typeface="Cambria" panose="02040503050406030204" pitchFamily="18" charset="0"/>
              </a:rPr>
              <a:t>that customer and taxi drivers can contact to </a:t>
            </a:r>
            <a:r>
              <a:rPr lang="en-US" sz="4400" b="1" dirty="0">
                <a:latin typeface="Cambria" panose="02040503050406030204" pitchFamily="18" charset="0"/>
              </a:rPr>
              <a:t>report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b="1" dirty="0">
                <a:latin typeface="Cambria" panose="02040503050406030204" pitchFamily="18" charset="0"/>
              </a:rPr>
              <a:t>issues</a:t>
            </a:r>
            <a:r>
              <a:rPr lang="en-US" sz="4400" dirty="0">
                <a:latin typeface="Cambria" panose="02040503050406030204" pitchFamily="18" charset="0"/>
              </a:rPr>
              <a:t> that cannot be resolved otherwise.</a:t>
            </a:r>
          </a:p>
          <a:p>
            <a:endParaRPr lang="it-IT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44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Domain </a:t>
            </a:r>
            <a:r>
              <a:rPr lang="it-IT" dirty="0" err="1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Assumptions</a:t>
            </a:r>
            <a:endParaRPr lang="it-IT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3183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ambria" panose="02040503050406030204" pitchFamily="18" charset="0"/>
              </a:rPr>
              <a:t> </a:t>
            </a:r>
            <a:endParaRPr lang="en-US" dirty="0">
              <a:latin typeface="Cambria" panose="02040503050406030204" pitchFamily="18" charset="0"/>
            </a:endParaRPr>
          </a:p>
          <a:p>
            <a:r>
              <a:rPr lang="en-US" sz="3800" dirty="0" smtClean="0">
                <a:latin typeface="Cambria" panose="02040503050406030204" pitchFamily="18" charset="0"/>
              </a:rPr>
              <a:t> </a:t>
            </a:r>
            <a:r>
              <a:rPr lang="en-US" sz="3800" dirty="0">
                <a:latin typeface="Cambria" panose="02040503050406030204" pitchFamily="18" charset="0"/>
              </a:rPr>
              <a:t>If and only if a </a:t>
            </a:r>
            <a:r>
              <a:rPr lang="en-US" sz="3800" b="1" dirty="0">
                <a:latin typeface="Cambria" panose="02040503050406030204" pitchFamily="18" charset="0"/>
              </a:rPr>
              <a:t>taxi zone </a:t>
            </a:r>
            <a:r>
              <a:rPr lang="en-US" sz="3800" dirty="0" smtClean="0">
                <a:latin typeface="Cambria" panose="02040503050406030204" pitchFamily="18" charset="0"/>
              </a:rPr>
              <a:t>there are </a:t>
            </a:r>
            <a:r>
              <a:rPr lang="en-US" sz="3800" b="1" dirty="0" smtClean="0">
                <a:latin typeface="Cambria" panose="02040503050406030204" pitchFamily="18" charset="0"/>
              </a:rPr>
              <a:t>no taxi </a:t>
            </a:r>
            <a:r>
              <a:rPr lang="en-US" sz="3800" b="1" dirty="0">
                <a:latin typeface="Cambria" panose="02040503050406030204" pitchFamily="18" charset="0"/>
              </a:rPr>
              <a:t>available </a:t>
            </a:r>
            <a:r>
              <a:rPr lang="en-US" sz="3800" dirty="0">
                <a:latin typeface="Cambria" panose="02040503050406030204" pitchFamily="18" charset="0"/>
              </a:rPr>
              <a:t>to answer a request, the system will search for an available taxi in </a:t>
            </a:r>
            <a:r>
              <a:rPr lang="en-US" sz="3800" b="1" dirty="0">
                <a:latin typeface="Cambria" panose="02040503050406030204" pitchFamily="18" charset="0"/>
              </a:rPr>
              <a:t>adjoining</a:t>
            </a:r>
            <a:r>
              <a:rPr lang="en-US" sz="3800" dirty="0">
                <a:latin typeface="Cambria" panose="02040503050406030204" pitchFamily="18" charset="0"/>
              </a:rPr>
              <a:t> </a:t>
            </a:r>
            <a:r>
              <a:rPr lang="en-US" sz="3800" b="1" dirty="0">
                <a:latin typeface="Cambria" panose="02040503050406030204" pitchFamily="18" charset="0"/>
              </a:rPr>
              <a:t>zones</a:t>
            </a:r>
            <a:r>
              <a:rPr lang="en-US" sz="3800" dirty="0">
                <a:latin typeface="Cambria" panose="02040503050406030204" pitchFamily="18" charset="0"/>
              </a:rPr>
              <a:t>. </a:t>
            </a:r>
            <a:r>
              <a:rPr lang="en-US" sz="3800" dirty="0" smtClean="0">
                <a:latin typeface="Cambria" panose="02040503050406030204" pitchFamily="18" charset="0"/>
              </a:rPr>
              <a:t>                                                                                             If </a:t>
            </a:r>
            <a:r>
              <a:rPr lang="en-US" sz="3800" dirty="0">
                <a:latin typeface="Cambria" panose="02040503050406030204" pitchFamily="18" charset="0"/>
              </a:rPr>
              <a:t>there are no taxi available in the adjoined zones, the </a:t>
            </a:r>
            <a:r>
              <a:rPr lang="en-US" sz="3800" b="1" dirty="0">
                <a:latin typeface="Cambria" panose="02040503050406030204" pitchFamily="18" charset="0"/>
              </a:rPr>
              <a:t>costumer</a:t>
            </a:r>
            <a:r>
              <a:rPr lang="en-US" sz="3800" dirty="0">
                <a:latin typeface="Cambria" panose="02040503050406030204" pitchFamily="18" charset="0"/>
              </a:rPr>
              <a:t> </a:t>
            </a:r>
            <a:r>
              <a:rPr lang="en-US" sz="3800" dirty="0" smtClean="0">
                <a:latin typeface="Cambria" panose="02040503050406030204" pitchFamily="18" charset="0"/>
              </a:rPr>
              <a:t>will be </a:t>
            </a:r>
            <a:r>
              <a:rPr lang="en-US" sz="3800" b="1" dirty="0">
                <a:latin typeface="Cambria" panose="02040503050406030204" pitchFamily="18" charset="0"/>
              </a:rPr>
              <a:t>notified</a:t>
            </a:r>
            <a:r>
              <a:rPr lang="en-US" sz="3800" dirty="0">
                <a:latin typeface="Cambria" panose="02040503050406030204" pitchFamily="18" charset="0"/>
              </a:rPr>
              <a:t> and put in </a:t>
            </a:r>
            <a:r>
              <a:rPr lang="en-US" sz="3800" b="1" dirty="0">
                <a:latin typeface="Cambria" panose="02040503050406030204" pitchFamily="18" charset="0"/>
              </a:rPr>
              <a:t>hold</a:t>
            </a:r>
            <a:r>
              <a:rPr lang="en-US" sz="3800" dirty="0">
                <a:latin typeface="Cambria" panose="02040503050406030204" pitchFamily="18" charset="0"/>
              </a:rPr>
              <a:t>. </a:t>
            </a:r>
            <a:endParaRPr lang="en-US" sz="3800" dirty="0" smtClean="0">
              <a:latin typeface="Cambria" panose="02040503050406030204" pitchFamily="18" charset="0"/>
            </a:endParaRPr>
          </a:p>
          <a:p>
            <a:endParaRPr lang="en-US" sz="3800" dirty="0">
              <a:latin typeface="Cambria" panose="02040503050406030204" pitchFamily="18" charset="0"/>
            </a:endParaRPr>
          </a:p>
          <a:p>
            <a:endParaRPr lang="en-US" sz="3800" dirty="0" smtClean="0">
              <a:latin typeface="Cambria" panose="02040503050406030204" pitchFamily="18" charset="0"/>
            </a:endParaRPr>
          </a:p>
          <a:p>
            <a:r>
              <a:rPr lang="en-US" sz="3800" b="1" dirty="0" smtClean="0">
                <a:latin typeface="Cambria" panose="02040503050406030204" pitchFamily="18" charset="0"/>
              </a:rPr>
              <a:t>Unexpected</a:t>
            </a:r>
            <a:r>
              <a:rPr lang="en-US" sz="3800" dirty="0" smtClean="0">
                <a:latin typeface="Cambria" panose="02040503050406030204" pitchFamily="18" charset="0"/>
              </a:rPr>
              <a:t> </a:t>
            </a:r>
            <a:r>
              <a:rPr lang="en-US" sz="3800" b="1" dirty="0">
                <a:latin typeface="Cambria" panose="02040503050406030204" pitchFamily="18" charset="0"/>
              </a:rPr>
              <a:t>behaviors</a:t>
            </a:r>
            <a:r>
              <a:rPr lang="en-US" sz="3800" dirty="0">
                <a:latin typeface="Cambria" panose="02040503050406030204" pitchFamily="18" charset="0"/>
              </a:rPr>
              <a:t> of </a:t>
            </a:r>
            <a:r>
              <a:rPr lang="en-US" sz="3800" b="1" dirty="0">
                <a:latin typeface="Cambria" panose="02040503050406030204" pitchFamily="18" charset="0"/>
              </a:rPr>
              <a:t>costumers</a:t>
            </a:r>
            <a:r>
              <a:rPr lang="en-US" sz="3800" dirty="0">
                <a:latin typeface="Cambria" panose="02040503050406030204" pitchFamily="18" charset="0"/>
              </a:rPr>
              <a:t> that are habitually handled by taxi drivers </a:t>
            </a:r>
            <a:r>
              <a:rPr lang="en-US" sz="3800" dirty="0" smtClean="0">
                <a:latin typeface="Cambria" panose="02040503050406030204" pitchFamily="18" charset="0"/>
              </a:rPr>
              <a:t>won’t be handled automatically by MTS.                                                                                                                            Examples: inconsistent ride origin </a:t>
            </a:r>
            <a:r>
              <a:rPr lang="en-US" sz="3800" dirty="0">
                <a:latin typeface="Cambria" panose="02040503050406030204" pitchFamily="18" charset="0"/>
              </a:rPr>
              <a:t>or </a:t>
            </a:r>
            <a:r>
              <a:rPr lang="en-US" sz="3800" dirty="0" smtClean="0">
                <a:latin typeface="Cambria" panose="02040503050406030204" pitchFamily="18" charset="0"/>
              </a:rPr>
              <a:t>destination, inexistent </a:t>
            </a:r>
            <a:r>
              <a:rPr lang="en-US" sz="3800" dirty="0">
                <a:latin typeface="Cambria" panose="02040503050406030204" pitchFamily="18" charset="0"/>
              </a:rPr>
              <a:t>house number, </a:t>
            </a:r>
            <a:r>
              <a:rPr lang="en-US" sz="3800" dirty="0" smtClean="0">
                <a:latin typeface="Cambria" panose="02040503050406030204" pitchFamily="18" charset="0"/>
              </a:rPr>
              <a:t>etc.</a:t>
            </a:r>
          </a:p>
          <a:p>
            <a:endParaRPr lang="en-US" sz="3800" dirty="0">
              <a:latin typeface="Cambria" panose="02040503050406030204" pitchFamily="18" charset="0"/>
            </a:endParaRPr>
          </a:p>
          <a:p>
            <a:r>
              <a:rPr lang="en-US" sz="4000" dirty="0">
                <a:latin typeface="Cambria" panose="02040503050406030204" pitchFamily="18" charset="0"/>
              </a:rPr>
              <a:t> </a:t>
            </a:r>
            <a:r>
              <a:rPr lang="en-US" sz="4000" b="1" dirty="0">
                <a:latin typeface="Cambria" panose="02040503050406030204" pitchFamily="18" charset="0"/>
              </a:rPr>
              <a:t>Unlimited</a:t>
            </a:r>
            <a:r>
              <a:rPr lang="en-US" sz="4000" dirty="0">
                <a:latin typeface="Cambria" panose="02040503050406030204" pitchFamily="18" charset="0"/>
              </a:rPr>
              <a:t> taxi reservations can be performed.                                             However, impracticable reservations identified at runtime will be </a:t>
            </a:r>
            <a:r>
              <a:rPr lang="en-US" sz="4000" b="1" dirty="0">
                <a:latin typeface="Cambria" panose="02040503050406030204" pitchFamily="18" charset="0"/>
              </a:rPr>
              <a:t>cancelled.</a:t>
            </a:r>
          </a:p>
          <a:p>
            <a:endParaRPr lang="it-IT" sz="3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12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2195736" y="267494"/>
            <a:ext cx="371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About the possible </a:t>
            </a:r>
            <a:r>
              <a:rPr lang="en-US" b="1" dirty="0" smtClean="0">
                <a:latin typeface="Cambria" panose="02040503050406030204" pitchFamily="18" charset="0"/>
              </a:rPr>
              <a:t>status</a:t>
            </a:r>
            <a:r>
              <a:rPr lang="en-US" dirty="0" smtClean="0">
                <a:latin typeface="Cambria" panose="02040503050406030204" pitchFamily="18" charset="0"/>
              </a:rPr>
              <a:t> of a ride…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5" name="Immagine 4" descr="C:\Users\Alessandro\Desktop\Ale\GitHubSynch\myTaxyService-SE2-PozziRomani\OtherStuff\Diagrams\State Diagram Ride Status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36" b="3738"/>
          <a:stretch/>
        </p:blipFill>
        <p:spPr bwMode="auto">
          <a:xfrm>
            <a:off x="1547664" y="771550"/>
            <a:ext cx="5203188" cy="3960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293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Goals and functional requirements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331640" y="2499742"/>
            <a:ext cx="6552728" cy="237626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2700" dirty="0">
                <a:latin typeface="Cambria" panose="02040503050406030204" pitchFamily="18" charset="0"/>
              </a:rPr>
              <a:t>[</a:t>
            </a:r>
            <a:r>
              <a:rPr lang="en-US" sz="2700" b="1" dirty="0">
                <a:latin typeface="Cambria" panose="02040503050406030204" pitchFamily="18" charset="0"/>
              </a:rPr>
              <a:t>R1</a:t>
            </a:r>
            <a:r>
              <a:rPr lang="en-US" sz="2700" dirty="0">
                <a:latin typeface="Cambria" panose="02040503050406030204" pitchFamily="18" charset="0"/>
              </a:rPr>
              <a:t>] Customers should be able to access the service through both the web and the mobile application, even at the same time. </a:t>
            </a:r>
            <a:endParaRPr lang="it-IT" sz="2700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2700" dirty="0">
                <a:latin typeface="Cambria" panose="02040503050406030204" pitchFamily="18" charset="0"/>
              </a:rPr>
              <a:t>[</a:t>
            </a:r>
            <a:r>
              <a:rPr lang="en-US" sz="2700" b="1" dirty="0">
                <a:latin typeface="Cambria" panose="02040503050406030204" pitchFamily="18" charset="0"/>
              </a:rPr>
              <a:t>R2</a:t>
            </a:r>
            <a:r>
              <a:rPr lang="en-US" sz="2700" dirty="0">
                <a:latin typeface="Cambria" panose="02040503050406030204" pitchFamily="18" charset="0"/>
              </a:rPr>
              <a:t>] Customers must be able to register to the taxi service from the mobile or web homepage.</a:t>
            </a:r>
            <a:endParaRPr lang="it-IT" sz="2700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2700" dirty="0">
                <a:latin typeface="Cambria" panose="02040503050406030204" pitchFamily="18" charset="0"/>
              </a:rPr>
              <a:t>[</a:t>
            </a:r>
            <a:r>
              <a:rPr lang="en-US" sz="2700" b="1" dirty="0">
                <a:latin typeface="Cambria" panose="02040503050406030204" pitchFamily="18" charset="0"/>
              </a:rPr>
              <a:t>R3</a:t>
            </a:r>
            <a:r>
              <a:rPr lang="en-US" sz="2700" dirty="0">
                <a:latin typeface="Cambria" panose="02040503050406030204" pitchFamily="18" charset="0"/>
              </a:rPr>
              <a:t>] Only registered customers can access MTS’s services.</a:t>
            </a:r>
            <a:endParaRPr lang="it-IT" sz="2700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Aft>
                <a:spcPts val="400"/>
              </a:spcAft>
            </a:pPr>
            <a:r>
              <a:rPr lang="en-US" sz="2700" dirty="0">
                <a:latin typeface="Cambria" panose="02040503050406030204" pitchFamily="18" charset="0"/>
              </a:rPr>
              <a:t>[</a:t>
            </a:r>
            <a:r>
              <a:rPr lang="en-US" sz="2700" b="1" dirty="0">
                <a:latin typeface="Cambria" panose="02040503050406030204" pitchFamily="18" charset="0"/>
              </a:rPr>
              <a:t>R4</a:t>
            </a:r>
            <a:r>
              <a:rPr lang="en-US" sz="2700" dirty="0">
                <a:latin typeface="Cambria" panose="02040503050406030204" pitchFamily="18" charset="0"/>
              </a:rPr>
              <a:t>] The system should allow the log out functionality. 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822467" y="1059582"/>
            <a:ext cx="5499069" cy="126957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100" i="1" dirty="0"/>
              <a:t>[</a:t>
            </a:r>
            <a:r>
              <a:rPr lang="en-US" sz="2100" b="1" i="1" dirty="0"/>
              <a:t>G1</a:t>
            </a:r>
            <a:r>
              <a:rPr lang="en-US" sz="2100" i="1" dirty="0"/>
              <a:t>] Allow customers to access the system’s taxi service in any moment, whether they are at home or anywhere else in the city.</a:t>
            </a:r>
          </a:p>
          <a:p>
            <a:endParaRPr lang="it-IT" sz="1350" dirty="0"/>
          </a:p>
        </p:txBody>
      </p:sp>
    </p:spTree>
    <p:extLst>
      <p:ext uri="{BB962C8B-B14F-4D97-AF65-F5344CB8AC3E}">
        <p14:creationId xmlns:p14="http://schemas.microsoft.com/office/powerpoint/2010/main" val="326710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2251</Words>
  <Application>Microsoft Office PowerPoint</Application>
  <PresentationFormat>Presentazione su schermo (16:9)</PresentationFormat>
  <Paragraphs>256</Paragraphs>
  <Slides>48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48</vt:i4>
      </vt:variant>
    </vt:vector>
  </HeadingPairs>
  <TitlesOfParts>
    <vt:vector size="57" baseType="lpstr">
      <vt:lpstr>Adobe Fangsong Std R</vt:lpstr>
      <vt:lpstr>Arial</vt:lpstr>
      <vt:lpstr>Calibri</vt:lpstr>
      <vt:lpstr>Cambria</vt:lpstr>
      <vt:lpstr>Cambria Math</vt:lpstr>
      <vt:lpstr>Georgia</vt:lpstr>
      <vt:lpstr>Times New Roman</vt:lpstr>
      <vt:lpstr>Wingdings</vt:lpstr>
      <vt:lpstr>Tema di Office</vt:lpstr>
      <vt:lpstr>Presentazione standard di PowerPoint</vt:lpstr>
      <vt:lpstr>Presentazione standard di PowerPoint</vt:lpstr>
      <vt:lpstr>Requirements</vt:lpstr>
      <vt:lpstr>Presentazione standard di PowerPoint</vt:lpstr>
      <vt:lpstr>Presentazione standard di PowerPoint</vt:lpstr>
      <vt:lpstr>Domain Assumptions</vt:lpstr>
      <vt:lpstr>Domain Assumptions</vt:lpstr>
      <vt:lpstr>Presentazione standard di PowerPoint</vt:lpstr>
      <vt:lpstr>Goals and functional requirements</vt:lpstr>
      <vt:lpstr>Goals and functional requirements</vt:lpstr>
      <vt:lpstr>Goals and functional requirements</vt:lpstr>
      <vt:lpstr>Goals and functional requirements</vt:lpstr>
      <vt:lpstr>Goals and functional requirements</vt:lpstr>
      <vt:lpstr>Goals and functional requirements</vt:lpstr>
      <vt:lpstr>Goals and functional requirements</vt:lpstr>
      <vt:lpstr>Goals and functional requirements</vt:lpstr>
      <vt:lpstr>Goals and functional requirements</vt:lpstr>
      <vt:lpstr>The world and the machine</vt:lpstr>
      <vt:lpstr>The world</vt:lpstr>
      <vt:lpstr>The machine</vt:lpstr>
      <vt:lpstr>The Shared Phenomena</vt:lpstr>
      <vt:lpstr>Class Diagram</vt:lpstr>
      <vt:lpstr>Presentazione standard di PowerPoint</vt:lpstr>
      <vt:lpstr>Design</vt:lpstr>
      <vt:lpstr>Problem overview</vt:lpstr>
      <vt:lpstr>Three tier architecture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Components</vt:lpstr>
      <vt:lpstr>Deployment</vt:lpstr>
      <vt:lpstr>Integration Test Plan</vt:lpstr>
      <vt:lpstr>Integration Testing Plan</vt:lpstr>
      <vt:lpstr>Integration Strategy</vt:lpstr>
      <vt:lpstr>Application Server: Bottom-up testing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Cost Estimation</vt:lpstr>
      <vt:lpstr>Function Points – Measurement parameters</vt:lpstr>
      <vt:lpstr>Presentazione standard di PowerPoint</vt:lpstr>
      <vt:lpstr>Presentazione standard di PowerPoint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Romani</dc:creator>
  <cp:lastModifiedBy>Alessandro Pozzi</cp:lastModifiedBy>
  <cp:revision>38</cp:revision>
  <dcterms:created xsi:type="dcterms:W3CDTF">2016-02-20T14:15:12Z</dcterms:created>
  <dcterms:modified xsi:type="dcterms:W3CDTF">2016-02-21T15:21:45Z</dcterms:modified>
</cp:coreProperties>
</file>